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1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47331" y="587756"/>
            <a:ext cx="7849336" cy="20364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41031" y="3812514"/>
            <a:ext cx="7061936" cy="8483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1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91308" y="493267"/>
            <a:ext cx="4961382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27" y="2053844"/>
            <a:ext cx="8072145" cy="3633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4540" y="401840"/>
            <a:ext cx="7617460" cy="78162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500" b="1" spc="-10">
                <a:latin typeface="Calibri"/>
                <a:cs typeface="Calibri"/>
              </a:rPr>
              <a:t>Oum</a:t>
            </a:r>
            <a:r>
              <a:rPr sz="2500" b="1" spc="-35">
                <a:latin typeface="Calibri"/>
                <a:cs typeface="Calibri"/>
              </a:rPr>
              <a:t> </a:t>
            </a:r>
            <a:r>
              <a:rPr sz="2500" b="1" spc="-10" smtClean="0">
                <a:latin typeface="Calibri"/>
                <a:cs typeface="Calibri"/>
              </a:rPr>
              <a:t>E</a:t>
            </a:r>
            <a:r>
              <a:rPr lang="en-US" sz="2500" b="1" spc="-10" dirty="0" smtClean="0">
                <a:latin typeface="Calibri"/>
                <a:cs typeface="Calibri"/>
              </a:rPr>
              <a:t>l</a:t>
            </a:r>
            <a:r>
              <a:rPr sz="2500" b="1" spc="-10" smtClean="0">
                <a:latin typeface="Calibri"/>
                <a:cs typeface="Calibri"/>
              </a:rPr>
              <a:t>-Bouaghi</a:t>
            </a:r>
            <a:r>
              <a:rPr sz="2500" b="1" spc="45" smtClean="0">
                <a:latin typeface="Calibri"/>
                <a:cs typeface="Calibri"/>
              </a:rPr>
              <a:t> </a:t>
            </a:r>
            <a:r>
              <a:rPr sz="2500" b="1" spc="-15" dirty="0">
                <a:latin typeface="Calibri"/>
                <a:cs typeface="Calibri"/>
              </a:rPr>
              <a:t>University </a:t>
            </a:r>
            <a:r>
              <a:rPr sz="2500" b="1" spc="-10" dirty="0">
                <a:latin typeface="Calibri"/>
                <a:cs typeface="Calibri"/>
              </a:rPr>
              <a:t> </a:t>
            </a:r>
            <a:r>
              <a:rPr sz="2500" b="1" spc="-15" dirty="0">
                <a:latin typeface="Calibri"/>
                <a:cs typeface="Calibri"/>
              </a:rPr>
              <a:t>Faculty </a:t>
            </a:r>
            <a:r>
              <a:rPr sz="2500" b="1" spc="-5" dirty="0">
                <a:latin typeface="Calibri"/>
                <a:cs typeface="Calibri"/>
              </a:rPr>
              <a:t>of </a:t>
            </a:r>
            <a:r>
              <a:rPr sz="2500" b="1" spc="-20" dirty="0">
                <a:latin typeface="Calibri"/>
                <a:cs typeface="Calibri"/>
              </a:rPr>
              <a:t>Letters </a:t>
            </a:r>
            <a:r>
              <a:rPr sz="2500" b="1" spc="-10" dirty="0">
                <a:latin typeface="Calibri"/>
                <a:cs typeface="Calibri"/>
              </a:rPr>
              <a:t>and Languages </a:t>
            </a:r>
            <a:r>
              <a:rPr sz="2500" b="1" spc="-55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Department</a:t>
            </a:r>
            <a:r>
              <a:rPr sz="2500" b="1" spc="-70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of</a:t>
            </a:r>
            <a:r>
              <a:rPr sz="2500" b="1" spc="-15" dirty="0">
                <a:latin typeface="Calibri"/>
                <a:cs typeface="Calibri"/>
              </a:rPr>
              <a:t> </a:t>
            </a:r>
            <a:r>
              <a:rPr sz="2500" b="1" spc="-5" dirty="0">
                <a:latin typeface="Calibri"/>
                <a:cs typeface="Calibri"/>
              </a:rPr>
              <a:t>English</a:t>
            </a:r>
            <a:r>
              <a:rPr sz="2500" b="1" spc="-20" dirty="0">
                <a:latin typeface="Calibri"/>
                <a:cs typeface="Calibri"/>
              </a:rPr>
              <a:t> </a:t>
            </a:r>
            <a:r>
              <a:rPr sz="2500" b="1" spc="-10" dirty="0">
                <a:latin typeface="Calibri"/>
                <a:cs typeface="Calibri"/>
              </a:rPr>
              <a:t>Language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4540" y="2187968"/>
            <a:ext cx="72840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latin typeface="Calibri"/>
                <a:cs typeface="Calibri"/>
              </a:rPr>
              <a:t>Course: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spc="-15" dirty="0">
                <a:latin typeface="Calibri"/>
                <a:cs typeface="Calibri"/>
              </a:rPr>
              <a:t>Etude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de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-65" dirty="0">
                <a:latin typeface="Calibri"/>
                <a:cs typeface="Calibri"/>
              </a:rPr>
              <a:t>Textes</a:t>
            </a:r>
            <a:r>
              <a:rPr spc="-35" dirty="0">
                <a:latin typeface="Calibri"/>
                <a:cs typeface="Calibri"/>
              </a:rPr>
              <a:t> </a:t>
            </a:r>
            <a:r>
              <a:rPr dirty="0">
                <a:latin typeface="Calibri"/>
                <a:cs typeface="Calibri"/>
              </a:rPr>
              <a:t>de</a:t>
            </a:r>
            <a:r>
              <a:rPr spc="-30" dirty="0">
                <a:latin typeface="Calibri"/>
                <a:cs typeface="Calibri"/>
              </a:rPr>
              <a:t> </a:t>
            </a:r>
            <a:r>
              <a:rPr spc="5" dirty="0">
                <a:latin typeface="Calibri"/>
                <a:cs typeface="Calibri"/>
              </a:rPr>
              <a:t>Civilisation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4540" y="3398024"/>
            <a:ext cx="5189220" cy="1535036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40230" algn="l"/>
              </a:tabLst>
            </a:pPr>
            <a:r>
              <a:rPr sz="3200" b="1" spc="-45" smtClean="0">
                <a:latin typeface="Calibri"/>
                <a:cs typeface="Calibri"/>
              </a:rPr>
              <a:t>Teacher:</a:t>
            </a:r>
            <a:r>
              <a:rPr sz="3200" b="1" spc="-45">
                <a:latin typeface="Calibri"/>
                <a:cs typeface="Calibri"/>
              </a:rPr>
              <a:t>	</a:t>
            </a:r>
            <a:r>
              <a:rPr lang="en-US" sz="3200" b="1" spc="-110" dirty="0" smtClean="0">
                <a:latin typeface="Calibri"/>
                <a:cs typeface="Calibri"/>
              </a:rPr>
              <a:t>D</a:t>
            </a:r>
            <a:r>
              <a:rPr sz="3200" b="1" spc="-110" smtClean="0">
                <a:latin typeface="Calibri"/>
                <a:cs typeface="Calibri"/>
              </a:rPr>
              <a:t>r</a:t>
            </a:r>
            <a:r>
              <a:rPr sz="3200" b="1" spc="-110" dirty="0">
                <a:latin typeface="Calibri"/>
                <a:cs typeface="Calibri"/>
              </a:rPr>
              <a:t>.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5" dirty="0">
                <a:latin typeface="Calibri"/>
                <a:cs typeface="Calibri"/>
              </a:rPr>
              <a:t>Filali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3200" b="1">
                <a:latin typeface="Calibri"/>
                <a:cs typeface="Calibri"/>
              </a:rPr>
              <a:t>Billel</a:t>
            </a:r>
            <a:r>
              <a:rPr sz="3200" b="1" spc="-30">
                <a:latin typeface="Calibri"/>
                <a:cs typeface="Calibri"/>
              </a:rPr>
              <a:t> </a:t>
            </a:r>
            <a:endParaRPr sz="3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3200" b="1" spc="-20" dirty="0">
                <a:latin typeface="Calibri"/>
                <a:cs typeface="Calibri"/>
              </a:rPr>
              <a:t>Third</a:t>
            </a:r>
            <a:r>
              <a:rPr sz="3200" b="1" spc="-10" dirty="0">
                <a:latin typeface="Calibri"/>
                <a:cs typeface="Calibri"/>
              </a:rPr>
              <a:t> </a:t>
            </a:r>
            <a:r>
              <a:rPr sz="3200" b="1" spc="-110" dirty="0">
                <a:latin typeface="Calibri"/>
                <a:cs typeface="Calibri"/>
              </a:rPr>
              <a:t>Year,</a:t>
            </a:r>
            <a:r>
              <a:rPr sz="3200" b="1" spc="2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Groups</a:t>
            </a:r>
            <a:r>
              <a:rPr sz="3200" b="1" spc="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1-5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0351" y="450608"/>
            <a:ext cx="6903084" cy="94615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12700" marR="5080">
              <a:lnSpc>
                <a:spcPct val="101299"/>
              </a:lnSpc>
              <a:spcBef>
                <a:spcPts val="50"/>
              </a:spcBef>
            </a:pPr>
            <a:r>
              <a:rPr sz="3000" spc="5" dirty="0"/>
              <a:t>Many </a:t>
            </a:r>
            <a:r>
              <a:rPr sz="3000" dirty="0"/>
              <a:t>societies </a:t>
            </a:r>
            <a:r>
              <a:rPr sz="3000" spc="-20" dirty="0"/>
              <a:t>became </a:t>
            </a:r>
            <a:r>
              <a:rPr sz="3000" spc="5" dirty="0"/>
              <a:t>aware </a:t>
            </a:r>
            <a:r>
              <a:rPr sz="3000" dirty="0"/>
              <a:t>of </a:t>
            </a:r>
            <a:r>
              <a:rPr sz="3000" spc="-5" dirty="0"/>
              <a:t>these </a:t>
            </a:r>
            <a:r>
              <a:rPr sz="3000" spc="5" dirty="0"/>
              <a:t>new </a:t>
            </a:r>
            <a:r>
              <a:rPr sz="3000" spc="-740" dirty="0"/>
              <a:t> </a:t>
            </a:r>
            <a:r>
              <a:rPr sz="3000" spc="-5" dirty="0"/>
              <a:t>scientific</a:t>
            </a:r>
            <a:r>
              <a:rPr sz="3000" spc="-30" dirty="0"/>
              <a:t> </a:t>
            </a:r>
            <a:r>
              <a:rPr sz="3000" spc="-5" dirty="0"/>
              <a:t>developments:</a:t>
            </a:r>
            <a:endParaRPr sz="30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658495" indent="-344805">
              <a:lnSpc>
                <a:spcPct val="100000"/>
              </a:lnSpc>
              <a:spcBef>
                <a:spcPts val="90"/>
              </a:spcBef>
            </a:pPr>
            <a:r>
              <a:rPr spc="-5" dirty="0">
                <a:latin typeface="Symbol"/>
                <a:cs typeface="Symbol"/>
              </a:rPr>
              <a:t></a:t>
            </a:r>
            <a:r>
              <a:rPr spc="-5" dirty="0"/>
              <a:t>Many</a:t>
            </a:r>
            <a:r>
              <a:rPr spc="5" dirty="0"/>
              <a:t> </a:t>
            </a:r>
            <a:r>
              <a:rPr spc="-5" dirty="0"/>
              <a:t>individuals</a:t>
            </a:r>
            <a:r>
              <a:rPr spc="10" dirty="0"/>
              <a:t> </a:t>
            </a:r>
            <a:r>
              <a:rPr spc="-20" dirty="0"/>
              <a:t>were</a:t>
            </a:r>
            <a:r>
              <a:rPr spc="10" dirty="0"/>
              <a:t> </a:t>
            </a:r>
            <a:r>
              <a:rPr spc="-5" dirty="0"/>
              <a:t>greatly</a:t>
            </a:r>
            <a:r>
              <a:rPr spc="10" dirty="0"/>
              <a:t> </a:t>
            </a:r>
            <a:r>
              <a:rPr spc="-5" dirty="0"/>
              <a:t>attracted</a:t>
            </a:r>
            <a:r>
              <a:rPr spc="10" dirty="0"/>
              <a:t> </a:t>
            </a:r>
            <a:r>
              <a:rPr spc="-5" dirty="0"/>
              <a:t>by </a:t>
            </a:r>
            <a:r>
              <a:rPr spc="-785" dirty="0"/>
              <a:t> </a:t>
            </a:r>
            <a:r>
              <a:rPr dirty="0"/>
              <a:t>innovations</a:t>
            </a:r>
            <a:r>
              <a:rPr spc="-35" dirty="0"/>
              <a:t> </a:t>
            </a:r>
            <a:r>
              <a:rPr spc="-5" dirty="0"/>
              <a:t>and</a:t>
            </a:r>
            <a:r>
              <a:rPr spc="-30" dirty="0"/>
              <a:t> </a:t>
            </a:r>
            <a:r>
              <a:rPr dirty="0"/>
              <a:t>discoveries.</a:t>
            </a:r>
          </a:p>
          <a:p>
            <a:pPr marL="356870" marR="278765" indent="-344805">
              <a:lnSpc>
                <a:spcPct val="100000"/>
              </a:lnSpc>
              <a:spcBef>
                <a:spcPts val="770"/>
              </a:spcBef>
            </a:pPr>
            <a:r>
              <a:rPr spc="-5" dirty="0">
                <a:latin typeface="Symbol"/>
                <a:cs typeface="Symbol"/>
              </a:rPr>
              <a:t></a:t>
            </a:r>
            <a:r>
              <a:rPr spc="-5" dirty="0"/>
              <a:t>Many</a:t>
            </a:r>
            <a:r>
              <a:rPr spc="20" dirty="0"/>
              <a:t> </a:t>
            </a:r>
            <a:r>
              <a:rPr spc="-15" dirty="0"/>
              <a:t>government</a:t>
            </a:r>
            <a:r>
              <a:rPr spc="25" dirty="0"/>
              <a:t> </a:t>
            </a:r>
            <a:r>
              <a:rPr spc="-5" dirty="0"/>
              <a:t>leaders</a:t>
            </a:r>
            <a:r>
              <a:rPr spc="20" dirty="0"/>
              <a:t> </a:t>
            </a:r>
            <a:r>
              <a:rPr spc="-5" dirty="0"/>
              <a:t>were</a:t>
            </a:r>
            <a:r>
              <a:rPr spc="25" dirty="0"/>
              <a:t> </a:t>
            </a:r>
            <a:r>
              <a:rPr spc="-5" dirty="0"/>
              <a:t>eager</a:t>
            </a:r>
            <a:r>
              <a:rPr spc="20" dirty="0"/>
              <a:t> </a:t>
            </a:r>
            <a:r>
              <a:rPr spc="-5" dirty="0"/>
              <a:t>to </a:t>
            </a:r>
            <a:r>
              <a:rPr dirty="0"/>
              <a:t> </a:t>
            </a:r>
            <a:r>
              <a:rPr spc="-5" dirty="0"/>
              <a:t>strengthen </a:t>
            </a:r>
            <a:r>
              <a:rPr dirty="0"/>
              <a:t>their </a:t>
            </a:r>
            <a:r>
              <a:rPr spc="-10" dirty="0"/>
              <a:t>societies </a:t>
            </a:r>
            <a:r>
              <a:rPr spc="-5" dirty="0"/>
              <a:t>with </a:t>
            </a:r>
            <a:r>
              <a:rPr dirty="0"/>
              <a:t>the adoption </a:t>
            </a:r>
            <a:r>
              <a:rPr spc="-5" dirty="0"/>
              <a:t>of </a:t>
            </a:r>
            <a:r>
              <a:rPr spc="-785" dirty="0"/>
              <a:t> </a:t>
            </a:r>
            <a:r>
              <a:rPr dirty="0"/>
              <a:t>the</a:t>
            </a:r>
            <a:r>
              <a:rPr spc="5" dirty="0"/>
              <a:t> </a:t>
            </a:r>
            <a:r>
              <a:rPr spc="-10" dirty="0"/>
              <a:t>European</a:t>
            </a:r>
            <a:r>
              <a:rPr spc="5" dirty="0"/>
              <a:t> </a:t>
            </a:r>
            <a:r>
              <a:rPr dirty="0"/>
              <a:t>training</a:t>
            </a:r>
            <a:r>
              <a:rPr spc="5"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10" dirty="0"/>
              <a:t>research</a:t>
            </a:r>
            <a:r>
              <a:rPr spc="5" dirty="0"/>
              <a:t> </a:t>
            </a:r>
            <a:r>
              <a:rPr dirty="0"/>
              <a:t>models.</a:t>
            </a:r>
          </a:p>
          <a:p>
            <a:pPr marL="356870" marR="5080" indent="-344805">
              <a:lnSpc>
                <a:spcPct val="100000"/>
              </a:lnSpc>
              <a:spcBef>
                <a:spcPts val="765"/>
              </a:spcBef>
            </a:pPr>
            <a:r>
              <a:rPr dirty="0">
                <a:latin typeface="Symbol"/>
                <a:cs typeface="Symbol"/>
              </a:rPr>
              <a:t></a:t>
            </a:r>
            <a:r>
              <a:rPr dirty="0"/>
              <a:t>Scientific</a:t>
            </a:r>
            <a:r>
              <a:rPr spc="-70" dirty="0"/>
              <a:t> </a:t>
            </a:r>
            <a:r>
              <a:rPr dirty="0"/>
              <a:t>training</a:t>
            </a:r>
            <a:r>
              <a:rPr spc="-15" dirty="0"/>
              <a:t> </a:t>
            </a:r>
            <a:r>
              <a:rPr dirty="0"/>
              <a:t>through</a:t>
            </a:r>
            <a:r>
              <a:rPr spc="-15" dirty="0"/>
              <a:t> </a:t>
            </a:r>
            <a:r>
              <a:rPr dirty="0"/>
              <a:t>sending</a:t>
            </a:r>
            <a:r>
              <a:rPr spc="-20" dirty="0"/>
              <a:t> </a:t>
            </a:r>
            <a:r>
              <a:rPr spc="-5" dirty="0"/>
              <a:t>and</a:t>
            </a:r>
            <a:r>
              <a:rPr spc="-15" dirty="0"/>
              <a:t> </a:t>
            </a:r>
            <a:r>
              <a:rPr dirty="0"/>
              <a:t>hosting </a:t>
            </a:r>
            <a:r>
              <a:rPr spc="-785" dirty="0"/>
              <a:t> </a:t>
            </a:r>
            <a:r>
              <a:rPr spc="-5" dirty="0"/>
              <a:t>intellectuals</a:t>
            </a:r>
            <a:r>
              <a:rPr spc="5" dirty="0"/>
              <a:t> </a:t>
            </a:r>
            <a:r>
              <a:rPr spc="-5" dirty="0"/>
              <a:t>was</a:t>
            </a:r>
            <a:r>
              <a:rPr spc="10" dirty="0"/>
              <a:t> </a:t>
            </a:r>
            <a:r>
              <a:rPr spc="-5" dirty="0"/>
              <a:t>of</a:t>
            </a:r>
            <a:r>
              <a:rPr spc="5" dirty="0"/>
              <a:t> </a:t>
            </a:r>
            <a:r>
              <a:rPr spc="-20" dirty="0"/>
              <a:t>utmost</a:t>
            </a:r>
            <a:r>
              <a:rPr spc="10" dirty="0"/>
              <a:t> </a:t>
            </a:r>
            <a:r>
              <a:rPr spc="-5" dirty="0"/>
              <a:t>importance.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140" y="426224"/>
            <a:ext cx="8109584" cy="4803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07670" marR="120650" indent="-344805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School</a:t>
            </a:r>
            <a:r>
              <a:rPr sz="32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curricula:</a:t>
            </a:r>
            <a:r>
              <a:rPr sz="32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By</a:t>
            </a:r>
            <a:r>
              <a:rPr sz="3200" dirty="0">
                <a:latin typeface="Times New Roman"/>
                <a:cs typeface="Times New Roman"/>
              </a:rPr>
              <a:t> the</a:t>
            </a:r>
            <a:r>
              <a:rPr sz="3200" spc="5" dirty="0">
                <a:latin typeface="Times New Roman"/>
                <a:cs typeface="Times New Roman"/>
              </a:rPr>
              <a:t> 20</a:t>
            </a:r>
            <a:r>
              <a:rPr sz="3150" spc="7" baseline="25132" dirty="0">
                <a:latin typeface="Times New Roman"/>
                <a:cs typeface="Times New Roman"/>
              </a:rPr>
              <a:t>th</a:t>
            </a:r>
            <a:r>
              <a:rPr sz="3150" spc="375" baseline="25132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science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was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part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school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curricula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worldwide.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407670" marR="30480" indent="-344805">
              <a:lnSpc>
                <a:spcPct val="100000"/>
              </a:lnSpc>
            </a:pP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International student travel </a:t>
            </a:r>
            <a:r>
              <a:rPr sz="3200" dirty="0">
                <a:latin typeface="Times New Roman"/>
                <a:cs typeface="Times New Roman"/>
              </a:rPr>
              <a:t>for obtaining science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education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another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feature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cultural contact.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650">
              <a:latin typeface="Times New Roman"/>
              <a:cs typeface="Times New Roman"/>
            </a:endParaRPr>
          </a:p>
          <a:p>
            <a:pPr marL="407670" marR="588010" indent="-344805">
              <a:lnSpc>
                <a:spcPct val="100000"/>
              </a:lnSpc>
              <a:spcBef>
                <a:spcPts val="5"/>
              </a:spcBef>
            </a:pPr>
            <a:r>
              <a:rPr sz="3200" spc="-5" dirty="0">
                <a:latin typeface="Times New Roman"/>
                <a:cs typeface="Times New Roman"/>
              </a:rPr>
              <a:t>The encounters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researchers</a:t>
            </a:r>
            <a:r>
              <a:rPr sz="3200" spc="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international</a:t>
            </a:r>
            <a:r>
              <a:rPr sz="32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15" dirty="0">
                <a:solidFill>
                  <a:srgbClr val="FF0000"/>
                </a:solidFill>
                <a:latin typeface="Times New Roman"/>
                <a:cs typeface="Times New Roman"/>
              </a:rPr>
              <a:t>meetings</a:t>
            </a:r>
            <a:r>
              <a:rPr sz="3200" spc="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key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cross-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civilization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contact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modern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world.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6224"/>
            <a:ext cx="7605395" cy="53886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1435" indent="-344805">
              <a:lnSpc>
                <a:spcPct val="100000"/>
              </a:lnSpc>
              <a:spcBef>
                <a:spcPts val="90"/>
              </a:spcBef>
            </a:pPr>
            <a:r>
              <a:rPr sz="3200" spc="-65" dirty="0">
                <a:latin typeface="Times New Roman"/>
                <a:cs typeface="Times New Roman"/>
              </a:rPr>
              <a:t>Aware</a:t>
            </a:r>
            <a:r>
              <a:rPr sz="3200" spc="-5" dirty="0">
                <a:latin typeface="Times New Roman"/>
                <a:cs typeface="Times New Roman"/>
              </a:rPr>
              <a:t> of the necessity of European science,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novice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researchers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from</a:t>
            </a:r>
            <a:r>
              <a:rPr sz="3200" spc="-155" dirty="0">
                <a:latin typeface="Times New Roman"/>
                <a:cs typeface="Times New Roman"/>
              </a:rPr>
              <a:t> </a:t>
            </a:r>
            <a:r>
              <a:rPr sz="3200" spc="-20" dirty="0">
                <a:solidFill>
                  <a:srgbClr val="FF0000"/>
                </a:solidFill>
                <a:latin typeface="Times New Roman"/>
                <a:cs typeface="Times New Roman"/>
              </a:rPr>
              <a:t>America</a:t>
            </a:r>
            <a:r>
              <a:rPr sz="3200" spc="8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started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collaborate with European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researchers; 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immediately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after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independence,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they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began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some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research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on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their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own.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spc="-10" dirty="0">
                <a:solidFill>
                  <a:srgbClr val="FF0000"/>
                </a:solidFill>
                <a:latin typeface="Times New Roman"/>
                <a:cs typeface="Times New Roman"/>
              </a:rPr>
              <a:t>American</a:t>
            </a:r>
            <a:r>
              <a:rPr sz="3200" spc="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inventions: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65"/>
              </a:spcBef>
            </a:pPr>
            <a:r>
              <a:rPr sz="3200" dirty="0">
                <a:latin typeface="Symbol"/>
                <a:cs typeface="Symbol"/>
              </a:rPr>
              <a:t></a:t>
            </a:r>
            <a:r>
              <a:rPr sz="3200" dirty="0">
                <a:latin typeface="Times New Roman"/>
                <a:cs typeface="Times New Roman"/>
              </a:rPr>
              <a:t>1790‘s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Symbol"/>
                <a:cs typeface="Symbol"/>
              </a:rPr>
              <a:t></a:t>
            </a:r>
            <a:r>
              <a:rPr sz="3200" spc="-10" dirty="0">
                <a:latin typeface="Times New Roman"/>
                <a:cs typeface="Times New Roman"/>
              </a:rPr>
              <a:t>300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new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inventions</a:t>
            </a:r>
            <a:endParaRPr sz="3200">
              <a:latin typeface="Times New Roman"/>
              <a:cs typeface="Times New Roman"/>
            </a:endParaRPr>
          </a:p>
          <a:p>
            <a:pPr marL="109855">
              <a:lnSpc>
                <a:spcPct val="100000"/>
              </a:lnSpc>
              <a:spcBef>
                <a:spcPts val="770"/>
              </a:spcBef>
            </a:pPr>
            <a:r>
              <a:rPr sz="3200" spc="-15" dirty="0">
                <a:latin typeface="Symbol"/>
                <a:cs typeface="Symbol"/>
              </a:rPr>
              <a:t></a:t>
            </a:r>
            <a:r>
              <a:rPr sz="3200" spc="-15" dirty="0">
                <a:latin typeface="Times New Roman"/>
                <a:cs typeface="Times New Roman"/>
              </a:rPr>
              <a:t>1890’s</a:t>
            </a:r>
            <a:r>
              <a:rPr sz="3200" spc="-15" dirty="0">
                <a:latin typeface="Symbol"/>
                <a:cs typeface="Symbol"/>
              </a:rPr>
              <a:t></a:t>
            </a:r>
            <a:r>
              <a:rPr sz="3200" spc="-15" dirty="0">
                <a:latin typeface="Times New Roman"/>
                <a:cs typeface="Times New Roman"/>
              </a:rPr>
              <a:t>235,000</a:t>
            </a:r>
            <a:r>
              <a:rPr sz="3200" spc="-5" dirty="0">
                <a:latin typeface="Times New Roman"/>
                <a:cs typeface="Times New Roman"/>
              </a:rPr>
              <a:t> new </a:t>
            </a:r>
            <a:r>
              <a:rPr sz="3200" dirty="0">
                <a:latin typeface="Times New Roman"/>
                <a:cs typeface="Times New Roman"/>
              </a:rPr>
              <a:t>patented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devices</a:t>
            </a:r>
            <a:endParaRPr sz="3200">
              <a:latin typeface="Times New Roman"/>
              <a:cs typeface="Times New Roman"/>
            </a:endParaRPr>
          </a:p>
          <a:p>
            <a:pPr marL="356870" indent="-344805">
              <a:lnSpc>
                <a:spcPct val="100000"/>
              </a:lnSpc>
              <a:spcBef>
                <a:spcPts val="770"/>
              </a:spcBef>
              <a:buFont typeface="Wingdings"/>
              <a:buChar char=""/>
              <a:tabLst>
                <a:tab pos="357505" algn="l"/>
              </a:tabLst>
            </a:pPr>
            <a:r>
              <a:rPr sz="3200" spc="-15" dirty="0">
                <a:latin typeface="Times New Roman"/>
                <a:cs typeface="Times New Roman"/>
              </a:rPr>
              <a:t>Thomas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Edison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alone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patented</a:t>
            </a:r>
            <a:r>
              <a:rPr sz="3200" spc="-5" dirty="0">
                <a:latin typeface="Times New Roman"/>
                <a:cs typeface="Times New Roman"/>
              </a:rPr>
              <a:t> 1093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devices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682" y="377444"/>
            <a:ext cx="8054975" cy="57791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07670" marR="30480" indent="-344805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latin typeface="Times New Roman"/>
                <a:cs typeface="Times New Roman"/>
              </a:rPr>
              <a:t>Instead of sending scientific delegates to </a:t>
            </a:r>
            <a:r>
              <a:rPr sz="3200" dirty="0">
                <a:latin typeface="Times New Roman"/>
                <a:cs typeface="Times New Roman"/>
              </a:rPr>
              <a:t>Europe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as 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other societies did, the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15" dirty="0">
                <a:solidFill>
                  <a:srgbClr val="FF0000"/>
                </a:solidFill>
                <a:latin typeface="Times New Roman"/>
                <a:cs typeface="Times New Roman"/>
              </a:rPr>
              <a:t>Ottoman</a:t>
            </a:r>
            <a:r>
              <a:rPr sz="3200" spc="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15" dirty="0">
                <a:solidFill>
                  <a:srgbClr val="FF0000"/>
                </a:solidFill>
                <a:latin typeface="Times New Roman"/>
                <a:cs typeface="Times New Roman"/>
              </a:rPr>
              <a:t>Empire</a:t>
            </a:r>
            <a:r>
              <a:rPr sz="3200" spc="-15" dirty="0">
                <a:latin typeface="Times New Roman"/>
                <a:cs typeface="Times New Roman"/>
              </a:rPr>
              <a:t>,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who had </a:t>
            </a:r>
            <a:r>
              <a:rPr sz="3200" dirty="0">
                <a:latin typeface="Times New Roman"/>
                <a:cs typeface="Times New Roman"/>
              </a:rPr>
              <a:t>frequent contact with Europe,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maintained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isolated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stance.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407670" marR="541655" indent="-344805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In fact, </a:t>
            </a:r>
            <a:r>
              <a:rPr sz="3200" dirty="0">
                <a:latin typeface="Times New Roman"/>
                <a:cs typeface="Times New Roman"/>
              </a:rPr>
              <a:t>it </a:t>
            </a:r>
            <a:r>
              <a:rPr sz="3200" spc="-5" dirty="0">
                <a:latin typeface="Times New Roman"/>
                <a:cs typeface="Times New Roman"/>
              </a:rPr>
              <a:t>is only in </a:t>
            </a:r>
            <a:r>
              <a:rPr sz="3200" dirty="0">
                <a:latin typeface="Times New Roman"/>
                <a:cs typeface="Times New Roman"/>
              </a:rPr>
              <a:t>the 18</a:t>
            </a:r>
            <a:r>
              <a:rPr sz="3150" baseline="25132" dirty="0">
                <a:latin typeface="Times New Roman"/>
                <a:cs typeface="Times New Roman"/>
              </a:rPr>
              <a:t>th</a:t>
            </a:r>
            <a:r>
              <a:rPr sz="3150" spc="7" baseline="25132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 </a:t>
            </a:r>
            <a:r>
              <a:rPr sz="3200" dirty="0">
                <a:latin typeface="Times New Roman"/>
                <a:cs typeface="Times New Roman"/>
              </a:rPr>
              <a:t>that European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doctors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were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admitted</a:t>
            </a:r>
            <a:r>
              <a:rPr sz="3200" spc="6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Sultan‘s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court.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650">
              <a:latin typeface="Times New Roman"/>
              <a:cs typeface="Times New Roman"/>
            </a:endParaRPr>
          </a:p>
          <a:p>
            <a:pPr marL="407670" marR="80010" indent="-344805">
              <a:lnSpc>
                <a:spcPct val="100000"/>
              </a:lnSpc>
              <a:spcBef>
                <a:spcPts val="5"/>
              </a:spcBef>
            </a:pPr>
            <a:r>
              <a:rPr sz="3200" dirty="0">
                <a:latin typeface="Times New Roman"/>
                <a:cs typeface="Times New Roman"/>
              </a:rPr>
              <a:t>Three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societies </a:t>
            </a:r>
            <a:r>
              <a:rPr sz="3200" dirty="0">
                <a:latin typeface="Times New Roman"/>
                <a:cs typeface="Times New Roman"/>
              </a:rPr>
              <a:t>worked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hard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for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establishing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maintaining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active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cultural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 </a:t>
            </a:r>
            <a:r>
              <a:rPr sz="3200" dirty="0">
                <a:latin typeface="Times New Roman"/>
                <a:cs typeface="Times New Roman"/>
              </a:rPr>
              <a:t> contact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with</a:t>
            </a:r>
            <a:r>
              <a:rPr sz="3200" spc="-5" dirty="0">
                <a:latin typeface="Times New Roman"/>
                <a:cs typeface="Times New Roman"/>
              </a:rPr>
              <a:t> Europe</a:t>
            </a:r>
            <a:r>
              <a:rPr sz="3200" spc="-5" dirty="0">
                <a:latin typeface="Symbol"/>
                <a:cs typeface="Symbol"/>
              </a:rPr>
              <a:t></a:t>
            </a:r>
            <a:endParaRPr sz="3200">
              <a:latin typeface="Symbol"/>
              <a:cs typeface="Symbo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52" y="327481"/>
            <a:ext cx="8007350" cy="5780405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200400">
              <a:lnSpc>
                <a:spcPct val="100000"/>
              </a:lnSpc>
              <a:spcBef>
                <a:spcPts val="870"/>
              </a:spcBef>
              <a:tabLst>
                <a:tab pos="3715385" algn="l"/>
              </a:tabLst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1.	Russia</a:t>
            </a:r>
            <a:endParaRPr sz="3200">
              <a:latin typeface="Times New Roman"/>
              <a:cs typeface="Times New Roman"/>
            </a:endParaRPr>
          </a:p>
          <a:p>
            <a:pPr marL="527685" marR="368935" indent="-515620">
              <a:lnSpc>
                <a:spcPct val="100000"/>
              </a:lnSpc>
              <a:spcBef>
                <a:spcPts val="765"/>
              </a:spcBef>
            </a:pPr>
            <a:r>
              <a:rPr sz="3200" spc="-10" dirty="0">
                <a:latin typeface="Times New Roman"/>
                <a:cs typeface="Times New Roman"/>
              </a:rPr>
              <a:t>Under</a:t>
            </a:r>
            <a:r>
              <a:rPr sz="3200" spc="-65" dirty="0">
                <a:latin typeface="Times New Roman"/>
                <a:cs typeface="Times New Roman"/>
              </a:rPr>
              <a:t> Tsar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Peter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the </a:t>
            </a:r>
            <a:r>
              <a:rPr sz="3200" spc="-10" dirty="0">
                <a:latin typeface="Times New Roman"/>
                <a:cs typeface="Times New Roman"/>
              </a:rPr>
              <a:t>Great,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many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aristocrats </a:t>
            </a:r>
            <a:r>
              <a:rPr sz="3200" spc="-5" dirty="0">
                <a:latin typeface="Times New Roman"/>
                <a:cs typeface="Times New Roman"/>
              </a:rPr>
              <a:t> were </a:t>
            </a:r>
            <a:r>
              <a:rPr sz="3200" spc="-15" dirty="0">
                <a:latin typeface="Times New Roman"/>
                <a:cs typeface="Times New Roman"/>
              </a:rPr>
              <a:t>urged</a:t>
            </a:r>
            <a:r>
              <a:rPr sz="3200" spc="-5" dirty="0">
                <a:latin typeface="Times New Roman"/>
                <a:cs typeface="Times New Roman"/>
              </a:rPr>
              <a:t> to </a:t>
            </a:r>
            <a:r>
              <a:rPr sz="3200" dirty="0">
                <a:latin typeface="Times New Roman"/>
                <a:cs typeface="Times New Roman"/>
              </a:rPr>
              <a:t>gain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greater</a:t>
            </a:r>
            <a:r>
              <a:rPr sz="3200" dirty="0">
                <a:latin typeface="Times New Roman"/>
                <a:cs typeface="Times New Roman"/>
              </a:rPr>
              <a:t> understanding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of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European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science,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mathematics,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technology. </a:t>
            </a:r>
            <a:r>
              <a:rPr sz="3200" spc="-5" dirty="0">
                <a:latin typeface="Times New Roman"/>
                <a:cs typeface="Times New Roman"/>
              </a:rPr>
              <a:t>The different visits of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65" dirty="0">
                <a:latin typeface="Times New Roman"/>
                <a:cs typeface="Times New Roman"/>
              </a:rPr>
              <a:t>Tsar 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convinced </a:t>
            </a:r>
            <a:r>
              <a:rPr sz="3200" spc="-5" dirty="0">
                <a:latin typeface="Times New Roman"/>
                <a:cs typeface="Times New Roman"/>
              </a:rPr>
              <a:t>him of </a:t>
            </a:r>
            <a:r>
              <a:rPr sz="3200" dirty="0">
                <a:latin typeface="Times New Roman"/>
                <a:cs typeface="Times New Roman"/>
              </a:rPr>
              <a:t>the necessity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adopt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western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science.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spc="-35" dirty="0">
                <a:latin typeface="Symbol"/>
                <a:cs typeface="Symbol"/>
              </a:rPr>
              <a:t></a:t>
            </a:r>
            <a:r>
              <a:rPr sz="3200" spc="-35" dirty="0">
                <a:latin typeface="Times New Roman"/>
                <a:cs typeface="Times New Roman"/>
              </a:rPr>
              <a:t>Teachers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were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invited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from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France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Britain</a:t>
            </a:r>
            <a:endParaRPr sz="3200">
              <a:latin typeface="Times New Roman"/>
              <a:cs typeface="Times New Roman"/>
            </a:endParaRPr>
          </a:p>
          <a:p>
            <a:pPr marL="527685" marR="183515" indent="-515620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Symbol"/>
                <a:cs typeface="Symbol"/>
              </a:rPr>
              <a:t></a:t>
            </a:r>
            <a:r>
              <a:rPr sz="3200" spc="-5" dirty="0">
                <a:latin typeface="Times New Roman"/>
                <a:cs typeface="Times New Roman"/>
              </a:rPr>
              <a:t>delegates were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sent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participate in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discussions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France,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45" dirty="0">
                <a:latin typeface="Times New Roman"/>
                <a:cs typeface="Times New Roman"/>
              </a:rPr>
              <a:t>Germany,</a:t>
            </a:r>
            <a:r>
              <a:rPr sz="3200" spc="100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Italy,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 England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840" y="426224"/>
            <a:ext cx="7861300" cy="51936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94970" marR="17780" indent="-344805">
              <a:lnSpc>
                <a:spcPct val="100000"/>
              </a:lnSpc>
              <a:spcBef>
                <a:spcPts val="90"/>
              </a:spcBef>
            </a:pPr>
            <a:r>
              <a:rPr sz="3200" spc="-15" dirty="0">
                <a:latin typeface="Symbol"/>
                <a:cs typeface="Symbol"/>
              </a:rPr>
              <a:t></a:t>
            </a:r>
            <a:r>
              <a:rPr sz="3200" spc="-15" dirty="0">
                <a:latin typeface="Times New Roman"/>
                <a:cs typeface="Times New Roman"/>
              </a:rPr>
              <a:t>Similar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British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Royal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40" dirty="0">
                <a:latin typeface="Times New Roman"/>
                <a:cs typeface="Times New Roman"/>
              </a:rPr>
              <a:t>Society,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different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Academies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societies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sciences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were </a:t>
            </a:r>
            <a:r>
              <a:rPr sz="3200" dirty="0">
                <a:latin typeface="Times New Roman"/>
                <a:cs typeface="Times New Roman"/>
              </a:rPr>
              <a:t> established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encouraged.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22345">
              <a:lnSpc>
                <a:spcPct val="100000"/>
              </a:lnSpc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Result</a:t>
            </a:r>
            <a:endParaRPr sz="3200">
              <a:latin typeface="Times New Roman"/>
              <a:cs typeface="Times New Roman"/>
            </a:endParaRPr>
          </a:p>
          <a:p>
            <a:pPr marL="394970" marR="95250" indent="-344805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Times New Roman"/>
                <a:cs typeface="Times New Roman"/>
              </a:rPr>
              <a:t>By the late </a:t>
            </a:r>
            <a:r>
              <a:rPr sz="3200" spc="5" dirty="0">
                <a:latin typeface="Times New Roman"/>
                <a:cs typeface="Times New Roman"/>
              </a:rPr>
              <a:t>19</a:t>
            </a:r>
            <a:r>
              <a:rPr sz="3150" spc="7" baseline="25132" dirty="0">
                <a:latin typeface="Times New Roman"/>
                <a:cs typeface="Times New Roman"/>
              </a:rPr>
              <a:t>th</a:t>
            </a:r>
            <a:r>
              <a:rPr sz="3150" spc="15" baseline="25132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C, </a:t>
            </a:r>
            <a:r>
              <a:rPr sz="3200" dirty="0">
                <a:latin typeface="Times New Roman"/>
                <a:cs typeface="Times New Roman"/>
              </a:rPr>
              <a:t>Russia began </a:t>
            </a:r>
            <a:r>
              <a:rPr sz="3200" spc="-5" dirty="0">
                <a:latin typeface="Times New Roman"/>
                <a:cs typeface="Times New Roman"/>
              </a:rPr>
              <a:t>to be a </a:t>
            </a:r>
            <a:r>
              <a:rPr sz="3200" dirty="0">
                <a:latin typeface="Times New Roman"/>
                <a:cs typeface="Times New Roman"/>
              </a:rPr>
              <a:t>part of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international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community</a:t>
            </a:r>
            <a:r>
              <a:rPr sz="3200" spc="1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Russian scientists such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as Ivan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Pavlov </a:t>
            </a:r>
            <a:r>
              <a:rPr sz="3200" dirty="0">
                <a:latin typeface="Times New Roman"/>
                <a:cs typeface="Times New Roman"/>
              </a:rPr>
              <a:t> contributed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to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major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advancements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20" dirty="0">
                <a:latin typeface="Times New Roman"/>
                <a:cs typeface="Times New Roman"/>
              </a:rPr>
              <a:t>of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knowledge.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27" y="327481"/>
            <a:ext cx="8103870" cy="538988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390900">
              <a:lnSpc>
                <a:spcPct val="100000"/>
              </a:lnSpc>
              <a:spcBef>
                <a:spcPts val="870"/>
              </a:spcBef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2.</a:t>
            </a:r>
            <a:r>
              <a:rPr sz="32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Egypt</a:t>
            </a:r>
            <a:endParaRPr sz="3200">
              <a:latin typeface="Times New Roman"/>
              <a:cs typeface="Times New Roman"/>
            </a:endParaRPr>
          </a:p>
          <a:p>
            <a:pPr marL="382270" marR="430530" indent="-344805">
              <a:lnSpc>
                <a:spcPct val="100000"/>
              </a:lnSpc>
              <a:spcBef>
                <a:spcPts val="765"/>
              </a:spcBef>
            </a:pPr>
            <a:r>
              <a:rPr sz="3200" spc="-5" dirty="0">
                <a:latin typeface="Times New Roman"/>
                <a:cs typeface="Times New Roman"/>
              </a:rPr>
              <a:t>Early in the 19</a:t>
            </a:r>
            <a:r>
              <a:rPr sz="3150" spc="-7" baseline="25132" dirty="0">
                <a:latin typeface="Times New Roman"/>
                <a:cs typeface="Times New Roman"/>
              </a:rPr>
              <a:t>th</a:t>
            </a:r>
            <a:r>
              <a:rPr sz="3150" baseline="25132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C, </a:t>
            </a:r>
            <a:r>
              <a:rPr sz="3200" spc="-5" dirty="0">
                <a:latin typeface="Times New Roman"/>
                <a:cs typeface="Times New Roman"/>
              </a:rPr>
              <a:t>a </a:t>
            </a:r>
            <a:r>
              <a:rPr sz="3200" spc="-15" dirty="0">
                <a:latin typeface="Times New Roman"/>
                <a:cs typeface="Times New Roman"/>
              </a:rPr>
              <a:t>reformist </a:t>
            </a:r>
            <a:r>
              <a:rPr sz="3200" spc="-25" dirty="0">
                <a:latin typeface="Times New Roman"/>
                <a:cs typeface="Times New Roman"/>
              </a:rPr>
              <a:t>leader, </a:t>
            </a:r>
            <a:r>
              <a:rPr sz="3200" spc="-20" dirty="0">
                <a:latin typeface="Times New Roman"/>
                <a:cs typeface="Times New Roman"/>
              </a:rPr>
              <a:t> Muhammad </a:t>
            </a:r>
            <a:r>
              <a:rPr sz="3200" spc="-5" dirty="0">
                <a:latin typeface="Times New Roman"/>
                <a:cs typeface="Times New Roman"/>
              </a:rPr>
              <a:t>Ali, realized the necessity </a:t>
            </a:r>
            <a:r>
              <a:rPr sz="3200" spc="20" dirty="0">
                <a:latin typeface="Times New Roman"/>
                <a:cs typeface="Times New Roman"/>
              </a:rPr>
              <a:t>of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intellectual exchange between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Egypt and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developed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European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countries.</a:t>
            </a:r>
            <a:endParaRPr sz="3200">
              <a:latin typeface="Times New Roman"/>
              <a:cs typeface="Times New Roman"/>
            </a:endParaRPr>
          </a:p>
          <a:p>
            <a:pPr marL="382270" marR="644525" indent="-344805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After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years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power,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Pasha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sent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Egyptian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students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Italy,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France,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England</a:t>
            </a:r>
            <a:endParaRPr sz="3200">
              <a:latin typeface="Times New Roman"/>
              <a:cs typeface="Times New Roman"/>
            </a:endParaRPr>
          </a:p>
          <a:p>
            <a:pPr marL="3558540">
              <a:lnSpc>
                <a:spcPct val="100000"/>
              </a:lnSpc>
              <a:spcBef>
                <a:spcPts val="765"/>
              </a:spcBef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Result</a:t>
            </a:r>
            <a:endParaRPr sz="3200">
              <a:latin typeface="Times New Roman"/>
              <a:cs typeface="Times New Roman"/>
            </a:endParaRPr>
          </a:p>
          <a:p>
            <a:pPr marL="382270" marR="30480" indent="-344805">
              <a:lnSpc>
                <a:spcPct val="100000"/>
              </a:lnSpc>
              <a:spcBef>
                <a:spcPts val="770"/>
              </a:spcBef>
            </a:pPr>
            <a:r>
              <a:rPr sz="3200" spc="-10" dirty="0">
                <a:latin typeface="Times New Roman"/>
                <a:cs typeface="Times New Roman"/>
              </a:rPr>
              <a:t>New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intellectual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currents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Egypt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were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imported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 Middle East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5152" y="327481"/>
            <a:ext cx="8006715" cy="5877560"/>
          </a:xfrm>
          <a:prstGeom prst="rect">
            <a:avLst/>
          </a:prstGeom>
        </p:spPr>
        <p:txBody>
          <a:bodyPr vert="horz" wrap="square" lIns="0" tIns="110490" rIns="0" bIns="0" rtlCol="0">
            <a:spAutoFit/>
          </a:bodyPr>
          <a:lstStyle/>
          <a:p>
            <a:pPr marL="3352165">
              <a:lnSpc>
                <a:spcPct val="100000"/>
              </a:lnSpc>
              <a:spcBef>
                <a:spcPts val="870"/>
              </a:spcBef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3.</a:t>
            </a:r>
            <a:r>
              <a:rPr sz="32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Japan</a:t>
            </a:r>
            <a:endParaRPr sz="3200">
              <a:latin typeface="Times New Roman"/>
              <a:cs typeface="Times New Roman"/>
            </a:endParaRPr>
          </a:p>
          <a:p>
            <a:pPr marL="407670" marR="280035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407670" algn="l"/>
                <a:tab pos="408305" algn="l"/>
              </a:tabLst>
            </a:pPr>
            <a:r>
              <a:rPr sz="3200" dirty="0">
                <a:latin typeface="Times New Roman"/>
                <a:cs typeface="Times New Roman"/>
              </a:rPr>
              <a:t>Profoundly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isolated </a:t>
            </a:r>
            <a:r>
              <a:rPr sz="3200" spc="-5" dirty="0">
                <a:latin typeface="Times New Roman"/>
                <a:cs typeface="Times New Roman"/>
              </a:rPr>
              <a:t>from</a:t>
            </a:r>
            <a:r>
              <a:rPr sz="3200" dirty="0">
                <a:latin typeface="Times New Roman"/>
                <a:cs typeface="Times New Roman"/>
              </a:rPr>
              <a:t> the </a:t>
            </a:r>
            <a:r>
              <a:rPr sz="3200" spc="-10" dirty="0">
                <a:latin typeface="Times New Roman"/>
                <a:cs typeface="Times New Roman"/>
              </a:rPr>
              <a:t>western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sphere,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Japan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became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aware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importance</a:t>
            </a:r>
            <a:r>
              <a:rPr sz="3200" spc="8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western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sciences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during the</a:t>
            </a:r>
            <a:r>
              <a:rPr sz="3200" spc="5" dirty="0">
                <a:latin typeface="Times New Roman"/>
                <a:cs typeface="Times New Roman"/>
              </a:rPr>
              <a:t> 18</a:t>
            </a:r>
            <a:r>
              <a:rPr sz="3150" spc="7" baseline="25132" dirty="0">
                <a:latin typeface="Times New Roman"/>
                <a:cs typeface="Times New Roman"/>
              </a:rPr>
              <a:t>th</a:t>
            </a:r>
            <a:r>
              <a:rPr sz="3150" spc="337" baseline="25132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C.</a:t>
            </a:r>
            <a:endParaRPr sz="3200">
              <a:latin typeface="Times New Roman"/>
              <a:cs typeface="Times New Roman"/>
            </a:endParaRPr>
          </a:p>
          <a:p>
            <a:pPr marL="407670" marR="1059815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504825" algn="l"/>
                <a:tab pos="505459" algn="l"/>
              </a:tabLst>
            </a:pPr>
            <a:r>
              <a:rPr dirty="0"/>
              <a:t>	</a:t>
            </a:r>
            <a:r>
              <a:rPr sz="3200" spc="-5" dirty="0">
                <a:latin typeface="Times New Roman"/>
                <a:cs typeface="Times New Roman"/>
              </a:rPr>
              <a:t>Contact with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Dutch in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port of </a:t>
            </a:r>
            <a:r>
              <a:rPr sz="3200" dirty="0">
                <a:latin typeface="Times New Roman"/>
                <a:cs typeface="Times New Roman"/>
              </a:rPr>
              <a:t> Nagasaki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required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group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translators</a:t>
            </a:r>
            <a:endParaRPr sz="3200">
              <a:latin typeface="Times New Roman"/>
              <a:cs typeface="Times New Roman"/>
            </a:endParaRPr>
          </a:p>
          <a:p>
            <a:pPr marL="407670" marR="30480" indent="-344805">
              <a:lnSpc>
                <a:spcPct val="100000"/>
              </a:lnSpc>
              <a:spcBef>
                <a:spcPts val="765"/>
              </a:spcBef>
              <a:buFont typeface="Arial MT"/>
              <a:buChar char="•"/>
              <a:tabLst>
                <a:tab pos="407670" algn="l"/>
                <a:tab pos="408305" algn="l"/>
              </a:tabLst>
            </a:pPr>
            <a:r>
              <a:rPr sz="3200" spc="-5" dirty="0">
                <a:latin typeface="Times New Roman"/>
                <a:cs typeface="Times New Roman"/>
              </a:rPr>
              <a:t>Japan was opened to international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contacts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after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1853;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delegates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were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sent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U.S.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Europe.</a:t>
            </a:r>
            <a:endParaRPr sz="3200">
              <a:latin typeface="Times New Roman"/>
              <a:cs typeface="Times New Roman"/>
            </a:endParaRPr>
          </a:p>
          <a:p>
            <a:pPr marL="407670" marR="907415" indent="-344805">
              <a:lnSpc>
                <a:spcPct val="100000"/>
              </a:lnSpc>
              <a:spcBef>
                <a:spcPts val="770"/>
              </a:spcBef>
              <a:buFont typeface="Arial MT"/>
              <a:buChar char="•"/>
              <a:tabLst>
                <a:tab pos="407670" algn="l"/>
                <a:tab pos="408305" algn="l"/>
              </a:tabLst>
            </a:pPr>
            <a:r>
              <a:rPr sz="3200" spc="-60" dirty="0">
                <a:latin typeface="Times New Roman"/>
                <a:cs typeface="Times New Roman"/>
              </a:rPr>
              <a:t>Yukichi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Fukuzawa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insisted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that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training</a:t>
            </a:r>
            <a:r>
              <a:rPr sz="3200" spc="-5" dirty="0">
                <a:latin typeface="Times New Roman"/>
                <a:cs typeface="Times New Roman"/>
              </a:rPr>
              <a:t> is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the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key to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modernization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0540" y="426224"/>
            <a:ext cx="7946390" cy="51936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2270" marR="81915" indent="-344805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latin typeface="Times New Roman"/>
                <a:cs typeface="Times New Roman"/>
              </a:rPr>
              <a:t>After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1872,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when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educational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system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was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designed,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35" dirty="0">
                <a:latin typeface="Times New Roman"/>
                <a:cs typeface="Times New Roman"/>
              </a:rPr>
              <a:t>many</a:t>
            </a:r>
            <a:r>
              <a:rPr sz="3200" spc="6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western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teachers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were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invited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teach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science.</a:t>
            </a:r>
            <a:endParaRPr sz="3200">
              <a:latin typeface="Times New Roman"/>
              <a:cs typeface="Times New Roman"/>
            </a:endParaRPr>
          </a:p>
          <a:p>
            <a:pPr marL="382270" marR="664210" indent="-344805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Debates continued over the balance between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 </a:t>
            </a:r>
            <a:r>
              <a:rPr sz="3200" spc="-10" dirty="0">
                <a:latin typeface="Times New Roman"/>
                <a:cs typeface="Times New Roman"/>
              </a:rPr>
              <a:t>training </a:t>
            </a:r>
            <a:r>
              <a:rPr sz="3200" spc="-5" dirty="0">
                <a:latin typeface="Times New Roman"/>
                <a:cs typeface="Times New Roman"/>
              </a:rPr>
              <a:t>and traditional moral </a:t>
            </a:r>
            <a:r>
              <a:rPr sz="3200" dirty="0">
                <a:latin typeface="Times New Roman"/>
                <a:cs typeface="Times New Roman"/>
              </a:rPr>
              <a:t> education,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finally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science </a:t>
            </a:r>
            <a:r>
              <a:rPr sz="3200" dirty="0">
                <a:latin typeface="Times New Roman"/>
                <a:cs typeface="Times New Roman"/>
              </a:rPr>
              <a:t>gained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grounds</a:t>
            </a:r>
            <a:endParaRPr sz="3200">
              <a:latin typeface="Times New Roman"/>
              <a:cs typeface="Times New Roman"/>
            </a:endParaRPr>
          </a:p>
          <a:p>
            <a:pPr marL="3509645">
              <a:lnSpc>
                <a:spcPct val="100000"/>
              </a:lnSpc>
              <a:spcBef>
                <a:spcPts val="765"/>
              </a:spcBef>
            </a:pPr>
            <a:r>
              <a:rPr sz="32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Result</a:t>
            </a:r>
            <a:endParaRPr sz="3200">
              <a:latin typeface="Times New Roman"/>
              <a:cs typeface="Times New Roman"/>
            </a:endParaRPr>
          </a:p>
          <a:p>
            <a:pPr marL="382270" marR="30480" indent="-344805">
              <a:lnSpc>
                <a:spcPct val="100000"/>
              </a:lnSpc>
              <a:spcBef>
                <a:spcPts val="770"/>
              </a:spcBef>
            </a:pPr>
            <a:r>
              <a:rPr sz="3200" spc="-5" dirty="0">
                <a:latin typeface="Times New Roman"/>
                <a:cs typeface="Times New Roman"/>
              </a:rPr>
              <a:t>By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20</a:t>
            </a:r>
            <a:r>
              <a:rPr sz="3150" spc="7" baseline="25132" dirty="0">
                <a:latin typeface="Times New Roman"/>
                <a:cs typeface="Times New Roman"/>
              </a:rPr>
              <a:t>th</a:t>
            </a:r>
            <a:r>
              <a:rPr sz="3150" spc="382" baseline="25132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C, </a:t>
            </a:r>
            <a:r>
              <a:rPr sz="3200" dirty="0">
                <a:latin typeface="Times New Roman"/>
                <a:cs typeface="Times New Roman"/>
              </a:rPr>
              <a:t>Japan could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boast</a:t>
            </a:r>
            <a:r>
              <a:rPr sz="3200" spc="-5" dirty="0">
                <a:latin typeface="Times New Roman"/>
                <a:cs typeface="Times New Roman"/>
              </a:rPr>
              <a:t> one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20" dirty="0">
                <a:latin typeface="Times New Roman"/>
                <a:cs typeface="Times New Roman"/>
              </a:rPr>
              <a:t>most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scientifically educated populations in the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world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335" marR="5080" algn="ctr">
              <a:lnSpc>
                <a:spcPct val="100000"/>
              </a:lnSpc>
              <a:spcBef>
                <a:spcPts val="90"/>
              </a:spcBef>
            </a:pPr>
            <a:r>
              <a:rPr spc="-5" dirty="0"/>
              <a:t>Cultures in Motion: Mapping Key </a:t>
            </a:r>
            <a:r>
              <a:rPr spc="-1085" dirty="0"/>
              <a:t> </a:t>
            </a:r>
            <a:r>
              <a:rPr spc="-5" dirty="0"/>
              <a:t>Contacts</a:t>
            </a:r>
            <a:r>
              <a:rPr dirty="0"/>
              <a:t> </a:t>
            </a:r>
            <a:r>
              <a:rPr spc="-5" dirty="0"/>
              <a:t>and</a:t>
            </a:r>
            <a:r>
              <a:rPr spc="5" dirty="0"/>
              <a:t> </a:t>
            </a:r>
            <a:r>
              <a:rPr spc="-5" dirty="0"/>
              <a:t>Their</a:t>
            </a:r>
            <a:r>
              <a:rPr spc="5" dirty="0"/>
              <a:t> </a:t>
            </a:r>
            <a:r>
              <a:rPr spc="-15" dirty="0"/>
              <a:t>Imprints</a:t>
            </a:r>
            <a:r>
              <a:rPr dirty="0"/>
              <a:t> </a:t>
            </a:r>
            <a:r>
              <a:rPr spc="-5" dirty="0"/>
              <a:t>in </a:t>
            </a:r>
            <a:r>
              <a:rPr dirty="0"/>
              <a:t> </a:t>
            </a:r>
            <a:r>
              <a:rPr spc="-75" dirty="0"/>
              <a:t>World</a:t>
            </a:r>
            <a:r>
              <a:rPr spc="-25" dirty="0"/>
              <a:t> </a:t>
            </a:r>
            <a:r>
              <a:rPr spc="-5" dirty="0"/>
              <a:t>History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subTitle" idx="4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510">
              <a:lnSpc>
                <a:spcPct val="100000"/>
              </a:lnSpc>
              <a:spcBef>
                <a:spcPts val="100"/>
              </a:spcBef>
            </a:pPr>
            <a:r>
              <a:rPr dirty="0"/>
              <a:t>1.</a:t>
            </a:r>
            <a:r>
              <a:rPr spc="-30" dirty="0"/>
              <a:t> </a:t>
            </a:r>
            <a:r>
              <a:rPr dirty="0"/>
              <a:t>The</a:t>
            </a:r>
            <a:r>
              <a:rPr spc="-30" dirty="0"/>
              <a:t> </a:t>
            </a:r>
            <a:r>
              <a:rPr dirty="0"/>
              <a:t>Spread</a:t>
            </a:r>
            <a:r>
              <a:rPr spc="-30" dirty="0"/>
              <a:t> </a:t>
            </a:r>
            <a:r>
              <a:rPr dirty="0"/>
              <a:t>of</a:t>
            </a:r>
            <a:r>
              <a:rPr spc="-30" dirty="0"/>
              <a:t> </a:t>
            </a:r>
            <a:r>
              <a:rPr spc="5" dirty="0"/>
              <a:t>Science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7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The</a:t>
            </a:r>
            <a:r>
              <a:rPr spc="-15" dirty="0"/>
              <a:t> </a:t>
            </a:r>
            <a:r>
              <a:rPr spc="-5" dirty="0"/>
              <a:t>Scientific</a:t>
            </a:r>
            <a:r>
              <a:rPr spc="-15" dirty="0"/>
              <a:t> </a:t>
            </a:r>
            <a:r>
              <a:rPr spc="-5" dirty="0"/>
              <a:t>Revolution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52" y="1685035"/>
            <a:ext cx="7924165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110489" indent="-344805">
              <a:lnSpc>
                <a:spcPct val="100000"/>
              </a:lnSpc>
              <a:spcBef>
                <a:spcPts val="100"/>
              </a:spcBef>
            </a:pPr>
            <a:r>
              <a:rPr sz="3000" spc="5" dirty="0">
                <a:latin typeface="Times New Roman"/>
                <a:cs typeface="Times New Roman"/>
              </a:rPr>
              <a:t>The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Scientific </a:t>
            </a:r>
            <a:r>
              <a:rPr sz="3000" spc="-5" dirty="0">
                <a:latin typeface="Times New Roman"/>
                <a:cs typeface="Times New Roman"/>
              </a:rPr>
              <a:t>Revolution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constituted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Times New Roman"/>
                <a:cs typeface="Times New Roman"/>
              </a:rPr>
              <a:t>what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was, 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perhaps,</a:t>
            </a:r>
            <a:r>
              <a:rPr sz="3000" spc="-7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the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most</a:t>
            </a:r>
            <a:r>
              <a:rPr sz="3000" dirty="0">
                <a:latin typeface="Times New Roman"/>
                <a:cs typeface="Times New Roman"/>
              </a:rPr>
              <a:t> significant period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 discovery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and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growth</a:t>
            </a:r>
            <a:r>
              <a:rPr sz="3000" spc="-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5" dirty="0">
                <a:latin typeface="Times New Roman"/>
                <a:cs typeface="Times New Roman"/>
              </a:rPr>
              <a:t> sciences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in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human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-25" dirty="0">
                <a:latin typeface="Times New Roman"/>
                <a:cs typeface="Times New Roman"/>
              </a:rPr>
              <a:t>history.</a:t>
            </a:r>
            <a:endParaRPr sz="3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35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</a:pPr>
            <a:r>
              <a:rPr sz="3000" spc="5" dirty="0">
                <a:latin typeface="Times New Roman"/>
                <a:cs typeface="Times New Roman"/>
              </a:rPr>
              <a:t>It</a:t>
            </a:r>
            <a:r>
              <a:rPr sz="3000" spc="-15" dirty="0">
                <a:latin typeface="Times New Roman"/>
                <a:cs typeface="Times New Roman"/>
              </a:rPr>
              <a:t> was </a:t>
            </a:r>
            <a:r>
              <a:rPr sz="3000" spc="5" dirty="0">
                <a:latin typeface="Times New Roman"/>
                <a:cs typeface="Times New Roman"/>
              </a:rPr>
              <a:t>responsible</a:t>
            </a:r>
            <a:r>
              <a:rPr sz="3000" spc="-9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for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the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introduction</a:t>
            </a:r>
            <a:r>
              <a:rPr sz="3000" spc="-11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of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ideas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Times New Roman"/>
                <a:cs typeface="Times New Roman"/>
              </a:rPr>
              <a:t>such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as </a:t>
            </a:r>
            <a:r>
              <a:rPr sz="3000" dirty="0">
                <a:latin typeface="Times New Roman"/>
                <a:cs typeface="Times New Roman"/>
              </a:rPr>
              <a:t>a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heliocentric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system </a:t>
            </a:r>
            <a:r>
              <a:rPr sz="3000" spc="10" dirty="0">
                <a:latin typeface="Times New Roman"/>
                <a:cs typeface="Times New Roman"/>
              </a:rPr>
              <a:t>and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15" dirty="0">
                <a:latin typeface="Times New Roman"/>
                <a:cs typeface="Times New Roman"/>
              </a:rPr>
              <a:t>laws</a:t>
            </a:r>
            <a:r>
              <a:rPr sz="3000" spc="3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planetary </a:t>
            </a:r>
            <a:r>
              <a:rPr sz="3000" dirty="0">
                <a:latin typeface="Times New Roman"/>
                <a:cs typeface="Times New Roman"/>
              </a:rPr>
              <a:t> motion.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Many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cite</a:t>
            </a:r>
            <a:r>
              <a:rPr sz="3000" spc="5" dirty="0">
                <a:latin typeface="Times New Roman"/>
                <a:cs typeface="Times New Roman"/>
              </a:rPr>
              <a:t> this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era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as</a:t>
            </a:r>
            <a:r>
              <a:rPr sz="3000" spc="5" dirty="0">
                <a:latin typeface="Times New Roman"/>
                <a:cs typeface="Times New Roman"/>
              </a:rPr>
              <a:t> the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period</a:t>
            </a:r>
            <a:r>
              <a:rPr sz="3000" spc="10" dirty="0">
                <a:latin typeface="Times New Roman"/>
                <a:cs typeface="Times New Roman"/>
              </a:rPr>
              <a:t> during 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which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modern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science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truly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came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to</a:t>
            </a:r>
            <a:r>
              <a:rPr sz="3000" spc="20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Times New Roman"/>
                <a:cs typeface="Times New Roman"/>
              </a:rPr>
              <a:t>fruition.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06372" y="307352"/>
            <a:ext cx="599503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5" dirty="0"/>
              <a:t>Newly</a:t>
            </a:r>
            <a:r>
              <a:rPr sz="3200" spc="-170" dirty="0"/>
              <a:t> </a:t>
            </a:r>
            <a:r>
              <a:rPr sz="3200" spc="-5" dirty="0"/>
              <a:t>Adopted</a:t>
            </a:r>
            <a:r>
              <a:rPr sz="3200" spc="-60" dirty="0"/>
              <a:t> </a:t>
            </a:r>
            <a:r>
              <a:rPr sz="3200" spc="-5" dirty="0"/>
              <a:t>Scientific</a:t>
            </a:r>
            <a:r>
              <a:rPr sz="3200" spc="20" dirty="0"/>
              <a:t> </a:t>
            </a:r>
            <a:r>
              <a:rPr sz="3200" spc="-5" dirty="0"/>
              <a:t>Methods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52" y="1392440"/>
            <a:ext cx="7950834" cy="50622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253365" indent="-344805" algn="just">
              <a:lnSpc>
                <a:spcPct val="100000"/>
              </a:lnSpc>
              <a:spcBef>
                <a:spcPts val="105"/>
              </a:spcBef>
              <a:buFont typeface="Wingdings"/>
              <a:buChar char=""/>
              <a:tabLst>
                <a:tab pos="357505" algn="l"/>
              </a:tabLst>
            </a:pP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Empiricism: </a:t>
            </a:r>
            <a:r>
              <a:rPr sz="2800" spc="5" dirty="0">
                <a:latin typeface="Times New Roman"/>
                <a:cs typeface="Times New Roman"/>
              </a:rPr>
              <a:t>knowledge </a:t>
            </a:r>
            <a:r>
              <a:rPr sz="2800" spc="-5" dirty="0">
                <a:latin typeface="Times New Roman"/>
                <a:cs typeface="Times New Roman"/>
              </a:rPr>
              <a:t>comes </a:t>
            </a:r>
            <a:r>
              <a:rPr sz="2800" b="1" spc="5" dirty="0">
                <a:latin typeface="Times New Roman"/>
                <a:cs typeface="Times New Roman"/>
              </a:rPr>
              <a:t>only </a:t>
            </a:r>
            <a:r>
              <a:rPr sz="2800" spc="5" dirty="0">
                <a:latin typeface="Times New Roman"/>
                <a:cs typeface="Times New Roman"/>
              </a:rPr>
              <a:t>from sensory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experience,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rationalism,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and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skepticism.</a:t>
            </a:r>
            <a:endParaRPr sz="2800">
              <a:latin typeface="Times New Roman"/>
              <a:cs typeface="Times New Roman"/>
            </a:endParaRPr>
          </a:p>
          <a:p>
            <a:pPr marL="356870" marR="466090" algn="just">
              <a:lnSpc>
                <a:spcPct val="100000"/>
              </a:lnSpc>
              <a:spcBef>
                <a:spcPts val="675"/>
              </a:spcBef>
            </a:pPr>
            <a:r>
              <a:rPr sz="2800" spc="5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role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empirical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evidence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in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formation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 </a:t>
            </a:r>
            <a:r>
              <a:rPr sz="2800" spc="-6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knowledge</a:t>
            </a:r>
            <a:endParaRPr sz="2800">
              <a:latin typeface="Times New Roman"/>
              <a:cs typeface="Times New Roman"/>
            </a:endParaRPr>
          </a:p>
          <a:p>
            <a:pPr marL="356870" marR="144780" indent="-344805" algn="just">
              <a:lnSpc>
                <a:spcPct val="100000"/>
              </a:lnSpc>
              <a:spcBef>
                <a:spcPts val="670"/>
              </a:spcBef>
              <a:buFont typeface="Wingdings"/>
              <a:buChar char=""/>
              <a:tabLst>
                <a:tab pos="357505" algn="l"/>
              </a:tabLst>
            </a:pP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Experiments:</a:t>
            </a:r>
            <a:r>
              <a:rPr sz="28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all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hypotheses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and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theories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should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tested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based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on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observations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natural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world</a:t>
            </a:r>
            <a:endParaRPr sz="2800">
              <a:latin typeface="Times New Roman"/>
              <a:cs typeface="Times New Roman"/>
            </a:endParaRPr>
          </a:p>
          <a:p>
            <a:pPr marL="356870" indent="-344805" algn="just">
              <a:lnSpc>
                <a:spcPct val="100000"/>
              </a:lnSpc>
              <a:spcBef>
                <a:spcPts val="670"/>
              </a:spcBef>
              <a:buFont typeface="Wingdings"/>
              <a:buChar char=""/>
              <a:tabLst>
                <a:tab pos="357505" algn="l"/>
              </a:tabLst>
            </a:pP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Questioning</a:t>
            </a:r>
            <a:r>
              <a:rPr sz="2800" b="1" spc="-1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sz="2800" b="1" spc="-3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repudiating</a:t>
            </a:r>
            <a:r>
              <a:rPr sz="2800" b="1" spc="6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ideas</a:t>
            </a:r>
            <a:r>
              <a:rPr sz="28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a</a:t>
            </a:r>
            <a:r>
              <a:rPr sz="2800" i="1" spc="10" dirty="0">
                <a:latin typeface="Times New Roman"/>
                <a:cs typeface="Times New Roman"/>
              </a:rPr>
              <a:t> priori</a:t>
            </a:r>
            <a:endParaRPr sz="2800">
              <a:latin typeface="Times New Roman"/>
              <a:cs typeface="Times New Roman"/>
            </a:endParaRPr>
          </a:p>
          <a:p>
            <a:pPr marL="356870" algn="just">
              <a:lnSpc>
                <a:spcPct val="100000"/>
              </a:lnSpc>
            </a:pPr>
            <a:r>
              <a:rPr sz="2800" dirty="0">
                <a:latin typeface="Times New Roman"/>
                <a:cs typeface="Times New Roman"/>
              </a:rPr>
              <a:t>reasoning,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intuition,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syllogism,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and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revelation.</a:t>
            </a:r>
            <a:endParaRPr sz="2800">
              <a:latin typeface="Times New Roman"/>
              <a:cs typeface="Times New Roman"/>
            </a:endParaRPr>
          </a:p>
          <a:p>
            <a:pPr marL="356870" marR="5080" indent="-344805" algn="just">
              <a:lnSpc>
                <a:spcPct val="100000"/>
              </a:lnSpc>
              <a:spcBef>
                <a:spcPts val="675"/>
              </a:spcBef>
              <a:buFont typeface="Wingdings"/>
              <a:buChar char=""/>
              <a:tabLst>
                <a:tab pos="357505" algn="l"/>
              </a:tabLst>
            </a:pPr>
            <a:r>
              <a:rPr sz="2800" b="1" dirty="0">
                <a:solidFill>
                  <a:srgbClr val="FF0000"/>
                </a:solidFill>
                <a:latin typeface="Times New Roman"/>
                <a:cs typeface="Times New Roman"/>
              </a:rPr>
              <a:t>Leading Scientists: </a:t>
            </a:r>
            <a:r>
              <a:rPr sz="2800" dirty="0">
                <a:latin typeface="Times New Roman"/>
                <a:cs typeface="Times New Roman"/>
              </a:rPr>
              <a:t>Francis Bacon, </a:t>
            </a:r>
            <a:r>
              <a:rPr sz="2800" spc="-10" dirty="0">
                <a:latin typeface="Times New Roman"/>
                <a:cs typeface="Times New Roman"/>
              </a:rPr>
              <a:t>Rene </a:t>
            </a:r>
            <a:r>
              <a:rPr sz="2800" dirty="0">
                <a:latin typeface="Times New Roman"/>
                <a:cs typeface="Times New Roman"/>
              </a:rPr>
              <a:t>Descartes,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Thomas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Hobbes,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David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Hume,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George</a:t>
            </a:r>
            <a:r>
              <a:rPr sz="2800" spc="-25" dirty="0">
                <a:latin typeface="Times New Roman"/>
                <a:cs typeface="Times New Roman"/>
              </a:rPr>
              <a:t> Berkeley, </a:t>
            </a:r>
            <a:r>
              <a:rPr sz="2800" spc="5" dirty="0">
                <a:latin typeface="Times New Roman"/>
                <a:cs typeface="Times New Roman"/>
              </a:rPr>
              <a:t>and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John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Locke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96316"/>
            <a:ext cx="8213725" cy="48037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91185" indent="-247015">
              <a:lnSpc>
                <a:spcPct val="100000"/>
              </a:lnSpc>
              <a:spcBef>
                <a:spcPts val="90"/>
              </a:spcBef>
            </a:pPr>
            <a:r>
              <a:rPr sz="3200" spc="-5" dirty="0">
                <a:latin typeface="Times New Roman"/>
                <a:cs typeface="Times New Roman"/>
              </a:rPr>
              <a:t>Figures of </a:t>
            </a:r>
            <a:r>
              <a:rPr sz="320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Scientific Revolution shared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renaissance respect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for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ancient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learning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 </a:t>
            </a:r>
            <a:r>
              <a:rPr sz="3200" dirty="0">
                <a:latin typeface="Times New Roman"/>
                <a:cs typeface="Times New Roman"/>
              </a:rPr>
              <a:t> cited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ancient</a:t>
            </a:r>
            <a:r>
              <a:rPr sz="3200" spc="-5" dirty="0">
                <a:latin typeface="Times New Roman"/>
                <a:cs typeface="Times New Roman"/>
              </a:rPr>
              <a:t> pedigrees for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their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innovations: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650">
              <a:latin typeface="Times New Roman"/>
              <a:cs typeface="Times New Roman"/>
            </a:endParaRPr>
          </a:p>
          <a:p>
            <a:pPr marL="356870" marR="397510" indent="-344805">
              <a:lnSpc>
                <a:spcPct val="100000"/>
              </a:lnSpc>
            </a:pPr>
            <a:r>
              <a:rPr sz="3200" spc="-5" dirty="0">
                <a:latin typeface="Times New Roman"/>
                <a:cs typeface="Times New Roman"/>
              </a:rPr>
              <a:t>Copernicus,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Galilee,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Kepler,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Newton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traced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medieval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ancestries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10" dirty="0">
                <a:latin typeface="Times New Roman"/>
                <a:cs typeface="Times New Roman"/>
              </a:rPr>
              <a:t>for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heliocentrism.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65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spcBef>
                <a:spcPts val="5"/>
              </a:spcBef>
            </a:pPr>
            <a:r>
              <a:rPr sz="3200" i="1" spc="-40" dirty="0">
                <a:latin typeface="Times New Roman"/>
                <a:cs typeface="Times New Roman"/>
              </a:rPr>
              <a:t>Principia’s</a:t>
            </a:r>
            <a:r>
              <a:rPr sz="3200" i="1" spc="-3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motion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laws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(mainly</a:t>
            </a:r>
            <a:r>
              <a:rPr sz="3200" spc="7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first)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were 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already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attributed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range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of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historical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figures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27439" y="426224"/>
            <a:ext cx="3686175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5" dirty="0"/>
              <a:t>Scientific</a:t>
            </a:r>
            <a:r>
              <a:rPr sz="3200" spc="-55" dirty="0"/>
              <a:t> </a:t>
            </a:r>
            <a:r>
              <a:rPr sz="3200" spc="-5" dirty="0"/>
              <a:t>Discoveries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10527" y="1511312"/>
            <a:ext cx="8089900" cy="48914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2270" marR="30480" indent="-344805">
              <a:lnSpc>
                <a:spcPct val="100000"/>
              </a:lnSpc>
              <a:spcBef>
                <a:spcPts val="105"/>
              </a:spcBef>
              <a:buFont typeface="Arial MT"/>
              <a:buChar char="•"/>
              <a:tabLst>
                <a:tab pos="382270" algn="l"/>
                <a:tab pos="382905" algn="l"/>
              </a:tabLst>
            </a:pPr>
            <a:r>
              <a:rPr sz="2800" spc="-20" dirty="0">
                <a:latin typeface="Times New Roman"/>
                <a:cs typeface="Times New Roman"/>
              </a:rPr>
              <a:t>Historically,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scientific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revolution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17</a:t>
            </a:r>
            <a:r>
              <a:rPr sz="2775" spc="22" baseline="25525" dirty="0">
                <a:latin typeface="Times New Roman"/>
                <a:cs typeface="Times New Roman"/>
              </a:rPr>
              <a:t>th</a:t>
            </a:r>
            <a:r>
              <a:rPr sz="2775" spc="284" baseline="255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C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had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5" dirty="0">
                <a:latin typeface="Times New Roman"/>
                <a:cs typeface="Times New Roman"/>
              </a:rPr>
              <a:t>great cultural </a:t>
            </a:r>
            <a:r>
              <a:rPr sz="2800" spc="-5" dirty="0">
                <a:latin typeface="Times New Roman"/>
                <a:cs typeface="Times New Roman"/>
              </a:rPr>
              <a:t>impact </a:t>
            </a:r>
            <a:r>
              <a:rPr sz="2800" spc="5" dirty="0">
                <a:latin typeface="Times New Roman"/>
                <a:cs typeface="Times New Roman"/>
              </a:rPr>
              <a:t>on Europe and other cultures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worldwide.</a:t>
            </a:r>
            <a:endParaRPr sz="2800">
              <a:latin typeface="Times New Roman"/>
              <a:cs typeface="Times New Roman"/>
            </a:endParaRPr>
          </a:p>
          <a:p>
            <a:pPr marL="382270" marR="398780" indent="-344805">
              <a:lnSpc>
                <a:spcPct val="100000"/>
              </a:lnSpc>
              <a:spcBef>
                <a:spcPts val="675"/>
              </a:spcBef>
              <a:buFont typeface="Arial MT"/>
              <a:buChar char="•"/>
              <a:tabLst>
                <a:tab pos="382270" algn="l"/>
                <a:tab pos="382905" algn="l"/>
              </a:tabLst>
            </a:pPr>
            <a:r>
              <a:rPr sz="2800" spc="5" dirty="0">
                <a:latin typeface="Times New Roman"/>
                <a:cs typeface="Times New Roman"/>
              </a:rPr>
              <a:t>Such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discoveries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blood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circulation,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gravity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laws,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and planetary </a:t>
            </a:r>
            <a:r>
              <a:rPr sz="2800" spc="-5" dirty="0">
                <a:latin typeface="Times New Roman"/>
                <a:cs typeface="Times New Roman"/>
              </a:rPr>
              <a:t>motion </a:t>
            </a:r>
            <a:r>
              <a:rPr sz="2800" spc="5" dirty="0">
                <a:latin typeface="Times New Roman"/>
                <a:cs typeface="Times New Roman"/>
              </a:rPr>
              <a:t>played </a:t>
            </a:r>
            <a:r>
              <a:rPr sz="2800" dirty="0">
                <a:latin typeface="Times New Roman"/>
                <a:cs typeface="Times New Roman"/>
              </a:rPr>
              <a:t>a </a:t>
            </a:r>
            <a:r>
              <a:rPr sz="2800" spc="5" dirty="0">
                <a:latin typeface="Times New Roman"/>
                <a:cs typeface="Times New Roman"/>
              </a:rPr>
              <a:t>conceptual role in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revolutionizing </a:t>
            </a:r>
            <a:r>
              <a:rPr sz="2800" spc="5" dirty="0">
                <a:latin typeface="Times New Roman"/>
                <a:cs typeface="Times New Roman"/>
              </a:rPr>
              <a:t>scientific life in the European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continent.</a:t>
            </a:r>
            <a:endParaRPr sz="2800">
              <a:latin typeface="Times New Roman"/>
              <a:cs typeface="Times New Roman"/>
            </a:endParaRPr>
          </a:p>
          <a:p>
            <a:pPr marL="382270" marR="461645" indent="-344805">
              <a:lnSpc>
                <a:spcPct val="100000"/>
              </a:lnSpc>
              <a:spcBef>
                <a:spcPts val="670"/>
              </a:spcBef>
              <a:buFont typeface="Arial MT"/>
              <a:buChar char="•"/>
              <a:tabLst>
                <a:tab pos="382270" algn="l"/>
                <a:tab pos="382905" algn="l"/>
              </a:tabLst>
            </a:pPr>
            <a:r>
              <a:rPr sz="2800" spc="5" dirty="0">
                <a:latin typeface="Times New Roman"/>
                <a:cs typeface="Times New Roman"/>
              </a:rPr>
              <a:t>The use of advanced </a:t>
            </a:r>
            <a:r>
              <a:rPr sz="2800" spc="-5" dirty="0">
                <a:latin typeface="Times New Roman"/>
                <a:cs typeface="Times New Roman"/>
              </a:rPr>
              <a:t>mathematics </a:t>
            </a:r>
            <a:r>
              <a:rPr sz="2800" spc="5" dirty="0">
                <a:latin typeface="Times New Roman"/>
                <a:cs typeface="Times New Roman"/>
              </a:rPr>
              <a:t>and </a:t>
            </a:r>
            <a:r>
              <a:rPr sz="2800" dirty="0">
                <a:latin typeface="Times New Roman"/>
                <a:cs typeface="Times New Roman"/>
              </a:rPr>
              <a:t>empirical </a:t>
            </a:r>
            <a:r>
              <a:rPr sz="2800" spc="5" dirty="0">
                <a:latin typeface="Times New Roman"/>
                <a:cs typeface="Times New Roman"/>
              </a:rPr>
              <a:t> enquiry put an end to the theories that were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established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by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religious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authority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as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well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as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ones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imported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from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the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Greeks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7840" y="1011440"/>
            <a:ext cx="8075295" cy="36334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94970" marR="17780" indent="-344805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94970" algn="l"/>
                <a:tab pos="395605" algn="l"/>
              </a:tabLst>
            </a:pPr>
            <a:r>
              <a:rPr sz="3200" spc="-20" dirty="0">
                <a:latin typeface="Times New Roman"/>
                <a:cs typeface="Times New Roman"/>
              </a:rPr>
              <a:t>Some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observers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like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Francis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Bacon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predicted 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that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certain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achievements</a:t>
            </a:r>
            <a:r>
              <a:rPr sz="3200" spc="9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will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lead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long-term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technical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advancements.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 MT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94970" marR="122555" indent="-344805">
              <a:lnSpc>
                <a:spcPct val="100000"/>
              </a:lnSpc>
              <a:buFont typeface="Arial MT"/>
              <a:buChar char="•"/>
              <a:tabLst>
                <a:tab pos="394970" algn="l"/>
                <a:tab pos="395605" algn="l"/>
              </a:tabLst>
            </a:pPr>
            <a:r>
              <a:rPr sz="3200" spc="-5" dirty="0">
                <a:latin typeface="Times New Roman"/>
                <a:cs typeface="Times New Roman"/>
              </a:rPr>
              <a:t>Discovered by </a:t>
            </a:r>
            <a:r>
              <a:rPr sz="3200" spc="-20" dirty="0">
                <a:latin typeface="Times New Roman"/>
                <a:cs typeface="Times New Roman"/>
              </a:rPr>
              <a:t>William </a:t>
            </a:r>
            <a:r>
              <a:rPr sz="3200" spc="-5" dirty="0">
                <a:latin typeface="Times New Roman"/>
                <a:cs typeface="Times New Roman"/>
              </a:rPr>
              <a:t>Harvey during </a:t>
            </a:r>
            <a:r>
              <a:rPr sz="3200" dirty="0">
                <a:latin typeface="Times New Roman"/>
                <a:cs typeface="Times New Roman"/>
              </a:rPr>
              <a:t>the 17</a:t>
            </a:r>
            <a:r>
              <a:rPr sz="3150" baseline="25132" dirty="0">
                <a:latin typeface="Times New Roman"/>
                <a:cs typeface="Times New Roman"/>
              </a:rPr>
              <a:t>th </a:t>
            </a:r>
            <a:r>
              <a:rPr sz="3150" spc="-765" baseline="25132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C, </a:t>
            </a:r>
            <a:r>
              <a:rPr sz="3200" dirty="0">
                <a:latin typeface="Times New Roman"/>
                <a:cs typeface="Times New Roman"/>
              </a:rPr>
              <a:t>the blood</a:t>
            </a:r>
            <a:r>
              <a:rPr sz="3200" spc="-5" dirty="0">
                <a:latin typeface="Times New Roman"/>
                <a:cs typeface="Times New Roman"/>
              </a:rPr>
              <a:t> circulation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was not</a:t>
            </a:r>
            <a:r>
              <a:rPr sz="3200" dirty="0">
                <a:latin typeface="Times New Roman"/>
                <a:cs typeface="Times New Roman"/>
              </a:rPr>
              <a:t> used</a:t>
            </a:r>
            <a:r>
              <a:rPr sz="3200" spc="-5" dirty="0">
                <a:latin typeface="Times New Roman"/>
                <a:cs typeface="Times New Roman"/>
              </a:rPr>
              <a:t> in</a:t>
            </a:r>
            <a:r>
              <a:rPr sz="3200" dirty="0">
                <a:latin typeface="Times New Roman"/>
                <a:cs typeface="Times New Roman"/>
              </a:rPr>
              <a:t> the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medical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domain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till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19</a:t>
            </a:r>
            <a:r>
              <a:rPr sz="3150" spc="7" baseline="25132" dirty="0">
                <a:latin typeface="Times New Roman"/>
                <a:cs typeface="Times New Roman"/>
              </a:rPr>
              <a:t>th</a:t>
            </a:r>
            <a:r>
              <a:rPr sz="3150" spc="345" baseline="25132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03967" y="426224"/>
            <a:ext cx="1334770" cy="5124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spc="-5" dirty="0"/>
              <a:t>Origins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5927" y="1328432"/>
            <a:ext cx="8017509" cy="4786630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356870" marR="208279">
              <a:lnSpc>
                <a:spcPct val="101299"/>
              </a:lnSpc>
              <a:spcBef>
                <a:spcPts val="50"/>
              </a:spcBef>
            </a:pPr>
            <a:r>
              <a:rPr sz="3000" dirty="0">
                <a:latin typeface="Times New Roman"/>
                <a:cs typeface="Times New Roman"/>
              </a:rPr>
              <a:t>European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science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dates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back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to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early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discoveries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early</a:t>
            </a:r>
            <a:r>
              <a:rPr sz="3000" dirty="0">
                <a:latin typeface="Times New Roman"/>
                <a:cs typeface="Times New Roman"/>
              </a:rPr>
              <a:t> civilizations.</a:t>
            </a:r>
            <a:endParaRPr sz="3000">
              <a:latin typeface="Times New Roman"/>
              <a:cs typeface="Times New Roman"/>
            </a:endParaRPr>
          </a:p>
          <a:p>
            <a:pPr marL="356870" marR="508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  <a:tab pos="1664335" algn="l"/>
              </a:tabLst>
            </a:pPr>
            <a:r>
              <a:rPr sz="3000" b="1" spc="5" dirty="0">
                <a:solidFill>
                  <a:srgbClr val="FF0000"/>
                </a:solidFill>
                <a:latin typeface="Times New Roman"/>
                <a:cs typeface="Times New Roman"/>
              </a:rPr>
              <a:t>China:	</a:t>
            </a:r>
            <a:r>
              <a:rPr sz="3000" spc="5" dirty="0">
                <a:latin typeface="Times New Roman"/>
                <a:cs typeface="Times New Roman"/>
              </a:rPr>
              <a:t>In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spite</a:t>
            </a:r>
            <a:r>
              <a:rPr sz="3000" spc="-5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of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the </a:t>
            </a:r>
            <a:r>
              <a:rPr sz="3000" spc="-10" dirty="0">
                <a:latin typeface="Times New Roman"/>
                <a:cs typeface="Times New Roman"/>
              </a:rPr>
              <a:t>fact</a:t>
            </a:r>
            <a:r>
              <a:rPr sz="3000" spc="5" dirty="0">
                <a:latin typeface="Times New Roman"/>
                <a:cs typeface="Times New Roman"/>
              </a:rPr>
              <a:t> that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China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enjoyed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Times New Roman"/>
                <a:cs typeface="Times New Roman"/>
              </a:rPr>
              <a:t>old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and </a:t>
            </a:r>
            <a:r>
              <a:rPr sz="3000" dirty="0">
                <a:latin typeface="Times New Roman"/>
                <a:cs typeface="Times New Roman"/>
              </a:rPr>
              <a:t>successful </a:t>
            </a:r>
            <a:r>
              <a:rPr sz="3000" spc="-5" dirty="0">
                <a:latin typeface="Times New Roman"/>
                <a:cs typeface="Times New Roman"/>
              </a:rPr>
              <a:t>scientific </a:t>
            </a:r>
            <a:r>
              <a:rPr sz="3000" spc="5" dirty="0">
                <a:latin typeface="Times New Roman"/>
                <a:cs typeface="Times New Roman"/>
              </a:rPr>
              <a:t>traditions, it never 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adopted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scientific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criteria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such </a:t>
            </a:r>
            <a:r>
              <a:rPr sz="3000" spc="-30" dirty="0">
                <a:latin typeface="Times New Roman"/>
                <a:cs typeface="Times New Roman"/>
              </a:rPr>
              <a:t>as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European 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10" dirty="0">
                <a:latin typeface="Times New Roman"/>
                <a:cs typeface="Times New Roman"/>
              </a:rPr>
              <a:t>sciences.</a:t>
            </a:r>
            <a:endParaRPr sz="3000">
              <a:latin typeface="Times New Roman"/>
              <a:cs typeface="Times New Roman"/>
            </a:endParaRPr>
          </a:p>
          <a:p>
            <a:pPr marL="356870" marR="152400" indent="-344805">
              <a:lnSpc>
                <a:spcPct val="100000"/>
              </a:lnSpc>
              <a:spcBef>
                <a:spcPts val="72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000" spc="5" dirty="0">
                <a:latin typeface="Times New Roman"/>
                <a:cs typeface="Times New Roman"/>
              </a:rPr>
              <a:t>One of the </a:t>
            </a:r>
            <a:r>
              <a:rPr sz="3000" spc="-10" dirty="0">
                <a:latin typeface="Times New Roman"/>
                <a:cs typeface="Times New Roman"/>
              </a:rPr>
              <a:t>most </a:t>
            </a:r>
            <a:r>
              <a:rPr sz="3000" dirty="0">
                <a:latin typeface="Times New Roman"/>
                <a:cs typeface="Times New Roman"/>
              </a:rPr>
              <a:t>important reasons behind </a:t>
            </a:r>
            <a:r>
              <a:rPr sz="3000" spc="10" dirty="0">
                <a:latin typeface="Times New Roman"/>
                <a:cs typeface="Times New Roman"/>
              </a:rPr>
              <a:t>the 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collapse of the </a:t>
            </a:r>
            <a:r>
              <a:rPr sz="3000" spc="-5" dirty="0">
                <a:latin typeface="Times New Roman"/>
                <a:cs typeface="Times New Roman"/>
              </a:rPr>
              <a:t>Chinese scientific tradition </a:t>
            </a:r>
            <a:r>
              <a:rPr sz="3000" dirty="0">
                <a:latin typeface="Times New Roman"/>
                <a:cs typeface="Times New Roman"/>
              </a:rPr>
              <a:t>is </a:t>
            </a:r>
            <a:r>
              <a:rPr sz="3000" spc="5" dirty="0">
                <a:latin typeface="Times New Roman"/>
                <a:cs typeface="Times New Roman"/>
              </a:rPr>
              <a:t>the </a:t>
            </a:r>
            <a:r>
              <a:rPr sz="3000" spc="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fact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that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it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was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built</a:t>
            </a:r>
            <a:r>
              <a:rPr sz="3000" spc="-60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upon</a:t>
            </a:r>
            <a:r>
              <a:rPr sz="3000" spc="-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observation</a:t>
            </a:r>
            <a:r>
              <a:rPr sz="3000" spc="-7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rather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10" dirty="0">
                <a:latin typeface="Times New Roman"/>
                <a:cs typeface="Times New Roman"/>
              </a:rPr>
              <a:t>than </a:t>
            </a:r>
            <a:r>
              <a:rPr sz="3000" spc="-735" dirty="0">
                <a:latin typeface="Times New Roman"/>
                <a:cs typeface="Times New Roman"/>
              </a:rPr>
              <a:t> </a:t>
            </a:r>
            <a:r>
              <a:rPr sz="3000" spc="5" dirty="0">
                <a:latin typeface="Times New Roman"/>
                <a:cs typeface="Times New Roman"/>
              </a:rPr>
              <a:t>on</a:t>
            </a:r>
            <a:r>
              <a:rPr sz="3000" spc="-5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practical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experimentation.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426224"/>
            <a:ext cx="8054340" cy="529145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56870" marR="5080" indent="-344805" algn="just">
              <a:lnSpc>
                <a:spcPct val="100000"/>
              </a:lnSpc>
              <a:spcBef>
                <a:spcPts val="90"/>
              </a:spcBef>
              <a:buFont typeface="Arial MT"/>
              <a:buChar char="•"/>
              <a:tabLst>
                <a:tab pos="357505" algn="l"/>
              </a:tabLst>
            </a:pPr>
            <a:r>
              <a:rPr sz="3200" spc="-10" dirty="0">
                <a:solidFill>
                  <a:srgbClr val="FF0000"/>
                </a:solidFill>
                <a:latin typeface="Times New Roman"/>
                <a:cs typeface="Times New Roman"/>
              </a:rPr>
              <a:t>Middle East: </a:t>
            </a:r>
            <a:r>
              <a:rPr sz="3200" spc="-15" dirty="0">
                <a:latin typeface="Times New Roman"/>
                <a:cs typeface="Times New Roman"/>
              </a:rPr>
              <a:t>Similar </a:t>
            </a:r>
            <a:r>
              <a:rPr sz="3200" spc="-5" dirty="0">
                <a:latin typeface="Times New Roman"/>
                <a:cs typeface="Times New Roman"/>
              </a:rPr>
              <a:t>to China, the Middle East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had long original scientific traditions as well as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imports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from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the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classical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Greek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civilization.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6870" marR="1252855" indent="-344805">
              <a:lnSpc>
                <a:spcPct val="100000"/>
              </a:lnSpc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These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traditions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remained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exclusive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for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serving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religious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fervor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6870" marR="34290" indent="-344805">
              <a:lnSpc>
                <a:spcPct val="100000"/>
              </a:lnSpc>
              <a:spcBef>
                <a:spcPts val="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3200" spc="-5" dirty="0">
                <a:latin typeface="Times New Roman"/>
                <a:cs typeface="Times New Roman"/>
              </a:rPr>
              <a:t>They </a:t>
            </a:r>
            <a:r>
              <a:rPr sz="3200" spc="-10" dirty="0">
                <a:latin typeface="Times New Roman"/>
                <a:cs typeface="Times New Roman"/>
              </a:rPr>
              <a:t>survived </a:t>
            </a:r>
            <a:r>
              <a:rPr sz="3200" dirty="0">
                <a:latin typeface="Times New Roman"/>
                <a:cs typeface="Times New Roman"/>
              </a:rPr>
              <a:t>far </a:t>
            </a:r>
            <a:r>
              <a:rPr sz="3200" spc="-5" dirty="0">
                <a:latin typeface="Times New Roman"/>
                <a:cs typeface="Times New Roman"/>
              </a:rPr>
              <a:t>from </a:t>
            </a:r>
            <a:r>
              <a:rPr sz="3200" dirty="0">
                <a:latin typeface="Times New Roman"/>
                <a:cs typeface="Times New Roman"/>
              </a:rPr>
              <a:t>the European continent </a:t>
            </a:r>
            <a:r>
              <a:rPr sz="3200" spc="-78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because of </a:t>
            </a:r>
            <a:r>
              <a:rPr sz="3200" dirty="0">
                <a:latin typeface="Times New Roman"/>
                <a:cs typeface="Times New Roman"/>
              </a:rPr>
              <a:t>the “hostility”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everything 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European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including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scientific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discoveries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838</Words>
  <Application>Microsoft Office PowerPoint</Application>
  <PresentationFormat>Affichage à l'écran (4:3)</PresentationFormat>
  <Paragraphs>81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Office Theme</vt:lpstr>
      <vt:lpstr>Course: Etude de Textes de Civilisation</vt:lpstr>
      <vt:lpstr>Cultures in Motion: Mapping Key  Contacts and Their Imprints in  World History</vt:lpstr>
      <vt:lpstr>The Scientific Revolution</vt:lpstr>
      <vt:lpstr>Newly Adopted Scientific Methods</vt:lpstr>
      <vt:lpstr>Diapositive 5</vt:lpstr>
      <vt:lpstr>Scientific Discoveries</vt:lpstr>
      <vt:lpstr>Diapositive 7</vt:lpstr>
      <vt:lpstr>Origins</vt:lpstr>
      <vt:lpstr>Diapositive 9</vt:lpstr>
      <vt:lpstr>Many societies became aware of these new  scientific developments: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Spread of Science</dc:title>
  <dc:creator>PLAY</dc:creator>
  <cp:lastModifiedBy>win7</cp:lastModifiedBy>
  <cp:revision>3</cp:revision>
  <dcterms:created xsi:type="dcterms:W3CDTF">2023-02-01T08:58:35Z</dcterms:created>
  <dcterms:modified xsi:type="dcterms:W3CDTF">2023-02-22T08:47:33Z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2020-09-22T00:00:00Z</vt:filetime>
  </property>
  <property fmtid="{D5CDD505-2E9C-101B-9397-08002B2CF9AE}" pid="3" name="Creator">
    <vt:lpwstr>PDF-XChange Office Addin</vt:lpwstr>
  </property>
  <property fmtid="{D5CDD505-2E9C-101B-9397-08002B2CF9AE}" pid="4" name="LastSaved">
    <vt:filetime>2023-02-01T00:00:00Z</vt:filetime>
  </property>
</Properties>
</file>