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170EC-F441-42E6-AFAB-4A492AC9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825" y="1166219"/>
            <a:ext cx="9478588" cy="2262781"/>
          </a:xfrm>
        </p:spPr>
        <p:txBody>
          <a:bodyPr>
            <a:normAutofit/>
          </a:bodyPr>
          <a:lstStyle/>
          <a:p>
            <a:pPr algn="ctr" rtl="1"/>
            <a:r>
              <a:rPr lang="ar-DZ" b="1" dirty="0">
                <a:solidFill>
                  <a:srgbClr val="FF0000"/>
                </a:solidFill>
              </a:rPr>
              <a:t>المحاضرة الأولى</a:t>
            </a:r>
            <a:br>
              <a:rPr lang="ar-DZ" b="1" dirty="0">
                <a:solidFill>
                  <a:srgbClr val="FF0000"/>
                </a:solidFill>
              </a:rPr>
            </a:br>
            <a:r>
              <a:rPr lang="ar-DZ" b="1" dirty="0">
                <a:solidFill>
                  <a:srgbClr val="FF0000"/>
                </a:solidFill>
              </a:rPr>
              <a:t>تقديم برمجية </a:t>
            </a:r>
            <a:r>
              <a:rPr lang="fr-FR" b="1" dirty="0" err="1">
                <a:solidFill>
                  <a:srgbClr val="FF0000"/>
                </a:solidFill>
              </a:rPr>
              <a:t>Eviews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F122CA-BA4D-6B54-3D68-01F84718F8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DZ" b="1" dirty="0"/>
              <a:t>الأستاذ: </a:t>
            </a:r>
            <a:r>
              <a:rPr lang="ar-DZ" b="1" dirty="0" err="1"/>
              <a:t>بوسالم</a:t>
            </a:r>
            <a:r>
              <a:rPr lang="ar-DZ" b="1" dirty="0"/>
              <a:t> سفيان                                                     مقياس برمجيات إحصائية</a:t>
            </a:r>
          </a:p>
          <a:p>
            <a:pPr algn="r" rtl="1"/>
            <a:endParaRPr lang="ar-DZ" b="1" dirty="0"/>
          </a:p>
          <a:p>
            <a:pPr algn="r" rtl="1"/>
            <a:endParaRPr lang="ar-DZ" b="1" dirty="0"/>
          </a:p>
          <a:p>
            <a:pPr algn="ctr" rtl="1"/>
            <a:r>
              <a:rPr lang="ar-DZ" b="1" dirty="0"/>
              <a:t>2024-2025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5691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8FDF33-753E-F6D0-BB23-B5584A5E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b="1">
                <a:solidFill>
                  <a:schemeClr val="tx1"/>
                </a:solidFill>
              </a:rPr>
              <a:t>القسم الثاني: </a:t>
            </a:r>
            <a:r>
              <a:rPr lang="fr-FR" b="1">
                <a:solidFill>
                  <a:schemeClr val="tx1"/>
                </a:solidFill>
              </a:rPr>
              <a:t>workfile names</a:t>
            </a:r>
            <a:br>
              <a:rPr lang="ar-DZ" b="1">
                <a:solidFill>
                  <a:schemeClr val="tx1"/>
                </a:solidFill>
              </a:rPr>
            </a:br>
            <a:r>
              <a:rPr lang="ar-DZ" b="1">
                <a:solidFill>
                  <a:schemeClr val="tx1"/>
                </a:solidFill>
              </a:rPr>
              <a:t>لتسمية ملف العمل (ليست خطوة ضرورية)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C9C8095-5772-08A1-4E04-28591ACC4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788" y="1905000"/>
            <a:ext cx="11109170" cy="4710404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3200" b="1" dirty="0"/>
              <a:t>القسم الثالث : </a:t>
            </a:r>
            <a:r>
              <a:rPr lang="ar-DZ" sz="2400" dirty="0"/>
              <a:t>لتحديد مدى البيانات (الفترة)، وهي تختلف حسب نوعية البيانات التي تم اختيارها في القسم الأول:</a:t>
            </a:r>
          </a:p>
          <a:p>
            <a:pPr algn="r" rtl="1"/>
            <a:r>
              <a:rPr lang="ar-DZ" sz="2400" dirty="0"/>
              <a:t>تسمى </a:t>
            </a:r>
            <a:r>
              <a:rPr lang="fr-FR" sz="2400" dirty="0"/>
              <a:t>data range </a:t>
            </a:r>
            <a:r>
              <a:rPr lang="ar-DZ" sz="2400" dirty="0"/>
              <a:t>  إذا اخترت في القسم الأول البيانات المقطعية</a:t>
            </a:r>
            <a:r>
              <a:rPr lang="fr-FR" sz="2400" dirty="0"/>
              <a:t> </a:t>
            </a:r>
            <a:r>
              <a:rPr lang="ar-DZ" sz="2400" dirty="0"/>
              <a:t>  (</a:t>
            </a:r>
            <a:r>
              <a:rPr lang="fr-FR" sz="2400" dirty="0" err="1"/>
              <a:t>unstructured</a:t>
            </a:r>
            <a:r>
              <a:rPr lang="fr-FR" sz="2400" dirty="0"/>
              <a:t>/</a:t>
            </a:r>
            <a:r>
              <a:rPr lang="fr-FR" sz="2400" dirty="0" err="1"/>
              <a:t>undated</a:t>
            </a:r>
            <a:r>
              <a:rPr lang="ar-DZ" sz="2400" dirty="0"/>
              <a:t>)</a:t>
            </a:r>
          </a:p>
          <a:p>
            <a:pPr marL="0" indent="0" algn="r" rtl="1">
              <a:buNone/>
            </a:pPr>
            <a:r>
              <a:rPr lang="ar-DZ" sz="2400" dirty="0"/>
              <a:t>ويطلب منك البرنامج في هذه الحالة إدخال عدد المشاهدات (العينة)</a:t>
            </a:r>
            <a:endParaRPr lang="ar-DZ" dirty="0"/>
          </a:p>
          <a:p>
            <a:pPr marL="0" indent="0" algn="r" rtl="1">
              <a:buNone/>
            </a:pPr>
            <a:endParaRPr lang="ar-DZ" dirty="0"/>
          </a:p>
          <a:p>
            <a:pPr marL="0" indent="0" algn="r" rtl="1">
              <a:buNone/>
            </a:pP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0B5EC5E-F171-08A2-B695-D799F8484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501" y="4531807"/>
            <a:ext cx="6454064" cy="162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43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452176"/>
            <a:ext cx="11486744" cy="6008913"/>
          </a:xfrm>
        </p:spPr>
        <p:txBody>
          <a:bodyPr>
            <a:normAutofit/>
          </a:bodyPr>
          <a:lstStyle/>
          <a:p>
            <a:pPr algn="r" rtl="1"/>
            <a:endParaRPr lang="ar-DZ" dirty="0"/>
          </a:p>
          <a:p>
            <a:pPr algn="r" rtl="1"/>
            <a:r>
              <a:rPr lang="ar-DZ" sz="4000" b="0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تسمى </a:t>
            </a:r>
            <a:r>
              <a:rPr lang="fr-FR" sz="3600" b="0" i="0" u="none" strike="noStrike" baseline="0" dirty="0" err="1">
                <a:latin typeface="Times New Roman" panose="02020603050405020304" pitchFamily="18" charset="0"/>
                <a:cs typeface="Sakkal Majalla" panose="02000000000000000000" pitchFamily="2" charset="-78"/>
              </a:rPr>
              <a:t>DataSpecification</a:t>
            </a:r>
            <a:r>
              <a:rPr lang="fr-FR" sz="3600" b="0" i="0" u="none" strike="noStrike" baseline="0" dirty="0">
                <a:latin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DZ" sz="4000" b="0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إذا اخترت في القسم الأول بيانات السلاسل الزمنية </a:t>
            </a:r>
            <a:r>
              <a:rPr lang="fr-FR" sz="3600" b="0" i="0" u="none" strike="noStrike" baseline="0" dirty="0" err="1">
                <a:latin typeface="Times New Roman" panose="02020603050405020304" pitchFamily="18" charset="0"/>
                <a:cs typeface="Sakkal Majalla" panose="02000000000000000000" pitchFamily="2" charset="-78"/>
              </a:rPr>
              <a:t>Dated</a:t>
            </a:r>
            <a:r>
              <a:rPr lang="fr-FR" sz="3600" b="0" i="0" u="none" strike="noStrike" baseline="0" dirty="0">
                <a:latin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fr-FR" sz="3600" b="0" i="0" u="none" strike="noStrike" baseline="0" dirty="0" err="1">
                <a:latin typeface="Times New Roman" panose="02020603050405020304" pitchFamily="18" charset="0"/>
                <a:cs typeface="Sakkal Majalla" panose="02000000000000000000" pitchFamily="2" charset="-78"/>
              </a:rPr>
              <a:t>regular</a:t>
            </a:r>
            <a:r>
              <a:rPr lang="fr-FR" sz="3600" b="0" i="0" u="none" strike="noStrike" baseline="0" dirty="0">
                <a:latin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fr-FR" sz="3600" b="0" i="0" u="none" strike="noStrike" baseline="0" dirty="0" err="1">
                <a:latin typeface="Times New Roman" panose="02020603050405020304" pitchFamily="18" charset="0"/>
                <a:cs typeface="Sakkal Majalla" panose="02000000000000000000" pitchFamily="2" charset="-78"/>
              </a:rPr>
              <a:t>frequency</a:t>
            </a:r>
            <a:r>
              <a:rPr lang="ar-DZ" sz="3600" b="0" i="0" u="none" strike="noStrike" baseline="0" dirty="0">
                <a:latin typeface="Times New Roman" panose="02020603050405020304" pitchFamily="18" charset="0"/>
                <a:cs typeface="Sakkal Majalla" panose="02000000000000000000" pitchFamily="2" charset="-78"/>
              </a:rPr>
              <a:t>، يطلب لبرنامج تحديد نوع السلسلة ، وتاريخ البداية والنهاية</a:t>
            </a:r>
            <a:endParaRPr lang="ar-DZ" sz="4000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fr-FR" sz="7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A8DE3F4-A544-A02B-8DBC-03C67E48C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988" y="3009181"/>
            <a:ext cx="7262638" cy="33966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D0D8BCF-B7FB-E19C-5A53-9DAECEA61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0918" y="2778069"/>
            <a:ext cx="2864951" cy="400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97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8FDF33-753E-F6D0-BB23-B5584A5E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413" y="624110"/>
            <a:ext cx="9756199" cy="1280890"/>
          </a:xfrm>
        </p:spPr>
        <p:txBody>
          <a:bodyPr>
            <a:normAutofit fontScale="90000"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DZ" b="1" dirty="0">
                <a:solidFill>
                  <a:schemeClr val="tx1"/>
                </a:solidFill>
              </a:rPr>
              <a:t>تسمى </a:t>
            </a:r>
            <a:r>
              <a:rPr lang="fr-FR" b="1" dirty="0">
                <a:solidFill>
                  <a:schemeClr val="tx1"/>
                </a:solidFill>
              </a:rPr>
              <a:t>panel </a:t>
            </a:r>
            <a:r>
              <a:rPr lang="fr-FR" b="1" dirty="0" err="1">
                <a:solidFill>
                  <a:schemeClr val="tx1"/>
                </a:solidFill>
              </a:rPr>
              <a:t>specification</a:t>
            </a:r>
            <a:r>
              <a:rPr lang="ar-DZ" b="1" dirty="0">
                <a:solidFill>
                  <a:schemeClr val="tx1"/>
                </a:solidFill>
              </a:rPr>
              <a:t> ، في حالة اختيار الخيار الثالث (</a:t>
            </a:r>
            <a:r>
              <a:rPr lang="fr-FR" b="1" dirty="0" err="1">
                <a:solidFill>
                  <a:schemeClr val="tx1"/>
                </a:solidFill>
              </a:rPr>
              <a:t>balanced</a:t>
            </a:r>
            <a:r>
              <a:rPr lang="fr-FR" b="1" dirty="0">
                <a:solidFill>
                  <a:schemeClr val="tx1"/>
                </a:solidFill>
              </a:rPr>
              <a:t> panel</a:t>
            </a:r>
            <a:r>
              <a:rPr lang="ar-DZ" b="1" dirty="0">
                <a:solidFill>
                  <a:schemeClr val="tx1"/>
                </a:solidFill>
              </a:rPr>
              <a:t>) في هذه الحالة يطلب البرنامج تحديد نوع السلسلة، تاريخ البداية والنهاية وعدد المقاطع (</a:t>
            </a:r>
            <a:r>
              <a:rPr lang="fr-FR" b="1" dirty="0" err="1">
                <a:solidFill>
                  <a:schemeClr val="tx1"/>
                </a:solidFill>
              </a:rPr>
              <a:t>number</a:t>
            </a:r>
            <a:r>
              <a:rPr lang="fr-FR" b="1" dirty="0">
                <a:solidFill>
                  <a:schemeClr val="tx1"/>
                </a:solidFill>
              </a:rPr>
              <a:t> of cross sections</a:t>
            </a:r>
            <a:r>
              <a:rPr lang="ar-DZ" b="1" dirty="0">
                <a:solidFill>
                  <a:schemeClr val="tx1"/>
                </a:solidFill>
              </a:rPr>
              <a:t>)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45B31E10-0F6E-6B93-62F2-A8C806EFA3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6612" y="2853732"/>
            <a:ext cx="8276228" cy="3661512"/>
          </a:xfrm>
        </p:spPr>
      </p:pic>
    </p:spTree>
    <p:extLst>
      <p:ext uri="{BB962C8B-B14F-4D97-AF65-F5344CB8AC3E}">
        <p14:creationId xmlns:p14="http://schemas.microsoft.com/office/powerpoint/2010/main" val="4167390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82" y="484093"/>
            <a:ext cx="10966730" cy="5907741"/>
          </a:xfrm>
        </p:spPr>
        <p:txBody>
          <a:bodyPr>
            <a:normAutofit/>
          </a:bodyPr>
          <a:lstStyle/>
          <a:p>
            <a:pPr algn="r" rtl="1"/>
            <a:endParaRPr lang="ar-DZ" dirty="0"/>
          </a:p>
          <a:p>
            <a:pPr algn="r" rtl="1"/>
            <a:r>
              <a:rPr lang="ar-DZ" sz="3600" b="1" dirty="0"/>
              <a:t>بعد إتمام العملية ننقر على </a:t>
            </a:r>
            <a:r>
              <a:rPr lang="fr-FR" sz="3600" b="1" dirty="0"/>
              <a:t>ok</a:t>
            </a:r>
            <a:r>
              <a:rPr lang="ar-DZ" sz="3600" b="1" dirty="0"/>
              <a:t>، فتظهر نافذة جديدة هي نافذة العمل تحتوي على ملفين: </a:t>
            </a:r>
            <a:r>
              <a:rPr lang="fr-FR" sz="3600" b="1" dirty="0"/>
              <a:t>C</a:t>
            </a:r>
            <a:r>
              <a:rPr lang="ar-DZ" sz="3600" b="1" dirty="0"/>
              <a:t> (المعالم) و </a:t>
            </a:r>
            <a:r>
              <a:rPr lang="fr-FR" sz="3600" b="1" dirty="0" err="1"/>
              <a:t>resid</a:t>
            </a:r>
            <a:r>
              <a:rPr lang="ar-DZ" sz="3600" b="1" dirty="0"/>
              <a:t> (يمثل البواقي)</a:t>
            </a:r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r>
              <a:rPr lang="ar-DZ" sz="3600" b="1" dirty="0"/>
              <a:t>كما تظهر عدد المشاهدات (</a:t>
            </a:r>
            <a:r>
              <a:rPr lang="fr-FR" sz="3600" b="1" dirty="0" err="1"/>
              <a:t>obs</a:t>
            </a:r>
            <a:r>
              <a:rPr lang="ar-DZ" sz="3600" b="1" dirty="0"/>
              <a:t>)، المدى (</a:t>
            </a:r>
            <a:r>
              <a:rPr lang="fr-FR" sz="3600" b="1" dirty="0"/>
              <a:t>range</a:t>
            </a:r>
            <a:r>
              <a:rPr lang="ar-DZ" sz="3600" b="1" dirty="0"/>
              <a:t>)، ومجموعة من الأوامر الرئيسية</a:t>
            </a:r>
          </a:p>
          <a:p>
            <a:pPr marL="0" indent="0" algn="r" rtl="1">
              <a:buNone/>
            </a:pPr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fr-FR" sz="7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09985E6-A39F-4E98-EA02-35C19A28F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916" y="2927689"/>
            <a:ext cx="7415683" cy="199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21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8FDF33-753E-F6D0-BB23-B5584A5E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425" y="624110"/>
            <a:ext cx="9326188" cy="1280890"/>
          </a:xfrm>
        </p:spPr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 ثالثا: كيفية فتح ملف عمل موجود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389529"/>
            <a:ext cx="10966730" cy="5307106"/>
          </a:xfrm>
        </p:spPr>
        <p:txBody>
          <a:bodyPr>
            <a:normAutofit fontScale="55000" lnSpcReduction="20000"/>
          </a:bodyPr>
          <a:lstStyle/>
          <a:p>
            <a:pPr algn="r" rtl="1"/>
            <a:endParaRPr lang="ar-DZ" dirty="0"/>
          </a:p>
          <a:p>
            <a:pPr marL="0" indent="0" algn="r" rtl="1">
              <a:buNone/>
            </a:pPr>
            <a:r>
              <a:rPr lang="ar-DZ" sz="7200" b="1" dirty="0"/>
              <a:t>توجد عدة طرق لفتح ملف عمل موجود، وهي:</a:t>
            </a:r>
          </a:p>
          <a:p>
            <a:pPr algn="r" rtl="1"/>
            <a:r>
              <a:rPr lang="ar-DZ" sz="7200" b="1" dirty="0"/>
              <a:t> يمكن أن نتبع الخطوات التالية من شريط القوائم: -</a:t>
            </a:r>
          </a:p>
          <a:p>
            <a:pPr algn="r" rtl="1"/>
            <a:r>
              <a:rPr lang="fr-FR" sz="7200" b="1" dirty="0"/>
              <a:t>File Open EViews </a:t>
            </a:r>
            <a:r>
              <a:rPr lang="fr-FR" sz="7200" b="1" dirty="0" err="1"/>
              <a:t>Workfile</a:t>
            </a:r>
            <a:endParaRPr lang="fr-FR" sz="7200" b="1" dirty="0"/>
          </a:p>
          <a:p>
            <a:pPr algn="r" rtl="1"/>
            <a:r>
              <a:rPr lang="ar-DZ" sz="7200" b="1" dirty="0"/>
              <a:t>يمكن أيضا من خلال الضغط على : - </a:t>
            </a:r>
            <a:r>
              <a:rPr lang="fr-FR" sz="7200" b="1" dirty="0" err="1"/>
              <a:t>Ctrl+O</a:t>
            </a:r>
            <a:r>
              <a:rPr lang="fr-FR" sz="7200" b="1" dirty="0"/>
              <a:t> .</a:t>
            </a:r>
          </a:p>
          <a:p>
            <a:pPr algn="r" rtl="1"/>
            <a:r>
              <a:rPr lang="ar-DZ" sz="7200" b="1" dirty="0"/>
              <a:t>يمكن أيضا مباشرة من واجهة البداية باستخدام الأمر: - </a:t>
            </a:r>
            <a:r>
              <a:rPr lang="fr-FR" sz="7200" b="1" dirty="0"/>
              <a:t>Open an </a:t>
            </a:r>
            <a:r>
              <a:rPr lang="fr-FR" sz="7200" b="1" dirty="0" err="1"/>
              <a:t>existing</a:t>
            </a:r>
            <a:r>
              <a:rPr lang="fr-FR" sz="7200" b="1" dirty="0"/>
              <a:t> EViews </a:t>
            </a:r>
            <a:r>
              <a:rPr lang="fr-FR" sz="7200" b="1" dirty="0" err="1"/>
              <a:t>workfile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4217462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3" y="1818737"/>
            <a:ext cx="10966730" cy="5307106"/>
          </a:xfrm>
        </p:spPr>
        <p:txBody>
          <a:bodyPr>
            <a:normAutofit/>
          </a:bodyPr>
          <a:lstStyle/>
          <a:p>
            <a:pPr algn="r" rtl="1"/>
            <a:endParaRPr lang="ar-DZ" dirty="0"/>
          </a:p>
          <a:p>
            <a:pPr marL="0" indent="0" algn="r" rtl="1">
              <a:buNone/>
            </a:pPr>
            <a:r>
              <a:rPr lang="ar-DZ" sz="3900" b="1" dirty="0"/>
              <a:t>يمكن إنشاء متغيرات جديدة من خلال اتباع احدى الطرق التالية:</a:t>
            </a:r>
          </a:p>
          <a:p>
            <a:pPr algn="r" rtl="1"/>
            <a:r>
              <a:rPr lang="ar-DZ" sz="3900" b="1" dirty="0"/>
              <a:t> ( من خلال اتباع الأوامر التالية: 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𝑂𝑏𝑗𝑒𝑐𝑡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 -&gt;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𝑁𝑒𝑤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𝑂𝑏𝑗𝑒𝑐𝑡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-&gt;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𝑇𝑦𝑝𝑒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𝑜𝑓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𝑜𝑏𝑗𝑒𝑐𝑡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𝑠𝑒𝑟𝑖𝑒𝑠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) -&gt;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𝑁𝑎𝑚𝑒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𝑓𝑜𝑟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𝑜𝑏𝑗𝑒𝑐𝑡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ar-DZ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تسمية السلسلة الجديدة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  <a:r>
              <a:rPr lang="fr-FR" sz="4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-&gt; ok</a:t>
            </a:r>
            <a:endParaRPr lang="fr-FR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/>
            <a:endParaRPr lang="ar-DZ" sz="3900" b="1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fr-FR" sz="72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48C451-48B8-6783-5BD6-8F6EC4A8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425" y="624110"/>
            <a:ext cx="9326188" cy="1280890"/>
          </a:xfrm>
        </p:spPr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رابعا: كيفية </a:t>
            </a:r>
            <a:r>
              <a:rPr lang="ar-DZ" b="1" dirty="0" err="1">
                <a:solidFill>
                  <a:srgbClr val="FF0000"/>
                </a:solidFill>
              </a:rPr>
              <a:t>اضافةمتغيرات</a:t>
            </a:r>
            <a:r>
              <a:rPr lang="ar-DZ" b="1" dirty="0">
                <a:solidFill>
                  <a:srgbClr val="FF0000"/>
                </a:solidFill>
              </a:rPr>
              <a:t> جديدة إلى متغيرات موجودة مسبقا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16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83CFA9A-FB59-EC80-44C0-3CA29D7E0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43" y="241507"/>
            <a:ext cx="7038871" cy="5236234"/>
          </a:xfrm>
          <a:prstGeom prst="rect">
            <a:avLst/>
          </a:prstGeom>
        </p:spPr>
      </p:pic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A79A0DDC-AB4E-3543-393B-E73FB03BF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8342" y="241507"/>
            <a:ext cx="4105470" cy="5669715"/>
          </a:xfrm>
        </p:spPr>
        <p:txBody>
          <a:bodyPr>
            <a:normAutofit/>
          </a:bodyPr>
          <a:lstStyle/>
          <a:p>
            <a:pPr algn="r" rtl="1"/>
            <a:r>
              <a:rPr lang="ar-DZ" sz="2000" b="1" dirty="0"/>
              <a:t>الضغط على </a:t>
            </a:r>
            <a:r>
              <a:rPr lang="fr-FR" sz="2000" b="1" dirty="0"/>
              <a:t>OK </a:t>
            </a:r>
            <a:r>
              <a:rPr lang="ar-DZ" sz="2000" b="1" dirty="0"/>
              <a:t>يظهر جدول إدخال المعطيات، فنقوم بإدخالها:</a:t>
            </a:r>
            <a:endParaRPr lang="fr-FR" sz="2000" b="1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F730C52-4A5E-EF83-8C96-B20D85C2E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758" y="3217604"/>
            <a:ext cx="6332667" cy="339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85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35" y="1788915"/>
            <a:ext cx="10966730" cy="5307106"/>
          </a:xfrm>
        </p:spPr>
        <p:txBody>
          <a:bodyPr>
            <a:normAutofit fontScale="32500" lnSpcReduction="20000"/>
          </a:bodyPr>
          <a:lstStyle/>
          <a:p>
            <a:pPr algn="r" rtl="1"/>
            <a:endParaRPr lang="ar-DZ" dirty="0"/>
          </a:p>
          <a:p>
            <a:pPr marL="0" indent="0" algn="r" rtl="1">
              <a:buNone/>
            </a:pPr>
            <a:r>
              <a:rPr lang="ar-DZ" sz="7200" b="1" dirty="0"/>
              <a:t>توجد عدة طرق لاستيراد بيانات خارجية إلى برنامج </a:t>
            </a:r>
            <a:r>
              <a:rPr lang="fr-FR" sz="7200" b="1" dirty="0"/>
              <a:t>EViews </a:t>
            </a:r>
            <a:r>
              <a:rPr lang="ar-DZ" sz="7200" b="1" dirty="0"/>
              <a:t>والعمل عليها:</a:t>
            </a:r>
          </a:p>
          <a:p>
            <a:pPr algn="r" rtl="1"/>
            <a:r>
              <a:rPr lang="ar-DZ" sz="7200" b="1" dirty="0"/>
              <a:t>من شريط القوائم نتبع الخطوات التالية: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File -&gt; Import -&gt; Import from file -&gt; </a:t>
            </a:r>
            <a:r>
              <a:rPr lang="ar-DZ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نختار نوع الملف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-&gt; 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𝑜𝑘</a:t>
            </a:r>
            <a:endParaRPr lang="fr-FR" sz="7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7200" b="1" dirty="0"/>
              <a:t>أيضا يمكن من شريط القوائم نتبع الخطوات التالية: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Proc 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-&gt; 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Import -&gt; Import from file -&gt; </a:t>
            </a:r>
            <a:r>
              <a:rPr lang="ar-DZ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الملف نوع نختار 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-&gt; 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𝑜𝑘</a:t>
            </a:r>
            <a:endParaRPr lang="fr-FR" sz="7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7200" b="1" dirty="0"/>
              <a:t>مباشرة من واجهة البرنامج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Open an existing </a:t>
            </a:r>
            <a:r>
              <a:rPr lang="en-US" sz="7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Eviews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workfile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-&gt; EViews </a:t>
            </a:r>
            <a:r>
              <a:rPr lang="en-US" sz="7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workfile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∗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.wf2;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∗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𝑤𝑓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1;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∗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en-US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𝑤</a:t>
            </a:r>
            <a:r>
              <a:rPr lang="en-US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 -&gt; </a:t>
            </a:r>
            <a:r>
              <a:rPr lang="ar-DZ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نختار نوع الملف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Arial" panose="020B0604020202020204" pitchFamily="34" charset="0"/>
              </a:rPr>
              <a:t> -&gt; ok</a:t>
            </a:r>
            <a:endParaRPr lang="fr-FR" sz="7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7200" b="1" dirty="0"/>
              <a:t>مباشرة من واجهة البرنامج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Open a </a:t>
            </a:r>
            <a:r>
              <a:rPr lang="fr-FR" sz="7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Foreign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file (</a:t>
            </a:r>
            <a:r>
              <a:rPr lang="fr-FR" sz="7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such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as Excel) -&gt; EViews </a:t>
            </a:r>
            <a:r>
              <a:rPr lang="fr-FR" sz="7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workfile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∗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.wf2;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∗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𝑤𝑓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1;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∗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𝑤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)-&gt; </a:t>
            </a:r>
            <a:r>
              <a:rPr lang="ar-DZ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نختار نوع الملف </a:t>
            </a:r>
            <a:r>
              <a:rPr lang="fr-FR" sz="7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-&gt; </a:t>
            </a:r>
            <a:r>
              <a:rPr lang="fr-FR" sz="7200" b="1" kern="1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𝑜𝑘</a:t>
            </a:r>
            <a:endParaRPr lang="fr-FR" sz="7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/>
            <a:endParaRPr lang="ar-DZ" sz="7200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fr-FR" sz="72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A6960C-3397-D2E2-BC41-E71BAC2A4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425" y="624110"/>
            <a:ext cx="9326188" cy="1280890"/>
          </a:xfrm>
        </p:spPr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 خامسا: كيفية استيراد بيانات خارجية إلى ملف العمل</a:t>
            </a:r>
          </a:p>
        </p:txBody>
      </p:sp>
    </p:spTree>
    <p:extLst>
      <p:ext uri="{BB962C8B-B14F-4D97-AF65-F5344CB8AC3E}">
        <p14:creationId xmlns:p14="http://schemas.microsoft.com/office/powerpoint/2010/main" val="420754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CF463A-79A4-69D5-687D-765B612B6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pPr rtl="1"/>
            <a:r>
              <a:rPr lang="ar-DZ" sz="3200" b="1"/>
              <a:t>1- واجهة البرنامج</a:t>
            </a:r>
            <a:endParaRPr lang="fr-FR" sz="32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71DCA1-34AF-4DF6-A8F9-132540859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pPr rtl="1"/>
            <a:endParaRPr lang="ar-DZ">
              <a:solidFill>
                <a:srgbClr val="000000"/>
              </a:solidFill>
            </a:endParaRPr>
          </a:p>
          <a:p>
            <a:pPr rtl="1"/>
            <a:endParaRPr lang="ar-DZ">
              <a:solidFill>
                <a:srgbClr val="000000"/>
              </a:solidFill>
            </a:endParaRPr>
          </a:p>
          <a:p>
            <a:pPr rtl="1"/>
            <a:endParaRPr lang="fr-FR">
              <a:solidFill>
                <a:srgbClr val="00000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AD1F173-6716-B55E-F439-E568B6DED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020" y="1597687"/>
            <a:ext cx="8006523" cy="500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9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60F32A-2CCA-45BF-49BC-F63A71821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9288A0F-DC91-F2A2-4ACD-C80F4424F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24" y="140678"/>
            <a:ext cx="11635991" cy="671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6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A4573-3A91-FDC5-0BB6-C71DB86FC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تتكون واجهة البداية من العناصر التالية: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FBB98E-1157-89FC-1913-70E4C8791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376" y="1667435"/>
            <a:ext cx="10330236" cy="4243787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r-FR" sz="3300" b="1" dirty="0" err="1"/>
              <a:t>Eviews</a:t>
            </a:r>
            <a:r>
              <a:rPr lang="fr-FR" sz="3300" b="1" dirty="0"/>
              <a:t> </a:t>
            </a:r>
            <a:r>
              <a:rPr lang="fr-FR" sz="3300" b="1" dirty="0" err="1"/>
              <a:t>workfiles</a:t>
            </a:r>
            <a:r>
              <a:rPr lang="ar-DZ" sz="3300" b="1" dirty="0"/>
              <a:t>  (ملفات العمل): بدورها تتكون من :</a:t>
            </a:r>
            <a:endParaRPr lang="ar-DZ" sz="3600" b="1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sz="3300" b="1" dirty="0" err="1"/>
              <a:t>Create</a:t>
            </a:r>
            <a:r>
              <a:rPr lang="fr-FR" sz="3300" b="1" dirty="0"/>
              <a:t> a new </a:t>
            </a:r>
            <a:r>
              <a:rPr lang="fr-FR" sz="3300" b="1" dirty="0" err="1"/>
              <a:t>Eviews</a:t>
            </a:r>
            <a:r>
              <a:rPr lang="fr-FR" sz="3300" b="1" dirty="0"/>
              <a:t> </a:t>
            </a:r>
            <a:r>
              <a:rPr lang="fr-FR" sz="3300" b="1" dirty="0" err="1"/>
              <a:t>workfile</a:t>
            </a:r>
            <a:r>
              <a:rPr lang="ar-DZ" sz="3300" b="1" dirty="0"/>
              <a:t> انشاء ملف عمل جديد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sz="3300" b="1" dirty="0"/>
              <a:t>Open an </a:t>
            </a:r>
            <a:r>
              <a:rPr lang="fr-FR" sz="3300" b="1" dirty="0" err="1"/>
              <a:t>existing</a:t>
            </a:r>
            <a:r>
              <a:rPr lang="fr-FR" sz="3300" b="1" dirty="0"/>
              <a:t> </a:t>
            </a:r>
            <a:r>
              <a:rPr lang="fr-FR" sz="3300" b="1" dirty="0" err="1"/>
              <a:t>Eviews</a:t>
            </a:r>
            <a:r>
              <a:rPr lang="fr-FR" sz="3300" b="1" dirty="0"/>
              <a:t> </a:t>
            </a:r>
            <a:r>
              <a:rPr lang="fr-FR" sz="3300" b="1" dirty="0" err="1"/>
              <a:t>workfile</a:t>
            </a:r>
            <a:r>
              <a:rPr lang="ar-DZ" sz="3300" b="1" dirty="0"/>
              <a:t> فتح ملف عمل موجود 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sz="3300" b="1" dirty="0"/>
              <a:t>Open a </a:t>
            </a:r>
            <a:r>
              <a:rPr lang="fr-FR" sz="3300" b="1" dirty="0" err="1"/>
              <a:t>foreign</a:t>
            </a:r>
            <a:r>
              <a:rPr lang="fr-FR" sz="3300" b="1" dirty="0"/>
              <a:t> </a:t>
            </a:r>
            <a:r>
              <a:rPr lang="fr-FR" sz="3300" b="1" dirty="0" err="1"/>
              <a:t>workfile</a:t>
            </a:r>
            <a:r>
              <a:rPr lang="fr-FR" sz="3300" b="1" dirty="0"/>
              <a:t> (</a:t>
            </a:r>
            <a:r>
              <a:rPr lang="fr-FR" sz="3300" b="1" dirty="0" err="1"/>
              <a:t>such</a:t>
            </a:r>
            <a:r>
              <a:rPr lang="fr-FR" sz="3300" b="1" dirty="0"/>
              <a:t> as Excel)</a:t>
            </a:r>
            <a:r>
              <a:rPr lang="ar-DZ" sz="3300" b="1" dirty="0"/>
              <a:t> فتح ملف عمل خارجي (مثل اكسيل)</a:t>
            </a:r>
          </a:p>
          <a:p>
            <a:pPr algn="r" rtl="1"/>
            <a:endParaRPr lang="ar-DZ" sz="2600" b="1" dirty="0"/>
          </a:p>
          <a:p>
            <a:pPr algn="r" rtl="1"/>
            <a:r>
              <a:rPr lang="fr-FR" sz="3800" b="1" dirty="0"/>
              <a:t>Support </a:t>
            </a:r>
            <a:r>
              <a:rPr lang="ar-DZ" sz="3800" b="1" dirty="0"/>
              <a:t>: للحصول على المساعدة وشرح كيفية استخدام البرنامج</a:t>
            </a:r>
          </a:p>
          <a:p>
            <a:pPr algn="r" rtl="1"/>
            <a:endParaRPr lang="ar-DZ" sz="2600" b="1" dirty="0"/>
          </a:p>
          <a:p>
            <a:pPr algn="r" rtl="1"/>
            <a:r>
              <a:rPr lang="fr-FR" sz="3800" b="1" dirty="0" err="1"/>
              <a:t>Recent</a:t>
            </a:r>
            <a:r>
              <a:rPr lang="fr-FR" sz="3800" b="1" dirty="0"/>
              <a:t> files</a:t>
            </a:r>
            <a:r>
              <a:rPr lang="ar-DZ" sz="3800" b="1" dirty="0"/>
              <a:t>: قائمة بالملفات الـ 5 الأخيرة التي تم فتحها</a:t>
            </a:r>
          </a:p>
          <a:p>
            <a:pPr algn="r" rtl="1"/>
            <a:endParaRPr lang="ar-DZ" sz="2600" b="1" dirty="0"/>
          </a:p>
        </p:txBody>
      </p:sp>
    </p:spTree>
    <p:extLst>
      <p:ext uri="{BB962C8B-B14F-4D97-AF65-F5344CB8AC3E}">
        <p14:creationId xmlns:p14="http://schemas.microsoft.com/office/powerpoint/2010/main" val="34268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389529"/>
            <a:ext cx="10966730" cy="5307106"/>
          </a:xfrm>
        </p:spPr>
        <p:txBody>
          <a:bodyPr>
            <a:normAutofit/>
          </a:bodyPr>
          <a:lstStyle/>
          <a:p>
            <a:pPr algn="r" rtl="1"/>
            <a:endParaRPr lang="ar-DZ" dirty="0"/>
          </a:p>
          <a:p>
            <a:pPr algn="r" rtl="1"/>
            <a:r>
              <a:rPr lang="ar-DZ" sz="4000" b="1" dirty="0"/>
              <a:t>بالإضافة نجد خيار: </a:t>
            </a:r>
            <a:r>
              <a:rPr lang="fr-FR" sz="4000" b="1" dirty="0"/>
              <a:t>show </a:t>
            </a:r>
            <a:r>
              <a:rPr lang="fr-FR" sz="4000" b="1" dirty="0" err="1"/>
              <a:t>this</a:t>
            </a:r>
            <a:r>
              <a:rPr lang="fr-FR" sz="4000" b="1" dirty="0"/>
              <a:t> screen on startup</a:t>
            </a:r>
            <a:r>
              <a:rPr lang="ar-DZ" sz="4000" b="1" dirty="0"/>
              <a:t> وتعني اظهار هذه </a:t>
            </a:r>
            <a:r>
              <a:rPr lang="ar-DZ" sz="4000" b="1" dirty="0" err="1"/>
              <a:t>الواجه</a:t>
            </a:r>
            <a:r>
              <a:rPr lang="ar-DZ" sz="4000" b="1" dirty="0"/>
              <a:t> عند فتح البرنامج</a:t>
            </a:r>
          </a:p>
          <a:p>
            <a:pPr marL="0" indent="0" algn="r" rtl="1">
              <a:buNone/>
            </a:pPr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ar-DZ" sz="7200" b="1" dirty="0"/>
          </a:p>
          <a:p>
            <a:pPr algn="r" rtl="1"/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1914315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8A8049-F1F8-0479-87F4-DB1276546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576" y="2133599"/>
            <a:ext cx="10635036" cy="4437529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2400" b="1" dirty="0"/>
              <a:t>توجد عدة طرق </a:t>
            </a:r>
            <a:r>
              <a:rPr lang="ar-DZ" sz="2400" b="1" dirty="0" err="1"/>
              <a:t>لانشاء</a:t>
            </a:r>
            <a:r>
              <a:rPr lang="ar-DZ" sz="2400" b="1" dirty="0"/>
              <a:t> ملف جديد على برنامج </a:t>
            </a:r>
            <a:r>
              <a:rPr lang="fr-FR" sz="2400" b="1" dirty="0"/>
              <a:t>EViews ، </a:t>
            </a:r>
            <a:r>
              <a:rPr lang="ar-DZ" sz="2400" b="1" dirty="0"/>
              <a:t>وهي:</a:t>
            </a:r>
          </a:p>
          <a:p>
            <a:pPr algn="r" rtl="1"/>
            <a:r>
              <a:rPr lang="ar-DZ" sz="2400" b="1" dirty="0"/>
              <a:t>1 نضغط على الأمر - </a:t>
            </a:r>
            <a:r>
              <a:rPr lang="fr-FR" sz="2400" b="1" dirty="0" err="1"/>
              <a:t>Create</a:t>
            </a:r>
            <a:r>
              <a:rPr lang="fr-FR" sz="2400" b="1" dirty="0"/>
              <a:t> a new EViews </a:t>
            </a:r>
            <a:r>
              <a:rPr lang="fr-FR" sz="2400" b="1" dirty="0" err="1"/>
              <a:t>workfile</a:t>
            </a:r>
            <a:r>
              <a:rPr lang="fr-FR" sz="2400" b="1" dirty="0"/>
              <a:t> </a:t>
            </a:r>
            <a:r>
              <a:rPr lang="ar-DZ" sz="2400" b="1" dirty="0"/>
              <a:t>مباشرة من واجهة البداية.</a:t>
            </a:r>
          </a:p>
          <a:p>
            <a:pPr algn="r" rtl="1"/>
            <a:r>
              <a:rPr lang="ar-DZ" sz="2400" b="1" dirty="0"/>
              <a:t>2 يمكن استخدام الخطوات التالية: - </a:t>
            </a:r>
            <a:r>
              <a:rPr lang="fr-FR" sz="2400" b="1" dirty="0" err="1"/>
              <a:t>File→New→Workfile</a:t>
            </a:r>
            <a:r>
              <a:rPr lang="fr-FR" sz="2400" b="1" dirty="0"/>
              <a:t> .</a:t>
            </a:r>
          </a:p>
          <a:p>
            <a:pPr algn="r" rtl="1"/>
            <a:r>
              <a:rPr lang="fr-FR" sz="2400" b="1" dirty="0"/>
              <a:t>3 </a:t>
            </a:r>
            <a:r>
              <a:rPr lang="ar-DZ" sz="2400" b="1" dirty="0"/>
              <a:t>يمكن كذلك انشاء ملف جديد مباشرة بالضغط على - </a:t>
            </a:r>
            <a:r>
              <a:rPr lang="fr-FR" sz="2400" b="1" dirty="0"/>
              <a:t>Ctrl + N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2CDB911-58C8-63AB-E487-2C2217CF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2-  العمل على البرنامج (انشاء ملف جديد)</a:t>
            </a:r>
          </a:p>
        </p:txBody>
      </p:sp>
    </p:spTree>
    <p:extLst>
      <p:ext uri="{BB962C8B-B14F-4D97-AF65-F5344CB8AC3E}">
        <p14:creationId xmlns:p14="http://schemas.microsoft.com/office/powerpoint/2010/main" val="252238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09BCA90-95AD-3DED-6FA9-E2AEC8D31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ar-DZ" sz="2400" b="1" dirty="0"/>
              <a:t>تظهر النافذة التالية</a:t>
            </a:r>
            <a:endParaRPr lang="en-US" sz="2400" b="1" dirty="0"/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6D22719C-172F-B897-0F20-B378110C4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607" y="640080"/>
            <a:ext cx="6905449" cy="5252773"/>
          </a:xfrm>
          <a:prstGeom prst="rect">
            <a:avLst/>
          </a:prstGeom>
        </p:spPr>
      </p:pic>
      <p:sp>
        <p:nvSpPr>
          <p:cNvPr id="20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3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50036-C2F6-FA21-DD27-BF7CAC59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494522"/>
            <a:ext cx="10966730" cy="6202113"/>
          </a:xfrm>
        </p:spPr>
        <p:txBody>
          <a:bodyPr>
            <a:normAutofit/>
          </a:bodyPr>
          <a:lstStyle/>
          <a:p>
            <a:pPr algn="r" rtl="1"/>
            <a:endParaRPr lang="ar-DZ" dirty="0"/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ar-DZ" sz="3200" b="1" dirty="0"/>
              <a:t>كما نلاحظ فإنّ مربع الحوار هذا يحتوي على 3 أقسام:</a:t>
            </a:r>
          </a:p>
          <a:p>
            <a:pPr marL="342900" marR="0" lvl="0" indent="-3429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ar-DZ" sz="2800" b="1" dirty="0"/>
              <a:t>القسم الأول : </a:t>
            </a:r>
            <a:r>
              <a:rPr lang="fr-FR" sz="2800" b="1" dirty="0" err="1"/>
              <a:t>Workfile</a:t>
            </a:r>
            <a:r>
              <a:rPr lang="fr-FR" sz="2800" b="1" dirty="0"/>
              <a:t> structure type : </a:t>
            </a:r>
            <a:r>
              <a:rPr lang="ar-DZ" sz="2800" b="1" dirty="0"/>
              <a:t>لتحديد نوعية البيانات، وفيه 3 خيارات</a:t>
            </a:r>
            <a:endParaRPr lang="ar-DZ" sz="7200" b="1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sz="4800" b="1" i="0" u="none" strike="noStrike" baseline="0" dirty="0" err="1">
                <a:latin typeface="Times New Roman" panose="02020603050405020304" pitchFamily="18" charset="0"/>
              </a:rPr>
              <a:t>Undated</a:t>
            </a:r>
            <a:r>
              <a:rPr lang="ar-DZ" sz="4800" b="0" i="0" u="none" strike="noStrike" baseline="0" dirty="0">
                <a:latin typeface="Times New Roman" panose="02020603050405020304" pitchFamily="18" charset="0"/>
              </a:rPr>
              <a:t>/</a:t>
            </a:r>
            <a:r>
              <a:rPr lang="fr-FR" sz="4800" b="1" i="0" u="none" strike="noStrike" baseline="0" dirty="0" err="1">
                <a:latin typeface="Times New Roman" panose="02020603050405020304" pitchFamily="18" charset="0"/>
              </a:rPr>
              <a:t>Unstructured</a:t>
            </a:r>
            <a:r>
              <a:rPr lang="fr-FR" sz="4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ar-DZ" sz="6000" b="0" i="0" u="none" strike="noStrike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للبيانات المقطعية</a:t>
            </a:r>
            <a:endParaRPr lang="fr-FR" sz="48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sz="4800" b="1" dirty="0" err="1"/>
              <a:t>Dated</a:t>
            </a:r>
            <a:r>
              <a:rPr lang="fr-FR" sz="4800" b="1" dirty="0"/>
              <a:t> </a:t>
            </a:r>
            <a:r>
              <a:rPr lang="fr-FR" sz="4800" b="1" dirty="0" err="1"/>
              <a:t>regular</a:t>
            </a:r>
            <a:r>
              <a:rPr lang="fr-FR" sz="4800" b="1" dirty="0"/>
              <a:t> </a:t>
            </a:r>
            <a:r>
              <a:rPr lang="fr-FR" sz="4800" b="1" dirty="0" err="1"/>
              <a:t>frequency</a:t>
            </a:r>
            <a:r>
              <a:rPr lang="fr-FR" sz="4800" b="1" dirty="0"/>
              <a:t> </a:t>
            </a:r>
            <a:r>
              <a:rPr lang="ar-DZ" sz="4800" dirty="0"/>
              <a:t>لبيانات السلاسل الزمنية.</a:t>
            </a:r>
            <a:r>
              <a:rPr lang="fr-FR" sz="4800" dirty="0"/>
              <a:t></a:t>
            </a:r>
            <a:endParaRPr lang="ar-DZ" sz="48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r-FR" sz="4800" b="1" dirty="0" err="1"/>
              <a:t>Balanced</a:t>
            </a:r>
            <a:r>
              <a:rPr lang="fr-FR" sz="4800" b="1" dirty="0"/>
              <a:t> Panel  </a:t>
            </a:r>
            <a:r>
              <a:rPr lang="ar-DZ" sz="4800" dirty="0"/>
              <a:t>للبيانات الطولية المجمعة (بيانات </a:t>
            </a:r>
            <a:r>
              <a:rPr lang="ar-DZ" sz="4800" dirty="0" err="1"/>
              <a:t>البانل</a:t>
            </a:r>
            <a:r>
              <a:rPr lang="ar-DZ" sz="4800" dirty="0"/>
              <a:t> المتوازنة).</a:t>
            </a:r>
            <a:endParaRPr lang="fr-FR" sz="4800" dirty="0"/>
          </a:p>
          <a:p>
            <a:pPr algn="r" rtl="1"/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312471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0B9BDFAD-86A6-0985-3951-D81BA11EE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316" y="158076"/>
            <a:ext cx="9234436" cy="691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70063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1020</TotalTime>
  <Words>634</Words>
  <Application>Microsoft Office PowerPoint</Application>
  <PresentationFormat>Grand écran</PresentationFormat>
  <Paragraphs>78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Aptos</vt:lpstr>
      <vt:lpstr>Arial</vt:lpstr>
      <vt:lpstr>Cambria Math</vt:lpstr>
      <vt:lpstr>Century Gothic</vt:lpstr>
      <vt:lpstr>Courier New</vt:lpstr>
      <vt:lpstr>Sakkal Majalla</vt:lpstr>
      <vt:lpstr>Times New Roman</vt:lpstr>
      <vt:lpstr>Wingdings 3</vt:lpstr>
      <vt:lpstr>Brin</vt:lpstr>
      <vt:lpstr>المحاضرة الأولى تقديم برمجية Eviews</vt:lpstr>
      <vt:lpstr>1- واجهة البرنامج</vt:lpstr>
      <vt:lpstr>Présentation PowerPoint</vt:lpstr>
      <vt:lpstr>تتكون واجهة البداية من العناصر التالية:</vt:lpstr>
      <vt:lpstr>Présentation PowerPoint</vt:lpstr>
      <vt:lpstr>2-  العمل على البرنامج (انشاء ملف جديد)</vt:lpstr>
      <vt:lpstr>Présentation PowerPoint</vt:lpstr>
      <vt:lpstr>Présentation PowerPoint</vt:lpstr>
      <vt:lpstr>Présentation PowerPoint</vt:lpstr>
      <vt:lpstr>القسم الثاني: workfile names لتسمية ملف العمل (ليست خطوة ضرورية)</vt:lpstr>
      <vt:lpstr>Présentation PowerPoint</vt:lpstr>
      <vt:lpstr>تسمى panel specification ، في حالة اختيار الخيار الثالث (balanced panel) في هذه الحالة يطلب البرنامج تحديد نوع السلسلة، تاريخ البداية والنهاية وعدد المقاطع (number of cross sections)</vt:lpstr>
      <vt:lpstr>Présentation PowerPoint</vt:lpstr>
      <vt:lpstr> ثالثا: كيفية فتح ملف عمل موجود</vt:lpstr>
      <vt:lpstr>رابعا: كيفية اضافةمتغيرات جديدة إلى متغيرات موجودة مسبقا</vt:lpstr>
      <vt:lpstr>Présentation PowerPoint</vt:lpstr>
      <vt:lpstr> خامسا: كيفية استيراد بيانات خارجية إلى ملف العمل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Sofiane Boussalem</dc:creator>
  <cp:lastModifiedBy>Sofiane Boussalem</cp:lastModifiedBy>
  <cp:revision>7</cp:revision>
  <dcterms:created xsi:type="dcterms:W3CDTF">2023-06-04T12:11:19Z</dcterms:created>
  <dcterms:modified xsi:type="dcterms:W3CDTF">2025-02-02T22:01:01Z</dcterms:modified>
</cp:coreProperties>
</file>