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44" autoAdjust="0"/>
  </p:normalViewPr>
  <p:slideViewPr>
    <p:cSldViewPr>
      <p:cViewPr varScale="1">
        <p:scale>
          <a:sx n="74" d="100"/>
          <a:sy n="74" d="100"/>
        </p:scale>
        <p:origin x="-110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52780-3A8E-4B20-B48E-8118F29281BA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E0F2F-5DAA-4338-9825-2A26525016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1263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E0F2F-5DAA-4338-9825-2A265250160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436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37D9-72BB-404C-BFC7-6F0BEEFBCD6C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8D8B-A8B9-4D88-B410-603087096F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937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37D9-72BB-404C-BFC7-6F0BEEFBCD6C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8D8B-A8B9-4D88-B410-603087096F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05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37D9-72BB-404C-BFC7-6F0BEEFBCD6C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8D8B-A8B9-4D88-B410-603087096F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873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37D9-72BB-404C-BFC7-6F0BEEFBCD6C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8D8B-A8B9-4D88-B410-603087096F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702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37D9-72BB-404C-BFC7-6F0BEEFBCD6C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8D8B-A8B9-4D88-B410-603087096F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0674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37D9-72BB-404C-BFC7-6F0BEEFBCD6C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8D8B-A8B9-4D88-B410-603087096F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196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37D9-72BB-404C-BFC7-6F0BEEFBCD6C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8D8B-A8B9-4D88-B410-603087096F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70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37D9-72BB-404C-BFC7-6F0BEEFBCD6C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8D8B-A8B9-4D88-B410-603087096F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419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37D9-72BB-404C-BFC7-6F0BEEFBCD6C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8D8B-A8B9-4D88-B410-603087096F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787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37D9-72BB-404C-BFC7-6F0BEEFBCD6C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8D8B-A8B9-4D88-B410-603087096F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361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37D9-72BB-404C-BFC7-6F0BEEFBCD6C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8D8B-A8B9-4D88-B410-603087096F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2722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B37D9-72BB-404C-BFC7-6F0BEEFBCD6C}" type="datetimeFigureOut">
              <a:rPr lang="fr-FR" smtClean="0"/>
              <a:t>04/05/2023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28D8B-A8B9-4D88-B410-603087096F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54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4" t="23724" r="15554" b="41769"/>
          <a:stretch/>
        </p:blipFill>
        <p:spPr bwMode="auto">
          <a:xfrm>
            <a:off x="2328782" y="57880"/>
            <a:ext cx="6815217" cy="252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0" y="1988840"/>
            <a:ext cx="4657567" cy="4176464"/>
            <a:chOff x="0" y="1988840"/>
            <a:chExt cx="4657567" cy="417646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61" t="28477" r="45645" b="18354"/>
            <a:stretch/>
          </p:blipFill>
          <p:spPr bwMode="auto">
            <a:xfrm>
              <a:off x="0" y="1988840"/>
              <a:ext cx="4657567" cy="4176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139952" y="2780928"/>
              <a:ext cx="504056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dirty="0">
                  <a:solidFill>
                    <a:schemeClr val="tx1"/>
                  </a:solidFill>
                </a:rPr>
                <a:t>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222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71026" y="303464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b="1" dirty="0" smtClean="0"/>
              <a:t>حساب الشدة في كل مقاومة</a:t>
            </a:r>
            <a:endParaRPr lang="fr-FR" b="1" dirty="0"/>
          </a:p>
        </p:txBody>
      </p:sp>
      <p:grpSp>
        <p:nvGrpSpPr>
          <p:cNvPr id="3" name="Groupe 2"/>
          <p:cNvGrpSpPr/>
          <p:nvPr/>
        </p:nvGrpSpPr>
        <p:grpSpPr>
          <a:xfrm>
            <a:off x="1838672" y="1372126"/>
            <a:ext cx="4657567" cy="4176464"/>
            <a:chOff x="0" y="1988840"/>
            <a:chExt cx="4657567" cy="4176464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61" t="28477" r="45645" b="18354"/>
            <a:stretch/>
          </p:blipFill>
          <p:spPr bwMode="auto">
            <a:xfrm>
              <a:off x="0" y="1988840"/>
              <a:ext cx="4657567" cy="4176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139952" y="2780928"/>
              <a:ext cx="504056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dirty="0">
                  <a:solidFill>
                    <a:schemeClr val="tx1"/>
                  </a:solidFill>
                </a:rPr>
                <a:t>r</a:t>
              </a:r>
            </a:p>
          </p:txBody>
        </p:sp>
      </p:grpSp>
      <p:cxnSp>
        <p:nvCxnSpPr>
          <p:cNvPr id="7" name="Connecteur droit avec flèche 6"/>
          <p:cNvCxnSpPr/>
          <p:nvPr/>
        </p:nvCxnSpPr>
        <p:spPr>
          <a:xfrm flipV="1">
            <a:off x="6003660" y="2056286"/>
            <a:ext cx="0" cy="756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>
            <a:off x="4491492" y="1084094"/>
            <a:ext cx="1368152" cy="576064"/>
            <a:chOff x="4716016" y="1124744"/>
            <a:chExt cx="1368152" cy="576064"/>
          </a:xfrm>
        </p:grpSpPr>
        <p:cxnSp>
          <p:nvCxnSpPr>
            <p:cNvPr id="8" name="Connecteur droit avec flèche 7"/>
            <p:cNvCxnSpPr/>
            <p:nvPr/>
          </p:nvCxnSpPr>
          <p:spPr>
            <a:xfrm rot="16200000" flipV="1">
              <a:off x="5382048" y="1250800"/>
              <a:ext cx="0" cy="7560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4716016" y="1124744"/>
              <a:ext cx="1368152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dirty="0" smtClean="0">
                  <a:solidFill>
                    <a:srgbClr val="FF0000"/>
                  </a:solidFill>
                </a:rPr>
                <a:t>I</a:t>
              </a:r>
              <a:endParaRPr lang="fr-FR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3098304" y="1300118"/>
            <a:ext cx="680986" cy="874909"/>
            <a:chOff x="1259632" y="116632"/>
            <a:chExt cx="680986" cy="874909"/>
          </a:xfrm>
        </p:grpSpPr>
        <p:cxnSp>
          <p:nvCxnSpPr>
            <p:cNvPr id="20" name="Connecteur droit avec flèche 19"/>
            <p:cNvCxnSpPr/>
            <p:nvPr/>
          </p:nvCxnSpPr>
          <p:spPr>
            <a:xfrm flipH="1">
              <a:off x="1403648" y="393236"/>
              <a:ext cx="536970" cy="598305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1259632" y="116632"/>
              <a:ext cx="433132" cy="6254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3200" b="1" dirty="0" smtClean="0">
                  <a:solidFill>
                    <a:srgbClr val="00B050"/>
                  </a:solidFill>
                  <a:ea typeface="Calibri"/>
                  <a:cs typeface="Times New Roman"/>
                </a:rPr>
                <a:t>I</a:t>
              </a:r>
              <a:r>
                <a:rPr lang="fr-FR" sz="3200" b="1" baseline="-25000" dirty="0" smtClean="0">
                  <a:solidFill>
                    <a:srgbClr val="00B050"/>
                  </a:solidFill>
                  <a:ea typeface="Calibri"/>
                  <a:cs typeface="Times New Roman"/>
                </a:rPr>
                <a:t>4</a:t>
              </a:r>
              <a:endParaRPr lang="fr-FR" sz="2000" dirty="0">
                <a:solidFill>
                  <a:srgbClr val="00B050"/>
                </a:solidFill>
                <a:ea typeface="Calibri"/>
                <a:cs typeface="Times New Roman"/>
              </a:endParaRPr>
            </a:p>
          </p:txBody>
        </p:sp>
      </p:grpSp>
      <p:grpSp>
        <p:nvGrpSpPr>
          <p:cNvPr id="26" name="Groupe 25"/>
          <p:cNvGrpSpPr/>
          <p:nvPr/>
        </p:nvGrpSpPr>
        <p:grpSpPr>
          <a:xfrm rot="17599355">
            <a:off x="1879620" y="3579718"/>
            <a:ext cx="864075" cy="550122"/>
            <a:chOff x="1309729" y="447544"/>
            <a:chExt cx="710027" cy="433421"/>
          </a:xfrm>
        </p:grpSpPr>
        <p:cxnSp>
          <p:nvCxnSpPr>
            <p:cNvPr id="27" name="Connecteur droit avec flèche 26"/>
            <p:cNvCxnSpPr/>
            <p:nvPr/>
          </p:nvCxnSpPr>
          <p:spPr>
            <a:xfrm rot="4000645">
              <a:off x="1558913" y="420122"/>
              <a:ext cx="399319" cy="52236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 rot="6685666">
              <a:off x="1396067" y="361206"/>
              <a:ext cx="341249" cy="513926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3200" b="1" dirty="0" smtClean="0">
                  <a:solidFill>
                    <a:srgbClr val="C00000"/>
                  </a:solidFill>
                  <a:ea typeface="Calibri"/>
                  <a:cs typeface="Times New Roman"/>
                </a:rPr>
                <a:t>I</a:t>
              </a:r>
              <a:r>
                <a:rPr lang="fr-FR" sz="3200" b="1" baseline="-25000" dirty="0" smtClean="0">
                  <a:solidFill>
                    <a:srgbClr val="C00000"/>
                  </a:solidFill>
                  <a:ea typeface="Calibri"/>
                  <a:cs typeface="Times New Roman"/>
                </a:rPr>
                <a:t>1</a:t>
              </a:r>
              <a:endParaRPr lang="fr-FR" sz="2000" dirty="0">
                <a:solidFill>
                  <a:srgbClr val="C00000"/>
                </a:solidFill>
                <a:ea typeface="Calibri"/>
                <a:cs typeface="Times New Roman"/>
              </a:endParaRPr>
            </a:p>
          </p:txBody>
        </p:sp>
      </p:grpSp>
      <p:grpSp>
        <p:nvGrpSpPr>
          <p:cNvPr id="2052" name="Groupe 2051"/>
          <p:cNvGrpSpPr/>
          <p:nvPr/>
        </p:nvGrpSpPr>
        <p:grpSpPr>
          <a:xfrm>
            <a:off x="2126280" y="2740278"/>
            <a:ext cx="1188590" cy="648072"/>
            <a:chOff x="287608" y="1556792"/>
            <a:chExt cx="1188590" cy="648072"/>
          </a:xfrm>
        </p:grpSpPr>
        <p:cxnSp>
          <p:nvCxnSpPr>
            <p:cNvPr id="36" name="Connecteur droit avec flèche 35"/>
            <p:cNvCxnSpPr/>
            <p:nvPr/>
          </p:nvCxnSpPr>
          <p:spPr>
            <a:xfrm>
              <a:off x="287608" y="2204864"/>
              <a:ext cx="1188590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898508" y="1556792"/>
              <a:ext cx="433132" cy="6254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3200" b="1" dirty="0" smtClean="0">
                  <a:solidFill>
                    <a:srgbClr val="00B0F0"/>
                  </a:solidFill>
                  <a:ea typeface="Calibri"/>
                  <a:cs typeface="Times New Roman"/>
                </a:rPr>
                <a:t>I</a:t>
              </a:r>
              <a:r>
                <a:rPr lang="fr-FR" sz="3200" b="1" baseline="-25000" dirty="0" smtClean="0">
                  <a:solidFill>
                    <a:srgbClr val="00B0F0"/>
                  </a:solidFill>
                  <a:ea typeface="Calibri"/>
                  <a:cs typeface="Times New Roman"/>
                </a:rPr>
                <a:t>3</a:t>
              </a:r>
              <a:endParaRPr lang="fr-FR" sz="2000" dirty="0">
                <a:solidFill>
                  <a:srgbClr val="00B0F0"/>
                </a:solidFill>
                <a:ea typeface="Calibri"/>
                <a:cs typeface="Times New Roman"/>
              </a:endParaRPr>
            </a:p>
          </p:txBody>
        </p:sp>
      </p:grpSp>
      <p:grpSp>
        <p:nvGrpSpPr>
          <p:cNvPr id="41" name="Groupe 40"/>
          <p:cNvGrpSpPr/>
          <p:nvPr/>
        </p:nvGrpSpPr>
        <p:grpSpPr>
          <a:xfrm rot="17599355">
            <a:off x="3707584" y="1463576"/>
            <a:ext cx="861607" cy="723923"/>
            <a:chOff x="1497389" y="481646"/>
            <a:chExt cx="708002" cy="570352"/>
          </a:xfrm>
        </p:grpSpPr>
        <p:cxnSp>
          <p:nvCxnSpPr>
            <p:cNvPr id="42" name="Connecteur droit avec flèche 41"/>
            <p:cNvCxnSpPr/>
            <p:nvPr/>
          </p:nvCxnSpPr>
          <p:spPr>
            <a:xfrm rot="4000645">
              <a:off x="1558913" y="420122"/>
              <a:ext cx="399319" cy="522367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 rot="6685666">
              <a:off x="1739440" y="586048"/>
              <a:ext cx="417973" cy="513928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3200" b="1" dirty="0">
                  <a:solidFill>
                    <a:srgbClr val="7030A0"/>
                  </a:solidFill>
                  <a:ea typeface="Calibri"/>
                  <a:cs typeface="Times New Roman"/>
                </a:rPr>
                <a:t>I</a:t>
              </a:r>
              <a:r>
                <a:rPr lang="fr-FR" sz="3200" b="1" baseline="-25000" dirty="0">
                  <a:solidFill>
                    <a:srgbClr val="7030A0"/>
                  </a:solidFill>
                  <a:ea typeface="Calibri"/>
                  <a:cs typeface="Times New Roman"/>
                </a:rPr>
                <a:t>5</a:t>
              </a:r>
              <a:endParaRPr lang="fr-FR" sz="2000" dirty="0">
                <a:solidFill>
                  <a:srgbClr val="7030A0"/>
                </a:solidFill>
                <a:ea typeface="Calibri"/>
                <a:cs typeface="Times New Roman"/>
              </a:endParaRPr>
            </a:p>
          </p:txBody>
        </p:sp>
      </p:grpSp>
      <p:grpSp>
        <p:nvGrpSpPr>
          <p:cNvPr id="45" name="Groupe 44"/>
          <p:cNvGrpSpPr/>
          <p:nvPr/>
        </p:nvGrpSpPr>
        <p:grpSpPr>
          <a:xfrm rot="11722254">
            <a:off x="3731536" y="4642540"/>
            <a:ext cx="811743" cy="699950"/>
            <a:chOff x="1184633" y="480516"/>
            <a:chExt cx="667023" cy="551465"/>
          </a:xfrm>
        </p:grpSpPr>
        <p:cxnSp>
          <p:nvCxnSpPr>
            <p:cNvPr id="46" name="Connecteur droit avec flèche 45"/>
            <p:cNvCxnSpPr/>
            <p:nvPr/>
          </p:nvCxnSpPr>
          <p:spPr>
            <a:xfrm rot="4000645">
              <a:off x="1390813" y="571138"/>
              <a:ext cx="399319" cy="52236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 rot="6685666">
              <a:off x="1270971" y="394178"/>
              <a:ext cx="341249" cy="513926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3200" b="1" dirty="0" smtClean="0">
                  <a:solidFill>
                    <a:srgbClr val="C00000"/>
                  </a:solidFill>
                  <a:ea typeface="Calibri"/>
                  <a:cs typeface="Times New Roman"/>
                </a:rPr>
                <a:t>I</a:t>
              </a:r>
              <a:r>
                <a:rPr lang="fr-FR" sz="3200" b="1" baseline="-25000" dirty="0" smtClean="0">
                  <a:solidFill>
                    <a:srgbClr val="C00000"/>
                  </a:solidFill>
                  <a:ea typeface="Calibri"/>
                  <a:cs typeface="Times New Roman"/>
                </a:rPr>
                <a:t>1</a:t>
              </a:r>
              <a:endParaRPr lang="fr-FR" sz="2000" dirty="0">
                <a:solidFill>
                  <a:srgbClr val="C00000"/>
                </a:solidFill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876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e 36"/>
          <p:cNvGrpSpPr/>
          <p:nvPr/>
        </p:nvGrpSpPr>
        <p:grpSpPr>
          <a:xfrm>
            <a:off x="45583" y="3789040"/>
            <a:ext cx="5629343" cy="2771026"/>
            <a:chOff x="45583" y="3789040"/>
            <a:chExt cx="5629343" cy="2771026"/>
          </a:xfrm>
        </p:grpSpPr>
        <p:grpSp>
          <p:nvGrpSpPr>
            <p:cNvPr id="29" name="Groupe 28"/>
            <p:cNvGrpSpPr/>
            <p:nvPr/>
          </p:nvGrpSpPr>
          <p:grpSpPr>
            <a:xfrm>
              <a:off x="45583" y="3789040"/>
              <a:ext cx="5629343" cy="2771026"/>
              <a:chOff x="45583" y="3789040"/>
              <a:chExt cx="5629343" cy="2771026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7" t="22295" r="50000" b="44746"/>
              <a:stretch/>
            </p:blipFill>
            <p:spPr bwMode="auto">
              <a:xfrm>
                <a:off x="45583" y="4149080"/>
                <a:ext cx="5629343" cy="24109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32" name="Connecteur droit avec flèche 31"/>
              <p:cNvCxnSpPr/>
              <p:nvPr/>
            </p:nvCxnSpPr>
            <p:spPr>
              <a:xfrm rot="5400000" flipV="1">
                <a:off x="4350072" y="4721092"/>
                <a:ext cx="0" cy="728184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avec flèche 34"/>
              <p:cNvCxnSpPr/>
              <p:nvPr/>
            </p:nvCxnSpPr>
            <p:spPr>
              <a:xfrm rot="16200000" flipV="1">
                <a:off x="4384388" y="3968555"/>
                <a:ext cx="0" cy="728184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ectangle 35"/>
              <p:cNvSpPr/>
              <p:nvPr/>
            </p:nvSpPr>
            <p:spPr>
              <a:xfrm>
                <a:off x="3742862" y="3789040"/>
                <a:ext cx="1317812" cy="5436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800" dirty="0" smtClean="0">
                    <a:solidFill>
                      <a:srgbClr val="FF0000"/>
                    </a:solidFill>
                  </a:rPr>
                  <a:t>I</a:t>
                </a:r>
                <a:endParaRPr lang="fr-FR" sz="28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4401768" y="5203362"/>
              <a:ext cx="485510" cy="3397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dirty="0">
                  <a:solidFill>
                    <a:schemeClr val="tx1"/>
                  </a:solidFill>
                </a:rPr>
                <a:t>r</a:t>
              </a: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1" y="190767"/>
            <a:ext cx="5674926" cy="2662169"/>
            <a:chOff x="2851274" y="3284984"/>
            <a:chExt cx="5891707" cy="2821117"/>
          </a:xfrm>
        </p:grpSpPr>
        <p:grpSp>
          <p:nvGrpSpPr>
            <p:cNvPr id="3" name="Groupe 2"/>
            <p:cNvGrpSpPr/>
            <p:nvPr/>
          </p:nvGrpSpPr>
          <p:grpSpPr>
            <a:xfrm>
              <a:off x="2851274" y="3494909"/>
              <a:ext cx="5891707" cy="2611192"/>
              <a:chOff x="2851274" y="3494909"/>
              <a:chExt cx="5891707" cy="2611192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756" t="46875" r="20962" b="17429"/>
              <a:stretch/>
            </p:blipFill>
            <p:spPr bwMode="auto">
              <a:xfrm>
                <a:off x="2851274" y="3494909"/>
                <a:ext cx="5891707" cy="2611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7673216" y="4725144"/>
                <a:ext cx="504056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800" b="1" dirty="0">
                    <a:solidFill>
                      <a:schemeClr val="tx1"/>
                    </a:solidFill>
                  </a:rPr>
                  <a:t>r</a:t>
                </a:r>
              </a:p>
            </p:txBody>
          </p:sp>
        </p:grpSp>
        <p:cxnSp>
          <p:nvCxnSpPr>
            <p:cNvPr id="4" name="Connecteur droit avec flèche 3"/>
            <p:cNvCxnSpPr/>
            <p:nvPr/>
          </p:nvCxnSpPr>
          <p:spPr>
            <a:xfrm rot="5400000" flipV="1">
              <a:off x="7506368" y="4203128"/>
              <a:ext cx="0" cy="7560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e 4"/>
            <p:cNvGrpSpPr/>
            <p:nvPr/>
          </p:nvGrpSpPr>
          <p:grpSpPr>
            <a:xfrm>
              <a:off x="6822292" y="3284984"/>
              <a:ext cx="1368152" cy="576064"/>
              <a:chOff x="4716016" y="1052736"/>
              <a:chExt cx="1368152" cy="576064"/>
            </a:xfrm>
          </p:grpSpPr>
          <p:cxnSp>
            <p:nvCxnSpPr>
              <p:cNvPr id="6" name="Connecteur droit avec flèche 5"/>
              <p:cNvCxnSpPr/>
              <p:nvPr/>
            </p:nvCxnSpPr>
            <p:spPr>
              <a:xfrm rot="16200000" flipV="1">
                <a:off x="5382048" y="1250800"/>
                <a:ext cx="0" cy="75600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Rectangle 6"/>
              <p:cNvSpPr/>
              <p:nvPr/>
            </p:nvSpPr>
            <p:spPr>
              <a:xfrm>
                <a:off x="4716016" y="1052736"/>
                <a:ext cx="1368152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800" dirty="0" smtClean="0">
                    <a:solidFill>
                      <a:srgbClr val="FF0000"/>
                    </a:solidFill>
                  </a:rPr>
                  <a:t>I</a:t>
                </a:r>
                <a:endParaRPr lang="fr-FR" sz="28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4" name="Groupe 13"/>
          <p:cNvGrpSpPr/>
          <p:nvPr/>
        </p:nvGrpSpPr>
        <p:grpSpPr>
          <a:xfrm>
            <a:off x="5535813" y="130938"/>
            <a:ext cx="3539752" cy="370166"/>
            <a:chOff x="2802124" y="3243500"/>
            <a:chExt cx="3539752" cy="370166"/>
          </a:xfrm>
          <a:solidFill>
            <a:srgbClr val="FFFF00"/>
          </a:solidFill>
        </p:grpSpPr>
        <p:sp>
          <p:nvSpPr>
            <p:cNvPr id="11" name="Rectangle 10"/>
            <p:cNvSpPr/>
            <p:nvPr/>
          </p:nvSpPr>
          <p:spPr>
            <a:xfrm>
              <a:off x="2802124" y="3244334"/>
              <a:ext cx="3539752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ar-AE" dirty="0" smtClean="0"/>
                <a:t>من الشكل        المقاومتين         على تسلسل</a:t>
              </a:r>
              <a:endParaRPr lang="fr-FR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5083445" y="3243500"/>
              <a:ext cx="452368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(b)</a:t>
              </a:r>
              <a:endParaRPr lang="fr-FR" b="1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3638511" y="3243500"/>
              <a:ext cx="676788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R</a:t>
              </a:r>
              <a:r>
                <a:rPr lang="fr-FR" b="1" baseline="-25000" dirty="0"/>
                <a:t>2, </a:t>
              </a:r>
              <a:r>
                <a:rPr lang="fr-FR" b="1" dirty="0"/>
                <a:t>R</a:t>
              </a:r>
              <a:r>
                <a:rPr lang="fr-FR" b="1" baseline="-25000" dirty="0"/>
                <a:t>1</a:t>
              </a:r>
              <a:endParaRPr lang="fr-FR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755576" y="2060848"/>
            <a:ext cx="79208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2195736" y="2060848"/>
            <a:ext cx="79208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1" t="38224" r="51824" b="51449"/>
          <a:stretch/>
        </p:blipFill>
        <p:spPr bwMode="auto">
          <a:xfrm>
            <a:off x="179512" y="2924944"/>
            <a:ext cx="2063391" cy="64979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Flèche droite 16"/>
          <p:cNvSpPr/>
          <p:nvPr/>
        </p:nvSpPr>
        <p:spPr>
          <a:xfrm>
            <a:off x="2411760" y="3142694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ZoneTexte 17"/>
              <p:cNvSpPr txBox="1"/>
              <p:nvPr/>
            </p:nvSpPr>
            <p:spPr>
              <a:xfrm>
                <a:off x="2915816" y="3066040"/>
                <a:ext cx="20713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fr-FR" b="1" i="1" smtClean="0">
                              <a:latin typeface="Cambria Math"/>
                            </a:rPr>
                            <m:t>𝟏𝟐</m:t>
                          </m:r>
                        </m:sub>
                      </m:sSub>
                      <m:r>
                        <a:rPr lang="fr-FR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l-GR" b="1" i="1" smtClean="0">
                          <a:latin typeface="Cambria Math"/>
                          <a:ea typeface="Cambria Math"/>
                        </a:rPr>
                        <m:t>𝜴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3066040"/>
                <a:ext cx="207133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ZoneTexte 19"/>
              <p:cNvSpPr txBox="1"/>
              <p:nvPr/>
            </p:nvSpPr>
            <p:spPr>
              <a:xfrm>
                <a:off x="5674926" y="3062885"/>
                <a:ext cx="1218539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fr-FR" b="1" i="1" smtClean="0">
                              <a:latin typeface="Cambria Math"/>
                            </a:rPr>
                            <m:t>𝟏𝟐</m:t>
                          </m:r>
                        </m:sub>
                      </m:sSub>
                      <m:r>
                        <a:rPr lang="fr-FR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l-GR" b="1" i="1" smtClean="0">
                          <a:latin typeface="Cambria Math"/>
                          <a:ea typeface="Cambria Math"/>
                        </a:rPr>
                        <m:t>𝜴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926" y="3062885"/>
                <a:ext cx="1218539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lèche droite 20"/>
          <p:cNvSpPr/>
          <p:nvPr/>
        </p:nvSpPr>
        <p:spPr>
          <a:xfrm>
            <a:off x="5139979" y="3174052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1403728" y="5373240"/>
            <a:ext cx="720000" cy="21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403728" y="5733256"/>
            <a:ext cx="720000" cy="25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" name="Groupe 21"/>
          <p:cNvGrpSpPr/>
          <p:nvPr/>
        </p:nvGrpSpPr>
        <p:grpSpPr>
          <a:xfrm>
            <a:off x="5148064" y="3645024"/>
            <a:ext cx="3924472" cy="390288"/>
            <a:chOff x="5343453" y="4149080"/>
            <a:chExt cx="3924472" cy="390288"/>
          </a:xfrm>
        </p:grpSpPr>
        <p:sp>
          <p:nvSpPr>
            <p:cNvPr id="19" name="Rectangle 18"/>
            <p:cNvSpPr/>
            <p:nvPr/>
          </p:nvSpPr>
          <p:spPr>
            <a:xfrm>
              <a:off x="5343453" y="4170036"/>
              <a:ext cx="3924472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>
              <a:spAutoFit/>
            </a:bodyPr>
            <a:lstStyle/>
            <a:p>
              <a:r>
                <a:rPr lang="ar-AE" dirty="0" smtClean="0"/>
                <a:t>من الشكل        المقاومتين               على تفرع</a:t>
              </a:r>
              <a:endParaRPr lang="fr-FR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7884368" y="4149080"/>
              <a:ext cx="452368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(C)</a:t>
              </a:r>
              <a:endParaRPr lang="fr-FR" b="1" dirty="0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6228184" y="4149080"/>
              <a:ext cx="755335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R</a:t>
              </a:r>
              <a:r>
                <a:rPr lang="fr-FR" b="1" baseline="-25000" dirty="0" smtClean="0"/>
                <a:t>3, </a:t>
              </a:r>
              <a:r>
                <a:rPr lang="fr-FR" b="1" dirty="0" smtClean="0"/>
                <a:t>R</a:t>
              </a:r>
              <a:r>
                <a:rPr lang="fr-FR" b="1" baseline="-25000" dirty="0" smtClean="0"/>
                <a:t>12</a:t>
              </a:r>
              <a:endParaRPr lang="fr-FR" dirty="0"/>
            </a:p>
          </p:txBody>
        </p:sp>
      </p:grp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0" t="50087" r="59602" b="37647"/>
          <a:stretch/>
        </p:blipFill>
        <p:spPr bwMode="auto">
          <a:xfrm>
            <a:off x="5901892" y="4279698"/>
            <a:ext cx="2807594" cy="89727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0" name="ZoneTexte 29"/>
              <p:cNvSpPr txBox="1"/>
              <p:nvPr/>
            </p:nvSpPr>
            <p:spPr>
              <a:xfrm>
                <a:off x="4032838" y="5800590"/>
                <a:ext cx="1563184" cy="659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fr-FR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/>
                                </a:rPr>
                                <m:t>𝟏𝟐𝟑</m:t>
                              </m:r>
                            </m:sub>
                          </m:sSub>
                        </m:den>
                      </m:f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fr-FR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838" y="5800590"/>
                <a:ext cx="1563184" cy="65941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lèche droite 39"/>
          <p:cNvSpPr/>
          <p:nvPr/>
        </p:nvSpPr>
        <p:spPr>
          <a:xfrm>
            <a:off x="5721872" y="6022316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ZoneTexte 32"/>
              <p:cNvSpPr txBox="1"/>
              <p:nvPr/>
            </p:nvSpPr>
            <p:spPr>
              <a:xfrm>
                <a:off x="6284868" y="5805264"/>
                <a:ext cx="1360437" cy="646331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fr-FR" b="1" i="1" smtClean="0">
                              <a:latin typeface="Cambria Math"/>
                            </a:rPr>
                            <m:t>𝟏𝟐𝟑</m:t>
                          </m:r>
                        </m:sub>
                      </m:sSub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l-GR" b="1" i="1" smtClean="0">
                          <a:latin typeface="Cambria Math"/>
                          <a:ea typeface="Cambria Math"/>
                        </a:rPr>
                        <m:t>𝜴</m:t>
                      </m:r>
                    </m:oMath>
                  </m:oMathPara>
                </a14:m>
                <a:endParaRPr lang="fr-FR" b="1" dirty="0"/>
              </a:p>
              <a:p>
                <a:endParaRPr lang="fr-FR" b="1" dirty="0"/>
              </a:p>
            </p:txBody>
          </p:sp>
        </mc:Choice>
        <mc:Fallback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868" y="5805264"/>
                <a:ext cx="1360437" cy="6463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731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/>
      <p:bldP spid="20" grpId="0" animBg="1"/>
      <p:bldP spid="21" grpId="0" animBg="1"/>
      <p:bldP spid="23" grpId="0" animBg="1"/>
      <p:bldP spid="24" grpId="0" animBg="1"/>
      <p:bldP spid="30" grpId="0"/>
      <p:bldP spid="40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e 42"/>
          <p:cNvGrpSpPr/>
          <p:nvPr/>
        </p:nvGrpSpPr>
        <p:grpSpPr>
          <a:xfrm>
            <a:off x="209356" y="5045633"/>
            <a:ext cx="3282524" cy="1812367"/>
            <a:chOff x="209356" y="5045633"/>
            <a:chExt cx="3282524" cy="1812367"/>
          </a:xfrm>
        </p:grpSpPr>
        <p:grpSp>
          <p:nvGrpSpPr>
            <p:cNvPr id="33" name="Groupe 32"/>
            <p:cNvGrpSpPr/>
            <p:nvPr/>
          </p:nvGrpSpPr>
          <p:grpSpPr>
            <a:xfrm>
              <a:off x="209356" y="5492839"/>
              <a:ext cx="3195572" cy="1365161"/>
              <a:chOff x="209356" y="5492839"/>
              <a:chExt cx="3195572" cy="1365161"/>
            </a:xfrm>
          </p:grpSpPr>
          <p:pic>
            <p:nvPicPr>
              <p:cNvPr id="4102" name="Picture 6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122" t="62456" r="48317" b="18882"/>
              <a:stretch/>
            </p:blipFill>
            <p:spPr bwMode="auto">
              <a:xfrm>
                <a:off x="209356" y="5492839"/>
                <a:ext cx="3195572" cy="13651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6" name="Rectangle 45"/>
              <p:cNvSpPr/>
              <p:nvPr/>
            </p:nvSpPr>
            <p:spPr>
              <a:xfrm>
                <a:off x="2529045" y="6186081"/>
                <a:ext cx="485510" cy="3397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800" b="1" dirty="0">
                    <a:solidFill>
                      <a:schemeClr val="tx1"/>
                    </a:solidFill>
                  </a:rPr>
                  <a:t>r</a:t>
                </a:r>
              </a:p>
            </p:txBody>
          </p:sp>
        </p:grpSp>
        <p:cxnSp>
          <p:nvCxnSpPr>
            <p:cNvPr id="53" name="Connecteur droit avec flèche 52"/>
            <p:cNvCxnSpPr/>
            <p:nvPr/>
          </p:nvCxnSpPr>
          <p:spPr>
            <a:xfrm rot="16200000" flipV="1">
              <a:off x="2815594" y="5153140"/>
              <a:ext cx="0" cy="72818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2174068" y="5045633"/>
              <a:ext cx="1317812" cy="5436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dirty="0" smtClean="0">
                  <a:solidFill>
                    <a:srgbClr val="FF0000"/>
                  </a:solidFill>
                </a:rPr>
                <a:t>I</a:t>
              </a:r>
              <a:endParaRPr lang="fr-FR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-16514" y="274131"/>
            <a:ext cx="4921624" cy="1858725"/>
            <a:chOff x="-16514" y="274131"/>
            <a:chExt cx="4921624" cy="185872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60" t="30106" r="26414" b="44485"/>
            <a:stretch/>
          </p:blipFill>
          <p:spPr bwMode="auto">
            <a:xfrm>
              <a:off x="-16514" y="274131"/>
              <a:ext cx="4921624" cy="1858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Rectangle 41"/>
            <p:cNvSpPr/>
            <p:nvPr/>
          </p:nvSpPr>
          <p:spPr>
            <a:xfrm>
              <a:off x="3734554" y="1203493"/>
              <a:ext cx="485510" cy="3397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dirty="0">
                  <a:solidFill>
                    <a:schemeClr val="tx1"/>
                  </a:solidFill>
                </a:rPr>
                <a:t>r</a:t>
              </a: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4953914" y="2667940"/>
            <a:ext cx="3813865" cy="390288"/>
            <a:chOff x="5343453" y="4149080"/>
            <a:chExt cx="3813865" cy="390288"/>
          </a:xfrm>
          <a:solidFill>
            <a:schemeClr val="accent6">
              <a:lumMod val="75000"/>
            </a:schemeClr>
          </a:solidFill>
        </p:grpSpPr>
        <p:sp>
          <p:nvSpPr>
            <p:cNvPr id="8" name="Rectangle 7"/>
            <p:cNvSpPr/>
            <p:nvPr/>
          </p:nvSpPr>
          <p:spPr>
            <a:xfrm>
              <a:off x="5343453" y="4170036"/>
              <a:ext cx="3813865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ar-AE" dirty="0" smtClean="0"/>
                <a:t>من الشكل        المقاومتين               على </a:t>
              </a:r>
              <a:r>
                <a:rPr lang="ar-AE" dirty="0" smtClean="0"/>
                <a:t>تفرع</a:t>
              </a:r>
              <a:endParaRPr lang="fr-FR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7884368" y="4149080"/>
              <a:ext cx="444352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(e)</a:t>
              </a:r>
              <a:endParaRPr lang="fr-FR" b="1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6228184" y="4149080"/>
              <a:ext cx="912429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R</a:t>
              </a:r>
              <a:r>
                <a:rPr lang="fr-FR" b="1" baseline="-25000" dirty="0" smtClean="0"/>
                <a:t>5, </a:t>
              </a:r>
              <a:r>
                <a:rPr lang="fr-FR" b="1" dirty="0" smtClean="0"/>
                <a:t>R</a:t>
              </a:r>
              <a:r>
                <a:rPr lang="fr-FR" b="1" baseline="-25000" dirty="0" smtClean="0"/>
                <a:t>1234</a:t>
              </a:r>
              <a:endParaRPr lang="fr-FR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611632" y="692720"/>
            <a:ext cx="648000" cy="216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223696" y="1484808"/>
            <a:ext cx="612000" cy="216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6" t="39338" r="45638" b="52758"/>
          <a:stretch/>
        </p:blipFill>
        <p:spPr bwMode="auto">
          <a:xfrm>
            <a:off x="5288179" y="762546"/>
            <a:ext cx="2433919" cy="578222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lèche droite 1"/>
          <p:cNvSpPr/>
          <p:nvPr/>
        </p:nvSpPr>
        <p:spPr>
          <a:xfrm>
            <a:off x="3270335" y="1854947"/>
            <a:ext cx="549333" cy="274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2"/>
              <p:cNvSpPr txBox="1"/>
              <p:nvPr/>
            </p:nvSpPr>
            <p:spPr>
              <a:xfrm>
                <a:off x="3782981" y="1700808"/>
                <a:ext cx="228293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fr-FR" b="1" i="1" smtClean="0">
                              <a:latin typeface="Cambria Math"/>
                            </a:rPr>
                            <m:t>𝟏𝟐𝟑𝟒</m:t>
                          </m:r>
                        </m:sub>
                      </m:sSub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l-GR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𝜴</m:t>
                      </m:r>
                    </m:oMath>
                  </m:oMathPara>
                </a14:m>
                <a:endParaRPr lang="fr-FR" b="1" dirty="0">
                  <a:solidFill>
                    <a:prstClr val="black"/>
                  </a:solidFill>
                </a:endParaRPr>
              </a:p>
              <a:p>
                <a:endParaRPr lang="fr-FR" b="1" dirty="0"/>
              </a:p>
            </p:txBody>
          </p:sp>
        </mc:Choice>
        <mc:Fallback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981" y="1700808"/>
                <a:ext cx="2282933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15"/>
              <p:cNvSpPr txBox="1"/>
              <p:nvPr/>
            </p:nvSpPr>
            <p:spPr>
              <a:xfrm>
                <a:off x="6453044" y="1668848"/>
                <a:ext cx="1676998" cy="646331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fr-FR" b="1" i="1" smtClean="0">
                              <a:latin typeface="Cambria Math"/>
                            </a:rPr>
                            <m:t>𝟏𝟐𝟑𝟒</m:t>
                          </m:r>
                        </m:sub>
                      </m:sSub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l-GR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𝜴</m:t>
                      </m:r>
                    </m:oMath>
                  </m:oMathPara>
                </a14:m>
                <a:endParaRPr lang="fr-FR" b="1" dirty="0">
                  <a:solidFill>
                    <a:prstClr val="black"/>
                  </a:solidFill>
                </a:endParaRPr>
              </a:p>
              <a:p>
                <a:endParaRPr lang="fr-FR" b="1" dirty="0"/>
              </a:p>
            </p:txBody>
          </p:sp>
        </mc:Choice>
        <mc:Fallback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044" y="1668848"/>
                <a:ext cx="1676998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cteur droit avec flèche 17"/>
          <p:cNvCxnSpPr/>
          <p:nvPr/>
        </p:nvCxnSpPr>
        <p:spPr>
          <a:xfrm rot="5400000" flipV="1">
            <a:off x="3855972" y="760652"/>
            <a:ext cx="0" cy="7281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16200000" flipV="1">
            <a:off x="3989390" y="112580"/>
            <a:ext cx="0" cy="7281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347864" y="5073"/>
            <a:ext cx="1317812" cy="543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FF0000"/>
                </a:solidFill>
              </a:rPr>
              <a:t>I</a:t>
            </a:r>
            <a:endParaRPr lang="fr-FR" sz="2800" dirty="0">
              <a:solidFill>
                <a:srgbClr val="FF0000"/>
              </a:solidFill>
            </a:endParaRPr>
          </a:p>
        </p:txBody>
      </p:sp>
      <p:grpSp>
        <p:nvGrpSpPr>
          <p:cNvPr id="39" name="Groupe 38"/>
          <p:cNvGrpSpPr/>
          <p:nvPr/>
        </p:nvGrpSpPr>
        <p:grpSpPr>
          <a:xfrm>
            <a:off x="5191" y="2677232"/>
            <a:ext cx="4074459" cy="1913176"/>
            <a:chOff x="5191" y="2677232"/>
            <a:chExt cx="4074459" cy="1913176"/>
          </a:xfrm>
        </p:grpSpPr>
        <p:grpSp>
          <p:nvGrpSpPr>
            <p:cNvPr id="32" name="Groupe 31"/>
            <p:cNvGrpSpPr/>
            <p:nvPr/>
          </p:nvGrpSpPr>
          <p:grpSpPr>
            <a:xfrm>
              <a:off x="5191" y="3037272"/>
              <a:ext cx="4074459" cy="1553136"/>
              <a:chOff x="5191" y="3037272"/>
              <a:chExt cx="4074459" cy="1553136"/>
            </a:xfrm>
          </p:grpSpPr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48" t="21232" r="57937" b="57537"/>
              <a:stretch/>
            </p:blipFill>
            <p:spPr bwMode="auto">
              <a:xfrm>
                <a:off x="5191" y="3037272"/>
                <a:ext cx="4074459" cy="1553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4" name="Rectangle 43"/>
              <p:cNvSpPr/>
              <p:nvPr/>
            </p:nvSpPr>
            <p:spPr>
              <a:xfrm>
                <a:off x="3105109" y="3809325"/>
                <a:ext cx="485510" cy="3397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800" b="1" dirty="0">
                    <a:solidFill>
                      <a:schemeClr val="tx1"/>
                    </a:solidFill>
                  </a:rPr>
                  <a:t>r</a:t>
                </a:r>
              </a:p>
            </p:txBody>
          </p:sp>
        </p:grpSp>
        <p:cxnSp>
          <p:nvCxnSpPr>
            <p:cNvPr id="21" name="Connecteur droit avec flèche 20"/>
            <p:cNvCxnSpPr/>
            <p:nvPr/>
          </p:nvCxnSpPr>
          <p:spPr>
            <a:xfrm rot="5400000" flipV="1">
              <a:off x="3075743" y="3393260"/>
              <a:ext cx="0" cy="72818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/>
            <p:cNvCxnSpPr/>
            <p:nvPr/>
          </p:nvCxnSpPr>
          <p:spPr>
            <a:xfrm rot="16200000" flipV="1">
              <a:off x="3270335" y="2784739"/>
              <a:ext cx="0" cy="72818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2628809" y="2677232"/>
              <a:ext cx="1317812" cy="5436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dirty="0" smtClean="0">
                  <a:solidFill>
                    <a:srgbClr val="FF0000"/>
                  </a:solidFill>
                </a:rPr>
                <a:t>I</a:t>
              </a:r>
              <a:endParaRPr lang="fr-FR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5076056" y="44624"/>
            <a:ext cx="3980577" cy="390288"/>
            <a:chOff x="5343453" y="4149080"/>
            <a:chExt cx="3980577" cy="390288"/>
          </a:xfrm>
          <a:solidFill>
            <a:srgbClr val="00B0F0"/>
          </a:solidFill>
        </p:grpSpPr>
        <p:sp>
          <p:nvSpPr>
            <p:cNvPr id="25" name="Rectangle 24"/>
            <p:cNvSpPr/>
            <p:nvPr/>
          </p:nvSpPr>
          <p:spPr>
            <a:xfrm>
              <a:off x="5343453" y="4170036"/>
              <a:ext cx="3980577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ar-AE" dirty="0" smtClean="0"/>
                <a:t>من الشكل        المقاومتين               على ت</a:t>
              </a:r>
              <a:r>
                <a:rPr lang="ar-AE" dirty="0" smtClean="0"/>
                <a:t>سلسل</a:t>
              </a:r>
              <a:endParaRPr lang="fr-FR" dirty="0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7884368" y="4149080"/>
              <a:ext cx="452368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(d)</a:t>
              </a:r>
              <a:endParaRPr lang="fr-FR" b="1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6228184" y="4149080"/>
              <a:ext cx="833883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R</a:t>
              </a:r>
              <a:r>
                <a:rPr lang="fr-FR" b="1" baseline="-25000" dirty="0" smtClean="0"/>
                <a:t>4, </a:t>
              </a:r>
              <a:r>
                <a:rPr lang="fr-FR" b="1" dirty="0" smtClean="0"/>
                <a:t>R</a:t>
              </a:r>
              <a:r>
                <a:rPr lang="fr-FR" b="1" baseline="-25000" dirty="0" smtClean="0"/>
                <a:t>123</a:t>
              </a:r>
              <a:endParaRPr lang="fr-FR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1085204" y="3350588"/>
            <a:ext cx="612000" cy="216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479403" y="3973376"/>
            <a:ext cx="612000" cy="216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6" t="59683" r="65013" b="29963"/>
          <a:stretch/>
        </p:blipFill>
        <p:spPr bwMode="auto">
          <a:xfrm>
            <a:off x="4384910" y="3326620"/>
            <a:ext cx="2400668" cy="757391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ZoneTexte 13"/>
              <p:cNvSpPr txBox="1"/>
              <p:nvPr/>
            </p:nvSpPr>
            <p:spPr>
              <a:xfrm>
                <a:off x="6732240" y="3290381"/>
                <a:ext cx="2437655" cy="741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b="1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8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2800" b="1" i="1" smtClean="0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fr-FR" sz="2800" b="1" i="1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fr-FR" sz="28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fr-FR" sz="2800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fr-FR" sz="2800" b="1" i="1" smtClean="0">
                            <a:latin typeface="Cambria Math"/>
                            <a:ea typeface="Cambria Math"/>
                          </a:rPr>
                          <m:t>𝟔</m:t>
                        </m:r>
                      </m:den>
                    </m:f>
                    <m:r>
                      <a:rPr lang="fr-FR" sz="2800" b="1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fr-FR" sz="28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fr-FR" sz="2800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num>
                      <m:den>
                        <m:r>
                          <a:rPr lang="fr-FR" sz="2800" b="1" i="1" smtClean="0">
                            <a:latin typeface="Cambria Math"/>
                            <a:ea typeface="Cambria Math"/>
                          </a:rPr>
                          <m:t>𝟔</m:t>
                        </m:r>
                      </m:den>
                    </m:f>
                    <m:r>
                      <a:rPr lang="fr-FR" sz="2800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fr-FR" sz="28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fr-FR" sz="2800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fr-FR" sz="28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fr-FR" sz="2800" b="1" dirty="0"/>
              </a:p>
            </p:txBody>
          </p:sp>
        </mc:Choice>
        <mc:Fallback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3290381"/>
                <a:ext cx="2437655" cy="741806"/>
              </a:xfrm>
              <a:prstGeom prst="rect">
                <a:avLst/>
              </a:prstGeom>
              <a:blipFill rotWithShape="1">
                <a:blip r:embed="rId9"/>
                <a:stretch>
                  <a:fillRect l="-5000" b="-74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ZoneTexte 14"/>
              <p:cNvSpPr txBox="1"/>
              <p:nvPr/>
            </p:nvSpPr>
            <p:spPr>
              <a:xfrm>
                <a:off x="4407751" y="4190048"/>
                <a:ext cx="1704697" cy="70788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fr-FR" sz="2000" b="1" i="1" smtClean="0">
                              <a:latin typeface="Cambria Math"/>
                            </a:rPr>
                            <m:t>𝟏𝟐𝟑𝟒𝟓</m:t>
                          </m:r>
                        </m:sub>
                      </m:sSub>
                      <m:r>
                        <a:rPr lang="fr-FR" sz="2000" b="1" i="0" smtClean="0">
                          <a:latin typeface="Cambria Math"/>
                        </a:rPr>
                        <m:t>=</m:t>
                      </m:r>
                      <m:r>
                        <a:rPr lang="fr-FR" sz="2000" b="1" i="1" smtClean="0">
                          <a:latin typeface="Cambria Math"/>
                        </a:rPr>
                        <m:t>𝟐</m:t>
                      </m:r>
                      <m:r>
                        <a:rPr lang="el-GR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𝜴</m:t>
                      </m:r>
                    </m:oMath>
                  </m:oMathPara>
                </a14:m>
                <a:endParaRPr lang="fr-FR" sz="2000" b="1" dirty="0">
                  <a:solidFill>
                    <a:prstClr val="black"/>
                  </a:solidFill>
                </a:endParaRPr>
              </a:p>
              <a:p>
                <a:endParaRPr lang="fr-FR" sz="2000" b="1" dirty="0"/>
              </a:p>
            </p:txBody>
          </p:sp>
        </mc:Choice>
        <mc:Fallback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751" y="4190048"/>
                <a:ext cx="1704697" cy="70788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e 29"/>
          <p:cNvGrpSpPr/>
          <p:nvPr/>
        </p:nvGrpSpPr>
        <p:grpSpPr>
          <a:xfrm>
            <a:off x="4807581" y="5147900"/>
            <a:ext cx="4245073" cy="378624"/>
            <a:chOff x="4150786" y="5147900"/>
            <a:chExt cx="4245073" cy="378624"/>
          </a:xfrm>
        </p:grpSpPr>
        <p:sp>
          <p:nvSpPr>
            <p:cNvPr id="17" name="Rectangle 16"/>
            <p:cNvSpPr/>
            <p:nvPr/>
          </p:nvSpPr>
          <p:spPr>
            <a:xfrm>
              <a:off x="4150786" y="5157192"/>
              <a:ext cx="4245073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>
              <a:spAutoFit/>
            </a:bodyPr>
            <a:lstStyle/>
            <a:p>
              <a:r>
                <a:rPr lang="ar-AE" dirty="0" smtClean="0"/>
                <a:t>من الشكل        المقاومتين                    على تسلسل</a:t>
              </a:r>
              <a:endParaRPr lang="fr-FR" dirty="0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5230154" y="5147900"/>
              <a:ext cx="882678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r</a:t>
              </a:r>
              <a:r>
                <a:rPr lang="fr-FR" b="1" baseline="-25000" dirty="0" smtClean="0"/>
                <a:t>,  </a:t>
              </a:r>
              <a:r>
                <a:rPr lang="fr-FR" b="1" dirty="0" smtClean="0"/>
                <a:t>R</a:t>
              </a:r>
              <a:r>
                <a:rPr lang="fr-FR" b="1" baseline="-25000" dirty="0" smtClean="0"/>
                <a:t>12345</a:t>
              </a:r>
              <a:endParaRPr lang="fr-FR" dirty="0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7092280" y="5157192"/>
              <a:ext cx="406073" cy="3693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(f)</a:t>
              </a:r>
              <a:endParaRPr lang="fr-FR" b="1" dirty="0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2465800" y="6022596"/>
            <a:ext cx="612000" cy="21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863683" y="6033327"/>
            <a:ext cx="612000" cy="21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7" t="41492" r="45563" b="51219"/>
          <a:stretch/>
        </p:blipFill>
        <p:spPr bwMode="auto">
          <a:xfrm>
            <a:off x="3639188" y="5705340"/>
            <a:ext cx="2258764" cy="533256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8" name="ZoneTexte 37"/>
              <p:cNvSpPr txBox="1"/>
              <p:nvPr/>
            </p:nvSpPr>
            <p:spPr>
              <a:xfrm>
                <a:off x="5868144" y="5717992"/>
                <a:ext cx="20865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l-GR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𝜴</m:t>
                      </m:r>
                    </m:oMath>
                  </m:oMathPara>
                </a14:m>
                <a:endParaRPr lang="fr-FR" b="1" dirty="0">
                  <a:solidFill>
                    <a:prstClr val="black"/>
                  </a:solidFill>
                </a:endParaRPr>
              </a:p>
              <a:p>
                <a:endParaRPr lang="fr-FR" b="1" dirty="0"/>
              </a:p>
            </p:txBody>
          </p:sp>
        </mc:Choice>
        <mc:Fallback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5717992"/>
                <a:ext cx="2086597" cy="64633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3" t="41520" r="29722" b="49950"/>
          <a:stretch/>
        </p:blipFill>
        <p:spPr bwMode="auto">
          <a:xfrm>
            <a:off x="6480871" y="6175419"/>
            <a:ext cx="1649171" cy="62401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00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" grpId="0" animBg="1"/>
      <p:bldP spid="13" grpId="0"/>
      <p:bldP spid="16" grpId="0" animBg="1"/>
      <p:bldP spid="28" grpId="0" animBg="1"/>
      <p:bldP spid="29" grpId="0" animBg="1"/>
      <p:bldP spid="14" grpId="0"/>
      <p:bldP spid="15" grpId="0" animBg="1"/>
      <p:bldP spid="40" grpId="0" animBg="1"/>
      <p:bldP spid="41" grpId="0" animBg="1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2" t="33978" r="30652" b="34927"/>
          <a:stretch/>
        </p:blipFill>
        <p:spPr bwMode="auto">
          <a:xfrm>
            <a:off x="107504" y="188640"/>
            <a:ext cx="3384376" cy="197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 rot="5400000" flipV="1">
            <a:off x="2487820" y="1021242"/>
            <a:ext cx="0" cy="7281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avec flèche 3"/>
          <p:cNvCxnSpPr/>
          <p:nvPr/>
        </p:nvCxnSpPr>
        <p:spPr>
          <a:xfrm rot="16200000" flipV="1">
            <a:off x="2837262" y="328604"/>
            <a:ext cx="0" cy="7281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195736" y="149089"/>
            <a:ext cx="1317812" cy="543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I=3.6A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2200" y="151967"/>
            <a:ext cx="254268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b="1" dirty="0" smtClean="0"/>
              <a:t>  g </a:t>
            </a:r>
            <a:r>
              <a:rPr lang="ar-AE" b="1" dirty="0" smtClean="0"/>
              <a:t>حساب شدة </a:t>
            </a:r>
            <a:r>
              <a:rPr lang="ar-AE" b="1" dirty="0" err="1" smtClean="0"/>
              <a:t>التيارمن</a:t>
            </a:r>
            <a:r>
              <a:rPr lang="ar-AE" b="1" dirty="0" smtClean="0"/>
              <a:t> الشكل</a:t>
            </a:r>
            <a:endParaRPr lang="fr-F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/>
              <p:cNvSpPr txBox="1"/>
              <p:nvPr/>
            </p:nvSpPr>
            <p:spPr>
              <a:xfrm>
                <a:off x="3513548" y="692696"/>
                <a:ext cx="1154419" cy="39433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/>
                        </a:rPr>
                        <m:t>𝑽</m:t>
                      </m:r>
                      <m:r>
                        <a:rPr lang="fr-FR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fr-FR" b="1" i="1" smtClean="0">
                              <a:latin typeface="Cambria Math"/>
                            </a:rPr>
                            <m:t>𝒆𝒒</m:t>
                          </m:r>
                        </m:sub>
                      </m:sSub>
                      <m:r>
                        <a:rPr lang="fr-FR" b="1" i="1" smtClean="0">
                          <a:latin typeface="Cambria Math"/>
                        </a:rPr>
                        <m:t>𝑰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548" y="692696"/>
                <a:ext cx="1154419" cy="394339"/>
              </a:xfrm>
              <a:prstGeom prst="rect">
                <a:avLst/>
              </a:prstGeom>
              <a:blipFill rotWithShape="1">
                <a:blip r:embed="rId3"/>
                <a:stretch>
                  <a:fillRect b="-454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èche droite 6"/>
          <p:cNvSpPr/>
          <p:nvPr/>
        </p:nvSpPr>
        <p:spPr>
          <a:xfrm>
            <a:off x="4932040" y="810035"/>
            <a:ext cx="432048" cy="209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/>
              <p:cNvSpPr txBox="1"/>
              <p:nvPr/>
            </p:nvSpPr>
            <p:spPr>
              <a:xfrm>
                <a:off x="5364088" y="521298"/>
                <a:ext cx="3156505" cy="693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/>
                        </a:rPr>
                        <m:t>𝑰</m:t>
                      </m:r>
                      <m:r>
                        <a:rPr lang="fr-FR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1" i="1" smtClean="0">
                              <a:latin typeface="Cambria Math"/>
                            </a:rPr>
                            <m:t>𝑽</m:t>
                          </m:r>
                        </m:num>
                        <m:den>
                          <m:sSub>
                            <m:sSubPr>
                              <m:ctrlPr>
                                <a:rPr lang="fr-FR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/>
                                </a:rPr>
                                <m:t>𝒆𝒒</m:t>
                              </m:r>
                            </m:sub>
                          </m:sSub>
                        </m:den>
                      </m:f>
                      <m:r>
                        <a:rPr lang="fr-FR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1" i="1" smtClean="0">
                              <a:latin typeface="Cambria Math"/>
                            </a:rPr>
                            <m:t>𝒆</m:t>
                          </m:r>
                        </m:num>
                        <m:den>
                          <m:sSub>
                            <m:sSubPr>
                              <m:ctrlPr>
                                <a:rPr lang="fr-FR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/>
                                </a:rPr>
                                <m:t>𝒆𝒒</m:t>
                              </m:r>
                            </m:sub>
                          </m:sSub>
                        </m:den>
                      </m:f>
                      <m:r>
                        <a:rPr lang="fr-FR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1" i="1" smtClean="0"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fr-FR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fr-FR" b="1" i="1" smtClean="0">
                              <a:latin typeface="Cambria Math"/>
                            </a:rPr>
                            <m:t>.</m:t>
                          </m:r>
                          <m:r>
                            <a:rPr lang="fr-FR" b="1" i="1" smtClean="0"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fr-FR" b="1" dirty="0">
                          <a:ea typeface="Cambria Math"/>
                        </a:rPr>
                        <m:t>=</m:t>
                      </m:r>
                      <m:r>
                        <a:rPr lang="fr-FR" b="1" i="0" dirty="0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fr-FR" b="1" i="0" dirty="0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fr-FR" b="1" i="0" dirty="0" smtClean="0">
                          <a:latin typeface="Cambria Math"/>
                          <a:ea typeface="Cambria Math"/>
                        </a:rPr>
                        <m:t>𝟔𝐀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21298"/>
                <a:ext cx="3156505" cy="6935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Texte 8"/>
              <p:cNvSpPr txBox="1"/>
              <p:nvPr/>
            </p:nvSpPr>
            <p:spPr>
              <a:xfrm>
                <a:off x="5681266" y="1457884"/>
                <a:ext cx="1154483" cy="36933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𝑰</m:t>
                      </m:r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𝟔</m:t>
                      </m:r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266" y="1457884"/>
                <a:ext cx="115448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6880353" y="1457884"/>
            <a:ext cx="203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dirty="0" smtClean="0"/>
              <a:t>التيار كلي ناتج عن المولد</a:t>
            </a:r>
            <a:endParaRPr lang="fr-FR" dirty="0"/>
          </a:p>
        </p:txBody>
      </p:sp>
      <p:grpSp>
        <p:nvGrpSpPr>
          <p:cNvPr id="34" name="Groupe 33"/>
          <p:cNvGrpSpPr/>
          <p:nvPr/>
        </p:nvGrpSpPr>
        <p:grpSpPr>
          <a:xfrm>
            <a:off x="186668" y="4730190"/>
            <a:ext cx="4074459" cy="1953496"/>
            <a:chOff x="186668" y="4730190"/>
            <a:chExt cx="4074459" cy="1953496"/>
          </a:xfrm>
        </p:grpSpPr>
        <p:grpSp>
          <p:nvGrpSpPr>
            <p:cNvPr id="33" name="Groupe 32"/>
            <p:cNvGrpSpPr/>
            <p:nvPr/>
          </p:nvGrpSpPr>
          <p:grpSpPr>
            <a:xfrm>
              <a:off x="186668" y="5130550"/>
              <a:ext cx="4074459" cy="1553136"/>
              <a:chOff x="186668" y="5130550"/>
              <a:chExt cx="4074459" cy="1553136"/>
            </a:xfrm>
          </p:grpSpPr>
          <p:grpSp>
            <p:nvGrpSpPr>
              <p:cNvPr id="24" name="Groupe 23"/>
              <p:cNvGrpSpPr/>
              <p:nvPr/>
            </p:nvGrpSpPr>
            <p:grpSpPr>
              <a:xfrm>
                <a:off x="186668" y="5130550"/>
                <a:ext cx="4074459" cy="1553136"/>
                <a:chOff x="186668" y="5130550"/>
                <a:chExt cx="4074459" cy="1553136"/>
              </a:xfrm>
            </p:grpSpPr>
            <p:grpSp>
              <p:nvGrpSpPr>
                <p:cNvPr id="13" name="Groupe 12"/>
                <p:cNvGrpSpPr/>
                <p:nvPr/>
              </p:nvGrpSpPr>
              <p:grpSpPr>
                <a:xfrm>
                  <a:off x="186668" y="5130550"/>
                  <a:ext cx="4074459" cy="1553136"/>
                  <a:chOff x="5191" y="3037272"/>
                  <a:chExt cx="4074459" cy="1553136"/>
                </a:xfrm>
              </p:grpSpPr>
              <p:pic>
                <p:nvPicPr>
                  <p:cNvPr id="14" name="Picture 4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0748" t="21232" r="57937" b="57537"/>
                  <a:stretch/>
                </p:blipFill>
                <p:spPr bwMode="auto">
                  <a:xfrm>
                    <a:off x="5191" y="3037272"/>
                    <a:ext cx="4074459" cy="155313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15" name="Rectangle 14"/>
                  <p:cNvSpPr/>
                  <p:nvPr/>
                </p:nvSpPr>
                <p:spPr>
                  <a:xfrm>
                    <a:off x="3105109" y="3809325"/>
                    <a:ext cx="485510" cy="33975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r-FR" sz="2800" b="1" dirty="0">
                        <a:solidFill>
                          <a:schemeClr val="tx1"/>
                        </a:solidFill>
                      </a:rPr>
                      <a:t>r</a:t>
                    </a:r>
                  </a:p>
                </p:txBody>
              </p:sp>
            </p:grpSp>
            <p:sp>
              <p:nvSpPr>
                <p:cNvPr id="19" name="Rectangle 18"/>
                <p:cNvSpPr/>
                <p:nvPr/>
              </p:nvSpPr>
              <p:spPr>
                <a:xfrm>
                  <a:off x="1266681" y="5443866"/>
                  <a:ext cx="612000" cy="21600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660880" y="6066654"/>
                  <a:ext cx="612000" cy="21600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cxnSp>
            <p:nvCxnSpPr>
              <p:cNvPr id="16" name="Connecteur droit avec flèche 15"/>
              <p:cNvCxnSpPr/>
              <p:nvPr/>
            </p:nvCxnSpPr>
            <p:spPr>
              <a:xfrm rot="5400000" flipV="1">
                <a:off x="3257220" y="5486538"/>
                <a:ext cx="0" cy="728184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Connecteur droit avec flèche 16"/>
            <p:cNvCxnSpPr/>
            <p:nvPr/>
          </p:nvCxnSpPr>
          <p:spPr>
            <a:xfrm rot="16200000" flipV="1">
              <a:off x="3451812" y="4878017"/>
              <a:ext cx="0" cy="72818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2826223" y="4730190"/>
              <a:ext cx="1317812" cy="5436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 smtClean="0">
                  <a:solidFill>
                    <a:srgbClr val="FF0000"/>
                  </a:solidFill>
                </a:rPr>
                <a:t>I=3.6A</a:t>
              </a:r>
              <a:endParaRPr lang="fr-FR" sz="2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9" t="32005" r="15459" b="58480"/>
          <a:stretch/>
        </p:blipFill>
        <p:spPr bwMode="auto">
          <a:xfrm>
            <a:off x="107504" y="2100828"/>
            <a:ext cx="8928992" cy="69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e 21"/>
          <p:cNvGrpSpPr/>
          <p:nvPr/>
        </p:nvGrpSpPr>
        <p:grpSpPr>
          <a:xfrm>
            <a:off x="209356" y="2746299"/>
            <a:ext cx="3282524" cy="1812367"/>
            <a:chOff x="5632360" y="3053923"/>
            <a:chExt cx="3282524" cy="1812367"/>
          </a:xfrm>
        </p:grpSpPr>
        <p:grpSp>
          <p:nvGrpSpPr>
            <p:cNvPr id="25" name="Groupe 24"/>
            <p:cNvGrpSpPr/>
            <p:nvPr/>
          </p:nvGrpSpPr>
          <p:grpSpPr>
            <a:xfrm>
              <a:off x="5632360" y="3053923"/>
              <a:ext cx="3282524" cy="1812367"/>
              <a:chOff x="209356" y="5045633"/>
              <a:chExt cx="3282524" cy="1812367"/>
            </a:xfrm>
          </p:grpSpPr>
          <p:grpSp>
            <p:nvGrpSpPr>
              <p:cNvPr id="26" name="Groupe 25"/>
              <p:cNvGrpSpPr/>
              <p:nvPr/>
            </p:nvGrpSpPr>
            <p:grpSpPr>
              <a:xfrm>
                <a:off x="209356" y="5492839"/>
                <a:ext cx="3195572" cy="1365161"/>
                <a:chOff x="209356" y="5492839"/>
                <a:chExt cx="3195572" cy="1365161"/>
              </a:xfrm>
            </p:grpSpPr>
            <p:pic>
              <p:nvPicPr>
                <p:cNvPr id="29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122" t="62456" r="48317" b="18882"/>
                <a:stretch/>
              </p:blipFill>
              <p:spPr bwMode="auto">
                <a:xfrm>
                  <a:off x="209356" y="5492839"/>
                  <a:ext cx="3195572" cy="13651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0" name="Rectangle 29"/>
                <p:cNvSpPr/>
                <p:nvPr/>
              </p:nvSpPr>
              <p:spPr>
                <a:xfrm>
                  <a:off x="2529045" y="6186081"/>
                  <a:ext cx="485510" cy="33975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2800" b="1" dirty="0">
                      <a:solidFill>
                        <a:schemeClr val="tx1"/>
                      </a:solidFill>
                    </a:rPr>
                    <a:t>r</a:t>
                  </a:r>
                </a:p>
              </p:txBody>
            </p:sp>
          </p:grpSp>
          <p:cxnSp>
            <p:nvCxnSpPr>
              <p:cNvPr id="27" name="Connecteur droit avec flèche 26"/>
              <p:cNvCxnSpPr/>
              <p:nvPr/>
            </p:nvCxnSpPr>
            <p:spPr>
              <a:xfrm rot="16200000" flipV="1">
                <a:off x="2815594" y="5153140"/>
                <a:ext cx="0" cy="728184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 27"/>
              <p:cNvSpPr/>
              <p:nvPr/>
            </p:nvSpPr>
            <p:spPr>
              <a:xfrm>
                <a:off x="2174068" y="5045633"/>
                <a:ext cx="1317812" cy="5436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000" b="1" dirty="0" smtClean="0">
                    <a:solidFill>
                      <a:srgbClr val="FF0000"/>
                    </a:solidFill>
                  </a:rPr>
                  <a:t>I=3.6A</a:t>
                </a:r>
                <a:endParaRPr lang="fr-FR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7864608" y="4071770"/>
              <a:ext cx="612000" cy="180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286687" y="4041617"/>
              <a:ext cx="612000" cy="216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50" t="28719" r="16183" b="66524"/>
          <a:stretch/>
        </p:blipFill>
        <p:spPr bwMode="auto">
          <a:xfrm>
            <a:off x="6761340" y="3284813"/>
            <a:ext cx="2272553" cy="348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58" t="33544" r="15687" b="61285"/>
          <a:stretch/>
        </p:blipFill>
        <p:spPr bwMode="auto">
          <a:xfrm>
            <a:off x="7561435" y="4369543"/>
            <a:ext cx="1425501" cy="37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0" t="31844" r="34443" b="61285"/>
          <a:stretch/>
        </p:blipFill>
        <p:spPr bwMode="auto">
          <a:xfrm>
            <a:off x="4107270" y="4695684"/>
            <a:ext cx="4916359" cy="86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" name="Groupe 34"/>
          <p:cNvGrpSpPr/>
          <p:nvPr/>
        </p:nvGrpSpPr>
        <p:grpSpPr>
          <a:xfrm>
            <a:off x="899592" y="5445224"/>
            <a:ext cx="433132" cy="625428"/>
            <a:chOff x="899592" y="5445224"/>
            <a:chExt cx="433132" cy="625428"/>
          </a:xfrm>
        </p:grpSpPr>
        <p:cxnSp>
          <p:nvCxnSpPr>
            <p:cNvPr id="21" name="Connecteur droit avec flèche 20"/>
            <p:cNvCxnSpPr>
              <a:endCxn id="19" idx="1"/>
            </p:cNvCxnSpPr>
            <p:nvPr/>
          </p:nvCxnSpPr>
          <p:spPr>
            <a:xfrm>
              <a:off x="966880" y="5551866"/>
              <a:ext cx="299801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899592" y="5445224"/>
              <a:ext cx="433132" cy="625428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3200" b="1" dirty="0">
                  <a:solidFill>
                    <a:srgbClr val="7030A0"/>
                  </a:solidFill>
                  <a:ea typeface="Calibri"/>
                  <a:cs typeface="Times New Roman"/>
                </a:rPr>
                <a:t>I</a:t>
              </a:r>
              <a:r>
                <a:rPr lang="fr-FR" sz="3200" b="1" baseline="-25000" dirty="0">
                  <a:solidFill>
                    <a:srgbClr val="7030A0"/>
                  </a:solidFill>
                  <a:ea typeface="Calibri"/>
                  <a:cs typeface="Times New Roman"/>
                </a:rPr>
                <a:t>5</a:t>
              </a:r>
              <a:endParaRPr lang="fr-FR" sz="2000" dirty="0">
                <a:solidFill>
                  <a:srgbClr val="7030A0"/>
                </a:solidFill>
                <a:ea typeface="Calibri"/>
                <a:cs typeface="Times New Roman"/>
              </a:endParaRPr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325053" y="4941168"/>
            <a:ext cx="612000" cy="653118"/>
            <a:chOff x="325053" y="4941168"/>
            <a:chExt cx="612000" cy="653118"/>
          </a:xfrm>
        </p:grpSpPr>
        <p:cxnSp>
          <p:nvCxnSpPr>
            <p:cNvPr id="23" name="Connecteur droit avec flèche 22"/>
            <p:cNvCxnSpPr/>
            <p:nvPr/>
          </p:nvCxnSpPr>
          <p:spPr>
            <a:xfrm flipH="1">
              <a:off x="325053" y="5594286"/>
              <a:ext cx="61200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467544" y="4941168"/>
              <a:ext cx="433132" cy="625428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3200" b="1" dirty="0" smtClean="0">
                  <a:solidFill>
                    <a:srgbClr val="00B050"/>
                  </a:solidFill>
                  <a:ea typeface="Calibri"/>
                  <a:cs typeface="Times New Roman"/>
                </a:rPr>
                <a:t>I</a:t>
              </a:r>
              <a:r>
                <a:rPr lang="fr-FR" sz="3200" b="1" baseline="-25000" dirty="0" smtClean="0">
                  <a:solidFill>
                    <a:srgbClr val="00B050"/>
                  </a:solidFill>
                  <a:ea typeface="Calibri"/>
                  <a:cs typeface="Times New Roman"/>
                </a:rPr>
                <a:t>4</a:t>
              </a:r>
              <a:endParaRPr lang="fr-FR" sz="2000" dirty="0">
                <a:solidFill>
                  <a:srgbClr val="00B050"/>
                </a:solidFill>
                <a:ea typeface="Calibri"/>
                <a:cs typeface="Times New Roman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ZoneTexte 36"/>
              <p:cNvSpPr txBox="1"/>
              <p:nvPr/>
            </p:nvSpPr>
            <p:spPr>
              <a:xfrm>
                <a:off x="5662159" y="5850630"/>
                <a:ext cx="1621919" cy="46166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latin typeface="Cambria Math"/>
                            </a:rPr>
                            <m:t>𝑰</m:t>
                          </m:r>
                        </m:e>
                        <m:sub>
                          <m:r>
                            <a:rPr lang="fr-FR" sz="2400" b="1" i="1" smtClean="0">
                              <a:latin typeface="Cambria Math"/>
                            </a:rPr>
                            <m:t>𝟓</m:t>
                          </m:r>
                        </m:sub>
                      </m:sSub>
                      <m:r>
                        <a:rPr lang="fr-FR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sz="24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fr-FR" sz="2400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fr-FR" sz="24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fr-FR" sz="2400" b="1" i="1" smtClean="0">
                          <a:latin typeface="Cambria Math"/>
                          <a:ea typeface="Cambria Math"/>
                        </a:rPr>
                        <m:t>𝑨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159" y="5850630"/>
                <a:ext cx="1621919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259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62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/>
      <p:bldP spid="9" grpId="0" animBg="1"/>
      <p:bldP spid="10" grpId="0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-16514" y="274131"/>
            <a:ext cx="4921624" cy="1858725"/>
            <a:chOff x="-16514" y="274131"/>
            <a:chExt cx="4921624" cy="1858725"/>
          </a:xfrm>
        </p:grpSpPr>
        <p:grpSp>
          <p:nvGrpSpPr>
            <p:cNvPr id="2" name="Groupe 1"/>
            <p:cNvGrpSpPr/>
            <p:nvPr/>
          </p:nvGrpSpPr>
          <p:grpSpPr>
            <a:xfrm>
              <a:off x="-16514" y="274131"/>
              <a:ext cx="4921624" cy="1858725"/>
              <a:chOff x="-16514" y="274131"/>
              <a:chExt cx="4921624" cy="1858725"/>
            </a:xfrm>
          </p:grpSpPr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60" t="30106" r="26414" b="44485"/>
              <a:stretch/>
            </p:blipFill>
            <p:spPr bwMode="auto">
              <a:xfrm>
                <a:off x="-16514" y="274131"/>
                <a:ext cx="4921624" cy="1858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3734554" y="1203493"/>
                <a:ext cx="485510" cy="3397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800" b="1" dirty="0">
                    <a:solidFill>
                      <a:schemeClr val="tx1"/>
                    </a:solidFill>
                  </a:rPr>
                  <a:t>r</a:t>
                </a: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611632" y="692720"/>
              <a:ext cx="648000" cy="2160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23696" y="1484808"/>
              <a:ext cx="612000" cy="2160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8" name="Connecteur droit avec flèche 7"/>
          <p:cNvCxnSpPr/>
          <p:nvPr/>
        </p:nvCxnSpPr>
        <p:spPr>
          <a:xfrm rot="5400000" flipV="1">
            <a:off x="3855972" y="760652"/>
            <a:ext cx="0" cy="7281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rot="16200000" flipV="1">
            <a:off x="3989390" y="112580"/>
            <a:ext cx="0" cy="7281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347864" y="5073"/>
            <a:ext cx="1317812" cy="543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I=3.6A</a:t>
            </a:r>
            <a:endParaRPr lang="fr-FR" sz="2000" b="1" dirty="0">
              <a:solidFill>
                <a:srgbClr val="FF0000"/>
              </a:solidFill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1547663" y="692696"/>
            <a:ext cx="605360" cy="625428"/>
            <a:chOff x="736780" y="5445224"/>
            <a:chExt cx="433132" cy="625428"/>
          </a:xfrm>
        </p:grpSpPr>
        <p:cxnSp>
          <p:nvCxnSpPr>
            <p:cNvPr id="13" name="Connecteur droit avec flèche 12"/>
            <p:cNvCxnSpPr/>
            <p:nvPr/>
          </p:nvCxnSpPr>
          <p:spPr>
            <a:xfrm>
              <a:off x="736784" y="5551866"/>
              <a:ext cx="299801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736780" y="5445224"/>
              <a:ext cx="433132" cy="625428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3200" b="1" dirty="0" smtClean="0">
                  <a:solidFill>
                    <a:srgbClr val="7030A0"/>
                  </a:solidFill>
                  <a:ea typeface="Calibri"/>
                  <a:cs typeface="Times New Roman"/>
                </a:rPr>
                <a:t>I</a:t>
              </a:r>
              <a:r>
                <a:rPr lang="fr-FR" sz="3200" b="1" baseline="-25000" dirty="0" smtClean="0">
                  <a:solidFill>
                    <a:srgbClr val="7030A0"/>
                  </a:solidFill>
                  <a:ea typeface="Calibri"/>
                  <a:cs typeface="Times New Roman"/>
                </a:rPr>
                <a:t>5</a:t>
              </a:r>
              <a:endParaRPr lang="fr-FR" sz="2000" dirty="0">
                <a:solidFill>
                  <a:srgbClr val="7030A0"/>
                </a:solidFill>
                <a:ea typeface="Calibri"/>
                <a:cs typeface="Times New Roman"/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899592" y="183594"/>
            <a:ext cx="720080" cy="653118"/>
            <a:chOff x="325053" y="4941168"/>
            <a:chExt cx="720080" cy="653118"/>
          </a:xfrm>
        </p:grpSpPr>
        <p:cxnSp>
          <p:nvCxnSpPr>
            <p:cNvPr id="16" name="Connecteur droit avec flèche 15"/>
            <p:cNvCxnSpPr/>
            <p:nvPr/>
          </p:nvCxnSpPr>
          <p:spPr>
            <a:xfrm flipH="1">
              <a:off x="325053" y="5594286"/>
              <a:ext cx="61200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612001" y="4941168"/>
              <a:ext cx="433132" cy="625428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3200" b="1" dirty="0" smtClean="0">
                  <a:solidFill>
                    <a:srgbClr val="00B050"/>
                  </a:solidFill>
                  <a:ea typeface="Calibri"/>
                  <a:cs typeface="Times New Roman"/>
                </a:rPr>
                <a:t>I</a:t>
              </a:r>
              <a:r>
                <a:rPr lang="fr-FR" sz="3200" b="1" baseline="-25000" dirty="0" smtClean="0">
                  <a:solidFill>
                    <a:srgbClr val="00B050"/>
                  </a:solidFill>
                  <a:ea typeface="Calibri"/>
                  <a:cs typeface="Times New Roman"/>
                </a:rPr>
                <a:t>4</a:t>
              </a:r>
              <a:endParaRPr lang="fr-FR" sz="2000" dirty="0">
                <a:solidFill>
                  <a:srgbClr val="00B050"/>
                </a:solidFill>
                <a:ea typeface="Calibri"/>
                <a:cs typeface="Times New Roman"/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6228184" y="75228"/>
            <a:ext cx="2797561" cy="401444"/>
            <a:chOff x="6228184" y="75228"/>
            <a:chExt cx="2797561" cy="401444"/>
          </a:xfrm>
        </p:grpSpPr>
        <p:grpSp>
          <p:nvGrpSpPr>
            <p:cNvPr id="20" name="Groupe 19"/>
            <p:cNvGrpSpPr/>
            <p:nvPr/>
          </p:nvGrpSpPr>
          <p:grpSpPr>
            <a:xfrm>
              <a:off x="6228184" y="106198"/>
              <a:ext cx="2797561" cy="370474"/>
              <a:chOff x="6228184" y="106198"/>
              <a:chExt cx="2797561" cy="370474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6228184" y="106198"/>
                <a:ext cx="27975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ar-AE" dirty="0" smtClean="0">
                    <a:solidFill>
                      <a:srgbClr val="FF0000"/>
                    </a:solidFill>
                  </a:rPr>
                  <a:t>من الشكل     في العقدة          لدينا</a:t>
                </a:r>
                <a:endParaRPr lang="fr-FR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7792040" y="107340"/>
                <a:ext cx="4523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FF0000"/>
                    </a:solidFill>
                  </a:rPr>
                  <a:t>(d)</a:t>
                </a:r>
                <a:endParaRPr lang="fr-FR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1" name="ZoneTexte 20"/>
            <p:cNvSpPr txBox="1"/>
            <p:nvPr/>
          </p:nvSpPr>
          <p:spPr>
            <a:xfrm>
              <a:off x="6732240" y="75228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C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ZoneTexte 22"/>
              <p:cNvSpPr txBox="1"/>
              <p:nvPr/>
            </p:nvSpPr>
            <p:spPr>
              <a:xfrm>
                <a:off x="5306112" y="483196"/>
                <a:ext cx="2891625" cy="76309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fr-FR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/>
                                </a:rPr>
                                <m:t>𝒆𝒏𝒕𝒓𝒂𝒏𝒕𝒔</m:t>
                              </m:r>
                            </m:sub>
                          </m:sSub>
                        </m:e>
                      </m:nary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fr-FR" b="1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fr-FR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/>
                                  <a:ea typeface="Cambria Math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/>
                                  <a:ea typeface="Cambria Math"/>
                                </a:rPr>
                                <m:t>𝒔𝒐𝒓𝒕𝒂𝒏𝒕𝒔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fr-FR" b="1" dirty="0"/>
              </a:p>
            </p:txBody>
          </p:sp>
        </mc:Choice>
        <mc:Fallback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112" y="483196"/>
                <a:ext cx="2891625" cy="76309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/>
              <p:cNvSpPr txBox="1"/>
              <p:nvPr/>
            </p:nvSpPr>
            <p:spPr>
              <a:xfrm>
                <a:off x="5316717" y="1373370"/>
                <a:ext cx="18991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0" smtClean="0">
                          <a:latin typeface="Cambria Math"/>
                        </a:rPr>
                        <m:t>𝐈</m:t>
                      </m:r>
                      <m:r>
                        <a:rPr lang="fr-FR" sz="2800" b="1" i="0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2800" b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800" b="1" i="0" smtClean="0">
                              <a:latin typeface="Cambria Math"/>
                              <a:ea typeface="Cambria Math"/>
                            </a:rPr>
                            <m:t>𝐈</m:t>
                          </m:r>
                        </m:e>
                        <m:sub>
                          <m:r>
                            <a:rPr lang="fr-FR" sz="2800" b="1" i="0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sub>
                      </m:sSub>
                      <m:r>
                        <a:rPr lang="fr-FR" sz="2800" b="1" i="0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fr-FR" sz="2800" b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800" b="1" i="0" smtClean="0">
                              <a:latin typeface="Cambria Math"/>
                              <a:ea typeface="Cambria Math"/>
                            </a:rPr>
                            <m:t>𝐈</m:t>
                          </m:r>
                        </m:e>
                        <m:sub>
                          <m:r>
                            <a:rPr lang="fr-FR" sz="2800" b="1" i="0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fr-FR" sz="2800" b="1" dirty="0"/>
              </a:p>
            </p:txBody>
          </p:sp>
        </mc:Choice>
        <mc:Fallback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717" y="1373370"/>
                <a:ext cx="189917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4338898" y="3013501"/>
                <a:ext cx="1630499" cy="46166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sz="2400" b="1" i="0" smtClean="0">
                            <a:latin typeface="Cambria Math"/>
                            <a:ea typeface="Cambria Math"/>
                          </a:rPr>
                          <m:t>𝐈</m:t>
                        </m:r>
                      </m:e>
                      <m:sub>
                        <m:r>
                          <a:rPr lang="fr-FR" sz="2400" b="1" i="0" smtClean="0">
                            <a:latin typeface="Cambria Math"/>
                            <a:ea typeface="Cambria Math"/>
                          </a:rPr>
                          <m:t>𝟒</m:t>
                        </m:r>
                      </m:sub>
                    </m:sSub>
                    <m:r>
                      <a:rPr lang="fr-FR" sz="2400" b="1" i="0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fr-FR" sz="2400" b="1" dirty="0" smtClean="0"/>
                  <a:t>2.4A</a:t>
                </a:r>
                <a:endParaRPr lang="fr-FR" sz="2400" b="1" dirty="0"/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898" y="3013501"/>
                <a:ext cx="1630499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743" t="-8974" b="-2692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4" t="29240" r="15973" b="61397"/>
          <a:stretch/>
        </p:blipFill>
        <p:spPr bwMode="auto">
          <a:xfrm>
            <a:off x="1395484" y="3573016"/>
            <a:ext cx="7745975" cy="68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Groupe 28"/>
          <p:cNvGrpSpPr/>
          <p:nvPr/>
        </p:nvGrpSpPr>
        <p:grpSpPr>
          <a:xfrm>
            <a:off x="89331" y="4086974"/>
            <a:ext cx="5629343" cy="2771026"/>
            <a:chOff x="45583" y="3789040"/>
            <a:chExt cx="5629343" cy="2771026"/>
          </a:xfrm>
        </p:grpSpPr>
        <p:grpSp>
          <p:nvGrpSpPr>
            <p:cNvPr id="30" name="Groupe 29"/>
            <p:cNvGrpSpPr/>
            <p:nvPr/>
          </p:nvGrpSpPr>
          <p:grpSpPr>
            <a:xfrm>
              <a:off x="45583" y="3789040"/>
              <a:ext cx="5629343" cy="2771026"/>
              <a:chOff x="45583" y="3789040"/>
              <a:chExt cx="5629343" cy="2771026"/>
            </a:xfrm>
          </p:grpSpPr>
          <p:grpSp>
            <p:nvGrpSpPr>
              <p:cNvPr id="31" name="Groupe 30"/>
              <p:cNvGrpSpPr/>
              <p:nvPr/>
            </p:nvGrpSpPr>
            <p:grpSpPr>
              <a:xfrm>
                <a:off x="45583" y="3789040"/>
                <a:ext cx="5629343" cy="2771026"/>
                <a:chOff x="45583" y="3789040"/>
                <a:chExt cx="5629343" cy="2771026"/>
              </a:xfrm>
            </p:grpSpPr>
            <p:pic>
              <p:nvPicPr>
                <p:cNvPr id="33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67" t="22295" r="50000" b="44746"/>
                <a:stretch/>
              </p:blipFill>
              <p:spPr bwMode="auto">
                <a:xfrm>
                  <a:off x="45583" y="4149080"/>
                  <a:ext cx="5629343" cy="24109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34" name="Connecteur droit avec flèche 33"/>
                <p:cNvCxnSpPr/>
                <p:nvPr/>
              </p:nvCxnSpPr>
              <p:spPr>
                <a:xfrm rot="5400000" flipV="1">
                  <a:off x="4350072" y="4721092"/>
                  <a:ext cx="0" cy="728184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necteur droit avec flèche 34"/>
                <p:cNvCxnSpPr/>
                <p:nvPr/>
              </p:nvCxnSpPr>
              <p:spPr>
                <a:xfrm rot="16200000" flipV="1">
                  <a:off x="4384388" y="3968555"/>
                  <a:ext cx="0" cy="728184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Rectangle 35"/>
                <p:cNvSpPr/>
                <p:nvPr/>
              </p:nvSpPr>
              <p:spPr>
                <a:xfrm>
                  <a:off x="3742862" y="3789040"/>
                  <a:ext cx="1317812" cy="54360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2000" b="1" dirty="0" smtClean="0">
                      <a:solidFill>
                        <a:srgbClr val="FF0000"/>
                      </a:solidFill>
                    </a:rPr>
                    <a:t>I=3.6A</a:t>
                  </a:r>
                  <a:endParaRPr lang="fr-FR" sz="2000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4401768" y="5203362"/>
                <a:ext cx="485510" cy="3397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800" b="1" dirty="0">
                    <a:solidFill>
                      <a:schemeClr val="tx1"/>
                    </a:solidFill>
                  </a:rPr>
                  <a:t>r</a:t>
                </a:r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1403728" y="5373240"/>
              <a:ext cx="720000" cy="2160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403728" y="5733256"/>
              <a:ext cx="720000" cy="2520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6" name="Groupe 55"/>
          <p:cNvGrpSpPr/>
          <p:nvPr/>
        </p:nvGrpSpPr>
        <p:grpSpPr>
          <a:xfrm>
            <a:off x="1402562" y="4293096"/>
            <a:ext cx="959973" cy="1208200"/>
            <a:chOff x="1402562" y="4293096"/>
            <a:chExt cx="959973" cy="1208200"/>
          </a:xfrm>
        </p:grpSpPr>
        <p:grpSp>
          <p:nvGrpSpPr>
            <p:cNvPr id="41" name="Groupe 40"/>
            <p:cNvGrpSpPr/>
            <p:nvPr/>
          </p:nvGrpSpPr>
          <p:grpSpPr>
            <a:xfrm>
              <a:off x="1757175" y="4875868"/>
              <a:ext cx="605360" cy="625428"/>
              <a:chOff x="736780" y="5445224"/>
              <a:chExt cx="433132" cy="625428"/>
            </a:xfrm>
          </p:grpSpPr>
          <p:cxnSp>
            <p:nvCxnSpPr>
              <p:cNvPr id="42" name="Connecteur droit avec flèche 41"/>
              <p:cNvCxnSpPr/>
              <p:nvPr/>
            </p:nvCxnSpPr>
            <p:spPr>
              <a:xfrm>
                <a:off x="736784" y="5551866"/>
                <a:ext cx="299801" cy="0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42"/>
              <p:cNvSpPr/>
              <p:nvPr/>
            </p:nvSpPr>
            <p:spPr>
              <a:xfrm>
                <a:off x="736780" y="5445224"/>
                <a:ext cx="433132" cy="625428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3200" b="1" dirty="0" smtClean="0">
                    <a:solidFill>
                      <a:srgbClr val="7030A0"/>
                    </a:solidFill>
                    <a:ea typeface="Calibri"/>
                    <a:cs typeface="Times New Roman"/>
                  </a:rPr>
                  <a:t>I</a:t>
                </a:r>
                <a:r>
                  <a:rPr lang="fr-FR" sz="3200" b="1" baseline="-25000" dirty="0" smtClean="0">
                    <a:solidFill>
                      <a:srgbClr val="7030A0"/>
                    </a:solidFill>
                    <a:ea typeface="Calibri"/>
                    <a:cs typeface="Times New Roman"/>
                  </a:rPr>
                  <a:t>5</a:t>
                </a:r>
                <a:endParaRPr lang="fr-FR" sz="2000" dirty="0">
                  <a:solidFill>
                    <a:srgbClr val="7030A0"/>
                  </a:solidFill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50" name="Groupe 49"/>
            <p:cNvGrpSpPr/>
            <p:nvPr/>
          </p:nvGrpSpPr>
          <p:grpSpPr>
            <a:xfrm>
              <a:off x="1402562" y="4293096"/>
              <a:ext cx="433134" cy="720080"/>
              <a:chOff x="736391" y="4905559"/>
              <a:chExt cx="309905" cy="720080"/>
            </a:xfrm>
          </p:grpSpPr>
          <p:cxnSp>
            <p:nvCxnSpPr>
              <p:cNvPr id="51" name="Connecteur droit avec flèche 50"/>
              <p:cNvCxnSpPr/>
              <p:nvPr/>
            </p:nvCxnSpPr>
            <p:spPr>
              <a:xfrm flipH="1">
                <a:off x="736784" y="5625639"/>
                <a:ext cx="299801" cy="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/>
              <p:cNvSpPr/>
              <p:nvPr/>
            </p:nvSpPr>
            <p:spPr>
              <a:xfrm>
                <a:off x="736391" y="4905559"/>
                <a:ext cx="309905" cy="625428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3200" b="1" dirty="0" smtClean="0">
                    <a:solidFill>
                      <a:srgbClr val="00B050"/>
                    </a:solidFill>
                    <a:ea typeface="Calibri"/>
                    <a:cs typeface="Times New Roman"/>
                  </a:rPr>
                  <a:t>I</a:t>
                </a:r>
                <a:r>
                  <a:rPr lang="fr-FR" sz="3200" b="1" baseline="-25000" dirty="0" smtClean="0">
                    <a:solidFill>
                      <a:srgbClr val="00B050"/>
                    </a:solidFill>
                    <a:ea typeface="Calibri"/>
                    <a:cs typeface="Times New Roman"/>
                  </a:rPr>
                  <a:t>4</a:t>
                </a:r>
                <a:endParaRPr lang="fr-FR" sz="2000" dirty="0">
                  <a:solidFill>
                    <a:srgbClr val="00B050"/>
                  </a:solidFill>
                  <a:ea typeface="Calibri"/>
                  <a:cs typeface="Times New Roman"/>
                </a:endParaRPr>
              </a:p>
            </p:txBody>
          </p:sp>
        </p:grpSp>
      </p:grpSp>
      <p:grpSp>
        <p:nvGrpSpPr>
          <p:cNvPr id="54" name="Groupe 53"/>
          <p:cNvGrpSpPr/>
          <p:nvPr/>
        </p:nvGrpSpPr>
        <p:grpSpPr>
          <a:xfrm>
            <a:off x="395536" y="5107828"/>
            <a:ext cx="648072" cy="671346"/>
            <a:chOff x="395536" y="5107828"/>
            <a:chExt cx="648072" cy="671346"/>
          </a:xfrm>
        </p:grpSpPr>
        <p:cxnSp>
          <p:nvCxnSpPr>
            <p:cNvPr id="53" name="Connecteur droit avec flèche 52"/>
            <p:cNvCxnSpPr/>
            <p:nvPr/>
          </p:nvCxnSpPr>
          <p:spPr>
            <a:xfrm>
              <a:off x="395536" y="5779174"/>
              <a:ext cx="648072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395536" y="5107828"/>
              <a:ext cx="433132" cy="625428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3200" b="1" dirty="0" smtClean="0">
                  <a:solidFill>
                    <a:srgbClr val="00B0F0"/>
                  </a:solidFill>
                  <a:ea typeface="Calibri"/>
                  <a:cs typeface="Times New Roman"/>
                </a:rPr>
                <a:t>I</a:t>
              </a:r>
              <a:r>
                <a:rPr lang="fr-FR" sz="3200" b="1" baseline="-25000" dirty="0" smtClean="0">
                  <a:solidFill>
                    <a:srgbClr val="00B0F0"/>
                  </a:solidFill>
                  <a:ea typeface="Calibri"/>
                  <a:cs typeface="Times New Roman"/>
                </a:rPr>
                <a:t>3</a:t>
              </a:r>
              <a:endParaRPr lang="fr-FR" sz="2000" dirty="0">
                <a:solidFill>
                  <a:srgbClr val="00B0F0"/>
                </a:solidFill>
                <a:ea typeface="Calibri"/>
                <a:cs typeface="Times New Roman"/>
              </a:endParaRPr>
            </a:p>
          </p:txBody>
        </p:sp>
      </p:grpSp>
      <p:cxnSp>
        <p:nvCxnSpPr>
          <p:cNvPr id="58" name="Connecteur droit avec flèche 57"/>
          <p:cNvCxnSpPr/>
          <p:nvPr/>
        </p:nvCxnSpPr>
        <p:spPr>
          <a:xfrm>
            <a:off x="323528" y="5813378"/>
            <a:ext cx="0" cy="42393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395536" y="5661248"/>
            <a:ext cx="433132" cy="625428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200" b="1" dirty="0" smtClean="0">
                <a:solidFill>
                  <a:srgbClr val="C00000"/>
                </a:solidFill>
                <a:ea typeface="Calibri"/>
                <a:cs typeface="Times New Roman"/>
              </a:rPr>
              <a:t>I</a:t>
            </a:r>
            <a:r>
              <a:rPr lang="fr-FR" sz="3200" b="1" baseline="-25000" dirty="0" smtClean="0">
                <a:solidFill>
                  <a:srgbClr val="C00000"/>
                </a:solidFill>
                <a:ea typeface="Calibri"/>
                <a:cs typeface="Times New Roman"/>
              </a:rPr>
              <a:t>1</a:t>
            </a:r>
            <a:endParaRPr lang="fr-FR" sz="2000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grpSp>
        <p:nvGrpSpPr>
          <p:cNvPr id="61" name="Groupe 60"/>
          <p:cNvGrpSpPr/>
          <p:nvPr/>
        </p:nvGrpSpPr>
        <p:grpSpPr>
          <a:xfrm>
            <a:off x="3938319" y="2291319"/>
            <a:ext cx="4461710" cy="523220"/>
            <a:chOff x="3785919" y="2138919"/>
            <a:chExt cx="4461710" cy="523220"/>
          </a:xfrm>
        </p:grpSpPr>
        <p:sp>
          <p:nvSpPr>
            <p:cNvPr id="62" name="Flèche droite 61"/>
            <p:cNvSpPr/>
            <p:nvPr/>
          </p:nvSpPr>
          <p:spPr>
            <a:xfrm>
              <a:off x="3785919" y="2256513"/>
              <a:ext cx="386690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3" name="ZoneTexte 62"/>
                <p:cNvSpPr txBox="1"/>
                <p:nvPr/>
              </p:nvSpPr>
              <p:spPr>
                <a:xfrm>
                  <a:off x="4192032" y="2138919"/>
                  <a:ext cx="405559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800" b="1" i="0" smtClean="0">
                              <a:latin typeface="Cambria Math"/>
                              <a:ea typeface="Cambria Math"/>
                            </a:rPr>
                            <m:t>𝐈</m:t>
                          </m:r>
                        </m:e>
                        <m:sub>
                          <m:r>
                            <a:rPr lang="fr-FR" sz="2800" b="1" i="0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sub>
                      </m:sSub>
                      <m:r>
                        <a:rPr lang="fr-FR" sz="28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sz="2800" b="1" i="0" smtClean="0">
                          <a:latin typeface="Cambria Math"/>
                        </a:rPr>
                        <m:t>𝐈</m:t>
                      </m:r>
                      <m:sSub>
                        <m:sSubPr>
                          <m:ctrlPr>
                            <a:rPr lang="fr-FR" sz="2800" b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800" b="1" i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fr-FR" sz="2800" b="1" dirty="0"/>
                            <m:t> </m:t>
                          </m:r>
                          <m:r>
                            <a:rPr lang="fr-FR" sz="2800" b="1" i="0" smtClean="0">
                              <a:latin typeface="Cambria Math"/>
                              <a:ea typeface="Cambria Math"/>
                            </a:rPr>
                            <m:t>𝐈</m:t>
                          </m:r>
                        </m:e>
                        <m:sub>
                          <m:r>
                            <a:rPr lang="fr-FR" sz="2800" b="1" i="0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sub>
                      </m:sSub>
                    </m:oMath>
                  </a14:m>
                  <a:r>
                    <a:rPr lang="fr-FR" sz="2800" b="1" dirty="0" smtClean="0"/>
                    <a:t>= 3.6-1.2= 2.4A</a:t>
                  </a:r>
                  <a:endParaRPr lang="fr-FR" sz="2800" b="1" dirty="0"/>
                </a:p>
              </p:txBody>
            </p:sp>
          </mc:Choice>
          <mc:Fallback>
            <p:sp>
              <p:nvSpPr>
                <p:cNvPr id="63" name="ZoneTexte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032" y="2138919"/>
                  <a:ext cx="4055597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10465" r="-1805" b="-3255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e 27"/>
          <p:cNvGrpSpPr/>
          <p:nvPr/>
        </p:nvGrpSpPr>
        <p:grpSpPr>
          <a:xfrm>
            <a:off x="5724128" y="5551768"/>
            <a:ext cx="3276707" cy="523220"/>
            <a:chOff x="3785919" y="2138919"/>
            <a:chExt cx="3276707" cy="523220"/>
          </a:xfrm>
        </p:grpSpPr>
        <p:sp>
          <p:nvSpPr>
            <p:cNvPr id="25" name="Flèche droite 24"/>
            <p:cNvSpPr/>
            <p:nvPr/>
          </p:nvSpPr>
          <p:spPr>
            <a:xfrm>
              <a:off x="3785919" y="2256513"/>
              <a:ext cx="386690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ZoneTexte 25"/>
                <p:cNvSpPr txBox="1"/>
                <p:nvPr/>
              </p:nvSpPr>
              <p:spPr>
                <a:xfrm>
                  <a:off x="4192032" y="2138919"/>
                  <a:ext cx="2870594" cy="52322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C0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800" b="1" i="0" smtClean="0">
                              <a:latin typeface="Cambria Math"/>
                              <a:ea typeface="Cambria Math"/>
                            </a:rPr>
                            <m:t>𝐈</m:t>
                          </m:r>
                        </m:e>
                        <m:sub>
                          <m:r>
                            <a:rPr lang="fr-FR" sz="2800" b="1" i="0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sub>
                      </m:sSub>
                      <m:r>
                        <a:rPr lang="fr-FR" sz="2800" b="1" i="0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2800" b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800" b="1" i="0" smtClean="0">
                              <a:latin typeface="Cambria Math"/>
                              <a:ea typeface="Cambria Math"/>
                            </a:rPr>
                            <m:t>𝐈</m:t>
                          </m:r>
                        </m:e>
                        <m:sub>
                          <m:r>
                            <a:rPr lang="fr-FR" sz="2800" b="1" i="0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fr-FR" sz="2800" b="1" dirty="0" smtClean="0"/>
                    <a:t>=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800" b="1" i="0" smtClean="0">
                              <a:latin typeface="Cambria Math"/>
                              <a:ea typeface="Cambria Math"/>
                            </a:rPr>
                            <m:t>𝐈</m:t>
                          </m:r>
                        </m:e>
                        <m:sub>
                          <m:r>
                            <a:rPr lang="fr-FR" sz="2800" b="1" i="0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fr-FR" sz="2800" b="1" i="0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a14:m>
                  <a:r>
                    <a:rPr lang="fr-FR" sz="2800" b="1" dirty="0" smtClean="0"/>
                    <a:t> 1.2A</a:t>
                  </a:r>
                  <a:endParaRPr lang="fr-FR" sz="2800" b="1" dirty="0"/>
                </a:p>
              </p:txBody>
            </p:sp>
          </mc:Choice>
          <mc:Fallback>
            <p:sp>
              <p:nvSpPr>
                <p:cNvPr id="26" name="ZoneTexte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032" y="2138919"/>
                  <a:ext cx="2870594" cy="52322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9091" r="-2326" b="-30682"/>
                  </a:stretch>
                </a:blipFill>
                <a:ln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857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7" grpId="0" animBg="1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301374" y="2306921"/>
            <a:ext cx="4657567" cy="4464496"/>
            <a:chOff x="301374" y="2306921"/>
            <a:chExt cx="4657567" cy="4464496"/>
          </a:xfrm>
        </p:grpSpPr>
        <p:grpSp>
          <p:nvGrpSpPr>
            <p:cNvPr id="8" name="Groupe 7"/>
            <p:cNvGrpSpPr/>
            <p:nvPr/>
          </p:nvGrpSpPr>
          <p:grpSpPr>
            <a:xfrm>
              <a:off x="301374" y="2594953"/>
              <a:ext cx="4657567" cy="4176464"/>
              <a:chOff x="0" y="1988840"/>
              <a:chExt cx="4657567" cy="4176464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861" t="28477" r="45645" b="18354"/>
              <a:stretch/>
            </p:blipFill>
            <p:spPr bwMode="auto">
              <a:xfrm>
                <a:off x="0" y="1988840"/>
                <a:ext cx="4657567" cy="41764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139952" y="2780928"/>
                <a:ext cx="504056" cy="360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800" b="1" dirty="0">
                    <a:solidFill>
                      <a:schemeClr val="tx1"/>
                    </a:solidFill>
                  </a:rPr>
                  <a:t>r</a:t>
                </a:r>
              </a:p>
            </p:txBody>
          </p:sp>
        </p:grpSp>
        <p:cxnSp>
          <p:nvCxnSpPr>
            <p:cNvPr id="11" name="Connecteur droit avec flèche 10"/>
            <p:cNvCxnSpPr/>
            <p:nvPr/>
          </p:nvCxnSpPr>
          <p:spPr>
            <a:xfrm flipV="1">
              <a:off x="4466362" y="3279113"/>
              <a:ext cx="0" cy="7560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e 11"/>
            <p:cNvGrpSpPr/>
            <p:nvPr/>
          </p:nvGrpSpPr>
          <p:grpSpPr>
            <a:xfrm>
              <a:off x="2954194" y="2306921"/>
              <a:ext cx="1368152" cy="576064"/>
              <a:chOff x="4716016" y="1124744"/>
              <a:chExt cx="1368152" cy="576064"/>
            </a:xfrm>
          </p:grpSpPr>
          <p:cxnSp>
            <p:nvCxnSpPr>
              <p:cNvPr id="13" name="Connecteur droit avec flèche 12"/>
              <p:cNvCxnSpPr/>
              <p:nvPr/>
            </p:nvCxnSpPr>
            <p:spPr>
              <a:xfrm rot="16200000" flipV="1">
                <a:off x="5382048" y="1250800"/>
                <a:ext cx="0" cy="75600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4716016" y="1124744"/>
                <a:ext cx="1368152" cy="5760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800" dirty="0" smtClean="0">
                    <a:solidFill>
                      <a:srgbClr val="FF0000"/>
                    </a:solidFill>
                  </a:rPr>
                  <a:t>I</a:t>
                </a:r>
                <a:endParaRPr lang="fr-FR" sz="28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5" name="Groupe 14"/>
            <p:cNvGrpSpPr/>
            <p:nvPr/>
          </p:nvGrpSpPr>
          <p:grpSpPr>
            <a:xfrm>
              <a:off x="1561006" y="2522945"/>
              <a:ext cx="680986" cy="874909"/>
              <a:chOff x="1259632" y="116632"/>
              <a:chExt cx="680986" cy="874909"/>
            </a:xfrm>
          </p:grpSpPr>
          <p:cxnSp>
            <p:nvCxnSpPr>
              <p:cNvPr id="16" name="Connecteur droit avec flèche 15"/>
              <p:cNvCxnSpPr/>
              <p:nvPr/>
            </p:nvCxnSpPr>
            <p:spPr>
              <a:xfrm flipH="1">
                <a:off x="1403648" y="393236"/>
                <a:ext cx="536970" cy="598305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1259632" y="116632"/>
                <a:ext cx="433132" cy="6254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3200" b="1" dirty="0" smtClean="0">
                    <a:solidFill>
                      <a:srgbClr val="00B050"/>
                    </a:solidFill>
                    <a:ea typeface="Calibri"/>
                    <a:cs typeface="Times New Roman"/>
                  </a:rPr>
                  <a:t>I</a:t>
                </a:r>
                <a:r>
                  <a:rPr lang="fr-FR" sz="3200" b="1" baseline="-25000" dirty="0" smtClean="0">
                    <a:solidFill>
                      <a:srgbClr val="00B050"/>
                    </a:solidFill>
                    <a:ea typeface="Calibri"/>
                    <a:cs typeface="Times New Roman"/>
                  </a:rPr>
                  <a:t>4</a:t>
                </a:r>
                <a:endParaRPr lang="fr-FR" sz="2000" dirty="0">
                  <a:solidFill>
                    <a:srgbClr val="00B050"/>
                  </a:solidFill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18" name="Groupe 17"/>
            <p:cNvGrpSpPr/>
            <p:nvPr/>
          </p:nvGrpSpPr>
          <p:grpSpPr>
            <a:xfrm rot="17599355">
              <a:off x="342322" y="4802545"/>
              <a:ext cx="864075" cy="550122"/>
              <a:chOff x="1309729" y="447544"/>
              <a:chExt cx="710027" cy="433421"/>
            </a:xfrm>
          </p:grpSpPr>
          <p:cxnSp>
            <p:nvCxnSpPr>
              <p:cNvPr id="19" name="Connecteur droit avec flèche 18"/>
              <p:cNvCxnSpPr/>
              <p:nvPr/>
            </p:nvCxnSpPr>
            <p:spPr>
              <a:xfrm rot="4000645">
                <a:off x="1558913" y="420122"/>
                <a:ext cx="399319" cy="522367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19"/>
              <p:cNvSpPr/>
              <p:nvPr/>
            </p:nvSpPr>
            <p:spPr>
              <a:xfrm rot="6685666">
                <a:off x="1396067" y="361206"/>
                <a:ext cx="341249" cy="513926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3200" b="1" dirty="0" smtClean="0">
                    <a:solidFill>
                      <a:srgbClr val="C00000"/>
                    </a:solidFill>
                    <a:ea typeface="Calibri"/>
                    <a:cs typeface="Times New Roman"/>
                  </a:rPr>
                  <a:t>I</a:t>
                </a:r>
                <a:r>
                  <a:rPr lang="fr-FR" sz="3200" b="1" baseline="-25000" dirty="0" smtClean="0">
                    <a:solidFill>
                      <a:srgbClr val="C00000"/>
                    </a:solidFill>
                    <a:ea typeface="Calibri"/>
                    <a:cs typeface="Times New Roman"/>
                  </a:rPr>
                  <a:t>1</a:t>
                </a:r>
                <a:endParaRPr lang="fr-FR" sz="2000" dirty="0">
                  <a:solidFill>
                    <a:srgbClr val="C00000"/>
                  </a:solidFill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21" name="Groupe 20"/>
            <p:cNvGrpSpPr/>
            <p:nvPr/>
          </p:nvGrpSpPr>
          <p:grpSpPr>
            <a:xfrm>
              <a:off x="588982" y="3963105"/>
              <a:ext cx="1188590" cy="648072"/>
              <a:chOff x="287608" y="1556792"/>
              <a:chExt cx="1188590" cy="648072"/>
            </a:xfrm>
          </p:grpSpPr>
          <p:cxnSp>
            <p:nvCxnSpPr>
              <p:cNvPr id="22" name="Connecteur droit avec flèche 21"/>
              <p:cNvCxnSpPr/>
              <p:nvPr/>
            </p:nvCxnSpPr>
            <p:spPr>
              <a:xfrm>
                <a:off x="287608" y="2204864"/>
                <a:ext cx="1188590" cy="0"/>
              </a:xfrm>
              <a:prstGeom prst="straightConnector1">
                <a:avLst/>
              </a:prstGeom>
              <a:ln w="5715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 22"/>
              <p:cNvSpPr/>
              <p:nvPr/>
            </p:nvSpPr>
            <p:spPr>
              <a:xfrm>
                <a:off x="898508" y="1556792"/>
                <a:ext cx="433132" cy="6254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3200" b="1" dirty="0" smtClean="0">
                    <a:solidFill>
                      <a:srgbClr val="00B0F0"/>
                    </a:solidFill>
                    <a:ea typeface="Calibri"/>
                    <a:cs typeface="Times New Roman"/>
                  </a:rPr>
                  <a:t>I</a:t>
                </a:r>
                <a:r>
                  <a:rPr lang="fr-FR" sz="3200" b="1" baseline="-25000" dirty="0" smtClean="0">
                    <a:solidFill>
                      <a:srgbClr val="00B0F0"/>
                    </a:solidFill>
                    <a:ea typeface="Calibri"/>
                    <a:cs typeface="Times New Roman"/>
                  </a:rPr>
                  <a:t>3</a:t>
                </a:r>
                <a:endParaRPr lang="fr-FR" sz="2000" dirty="0">
                  <a:solidFill>
                    <a:srgbClr val="00B0F0"/>
                  </a:solidFill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24" name="Groupe 23"/>
            <p:cNvGrpSpPr/>
            <p:nvPr/>
          </p:nvGrpSpPr>
          <p:grpSpPr>
            <a:xfrm rot="17599355">
              <a:off x="2170286" y="2686403"/>
              <a:ext cx="861607" cy="723923"/>
              <a:chOff x="1497389" y="481646"/>
              <a:chExt cx="708002" cy="570352"/>
            </a:xfrm>
          </p:grpSpPr>
          <p:cxnSp>
            <p:nvCxnSpPr>
              <p:cNvPr id="25" name="Connecteur droit avec flèche 24"/>
              <p:cNvCxnSpPr/>
              <p:nvPr/>
            </p:nvCxnSpPr>
            <p:spPr>
              <a:xfrm rot="4000645">
                <a:off x="1558913" y="420122"/>
                <a:ext cx="399319" cy="522367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 25"/>
              <p:cNvSpPr/>
              <p:nvPr/>
            </p:nvSpPr>
            <p:spPr>
              <a:xfrm rot="6685666">
                <a:off x="1739440" y="586048"/>
                <a:ext cx="417973" cy="513928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3200" b="1" dirty="0">
                    <a:solidFill>
                      <a:srgbClr val="7030A0"/>
                    </a:solidFill>
                    <a:ea typeface="Calibri"/>
                    <a:cs typeface="Times New Roman"/>
                  </a:rPr>
                  <a:t>I</a:t>
                </a:r>
                <a:r>
                  <a:rPr lang="fr-FR" sz="3200" b="1" baseline="-25000" dirty="0">
                    <a:solidFill>
                      <a:srgbClr val="7030A0"/>
                    </a:solidFill>
                    <a:ea typeface="Calibri"/>
                    <a:cs typeface="Times New Roman"/>
                  </a:rPr>
                  <a:t>5</a:t>
                </a:r>
                <a:endParaRPr lang="fr-FR" sz="2000" dirty="0">
                  <a:solidFill>
                    <a:srgbClr val="7030A0"/>
                  </a:solidFill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27" name="Groupe 26"/>
            <p:cNvGrpSpPr/>
            <p:nvPr/>
          </p:nvGrpSpPr>
          <p:grpSpPr>
            <a:xfrm rot="11722254">
              <a:off x="2194238" y="5865366"/>
              <a:ext cx="811742" cy="699948"/>
              <a:chOff x="1184634" y="480518"/>
              <a:chExt cx="667022" cy="551463"/>
            </a:xfrm>
          </p:grpSpPr>
          <p:cxnSp>
            <p:nvCxnSpPr>
              <p:cNvPr id="28" name="Connecteur droit avec flèche 27"/>
              <p:cNvCxnSpPr/>
              <p:nvPr/>
            </p:nvCxnSpPr>
            <p:spPr>
              <a:xfrm rot="4000645">
                <a:off x="1390813" y="571138"/>
                <a:ext cx="399319" cy="522367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/>
              <p:cNvSpPr/>
              <p:nvPr/>
            </p:nvSpPr>
            <p:spPr>
              <a:xfrm rot="6685666">
                <a:off x="1270972" y="394180"/>
                <a:ext cx="341249" cy="51392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3200" b="1" dirty="0" smtClean="0">
                    <a:solidFill>
                      <a:srgbClr val="C00000"/>
                    </a:solidFill>
                    <a:ea typeface="Calibri"/>
                    <a:cs typeface="Times New Roman"/>
                  </a:rPr>
                  <a:t>I</a:t>
                </a:r>
                <a:r>
                  <a:rPr lang="fr-FR" sz="3200" b="1" baseline="-25000" dirty="0" smtClean="0">
                    <a:solidFill>
                      <a:srgbClr val="C00000"/>
                    </a:solidFill>
                    <a:ea typeface="Calibri"/>
                    <a:cs typeface="Times New Roman"/>
                  </a:rPr>
                  <a:t>1</a:t>
                </a:r>
                <a:endParaRPr lang="fr-FR" sz="2000" dirty="0">
                  <a:solidFill>
                    <a:srgbClr val="C00000"/>
                  </a:solidFill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7173" name="Flèche courbée vers la gauche 7172"/>
          <p:cNvSpPr/>
          <p:nvPr/>
        </p:nvSpPr>
        <p:spPr>
          <a:xfrm flipV="1">
            <a:off x="4492640" y="2378929"/>
            <a:ext cx="2023576" cy="4218423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5" t="37684" r="15562" b="52206"/>
          <a:stretch/>
        </p:blipFill>
        <p:spPr bwMode="auto">
          <a:xfrm>
            <a:off x="6230469" y="283437"/>
            <a:ext cx="2913531" cy="73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0" t="37684" r="49886" b="52206"/>
          <a:stretch/>
        </p:blipFill>
        <p:spPr bwMode="auto">
          <a:xfrm>
            <a:off x="3457940" y="283437"/>
            <a:ext cx="1665945" cy="73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ZoneTexte 3"/>
              <p:cNvSpPr txBox="1"/>
              <p:nvPr/>
            </p:nvSpPr>
            <p:spPr>
              <a:xfrm>
                <a:off x="2483768" y="1196752"/>
                <a:ext cx="3903633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/>
                        </a:rPr>
                        <m:t>𝑷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𝟓</m:t>
                      </m:r>
                      <m:sSup>
                        <m:sSupPr>
                          <m:ctrlPr>
                            <a:rPr lang="fr-FR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fr-FR" b="1" i="1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fr-FR" b="1" i="1" smtClean="0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fr-FR" b="1" i="1" smtClean="0"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</m:e>
                          </m:d>
                        </m:e>
                        <m:sup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𝟗</m:t>
                      </m:r>
                      <m:r>
                        <a:rPr lang="fr-FR" b="1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fr-FR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fr-FR" b="1" i="1" smtClean="0">
                              <a:latin typeface="Cambria Math"/>
                              <a:ea typeface="Cambria Math"/>
                            </a:rPr>
                            <m:t>𝟔</m:t>
                          </m:r>
                        </m:e>
                      </m:d>
                      <m:r>
                        <a:rPr lang="fr-FR" b="1" dirty="0"/>
                        <m:t>=</m:t>
                      </m:r>
                      <m:r>
                        <a:rPr lang="fr-FR" b="1" i="0" dirty="0" smtClean="0">
                          <a:latin typeface="Cambria Math"/>
                        </a:rPr>
                        <m:t>𝟑𝟐</m:t>
                      </m:r>
                      <m:r>
                        <a:rPr lang="fr-FR" b="1" i="0" dirty="0" smtClean="0">
                          <a:latin typeface="Cambria Math"/>
                        </a:rPr>
                        <m:t>.</m:t>
                      </m:r>
                      <m:r>
                        <a:rPr lang="fr-FR" b="1" i="0" dirty="0" smtClean="0">
                          <a:latin typeface="Cambria Math"/>
                        </a:rPr>
                        <m:t>𝟒𝐖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1196752"/>
                <a:ext cx="3903633" cy="3755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1" t="32904" r="15666" b="55699"/>
          <a:stretch/>
        </p:blipFill>
        <p:spPr bwMode="auto">
          <a:xfrm>
            <a:off x="899592" y="1603555"/>
            <a:ext cx="8001000" cy="83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235290" y="2698319"/>
            <a:ext cx="1754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/>
              <a:t>وجدنا سابقا بان</a:t>
            </a:r>
            <a:endParaRPr lang="fr-FR" sz="2400" b="1" dirty="0"/>
          </a:p>
        </p:txBody>
      </p:sp>
      <p:grpSp>
        <p:nvGrpSpPr>
          <p:cNvPr id="31" name="Groupe 30"/>
          <p:cNvGrpSpPr/>
          <p:nvPr/>
        </p:nvGrpSpPr>
        <p:grpSpPr>
          <a:xfrm>
            <a:off x="5255733" y="3223861"/>
            <a:ext cx="3276707" cy="523220"/>
            <a:chOff x="3785919" y="2138919"/>
            <a:chExt cx="3276707" cy="523220"/>
          </a:xfrm>
        </p:grpSpPr>
        <p:sp>
          <p:nvSpPr>
            <p:cNvPr id="32" name="Flèche droite 31"/>
            <p:cNvSpPr/>
            <p:nvPr/>
          </p:nvSpPr>
          <p:spPr>
            <a:xfrm>
              <a:off x="3785919" y="2256513"/>
              <a:ext cx="386690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ZoneTexte 32"/>
                <p:cNvSpPr txBox="1"/>
                <p:nvPr/>
              </p:nvSpPr>
              <p:spPr>
                <a:xfrm>
                  <a:off x="4192032" y="2138919"/>
                  <a:ext cx="2870594" cy="52322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C0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800" b="1" i="0" smtClean="0">
                              <a:latin typeface="Cambria Math"/>
                              <a:ea typeface="Cambria Math"/>
                            </a:rPr>
                            <m:t>𝐈</m:t>
                          </m:r>
                        </m:e>
                        <m:sub>
                          <m:r>
                            <a:rPr lang="fr-FR" sz="2800" b="1" i="0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sub>
                      </m:sSub>
                      <m:r>
                        <a:rPr lang="fr-FR" sz="2800" b="1" i="0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2800" b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800" b="1" i="0" smtClean="0">
                              <a:latin typeface="Cambria Math"/>
                              <a:ea typeface="Cambria Math"/>
                            </a:rPr>
                            <m:t>𝐈</m:t>
                          </m:r>
                        </m:e>
                        <m:sub>
                          <m:r>
                            <a:rPr lang="fr-FR" sz="2800" b="1" i="0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fr-FR" sz="2800" b="1" dirty="0" smtClean="0"/>
                    <a:t>=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800" b="1" i="0" smtClean="0">
                              <a:latin typeface="Cambria Math"/>
                              <a:ea typeface="Cambria Math"/>
                            </a:rPr>
                            <m:t>𝐈</m:t>
                          </m:r>
                        </m:e>
                        <m:sub>
                          <m:r>
                            <a:rPr lang="fr-FR" sz="2800" b="1" i="0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fr-FR" sz="2800" b="1" i="0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a14:m>
                  <a:r>
                    <a:rPr lang="fr-FR" sz="2800" b="1" dirty="0" smtClean="0"/>
                    <a:t> 1.2A</a:t>
                  </a:r>
                  <a:endParaRPr lang="fr-FR" sz="2800" b="1" dirty="0"/>
                </a:p>
              </p:txBody>
            </p:sp>
          </mc:Choice>
          <mc:Fallback>
            <p:sp>
              <p:nvSpPr>
                <p:cNvPr id="33" name="ZoneTexte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032" y="2138919"/>
                  <a:ext cx="2870594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9091" r="-2326" b="-30682"/>
                  </a:stretch>
                </a:blipFill>
                <a:ln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3096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352</Words>
  <Application>Microsoft Office PowerPoint</Application>
  <PresentationFormat>Affichage à l'écran (4:3)</PresentationFormat>
  <Paragraphs>85</Paragraphs>
  <Slides>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Hp</cp:lastModifiedBy>
  <cp:revision>49</cp:revision>
  <dcterms:created xsi:type="dcterms:W3CDTF">2023-05-04T13:28:25Z</dcterms:created>
  <dcterms:modified xsi:type="dcterms:W3CDTF">2023-05-05T10:45:28Z</dcterms:modified>
</cp:coreProperties>
</file>