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DZ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صناعة الأخبار</a:t>
            </a:r>
            <a:endParaRPr lang="fr-FR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DZ" sz="3200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تنظيم العمل في غرفة الأخبار</a:t>
            </a:r>
            <a:endParaRPr lang="fr-FR" sz="3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213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680005"/>
          </a:xfrm>
        </p:spPr>
        <p:txBody>
          <a:bodyPr/>
          <a:lstStyle/>
          <a:p>
            <a:pPr algn="ctr" rtl="1"/>
            <a: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فريق الإخراج /فريق التنفيذ</a:t>
            </a:r>
            <a:b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 Team</a:t>
            </a:r>
            <a:endParaRPr lang="fr-FR" sz="32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 algn="ctr" rtl="1">
              <a:buNone/>
            </a:pPr>
            <a:endParaRPr lang="ar-DZ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ar-DZ" sz="3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فريق عمل نشرة الأخيار</a:t>
            </a:r>
            <a:endParaRPr lang="fr-FR" sz="3600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40913" y="2125014"/>
            <a:ext cx="5950039" cy="3727146"/>
          </a:xfrm>
        </p:spPr>
        <p:txBody>
          <a:bodyPr>
            <a:normAutofit fontScale="77500" lnSpcReduction="20000"/>
          </a:bodyPr>
          <a:lstStyle/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منتج النشرة </a:t>
            </a:r>
            <a:r>
              <a:rPr lang="fr-F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Producer</a:t>
            </a: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(تأمين كل المواد المصورة او الارشيفية، تأمين الضيوف، وكل مستلزمات استوديو النشرة)</a:t>
            </a: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المخرج </a:t>
            </a:r>
            <a:r>
              <a:rPr lang="fr-F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Director</a:t>
            </a:r>
            <a:endParaRPr lang="fr-F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مهندس وتقني الصوت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Audio </a:t>
            </a:r>
            <a:r>
              <a:rPr lang="fr-F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</a:t>
            </a:r>
            <a:endParaRPr lang="ar-DZ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تقني الصورة </a:t>
            </a:r>
            <a:r>
              <a:rPr lang="fr-FR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Camera </a:t>
            </a:r>
            <a:r>
              <a:rPr lang="fr-F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Operator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r-DZ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مهندس البث </a:t>
            </a:r>
            <a:r>
              <a:rPr lang="fr-FR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Broadcast </a:t>
            </a:r>
            <a:r>
              <a:rPr lang="fr-F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Technician</a:t>
            </a:r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(التأكد من ان المشاهد يستطيع رؤية وسماع النشرة الإخبارية بوضوح بحيث يقوم بمعالجة وضبط جودة الصوت والصورة، مراقبة البث في الوقت الحقيقي)</a:t>
            </a: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التدقيق اللغوي</a:t>
            </a: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الريجيسير</a:t>
            </a: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(رئيس البلاطو)</a:t>
            </a:r>
            <a:endParaRPr lang="fr-F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009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680005"/>
          </a:xfrm>
        </p:spPr>
        <p:txBody>
          <a:bodyPr/>
          <a:lstStyle/>
          <a:p>
            <a:pPr algn="ctr" rtl="1"/>
            <a: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المذيع</a:t>
            </a:r>
            <a:b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News</a:t>
            </a:r>
            <a:r>
              <a:rPr lang="fr-FR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Anchor/ News </a:t>
            </a:r>
            <a:r>
              <a:rPr lang="fr-FR" sz="28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presenter</a:t>
            </a:r>
            <a:endParaRPr lang="fr-FR" sz="32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 algn="ctr" rtl="1">
              <a:buNone/>
            </a:pPr>
            <a:endParaRPr lang="ar-DZ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ar-DZ" sz="3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فريق عمل نشرة الأخيار</a:t>
            </a:r>
            <a:endParaRPr lang="fr-FR" sz="3600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2125014"/>
            <a:ext cx="3931920" cy="3727146"/>
          </a:xfrm>
        </p:spPr>
        <p:txBody>
          <a:bodyPr>
            <a:normAutofit/>
          </a:bodyPr>
          <a:lstStyle/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</a:t>
            </a: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قديم النشرة</a:t>
            </a:r>
            <a:endParaRPr lang="fr-F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/>
            <a:endParaRPr lang="ar-DZ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إدارة الحوار</a:t>
            </a:r>
          </a:p>
          <a:p>
            <a:pPr algn="just" rtl="1"/>
            <a:endParaRPr lang="fr-F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الربط بين الفقرات</a:t>
            </a:r>
            <a:endParaRPr lang="fr-F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518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DZ" dirty="0" smtClean="0">
                <a:latin typeface="Arial" panose="020B0604020202020204" pitchFamily="34" charset="0"/>
                <a:cs typeface="Arial" panose="020B0604020202020204" pitchFamily="34" charset="0"/>
              </a:rPr>
              <a:t>دورة العمل اليومي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2294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الاجتماع الأول</a:t>
            </a:r>
            <a:endParaRPr lang="fr-FR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يكون بين رئيس التحرير ومساعده </a:t>
            </a:r>
            <a:r>
              <a:rPr lang="ar-D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</a:t>
            </a: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رؤساء الأقسام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قراءة الصحف ومتابعة وكالات الانباء,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تحري الأحداث والوقائع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وضع نظرة عامة عن الاحداث التي ستتم تغطيتها</a:t>
            </a:r>
            <a:endParaRPr lang="fr-F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974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الاجتماع التحريري الصباحي</a:t>
            </a:r>
            <a:endParaRPr lang="fr-FR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ü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عرض الأجندة الإخبارية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توزيع مجالات التغطية </a:t>
            </a:r>
            <a:r>
              <a:rPr lang="fr-FR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Beats</a:t>
            </a:r>
            <a:endParaRPr lang="ar-DZ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تحديد الأولويات</a:t>
            </a:r>
            <a:endParaRPr lang="fr-F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 rtl="1">
              <a:buFont typeface="Wingdings" panose="05000000000000000000" pitchFamily="2" charset="2"/>
              <a:buChar char="Ø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رئيس التحرير</a:t>
            </a:r>
          </a:p>
          <a:p>
            <a:pPr marL="45720" indent="0" algn="just" rtl="1">
              <a:buNone/>
            </a:pPr>
            <a:endParaRPr lang="ar-DZ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فريق العمل (رؤساء الأقسام، الصحفيين، المخرج، المصورين، تقني البث، مسرول المعلومات والارشيف، رئيس الغرافيك)</a:t>
            </a:r>
          </a:p>
        </p:txBody>
      </p:sp>
    </p:spTree>
    <p:extLst>
      <p:ext uri="{BB962C8B-B14F-4D97-AF65-F5344CB8AC3E}">
        <p14:creationId xmlns:p14="http://schemas.microsoft.com/office/powerpoint/2010/main" val="37322475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جمع المعلومات</a:t>
            </a:r>
            <a:endParaRPr lang="fr-FR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ü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تغطية ميدانية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متابعة المصادر</a:t>
            </a:r>
            <a:endParaRPr lang="ar-DZ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رصد وكالات الأنباء</a:t>
            </a:r>
            <a:endParaRPr lang="fr-F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 rtl="1">
              <a:buFont typeface="Wingdings" panose="05000000000000000000" pitchFamily="2" charset="2"/>
              <a:buChar char="Ø"/>
            </a:pPr>
            <a:endParaRPr lang="ar-DZ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buFont typeface="Wingdings" panose="05000000000000000000" pitchFamily="2" charset="2"/>
              <a:buChar char="Ø"/>
            </a:pPr>
            <a:endParaRPr lang="ar-DZ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العمل الميداني</a:t>
            </a:r>
          </a:p>
        </p:txBody>
      </p:sp>
    </p:spTree>
    <p:extLst>
      <p:ext uri="{BB962C8B-B14F-4D97-AF65-F5344CB8AC3E}">
        <p14:creationId xmlns:p14="http://schemas.microsoft.com/office/powerpoint/2010/main" val="35335600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التحرير</a:t>
            </a:r>
            <a:endParaRPr lang="fr-FR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ü"/>
            </a:pPr>
            <a:r>
              <a:rPr lang="ar-DZ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ك</a:t>
            </a: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تابة السكريبت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المراجعة اللغوية</a:t>
            </a:r>
            <a:endParaRPr lang="ar-DZ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تدقيق المعلومات</a:t>
            </a:r>
            <a:endParaRPr lang="fr-F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 rtl="1">
              <a:buFont typeface="Wingdings" panose="05000000000000000000" pitchFamily="2" charset="2"/>
              <a:buChar char="Ø"/>
            </a:pPr>
            <a:endParaRPr lang="ar-DZ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buFont typeface="Wingdings" panose="05000000000000000000" pitchFamily="2" charset="2"/>
              <a:buChar char="Ø"/>
            </a:pPr>
            <a:endParaRPr lang="ar-DZ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العودة الى المقر</a:t>
            </a:r>
          </a:p>
        </p:txBody>
      </p:sp>
    </p:spTree>
    <p:extLst>
      <p:ext uri="{BB962C8B-B14F-4D97-AF65-F5344CB8AC3E}">
        <p14:creationId xmlns:p14="http://schemas.microsoft.com/office/powerpoint/2010/main" val="12139115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الانتاج</a:t>
            </a:r>
            <a:endParaRPr lang="fr-FR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 rtl="1">
              <a:buFont typeface="Wingdings" panose="05000000000000000000" pitchFamily="2" charset="2"/>
              <a:buChar char="Ø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المونتاج</a:t>
            </a:r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اعداد الغرافيك</a:t>
            </a:r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ادخال المواد الى نظام البث</a:t>
            </a:r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التصوير والبث</a:t>
            </a:r>
          </a:p>
        </p:txBody>
      </p:sp>
    </p:spTree>
    <p:extLst>
      <p:ext uri="{BB962C8B-B14F-4D97-AF65-F5344CB8AC3E}">
        <p14:creationId xmlns:p14="http://schemas.microsoft.com/office/powerpoint/2010/main" val="15458836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البث</a:t>
            </a:r>
            <a:endParaRPr lang="fr-FR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 rtl="1">
              <a:buFont typeface="Wingdings" panose="05000000000000000000" pitchFamily="2" charset="2"/>
              <a:buChar char="Ø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ترتيب الفقرات</a:t>
            </a:r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إدارة الوقت</a:t>
            </a:r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البث المباشر</a:t>
            </a:r>
          </a:p>
        </p:txBody>
      </p:sp>
    </p:spTree>
    <p:extLst>
      <p:ext uri="{BB962C8B-B14F-4D97-AF65-F5344CB8AC3E}">
        <p14:creationId xmlns:p14="http://schemas.microsoft.com/office/powerpoint/2010/main" val="24337961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أدوات تنظيم العمل داخل غرفة الأخبار</a:t>
            </a:r>
            <a:endParaRPr lang="fr-FR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كتابة السكريبت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ادراج الفيديوهات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ترتيب النشرة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التواصل والتنسيق بين الاقسام</a:t>
            </a:r>
            <a:endParaRPr lang="fr-F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 algn="ctr" rtl="1">
              <a:buNone/>
            </a:pPr>
            <a:endParaRPr lang="ar-DZ" sz="2800" b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ar-DZ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نظام إدارة الأخبار</a:t>
            </a:r>
          </a:p>
          <a:p>
            <a:pPr marL="45720" indent="0" algn="ctr" rtl="1">
              <a:buNone/>
            </a:pPr>
            <a:r>
              <a:rPr lang="fr-FR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Newsroom</a:t>
            </a:r>
            <a:r>
              <a:rPr lang="fr-FR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Computer System (NRCS)</a:t>
            </a:r>
            <a:endParaRPr lang="fr-FR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810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4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غرفة الأخبار</a:t>
            </a:r>
            <a:br>
              <a:rPr lang="ar-DZ" sz="4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Newsroom</a:t>
            </a:r>
            <a:endParaRPr lang="fr-FR" sz="4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هي الفضاء التنظيمي والمهني الذي تنتج فيه النشرة الإخبارية عبر تنسيق العمل بين الطاقم المسؤول عن اعدادها وانتاجها والموزع ما بين:</a:t>
            </a:r>
          </a:p>
          <a:p>
            <a:pPr marL="45720" indent="0" algn="just" rtl="1">
              <a:buNone/>
            </a:pPr>
            <a:endParaRPr lang="ar-DZ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8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التحرير</a:t>
            </a:r>
          </a:p>
          <a:p>
            <a:pPr lvl="8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التصوير</a:t>
            </a:r>
          </a:p>
          <a:p>
            <a:pPr lvl="8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الإخراج</a:t>
            </a:r>
          </a:p>
          <a:p>
            <a:pPr lvl="8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الهندسة التقنية</a:t>
            </a:r>
            <a:endParaRPr lang="fr-F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6354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أدوات تنظيم العمل داخل غرفة الأخبار</a:t>
            </a:r>
            <a:endParaRPr lang="fr-FR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مخطط زمني تفصيلي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ترتيب الأخبار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تحديد المدة الزمنية لكل فقرة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توقيت الانتقال من فقرة الى أخرى</a:t>
            </a:r>
          </a:p>
          <a:p>
            <a:pPr marL="45720" indent="0" algn="r" rtl="1">
              <a:buNone/>
            </a:pPr>
            <a:r>
              <a:rPr lang="ar-DZ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ضبط الإيقاع ومنع تجاوز الزمن-</a:t>
            </a:r>
            <a:endParaRPr lang="fr-F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 algn="ctr" rtl="1">
              <a:buNone/>
            </a:pPr>
            <a:endParaRPr lang="ar-DZ" sz="2800" b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ar-DZ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جدول البث</a:t>
            </a:r>
          </a:p>
          <a:p>
            <a:pPr marL="45720" indent="0" algn="ctr" rtl="1">
              <a:buNone/>
            </a:pPr>
            <a:r>
              <a:rPr lang="fr-FR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Rundown</a:t>
            </a:r>
            <a:endParaRPr lang="ar-DZ" sz="2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8637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أدوات تنظيم العمل داخل غرفة الأخبار</a:t>
            </a:r>
            <a:endParaRPr lang="fr-FR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72141" y="1965960"/>
            <a:ext cx="4754880" cy="4023360"/>
          </a:xfrm>
        </p:spPr>
        <p:txBody>
          <a:bodyPr>
            <a:normAutofit/>
          </a:bodyPr>
          <a:lstStyle/>
          <a:p>
            <a:pPr marL="45720" indent="0" algn="ctr" rtl="1">
              <a:buNone/>
            </a:pPr>
            <a:endParaRPr lang="ar-DZ" sz="2800" b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</a:t>
            </a:r>
            <a:r>
              <a:rPr lang="ar-DZ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قويم الأحداث</a:t>
            </a:r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قنوات الاتصال الداخلي (بين فريق العمل)</a:t>
            </a:r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مؤشرات التفاعل الرقمي</a:t>
            </a:r>
            <a:endParaRPr lang="ar-DZ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0004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أدوات البث والمراقبة التقنية</a:t>
            </a:r>
            <a:endParaRPr lang="fr-FR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511380" y="1965960"/>
            <a:ext cx="6748529" cy="4023360"/>
          </a:xfrm>
        </p:spPr>
        <p:txBody>
          <a:bodyPr>
            <a:normAutofit/>
          </a:bodyPr>
          <a:lstStyle/>
          <a:p>
            <a:pPr marL="45720" indent="0" algn="ctr" rtl="1">
              <a:buNone/>
            </a:pPr>
            <a:endParaRPr lang="ar-DZ" sz="2800" b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غرفة التحكم </a:t>
            </a:r>
            <a:r>
              <a:rPr lang="fr-FR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 room / </a:t>
            </a:r>
            <a:r>
              <a:rPr lang="fr-FR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Regie</a:t>
            </a:r>
            <a:endParaRPr lang="ar-DZ" sz="2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جهاز التلقين </a:t>
            </a:r>
            <a:r>
              <a:rPr lang="fr-FR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Autocue</a:t>
            </a:r>
            <a:r>
              <a:rPr lang="fr-FR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fr-FR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teleprompter</a:t>
            </a:r>
            <a:endParaRPr lang="fr-FR" sz="2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أنظمة الأرشفة </a:t>
            </a:r>
            <a:r>
              <a:rPr lang="fr-FR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Archiving</a:t>
            </a:r>
            <a:r>
              <a:rPr lang="fr-FR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ar-DZ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r-DZ" sz="2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0006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الأدوات الرقمية والتحليلية</a:t>
            </a:r>
            <a:endParaRPr lang="fr-FR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متابعة وكالات الأنباء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تتبع الحسابات الرسمية على منصات التواصل الاجتماعي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رصد ما </a:t>
            </a:r>
            <a:r>
              <a:rPr lang="ar-DZ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ه</a:t>
            </a: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 شائع (</a:t>
            </a:r>
            <a:r>
              <a:rPr lang="ar-DZ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الترند</a:t>
            </a: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محاولة اكتشاف الاخبار قبل المنافسين</a:t>
            </a:r>
            <a:endParaRPr lang="fr-F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 algn="ctr" rtl="1">
              <a:buNone/>
            </a:pPr>
            <a:endParaRPr lang="ar-DZ" sz="2800" b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ar-DZ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أدوات الرصد الرقمي </a:t>
            </a:r>
            <a:endParaRPr lang="fr-FR" sz="2800" b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fr-FR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Monitoring </a:t>
            </a:r>
            <a:r>
              <a:rPr lang="fr-FR" sz="28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endParaRPr lang="ar-DZ" sz="2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8434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الأدوات الرقمية والتحليلية</a:t>
            </a:r>
            <a:endParaRPr lang="fr-FR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عدد المشاهدات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مدة المشاهدة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التفاعل ,,, الخ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 algn="ctr" rtl="1">
              <a:buNone/>
            </a:pPr>
            <a:endParaRPr lang="ar-DZ" sz="2800" b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ar-DZ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مؤشرات الأداء</a:t>
            </a:r>
            <a:endParaRPr lang="fr-FR" sz="2800" b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fr-FR" sz="28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Analytics</a:t>
            </a:r>
            <a:r>
              <a:rPr lang="fr-FR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Dashboard</a:t>
            </a:r>
            <a:endParaRPr lang="ar-DZ" sz="2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7758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الأدوات الرقمية والتحليلية</a:t>
            </a:r>
            <a:endParaRPr lang="fr-FR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ü"/>
            </a:pPr>
            <a:endParaRPr lang="ar-DZ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التحقق من الصور والفيديوهات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كشف الأخبار المضللة والزائفة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 algn="ctr" rtl="1">
              <a:buNone/>
            </a:pPr>
            <a:endParaRPr lang="ar-DZ" sz="2800" b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ar-DZ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أدوات التحقق الرقمي </a:t>
            </a:r>
            <a:endParaRPr lang="fr-FR" sz="2800" b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fr-FR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 - </a:t>
            </a:r>
            <a:r>
              <a:rPr lang="fr-FR" sz="28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checking</a:t>
            </a:r>
            <a:r>
              <a:rPr lang="fr-FR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endParaRPr lang="ar-DZ" sz="2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408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680005"/>
          </a:xfrm>
        </p:spPr>
        <p:txBody>
          <a:bodyPr/>
          <a:lstStyle/>
          <a:p>
            <a:pPr algn="ctr" rtl="1"/>
            <a: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مدير الأخبار</a:t>
            </a:r>
            <a:b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News </a:t>
            </a:r>
            <a:r>
              <a:rPr lang="fr-FR" sz="28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Director</a:t>
            </a:r>
            <a:endParaRPr lang="fr-FR" sz="32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 algn="ctr" rtl="1">
              <a:buNone/>
            </a:pPr>
            <a:endParaRPr lang="ar-DZ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ar-DZ" sz="3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فريق عمل نشرة الأخيار</a:t>
            </a:r>
            <a:endParaRPr lang="fr-FR" sz="3600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82580" y="2125014"/>
            <a:ext cx="5576552" cy="3727146"/>
          </a:xfrm>
        </p:spPr>
        <p:txBody>
          <a:bodyPr>
            <a:normAutofit fontScale="92500" lnSpcReduction="10000"/>
          </a:bodyPr>
          <a:lstStyle/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يتولى رئاسة قسم الأخبار</a:t>
            </a: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يحدد نوع الأخبار وكيفية تغطيتها (من، ماذا، اين، متى، ولماذا تتم تغطية حدث ما أو عدم تغطيته)</a:t>
            </a:r>
            <a:endParaRPr lang="ar-DZ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يحدد الخط </a:t>
            </a: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التحريري</a:t>
            </a:r>
            <a:endParaRPr lang="ar-DZ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يختار </a:t>
            </a:r>
            <a:r>
              <a:rPr lang="ar-DZ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المانشيت</a:t>
            </a:r>
            <a:r>
              <a:rPr lang="ar-D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headline</a:t>
            </a:r>
            <a:r>
              <a:rPr lang="ar-D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(العنوان الأبرز في النشرة</a:t>
            </a: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يكتب مقدمة النشرة ويحدد ترتيب الاخبار</a:t>
            </a:r>
          </a:p>
          <a:p>
            <a:pPr algn="just" rtl="1"/>
            <a:endParaRPr lang="fr-F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/>
            <a:endParaRPr lang="fr-F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4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680005"/>
          </a:xfrm>
        </p:spPr>
        <p:txBody>
          <a:bodyPr/>
          <a:lstStyle/>
          <a:p>
            <a:pPr algn="ctr" rtl="1"/>
            <a: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مساعد مدير الأخبار</a:t>
            </a:r>
            <a:b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News </a:t>
            </a:r>
            <a:r>
              <a:rPr lang="fr-FR" sz="28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Director</a:t>
            </a:r>
            <a:endParaRPr lang="fr-FR" sz="32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 algn="ctr" rtl="1">
              <a:buNone/>
            </a:pPr>
            <a:endParaRPr lang="ar-DZ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ar-DZ" sz="3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فريق عمل نشرة الأخيار</a:t>
            </a:r>
            <a:endParaRPr lang="fr-FR" sz="3600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2125014"/>
            <a:ext cx="3931920" cy="3727146"/>
          </a:xfrm>
        </p:spPr>
        <p:txBody>
          <a:bodyPr>
            <a:normAutofit/>
          </a:bodyPr>
          <a:lstStyle/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مسؤول عن تنفيذ رؤية </a:t>
            </a:r>
            <a:r>
              <a:rPr lang="ar-D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</a:t>
            </a: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دير الاخبار</a:t>
            </a: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</a:t>
            </a: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راجعة المحتوى</a:t>
            </a:r>
            <a:endParaRPr lang="fr-F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التأكد من دقة المحتوى وحياده لضمان التوازن</a:t>
            </a:r>
            <a:endParaRPr lang="fr-F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310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680005"/>
          </a:xfrm>
        </p:spPr>
        <p:txBody>
          <a:bodyPr/>
          <a:lstStyle/>
          <a:p>
            <a:pPr algn="ctr" rtl="1"/>
            <a: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رئيس التحرير</a:t>
            </a:r>
            <a:b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Editor- in- </a:t>
            </a:r>
            <a:r>
              <a:rPr lang="fr-FR" sz="28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chief</a:t>
            </a:r>
            <a:endParaRPr lang="fr-FR" sz="32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 algn="ctr" rtl="1">
              <a:buNone/>
            </a:pPr>
            <a:endParaRPr lang="ar-DZ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ar-DZ" sz="3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فريق عمل نشرة الأخيار</a:t>
            </a:r>
            <a:endParaRPr lang="fr-FR" sz="3600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2125014"/>
            <a:ext cx="3931920" cy="3727146"/>
          </a:xfrm>
        </p:spPr>
        <p:txBody>
          <a:bodyPr>
            <a:normAutofit lnSpcReduction="10000"/>
          </a:bodyPr>
          <a:lstStyle/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توزيع المهام على فريق التحرير</a:t>
            </a:r>
            <a:endParaRPr lang="fr-F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/>
            <a:endParaRPr lang="ar-DZ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مراجعة الأخبار بعد التحرير</a:t>
            </a:r>
          </a:p>
          <a:p>
            <a:pPr algn="just" rtl="1"/>
            <a:endParaRPr lang="fr-F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يتلقى التوجيهات والتعليمات من مدير الأخبار (يجتمع به بشكل يومي)</a:t>
            </a:r>
            <a:endParaRPr lang="fr-F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145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680005"/>
          </a:xfrm>
        </p:spPr>
        <p:txBody>
          <a:bodyPr/>
          <a:lstStyle/>
          <a:p>
            <a:pPr algn="ctr" rtl="1"/>
            <a: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نائب رئيس التحرير</a:t>
            </a:r>
            <a:b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Editor- in- </a:t>
            </a:r>
            <a:r>
              <a:rPr lang="fr-FR" sz="28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chief</a:t>
            </a:r>
            <a:r>
              <a:rPr lang="ar-DZ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Deputy</a:t>
            </a:r>
            <a:endParaRPr lang="fr-FR" sz="32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 algn="ctr" rtl="1">
              <a:buNone/>
            </a:pPr>
            <a:endParaRPr lang="ar-DZ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ar-DZ" sz="3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فريق عمل نشرة الأخيار</a:t>
            </a:r>
            <a:endParaRPr lang="fr-FR" sz="3600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2125014"/>
            <a:ext cx="3931920" cy="3727146"/>
          </a:xfrm>
        </p:spPr>
        <p:txBody>
          <a:bodyPr>
            <a:normAutofit/>
          </a:bodyPr>
          <a:lstStyle/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يشرف على تنفيذ الأجندة اليومية</a:t>
            </a:r>
            <a:endParaRPr lang="fr-F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/>
            <a:endParaRPr lang="ar-DZ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ينسق بين الأقسام</a:t>
            </a:r>
          </a:p>
          <a:p>
            <a:pPr algn="just" rtl="1"/>
            <a:endParaRPr lang="fr-F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076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680005"/>
          </a:xfrm>
        </p:spPr>
        <p:txBody>
          <a:bodyPr/>
          <a:lstStyle/>
          <a:p>
            <a:pPr algn="ctr" rtl="1"/>
            <a: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رؤساء الأقسام</a:t>
            </a:r>
            <a:b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Beat editor</a:t>
            </a:r>
            <a:endParaRPr lang="fr-FR" sz="32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 algn="ctr" rtl="1">
              <a:buNone/>
            </a:pPr>
            <a:endParaRPr lang="ar-DZ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ar-DZ" sz="3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فريق عمل نشرة الأخيار</a:t>
            </a:r>
            <a:endParaRPr lang="fr-FR" sz="3600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2125014"/>
            <a:ext cx="3931920" cy="3727146"/>
          </a:xfrm>
        </p:spPr>
        <p:txBody>
          <a:bodyPr>
            <a:normAutofit/>
          </a:bodyPr>
          <a:lstStyle/>
          <a:p>
            <a:pPr algn="just" rtl="1"/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الاشراف على فريق من الصحفيين مختصين في مجال محدد سياسي، اقتصادي، اجتماعي، رياضي، ثقافي، دولي ,,,الخ</a:t>
            </a:r>
            <a:endParaRPr lang="fr-F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834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680005"/>
          </a:xfrm>
        </p:spPr>
        <p:txBody>
          <a:bodyPr/>
          <a:lstStyle/>
          <a:p>
            <a:pPr algn="ctr" rtl="1"/>
            <a: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الصحفيين</a:t>
            </a:r>
            <a:b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Reporters</a:t>
            </a:r>
            <a:endParaRPr lang="fr-FR" sz="32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 algn="ctr" rtl="1">
              <a:buNone/>
            </a:pPr>
            <a:endParaRPr lang="ar-DZ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ar-DZ" sz="3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فريق عمل نشرة الأخيار</a:t>
            </a:r>
            <a:endParaRPr lang="fr-FR" sz="3600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2125014"/>
            <a:ext cx="3931920" cy="3727146"/>
          </a:xfrm>
        </p:spPr>
        <p:txBody>
          <a:bodyPr>
            <a:normAutofit lnSpcReduction="10000"/>
          </a:bodyPr>
          <a:lstStyle/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جمع المعلومات</a:t>
            </a:r>
            <a:endParaRPr lang="fr-F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/>
            <a:endParaRPr lang="ar-DZ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اعداد السكريبت</a:t>
            </a:r>
          </a:p>
          <a:p>
            <a:pPr algn="just" rtl="1"/>
            <a:endParaRPr lang="fr-F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اجراء المقابلات</a:t>
            </a: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endParaRPr lang="ar-DZ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انجاز التقارير الاخبارية</a:t>
            </a:r>
            <a:endParaRPr lang="fr-F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214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1754102"/>
            <a:ext cx="3931920" cy="680005"/>
          </a:xfrm>
        </p:spPr>
        <p:txBody>
          <a:bodyPr/>
          <a:lstStyle/>
          <a:p>
            <a:pPr algn="ctr" rtl="1"/>
            <a: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المراسلون</a:t>
            </a:r>
            <a:br>
              <a:rPr lang="ar-DZ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Field reporters/ </a:t>
            </a:r>
            <a:r>
              <a:rPr lang="fr-FR" sz="28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correspondents</a:t>
            </a:r>
            <a:endParaRPr lang="fr-FR" sz="32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 algn="ctr" rtl="1">
              <a:buNone/>
            </a:pPr>
            <a:endParaRPr lang="ar-DZ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endParaRPr lang="ar-DZ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 rtl="1">
              <a:buNone/>
            </a:pPr>
            <a:r>
              <a:rPr lang="ar-DZ" sz="3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فريق عمل نشرة الأخيار</a:t>
            </a:r>
            <a:endParaRPr lang="fr-FR" sz="3600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3155324"/>
            <a:ext cx="3931920" cy="2696836"/>
          </a:xfrm>
        </p:spPr>
        <p:txBody>
          <a:bodyPr>
            <a:normAutofit/>
          </a:bodyPr>
          <a:lstStyle/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التغطية الميدانية</a:t>
            </a:r>
            <a:endParaRPr lang="fr-F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/>
            <a:endParaRPr lang="ar-DZ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rtl="1">
              <a:buFont typeface="Wingdings" panose="05000000000000000000" pitchFamily="2" charset="2"/>
              <a:buChar char="ü"/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الوقفات المباشرة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Stand-up</a:t>
            </a:r>
            <a:endParaRPr lang="ar-DZ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1"/>
            <a:endParaRPr lang="fr-FR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/>
            <a:endParaRPr lang="fr-F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146457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328</TotalTime>
  <Words>552</Words>
  <Application>Microsoft Office PowerPoint</Application>
  <PresentationFormat>Grand écran</PresentationFormat>
  <Paragraphs>177</Paragraphs>
  <Slides>25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0" baseType="lpstr">
      <vt:lpstr>Arial</vt:lpstr>
      <vt:lpstr>Corbel</vt:lpstr>
      <vt:lpstr>Times New Roman</vt:lpstr>
      <vt:lpstr>Wingdings</vt:lpstr>
      <vt:lpstr>Base</vt:lpstr>
      <vt:lpstr>صناعة الأخبار</vt:lpstr>
      <vt:lpstr>غرفة الأخبار Newsroom</vt:lpstr>
      <vt:lpstr>مدير الأخبار News Director</vt:lpstr>
      <vt:lpstr>مساعد مدير الأخبار Assistant News Director</vt:lpstr>
      <vt:lpstr>رئيس التحرير Editor- in- chief</vt:lpstr>
      <vt:lpstr>نائب رئيس التحرير Editor- in- chief Deputy</vt:lpstr>
      <vt:lpstr>رؤساء الأقسام Beat editor</vt:lpstr>
      <vt:lpstr>الصحفيين Reporters</vt:lpstr>
      <vt:lpstr>المراسلون Field reporters/ correspondents</vt:lpstr>
      <vt:lpstr>فريق الإخراج /فريق التنفيذ Production Team</vt:lpstr>
      <vt:lpstr>المذيع News Anchor/ News presenter</vt:lpstr>
      <vt:lpstr>دورة العمل اليومي</vt:lpstr>
      <vt:lpstr>الاجتماع الأول</vt:lpstr>
      <vt:lpstr>الاجتماع التحريري الصباحي</vt:lpstr>
      <vt:lpstr>جمع المعلومات</vt:lpstr>
      <vt:lpstr>التحرير</vt:lpstr>
      <vt:lpstr>الانتاج</vt:lpstr>
      <vt:lpstr>البث</vt:lpstr>
      <vt:lpstr>أدوات تنظيم العمل داخل غرفة الأخبار</vt:lpstr>
      <vt:lpstr>أدوات تنظيم العمل داخل غرفة الأخبار</vt:lpstr>
      <vt:lpstr>أدوات تنظيم العمل داخل غرفة الأخبار</vt:lpstr>
      <vt:lpstr>أدوات البث والمراقبة التقنية</vt:lpstr>
      <vt:lpstr>الأدوات الرقمية والتحليلية</vt:lpstr>
      <vt:lpstr>الأدوات الرقمية والتحليلية</vt:lpstr>
      <vt:lpstr>الأدوات الرقمية والتحليلية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صناعة الأخبار</dc:title>
  <dc:creator>meriem madoui</dc:creator>
  <cp:lastModifiedBy>meriem madoui</cp:lastModifiedBy>
  <cp:revision>13</cp:revision>
  <dcterms:created xsi:type="dcterms:W3CDTF">2026-02-20T14:04:07Z</dcterms:created>
  <dcterms:modified xsi:type="dcterms:W3CDTF">2026-02-20T19:32:15Z</dcterms:modified>
</cp:coreProperties>
</file>