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5" r:id="rId8"/>
    <p:sldId id="262" r:id="rId9"/>
    <p:sldId id="263" r:id="rId10"/>
    <p:sldId id="264"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232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5C59BCBF-1AF0-A142-AEFD-A592705CF9F5}" type="datetimeFigureOut">
              <a:rPr lang="en-US" smtClean="0"/>
              <a:t>23/01/22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6FA7-CAE5-6A46-A449-EEFAD7FDFB0E}" type="slidenum">
              <a:rPr lang="en-US" smtClean="0"/>
              <a:t>‹#›</a:t>
            </a:fld>
            <a:endParaRPr lang="en-US"/>
          </a:p>
        </p:txBody>
      </p:sp>
    </p:spTree>
    <p:extLst>
      <p:ext uri="{BB962C8B-B14F-4D97-AF65-F5344CB8AC3E}">
        <p14:creationId xmlns:p14="http://schemas.microsoft.com/office/powerpoint/2010/main" val="2050604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C59BCBF-1AF0-A142-AEFD-A592705CF9F5}" type="datetimeFigureOut">
              <a:rPr lang="en-US" smtClean="0"/>
              <a:t>23/01/22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6FA7-CAE5-6A46-A449-EEFAD7FDFB0E}" type="slidenum">
              <a:rPr lang="en-US" smtClean="0"/>
              <a:t>‹#›</a:t>
            </a:fld>
            <a:endParaRPr lang="en-US"/>
          </a:p>
        </p:txBody>
      </p:sp>
    </p:spTree>
    <p:extLst>
      <p:ext uri="{BB962C8B-B14F-4D97-AF65-F5344CB8AC3E}">
        <p14:creationId xmlns:p14="http://schemas.microsoft.com/office/powerpoint/2010/main" val="47816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C59BCBF-1AF0-A142-AEFD-A592705CF9F5}" type="datetimeFigureOut">
              <a:rPr lang="en-US" smtClean="0"/>
              <a:t>23/01/22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6FA7-CAE5-6A46-A449-EEFAD7FDFB0E}" type="slidenum">
              <a:rPr lang="en-US" smtClean="0"/>
              <a:t>‹#›</a:t>
            </a:fld>
            <a:endParaRPr lang="en-US"/>
          </a:p>
        </p:txBody>
      </p:sp>
    </p:spTree>
    <p:extLst>
      <p:ext uri="{BB962C8B-B14F-4D97-AF65-F5344CB8AC3E}">
        <p14:creationId xmlns:p14="http://schemas.microsoft.com/office/powerpoint/2010/main" val="352885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C59BCBF-1AF0-A142-AEFD-A592705CF9F5}" type="datetimeFigureOut">
              <a:rPr lang="en-US" smtClean="0"/>
              <a:t>23/01/22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6FA7-CAE5-6A46-A449-EEFAD7FDFB0E}" type="slidenum">
              <a:rPr lang="en-US" smtClean="0"/>
              <a:t>‹#›</a:t>
            </a:fld>
            <a:endParaRPr lang="en-US"/>
          </a:p>
        </p:txBody>
      </p:sp>
    </p:spTree>
    <p:extLst>
      <p:ext uri="{BB962C8B-B14F-4D97-AF65-F5344CB8AC3E}">
        <p14:creationId xmlns:p14="http://schemas.microsoft.com/office/powerpoint/2010/main" val="832955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5C59BCBF-1AF0-A142-AEFD-A592705CF9F5}" type="datetimeFigureOut">
              <a:rPr lang="en-US" smtClean="0"/>
              <a:t>23/01/22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6FA7-CAE5-6A46-A449-EEFAD7FDFB0E}" type="slidenum">
              <a:rPr lang="en-US" smtClean="0"/>
              <a:t>‹#›</a:t>
            </a:fld>
            <a:endParaRPr lang="en-US"/>
          </a:p>
        </p:txBody>
      </p:sp>
    </p:spTree>
    <p:extLst>
      <p:ext uri="{BB962C8B-B14F-4D97-AF65-F5344CB8AC3E}">
        <p14:creationId xmlns:p14="http://schemas.microsoft.com/office/powerpoint/2010/main" val="2014703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5C59BCBF-1AF0-A142-AEFD-A592705CF9F5}" type="datetimeFigureOut">
              <a:rPr lang="en-US" smtClean="0"/>
              <a:t>23/01/22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66FA7-CAE5-6A46-A449-EEFAD7FDFB0E}" type="slidenum">
              <a:rPr lang="en-US" smtClean="0"/>
              <a:t>‹#›</a:t>
            </a:fld>
            <a:endParaRPr lang="en-US"/>
          </a:p>
        </p:txBody>
      </p:sp>
    </p:spTree>
    <p:extLst>
      <p:ext uri="{BB962C8B-B14F-4D97-AF65-F5344CB8AC3E}">
        <p14:creationId xmlns:p14="http://schemas.microsoft.com/office/powerpoint/2010/main" val="106123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5C59BCBF-1AF0-A142-AEFD-A592705CF9F5}" type="datetimeFigureOut">
              <a:rPr lang="en-US" smtClean="0"/>
              <a:t>23/01/22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166FA7-CAE5-6A46-A449-EEFAD7FDFB0E}" type="slidenum">
              <a:rPr lang="en-US" smtClean="0"/>
              <a:t>‹#›</a:t>
            </a:fld>
            <a:endParaRPr lang="en-US"/>
          </a:p>
        </p:txBody>
      </p:sp>
    </p:spTree>
    <p:extLst>
      <p:ext uri="{BB962C8B-B14F-4D97-AF65-F5344CB8AC3E}">
        <p14:creationId xmlns:p14="http://schemas.microsoft.com/office/powerpoint/2010/main" val="4052151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5C59BCBF-1AF0-A142-AEFD-A592705CF9F5}" type="datetimeFigureOut">
              <a:rPr lang="en-US" smtClean="0"/>
              <a:t>23/01/22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166FA7-CAE5-6A46-A449-EEFAD7FDFB0E}" type="slidenum">
              <a:rPr lang="en-US" smtClean="0"/>
              <a:t>‹#›</a:t>
            </a:fld>
            <a:endParaRPr lang="en-US"/>
          </a:p>
        </p:txBody>
      </p:sp>
    </p:spTree>
    <p:extLst>
      <p:ext uri="{BB962C8B-B14F-4D97-AF65-F5344CB8AC3E}">
        <p14:creationId xmlns:p14="http://schemas.microsoft.com/office/powerpoint/2010/main" val="3421072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59BCBF-1AF0-A142-AEFD-A592705CF9F5}" type="datetimeFigureOut">
              <a:rPr lang="en-US" smtClean="0"/>
              <a:t>23/01/22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166FA7-CAE5-6A46-A449-EEFAD7FDFB0E}" type="slidenum">
              <a:rPr lang="en-US" smtClean="0"/>
              <a:t>‹#›</a:t>
            </a:fld>
            <a:endParaRPr lang="en-US"/>
          </a:p>
        </p:txBody>
      </p:sp>
    </p:spTree>
    <p:extLst>
      <p:ext uri="{BB962C8B-B14F-4D97-AF65-F5344CB8AC3E}">
        <p14:creationId xmlns:p14="http://schemas.microsoft.com/office/powerpoint/2010/main" val="4054253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5C59BCBF-1AF0-A142-AEFD-A592705CF9F5}" type="datetimeFigureOut">
              <a:rPr lang="en-US" smtClean="0"/>
              <a:t>23/01/22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66FA7-CAE5-6A46-A449-EEFAD7FDFB0E}" type="slidenum">
              <a:rPr lang="en-US" smtClean="0"/>
              <a:t>‹#›</a:t>
            </a:fld>
            <a:endParaRPr lang="en-US"/>
          </a:p>
        </p:txBody>
      </p:sp>
    </p:spTree>
    <p:extLst>
      <p:ext uri="{BB962C8B-B14F-4D97-AF65-F5344CB8AC3E}">
        <p14:creationId xmlns:p14="http://schemas.microsoft.com/office/powerpoint/2010/main" val="18857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5C59BCBF-1AF0-A142-AEFD-A592705CF9F5}" type="datetimeFigureOut">
              <a:rPr lang="en-US" smtClean="0"/>
              <a:t>23/01/22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66FA7-CAE5-6A46-A449-EEFAD7FDFB0E}" type="slidenum">
              <a:rPr lang="en-US" smtClean="0"/>
              <a:t>‹#›</a:t>
            </a:fld>
            <a:endParaRPr lang="en-US"/>
          </a:p>
        </p:txBody>
      </p:sp>
    </p:spTree>
    <p:extLst>
      <p:ext uri="{BB962C8B-B14F-4D97-AF65-F5344CB8AC3E}">
        <p14:creationId xmlns:p14="http://schemas.microsoft.com/office/powerpoint/2010/main" val="38495458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9BCBF-1AF0-A142-AEFD-A592705CF9F5}" type="datetimeFigureOut">
              <a:rPr lang="en-US" smtClean="0"/>
              <a:t>23/01/22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66FA7-CAE5-6A46-A449-EEFAD7FDFB0E}" type="slidenum">
              <a:rPr lang="en-US" smtClean="0"/>
              <a:t>‹#›</a:t>
            </a:fld>
            <a:endParaRPr lang="en-US"/>
          </a:p>
        </p:txBody>
      </p:sp>
    </p:spTree>
    <p:extLst>
      <p:ext uri="{BB962C8B-B14F-4D97-AF65-F5344CB8AC3E}">
        <p14:creationId xmlns:p14="http://schemas.microsoft.com/office/powerpoint/2010/main" val="2551633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Naturalism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13655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Representative Writers and Works : </a:t>
            </a:r>
            <a:r>
              <a:rPr lang="fr-FR" dirty="0" smtClean="0"/>
              <a:t/>
            </a:r>
            <a:br>
              <a:rPr lang="fr-FR"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While the French initiated and developed Naturalism, Americans are credited with bringing it to its fullest expression. American Naturalist writers include the novelists Theodore Dreiser, Stephen Crane, Frank Norris, Hamlin Garland, and Jack London; the short story writer O. Henry (William Sydney Porter); and the poets Edwin Arlington Robinson and Edgar Lee Masters. Dreiser’s An American Tragedy is considered the pinnacle of naturalist achievement. Other representative works are Dreiser’s Sister Carrie, London’s The Call of the Wild, Norris’s </a:t>
            </a:r>
            <a:r>
              <a:rPr lang="en-US" dirty="0" err="1" smtClean="0"/>
              <a:t>McTeague</a:t>
            </a:r>
            <a:r>
              <a:rPr lang="en-US" dirty="0" smtClean="0"/>
              <a:t>, and Crane’s The Red Badge of Courage.</a:t>
            </a:r>
            <a:endParaRPr lang="fr-FR" dirty="0" smtClean="0"/>
          </a:p>
          <a:p>
            <a:r>
              <a:rPr lang="en-US" dirty="0" smtClean="0"/>
              <a:t> </a:t>
            </a:r>
            <a:endParaRPr lang="fr-FR" dirty="0" smtClean="0"/>
          </a:p>
          <a:p>
            <a:r>
              <a:rPr lang="en-US" dirty="0" smtClean="0"/>
              <a:t> </a:t>
            </a:r>
            <a:endParaRPr lang="fr-FR" dirty="0" smtClean="0"/>
          </a:p>
          <a:p>
            <a:endParaRPr lang="en-US" dirty="0"/>
          </a:p>
        </p:txBody>
      </p:sp>
    </p:spTree>
    <p:extLst>
      <p:ext uri="{BB962C8B-B14F-4D97-AF65-F5344CB8AC3E}">
        <p14:creationId xmlns:p14="http://schemas.microsoft.com/office/powerpoint/2010/main" val="3555260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smtClean="0"/>
              <a:t>Introduction:</a:t>
            </a:r>
            <a:r>
              <a:rPr lang="fr-FR" dirty="0" smtClean="0"/>
              <a:t/>
            </a:r>
            <a:br>
              <a:rPr lang="fr-FR" dirty="0" smtClean="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GB" b="1" dirty="0"/>
              <a:t> </a:t>
            </a:r>
            <a:endParaRPr lang="fr-FR" dirty="0"/>
          </a:p>
          <a:p>
            <a:pPr marL="0" indent="0">
              <a:buNone/>
            </a:pPr>
            <a:r>
              <a:rPr lang="en-US" dirty="0"/>
              <a:t> Naturalism is a subcategory of Realism that began in France and was most popular in the late 1870s and early 1880s.Although it was inspired by the work of the French writer Emile Zola, the movement reached the peak of its accomplishment in the United States at the end of the nineteenth century and remained in vogue up to World War I. </a:t>
            </a:r>
            <a:endParaRPr lang="fr-FR" dirty="0"/>
          </a:p>
          <a:p>
            <a:endParaRPr lang="en-US" dirty="0"/>
          </a:p>
        </p:txBody>
      </p:sp>
    </p:spTree>
    <p:extLst>
      <p:ext uri="{BB962C8B-B14F-4D97-AF65-F5344CB8AC3E}">
        <p14:creationId xmlns:p14="http://schemas.microsoft.com/office/powerpoint/2010/main" val="3038075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Principles/Characteristics of the movement </a:t>
            </a:r>
            <a:endParaRPr lang="en-US" b="1" dirty="0"/>
          </a:p>
        </p:txBody>
      </p:sp>
      <p:sp>
        <p:nvSpPr>
          <p:cNvPr id="3" name="Content Placeholder 2"/>
          <p:cNvSpPr>
            <a:spLocks noGrp="1"/>
          </p:cNvSpPr>
          <p:nvPr>
            <p:ph idx="1"/>
          </p:nvPr>
        </p:nvSpPr>
        <p:spPr/>
        <p:txBody>
          <a:bodyPr>
            <a:normAutofit/>
          </a:bodyPr>
          <a:lstStyle/>
          <a:p>
            <a:r>
              <a:rPr lang="en-US" dirty="0"/>
              <a:t>1. </a:t>
            </a:r>
            <a:r>
              <a:rPr lang="en-US" b="1" dirty="0"/>
              <a:t>Naturalism applies scientific ideas and principles</a:t>
            </a:r>
            <a:r>
              <a:rPr lang="en-US" dirty="0"/>
              <a:t>, such as instinct and Darwin’s theory of evolution, to fiction. Authors in this movement wrote stories in which the characters behave in accordance with the impulses and drives of animals in nature. The tone is generally objective and distant, like that of a botanist or biologist taking notes or preparing a treatise. </a:t>
            </a:r>
            <a:endParaRPr lang="fr-FR" dirty="0"/>
          </a:p>
        </p:txBody>
      </p:sp>
    </p:spTree>
    <p:extLst>
      <p:ext uri="{BB962C8B-B14F-4D97-AF65-F5344CB8AC3E}">
        <p14:creationId xmlns:p14="http://schemas.microsoft.com/office/powerpoint/2010/main" val="1618989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2. Because the focus of Naturalism is human nature, </a:t>
            </a:r>
            <a:r>
              <a:rPr lang="en-US" b="1" dirty="0" smtClean="0"/>
              <a:t>stories in this movement are character driven rather than plot-driven.</a:t>
            </a:r>
            <a:endParaRPr lang="fr-FR" dirty="0" smtClean="0"/>
          </a:p>
          <a:p>
            <a:endParaRPr lang="en-US" dirty="0"/>
          </a:p>
        </p:txBody>
      </p:sp>
    </p:spTree>
    <p:extLst>
      <p:ext uri="{BB962C8B-B14F-4D97-AF65-F5344CB8AC3E}">
        <p14:creationId xmlns:p14="http://schemas.microsoft.com/office/powerpoint/2010/main" val="3133397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3</a:t>
            </a:r>
            <a:r>
              <a:rPr lang="en-US" b="1" dirty="0" smtClean="0"/>
              <a:t>. Novels of the naturalist movement feature common, everyday people</a:t>
            </a:r>
            <a:r>
              <a:rPr lang="en-US" dirty="0" smtClean="0"/>
              <a:t>. There are no members of royalty, titans of the business world, or great minds.  </a:t>
            </a:r>
            <a:endParaRPr lang="fr-FR" dirty="0" smtClean="0"/>
          </a:p>
          <a:p>
            <a:endParaRPr lang="en-US" dirty="0"/>
          </a:p>
        </p:txBody>
      </p:sp>
    </p:spTree>
    <p:extLst>
      <p:ext uri="{BB962C8B-B14F-4D97-AF65-F5344CB8AC3E}">
        <p14:creationId xmlns:p14="http://schemas.microsoft.com/office/powerpoint/2010/main" val="567473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4. The fundamental naturalist doctrine is presented in Zola’s 1880 essay ‘‘Le roman experimental’’ (meaning ‘‘the experimental—or experiential— novel’’). In it, Zola claims that the naturalist </a:t>
            </a:r>
            <a:r>
              <a:rPr lang="en-US" b="1" dirty="0" smtClean="0"/>
              <a:t>writers subject believable characters and events to experimental conditions</a:t>
            </a:r>
            <a:r>
              <a:rPr lang="en-US" dirty="0" smtClean="0"/>
              <a:t>. In other words, these writers take the known (such as a character) and introduce it into the unknown (such as an unfamiliar place). </a:t>
            </a:r>
            <a:endParaRPr lang="fr-FR" dirty="0" smtClean="0"/>
          </a:p>
          <a:p>
            <a:endParaRPr lang="en-US" dirty="0"/>
          </a:p>
        </p:txBody>
      </p:sp>
    </p:spTree>
    <p:extLst>
      <p:ext uri="{BB962C8B-B14F-4D97-AF65-F5344CB8AC3E}">
        <p14:creationId xmlns:p14="http://schemas.microsoft.com/office/powerpoint/2010/main" val="3686315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Naturalist authors place these ordinary characters in extraordinary situations. Thus, characters’ inherited traits and environmental influences determine plot outcome. In some cases, an unexpected opportunity is also introduced to give the character a chance to take it or to ignore it. Given extreme circumstances, desires, and needs, characters make decisions they would not otherwise make. The naturalist writer believes that the characters’ true natures emerge in these situations.</a:t>
            </a:r>
            <a:endParaRPr lang="fr-FR" dirty="0" smtClean="0"/>
          </a:p>
          <a:p>
            <a:endParaRPr lang="en-US" dirty="0"/>
          </a:p>
        </p:txBody>
      </p:sp>
    </p:spTree>
    <p:extLst>
      <p:ext uri="{BB962C8B-B14F-4D97-AF65-F5344CB8AC3E}">
        <p14:creationId xmlns:p14="http://schemas.microsoft.com/office/powerpoint/2010/main" val="817183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5. </a:t>
            </a:r>
            <a:r>
              <a:rPr lang="en-US" dirty="0" smtClean="0"/>
              <a:t>Another major principle of Naturalism that Zola explains in this essay is the idea of </a:t>
            </a:r>
            <a:r>
              <a:rPr lang="en-US" b="1" dirty="0" smtClean="0"/>
              <a:t>determinism,</a:t>
            </a:r>
            <a:r>
              <a:rPr lang="en-US" dirty="0" smtClean="0"/>
              <a:t> which is the theory that a person’s fate is determined solely by factors and forces </a:t>
            </a:r>
            <a:r>
              <a:rPr lang="en-US" dirty="0"/>
              <a:t>beyond an individual’s personal control, such as heredity and environment</a:t>
            </a:r>
            <a:r>
              <a:rPr lang="fr-FR" dirty="0" smtClean="0">
                <a:effectLst/>
              </a:rPr>
              <a:t> </a:t>
            </a:r>
            <a:endParaRPr lang="en-US" dirty="0" smtClean="0"/>
          </a:p>
          <a:p>
            <a:endParaRPr lang="en-US" dirty="0"/>
          </a:p>
        </p:txBody>
      </p:sp>
    </p:spTree>
    <p:extLst>
      <p:ext uri="{BB962C8B-B14F-4D97-AF65-F5344CB8AC3E}">
        <p14:creationId xmlns:p14="http://schemas.microsoft.com/office/powerpoint/2010/main" val="135015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Style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endParaRPr lang="fr-FR" dirty="0"/>
          </a:p>
          <a:p>
            <a:r>
              <a:rPr lang="en-US" b="1" u="sng" dirty="0"/>
              <a:t>Symbolism</a:t>
            </a:r>
            <a:endParaRPr lang="fr-FR" dirty="0"/>
          </a:p>
          <a:p>
            <a:r>
              <a:rPr lang="en-US" dirty="0"/>
              <a:t>Naturalist authors use symbolism to subtly convey a wealth of meaning in a few words or images. In Sister Carrie, Dreiser introduces the rocking chair as a symbol during key moments in Carrie’s life. Her rocking in it symbolizes her solitude in the world..</a:t>
            </a:r>
            <a:endParaRPr lang="fr-FR" dirty="0"/>
          </a:p>
          <a:p>
            <a:r>
              <a:rPr lang="en-US" b="1" u="sng" dirty="0"/>
              <a:t>Details:</a:t>
            </a:r>
            <a:endParaRPr lang="fr-FR" dirty="0"/>
          </a:p>
          <a:p>
            <a:r>
              <a:rPr lang="en-US" dirty="0"/>
              <a:t>Naturalists are similar to realists in their attention to detail. Naturalist works contain detailed passages describing settings, backgrounds, appearances, and emotions, all of which helps the reader get a specific perception of the characters’ lives. Details also give the work a realistic feeling, a sense of being inevitable and true. </a:t>
            </a:r>
            <a:endParaRPr lang="fr-FR" dirty="0"/>
          </a:p>
          <a:p>
            <a:endParaRPr lang="en-US" dirty="0"/>
          </a:p>
        </p:txBody>
      </p:sp>
    </p:spTree>
    <p:extLst>
      <p:ext uri="{BB962C8B-B14F-4D97-AF65-F5344CB8AC3E}">
        <p14:creationId xmlns:p14="http://schemas.microsoft.com/office/powerpoint/2010/main" val="2962429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TotalTime>
  <Words>555</Words>
  <Application>Microsoft Macintosh PowerPoint</Application>
  <PresentationFormat>On-screen Show (4:3)</PresentationFormat>
  <Paragraphs>21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Naturalism </vt:lpstr>
      <vt:lpstr>Introduction: </vt:lpstr>
      <vt:lpstr>Principles/Characteristics of the movement </vt:lpstr>
      <vt:lpstr>PowerPoint Presentation</vt:lpstr>
      <vt:lpstr>PowerPoint Presentation</vt:lpstr>
      <vt:lpstr>PowerPoint Presentation</vt:lpstr>
      <vt:lpstr>PowerPoint Presentation</vt:lpstr>
      <vt:lpstr>PowerPoint Presentation</vt:lpstr>
      <vt:lpstr>Style</vt:lpstr>
      <vt:lpstr>Representative Writers and Works :  </vt:lpstr>
    </vt:vector>
  </TitlesOfParts>
  <Company>sisu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Naturalism </dc:title>
  <dc:creator>zerrouki zina</dc:creator>
  <cp:lastModifiedBy>zerrouki zina</cp:lastModifiedBy>
  <cp:revision>1</cp:revision>
  <dcterms:created xsi:type="dcterms:W3CDTF">2022-01-23T14:36:41Z</dcterms:created>
  <dcterms:modified xsi:type="dcterms:W3CDTF">2022-01-23T14:43:27Z</dcterms:modified>
</cp:coreProperties>
</file>