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BEFCB-281E-4CEE-9442-1FBD1EABF395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09D4F-EECE-4432-BC60-D230546606E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735971-8030-4D6E-93D6-C40BE6DF5102}" type="slidenum">
              <a:rPr lang="fr-FR"/>
              <a:pPr/>
              <a:t>1</a:t>
            </a:fld>
            <a:endParaRPr lang="fr-FR"/>
          </a:p>
        </p:txBody>
      </p:sp>
      <p:sp>
        <p:nvSpPr>
          <p:cNvPr id="159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44951F-A812-4DA4-A825-ADD7FE57DA8E}" type="slidenum">
              <a:rPr lang="fr-FR"/>
              <a:pPr/>
              <a:t>11</a:t>
            </a:fld>
            <a:endParaRPr lang="fr-FR"/>
          </a:p>
        </p:txBody>
      </p:sp>
      <p:sp>
        <p:nvSpPr>
          <p:cNvPr id="2211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fld id="{8CD808AD-95A4-45B4-A48D-A6A452F13B30}" type="slidenum">
              <a:rPr lang="fr-FR"/>
              <a:pPr/>
              <a:t>11</a:t>
            </a:fld>
            <a:fld id="{D8F4EFD7-230F-47F2-BCB9-560C1C046C18}" type="slidenum">
              <a:rPr lang="fr-FR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894DDD-9688-4A92-A350-9B50DFCBEEF4}" type="slidenum">
              <a:rPr lang="fr-FR"/>
              <a:pPr/>
              <a:t>12</a:t>
            </a:fld>
            <a:endParaRPr lang="fr-FR"/>
          </a:p>
        </p:txBody>
      </p:sp>
      <p:sp>
        <p:nvSpPr>
          <p:cNvPr id="2232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fld id="{87848A62-B51D-4EDA-A422-1557FC443FF3}" type="slidenum">
              <a:rPr lang="fr-FR"/>
              <a:pPr/>
              <a:t>12</a:t>
            </a:fld>
            <a:fld id="{A466B967-290D-4366-B1F3-A9CC81C53958}" type="slidenum">
              <a:rPr lang="fr-FR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CE76D8-047A-4C53-846E-675273A1EE0C}" type="slidenum">
              <a:rPr lang="fr-FR"/>
              <a:pPr/>
              <a:t>13</a:t>
            </a:fld>
            <a:endParaRPr lang="fr-FR"/>
          </a:p>
        </p:txBody>
      </p:sp>
      <p:sp>
        <p:nvSpPr>
          <p:cNvPr id="2252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fld id="{8D295016-19FB-46C2-8967-E71F9BFA1BE4}" type="slidenum">
              <a:rPr lang="fr-FR"/>
              <a:pPr/>
              <a:t>13</a:t>
            </a:fld>
            <a:fld id="{978B0BF0-5B32-47CA-8AAE-0403E28D02E5}" type="slidenum">
              <a:rPr lang="fr-FR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08FAD9-B884-4B57-A036-9F71120DDBAC}" type="slidenum">
              <a:rPr lang="fr-FR"/>
              <a:pPr/>
              <a:t>14</a:t>
            </a:fld>
            <a:endParaRPr lang="fr-FR"/>
          </a:p>
        </p:txBody>
      </p:sp>
      <p:sp>
        <p:nvSpPr>
          <p:cNvPr id="227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fld id="{70ED1950-0626-4D42-A7E9-3BE852CDDA54}" type="slidenum">
              <a:rPr lang="fr-FR"/>
              <a:pPr/>
              <a:t>14</a:t>
            </a:fld>
            <a:fld id="{F2FE1566-337E-4AE5-87CB-FD222BCFB9CE}" type="slidenum">
              <a:rPr lang="fr-FR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0A6C1-5EB3-4ADB-8E01-1EE22EB566FE}" type="slidenum">
              <a:rPr lang="fr-FR"/>
              <a:pPr/>
              <a:t>2</a:t>
            </a:fld>
            <a:endParaRPr lang="fr-FR"/>
          </a:p>
        </p:txBody>
      </p:sp>
      <p:sp>
        <p:nvSpPr>
          <p:cNvPr id="161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FE29F5-9115-477A-BB01-7F3B42E7DAA9}" type="slidenum">
              <a:rPr lang="fr-FR"/>
              <a:pPr/>
              <a:t>3</a:t>
            </a:fld>
            <a:endParaRPr lang="fr-FR"/>
          </a:p>
        </p:txBody>
      </p:sp>
      <p:sp>
        <p:nvSpPr>
          <p:cNvPr id="2293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fld id="{3BF32234-11DC-4D31-9E7E-5F7BCC730C82}" type="slidenum">
              <a:rPr lang="fr-FR"/>
              <a:pPr/>
              <a:t>3</a:t>
            </a:fld>
            <a:fld id="{35073E6E-AAFC-437D-9854-AD1BDE0C3893}" type="slidenum">
              <a:rPr lang="fr-FR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A112F1-1183-4C31-B1CA-83359963A79D}" type="slidenum">
              <a:rPr lang="fr-FR"/>
              <a:pPr/>
              <a:t>4</a:t>
            </a:fld>
            <a:endParaRPr lang="fr-FR"/>
          </a:p>
        </p:txBody>
      </p:sp>
      <p:sp>
        <p:nvSpPr>
          <p:cNvPr id="207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fld id="{284058D5-D86E-49AD-800F-B93C236A344A}" type="slidenum">
              <a:rPr lang="fr-FR"/>
              <a:pPr/>
              <a:t>4</a:t>
            </a:fld>
            <a:fld id="{FA9AC195-FC95-4E16-8470-3DAF5C4EB50E}" type="slidenum">
              <a:rPr lang="fr-FR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642EF2-22D2-4534-B03B-20D4DDCE1EE4}" type="slidenum">
              <a:rPr lang="fr-FR"/>
              <a:pPr/>
              <a:t>5</a:t>
            </a:fld>
            <a:endParaRPr lang="fr-FR"/>
          </a:p>
        </p:txBody>
      </p:sp>
      <p:sp>
        <p:nvSpPr>
          <p:cNvPr id="209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fld id="{B01DF543-D4EC-4F22-ADA0-35908EF57F6D}" type="slidenum">
              <a:rPr lang="fr-FR"/>
              <a:pPr/>
              <a:t>5</a:t>
            </a:fld>
            <a:fld id="{98BF690C-828E-49F6-95D9-DB8F61F0DFB5}" type="slidenum">
              <a:rPr lang="fr-FR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9FE319-B86F-4D9E-A476-71FDA2941703}" type="slidenum">
              <a:rPr lang="fr-FR"/>
              <a:pPr/>
              <a:t>6</a:t>
            </a:fld>
            <a:endParaRPr lang="fr-FR"/>
          </a:p>
        </p:txBody>
      </p:sp>
      <p:sp>
        <p:nvSpPr>
          <p:cNvPr id="211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fld id="{C57B452C-B7EB-44C1-994E-D1B05FCC113E}" type="slidenum">
              <a:rPr lang="fr-FR"/>
              <a:pPr/>
              <a:t>6</a:t>
            </a:fld>
            <a:fld id="{059F17DB-D33D-4C1A-B746-4D8737267711}" type="slidenum">
              <a:rPr lang="fr-FR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AD9F38-3B01-49EF-A2E6-D7F39D5122AE}" type="slidenum">
              <a:rPr lang="fr-FR"/>
              <a:pPr/>
              <a:t>7</a:t>
            </a:fld>
            <a:endParaRPr lang="fr-FR"/>
          </a:p>
        </p:txBody>
      </p:sp>
      <p:sp>
        <p:nvSpPr>
          <p:cNvPr id="214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fld id="{05700D26-7161-477B-992F-CFCB0C811A03}" type="slidenum">
              <a:rPr lang="fr-FR"/>
              <a:pPr/>
              <a:t>7</a:t>
            </a:fld>
            <a:fld id="{82A20553-A76B-47E4-8DEC-20D01BDF2E63}" type="slidenum">
              <a:rPr lang="fr-FR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A2C6E1-0711-4BDC-A52D-AFEBF35E651F}" type="slidenum">
              <a:rPr lang="fr-FR"/>
              <a:pPr/>
              <a:t>9</a:t>
            </a:fld>
            <a:endParaRPr lang="fr-FR"/>
          </a:p>
        </p:txBody>
      </p:sp>
      <p:sp>
        <p:nvSpPr>
          <p:cNvPr id="2170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fld id="{FBAB031D-6609-4B4D-8623-E727C5FC3DB0}" type="slidenum">
              <a:rPr lang="fr-FR"/>
              <a:pPr/>
              <a:t>9</a:t>
            </a:fld>
            <a:fld id="{2FC1181F-DBFC-41D4-A749-9B8E9D0C5001}" type="slidenum">
              <a:rPr lang="fr-FR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575C90-B632-4BE0-83CB-BD7240839DD6}" type="slidenum">
              <a:rPr lang="fr-FR"/>
              <a:pPr/>
              <a:t>10</a:t>
            </a:fld>
            <a:endParaRPr lang="fr-FR"/>
          </a:p>
        </p:txBody>
      </p:sp>
      <p:sp>
        <p:nvSpPr>
          <p:cNvPr id="2191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fld id="{809FD8C3-0A70-4DF1-911A-0869C70D78FE}" type="slidenum">
              <a:rPr lang="fr-FR"/>
              <a:pPr/>
              <a:t>10</a:t>
            </a:fld>
            <a:fld id="{159523D6-6EF8-4D1D-A713-B30DC84F9ED5}" type="slidenum">
              <a:rPr lang="fr-FR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AutoShape 2"/>
          <p:cNvSpPr>
            <a:spLocks noChangeArrowheads="1"/>
          </p:cNvSpPr>
          <p:nvPr/>
        </p:nvSpPr>
        <p:spPr bwMode="auto">
          <a:xfrm>
            <a:off x="1114425" y="381000"/>
            <a:ext cx="7153275" cy="800100"/>
          </a:xfrm>
          <a:prstGeom prst="flowChartProcess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title"/>
          </p:nvPr>
        </p:nvSpPr>
        <p:spPr>
          <a:xfrm>
            <a:off x="1114425" y="381000"/>
            <a:ext cx="8029575" cy="800100"/>
          </a:xfrm>
        </p:spPr>
        <p:txBody>
          <a:bodyPr/>
          <a:lstStyle/>
          <a:p>
            <a:r>
              <a:rPr lang="fr-FR" sz="3200">
                <a:latin typeface="Comic Sans MS" pitchFamily="66" charset="0"/>
              </a:rPr>
              <a:t>LE CONTRÔLE  DE LA TUTELLLE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66800" y="3390900"/>
            <a:ext cx="7620000" cy="3200400"/>
          </a:xfrm>
          <a:gradFill rotWithShape="0">
            <a:gsLst>
              <a:gs pos="0">
                <a:schemeClr val="accent1"/>
              </a:gs>
              <a:gs pos="100000">
                <a:schemeClr val="bg2"/>
              </a:gs>
            </a:gsLst>
            <a:lin ang="2700000" scaled="1"/>
          </a:gradFill>
          <a:ln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flatTx/>
          </a:bodyPr>
          <a:lstStyle/>
          <a:p>
            <a:pPr>
              <a:lnSpc>
                <a:spcPct val="90000"/>
              </a:lnSpc>
            </a:pPr>
            <a:r>
              <a:rPr lang="fr-FR" sz="2000" b="1">
                <a:latin typeface="Comic Sans MS" pitchFamily="66" charset="0"/>
              </a:rPr>
              <a:t>Le contrôle de tutelle est exercé par l’autorité de tutelle</a:t>
            </a:r>
          </a:p>
          <a:p>
            <a:pPr>
              <a:lnSpc>
                <a:spcPct val="90000"/>
              </a:lnSpc>
            </a:pPr>
            <a:r>
              <a:rPr lang="fr-FR" sz="2000" b="1">
                <a:latin typeface="Comic Sans MS" pitchFamily="66" charset="0"/>
              </a:rPr>
              <a:t>Finalité de vérifier la conformité des marchés passés par le service contractant (aux objectifs d’efficacité et d’économie)</a:t>
            </a:r>
          </a:p>
          <a:p>
            <a:pPr>
              <a:lnSpc>
                <a:spcPct val="90000"/>
              </a:lnSpc>
            </a:pPr>
            <a:r>
              <a:rPr lang="fr-FR" sz="2000" b="1">
                <a:latin typeface="Comic Sans MS" pitchFamily="66" charset="0"/>
              </a:rPr>
              <a:t>Opération objet du marché entre dans le cadre des priorités et des programmes assignés au secteur.</a:t>
            </a:r>
          </a:p>
          <a:p>
            <a:pPr>
              <a:lnSpc>
                <a:spcPct val="90000"/>
              </a:lnSpc>
            </a:pPr>
            <a:r>
              <a:rPr lang="fr-FR" sz="2000" b="1">
                <a:latin typeface="Comic Sans MS" pitchFamily="66" charset="0"/>
              </a:rPr>
              <a:t>Le contrôle s’exerce généralement par les I.G ( celles des Wilayas pour la locale et celles des ministères pour la centrale et les services déconcentrés) </a:t>
            </a:r>
          </a:p>
        </p:txBody>
      </p:sp>
      <p:pic>
        <p:nvPicPr>
          <p:cNvPr id="158725" name="Picture 5" descr="pe0146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62350" y="1181100"/>
            <a:ext cx="2228850" cy="2038350"/>
          </a:xfrm>
          <a:prstGeom prst="rect">
            <a:avLst/>
          </a:prstGeom>
          <a:noFill/>
        </p:spPr>
      </p:pic>
      <p:sp>
        <p:nvSpPr>
          <p:cNvPr id="158726" name="AutoShape 6"/>
          <p:cNvSpPr>
            <a:spLocks noChangeArrowheads="1"/>
          </p:cNvSpPr>
          <p:nvPr/>
        </p:nvSpPr>
        <p:spPr bwMode="auto">
          <a:xfrm>
            <a:off x="5702300" y="4192588"/>
            <a:ext cx="88900" cy="88900"/>
          </a:xfrm>
          <a:prstGeom prst="rightArrow">
            <a:avLst>
              <a:gd name="adj1" fmla="val 50000"/>
              <a:gd name="adj2" fmla="val 250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fr-FR"/>
          </a:p>
        </p:txBody>
      </p:sp>
      <p:sp>
        <p:nvSpPr>
          <p:cNvPr id="158727" name="AutoShape 7"/>
          <p:cNvSpPr>
            <a:spLocks noChangeArrowheads="1"/>
          </p:cNvSpPr>
          <p:nvPr/>
        </p:nvSpPr>
        <p:spPr bwMode="auto">
          <a:xfrm>
            <a:off x="5702300" y="4281488"/>
            <a:ext cx="509588" cy="88900"/>
          </a:xfrm>
          <a:prstGeom prst="rightArrow">
            <a:avLst>
              <a:gd name="adj1" fmla="val 50000"/>
              <a:gd name="adj2" fmla="val 143304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fr-FR"/>
          </a:p>
        </p:txBody>
      </p:sp>
      <p:sp>
        <p:nvSpPr>
          <p:cNvPr id="158728" name="Line 8"/>
          <p:cNvSpPr>
            <a:spLocks noChangeShapeType="1"/>
          </p:cNvSpPr>
          <p:nvPr/>
        </p:nvSpPr>
        <p:spPr bwMode="auto">
          <a:xfrm>
            <a:off x="5702300" y="4281488"/>
            <a:ext cx="509588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 wrap="none" lIns="0" tIns="0" rIns="0" bIns="0">
            <a:spAutoFit/>
          </a:bodyPr>
          <a:lstStyle/>
          <a:p>
            <a:endParaRPr lang="fr-FR"/>
          </a:p>
        </p:txBody>
      </p:sp>
      <p:sp>
        <p:nvSpPr>
          <p:cNvPr id="158729" name="AutoShape 9"/>
          <p:cNvSpPr>
            <a:spLocks noChangeArrowheads="1"/>
          </p:cNvSpPr>
          <p:nvPr/>
        </p:nvSpPr>
        <p:spPr bwMode="auto">
          <a:xfrm>
            <a:off x="2466975" y="4103688"/>
            <a:ext cx="842963" cy="177800"/>
          </a:xfrm>
          <a:prstGeom prst="rightArrow">
            <a:avLst>
              <a:gd name="adj1" fmla="val 50000"/>
              <a:gd name="adj2" fmla="val 118527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ChangeArrowheads="1"/>
          </p:cNvSpPr>
          <p:nvPr/>
        </p:nvSpPr>
        <p:spPr bwMode="auto">
          <a:xfrm>
            <a:off x="1009650" y="476250"/>
            <a:ext cx="7677150" cy="9525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accent1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fr-FR"/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title"/>
          </p:nvPr>
        </p:nvSpPr>
        <p:spPr>
          <a:xfrm>
            <a:off x="847725" y="503238"/>
            <a:ext cx="7839075" cy="914400"/>
          </a:xfrm>
        </p:spPr>
        <p:txBody>
          <a:bodyPr/>
          <a:lstStyle/>
          <a:p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La r</a:t>
            </a:r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ception d</a:t>
            </a:r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finitive</a:t>
            </a:r>
            <a:r>
              <a:rPr lang="fr-FR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/>
            </a:r>
            <a:br>
              <a:rPr lang="fr-FR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</a:br>
            <a:endParaRPr lang="fr-FR" sz="24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18116" name="Text Box 4"/>
          <p:cNvSpPr txBox="1">
            <a:spLocks noChangeArrowheads="1"/>
          </p:cNvSpPr>
          <p:nvPr/>
        </p:nvSpPr>
        <p:spPr bwMode="auto">
          <a:xfrm>
            <a:off x="685800" y="1847850"/>
            <a:ext cx="8458200" cy="5681663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46275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pPr algn="just"/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La r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d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finitive est effectu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 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l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issue de la p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riode de garantie fix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 g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n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ralement 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une ann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 pour les ouvrages et 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six mois pour les travaux d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entretien et de r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paration, sauf dispositions contractuelles contraires</a:t>
            </a:r>
          </a:p>
          <a:p>
            <a:pPr algn="just"/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Durant cette p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riode de garantie, l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entrepreneur est tenu d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entretenir son ouvrage et de proc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der 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la correction des 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ventuelles malfa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ç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ons constat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es.</a:t>
            </a:r>
          </a:p>
          <a:p>
            <a:pPr algn="just"/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Comme pour la r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provisoire, la r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d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finitive est constat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 par proc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è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 verbal sign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contradictoirement par les parties au contrat.</a:t>
            </a:r>
          </a:p>
          <a:p>
            <a:pPr algn="just"/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La r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d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finitive implique les cons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quences suivantes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: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endParaRPr lang="fr-FR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-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 -     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Le transfert de la propri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de l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ouvrage au ma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î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tre d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ouvrage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;</a:t>
            </a:r>
          </a:p>
          <a:p>
            <a:pPr algn="just"/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-     L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entrepreneur est lib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r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de ses obligations contractuelles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;</a:t>
            </a:r>
          </a:p>
          <a:p>
            <a:pPr algn="just"/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endParaRPr lang="fr-FR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-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        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Lev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 des garanties de bonne ex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cution </a:t>
            </a:r>
          </a:p>
          <a:p>
            <a:pPr algn="just"/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endParaRPr lang="fr-FR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-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        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Commencement du d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lai de la garantie d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cennale.</a:t>
            </a: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endParaRPr lang="fr-FR" sz="2400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</a:p>
          <a:p>
            <a:pPr algn="just"/>
            <a:endParaRPr lang="fr-FR" sz="2400" b="1" i="1">
              <a:effectLst>
                <a:outerShdw blurRad="38100" dist="38100" dir="2700000" algn="tl">
                  <a:srgbClr val="FFFFFF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ChangeArrowheads="1"/>
          </p:cNvSpPr>
          <p:nvPr/>
        </p:nvSpPr>
        <p:spPr bwMode="auto">
          <a:xfrm>
            <a:off x="1009650" y="571500"/>
            <a:ext cx="7677150" cy="9525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accent1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fr-FR"/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title"/>
          </p:nvPr>
        </p:nvSpPr>
        <p:spPr>
          <a:xfrm>
            <a:off x="847725" y="503238"/>
            <a:ext cx="7839075" cy="914400"/>
          </a:xfrm>
        </p:spPr>
        <p:txBody>
          <a:bodyPr/>
          <a:lstStyle/>
          <a:p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La r</a:t>
            </a:r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ception peut se faire sous diff</a:t>
            </a:r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rentes formes </a:t>
            </a:r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savoir</a:t>
            </a:r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:</a:t>
            </a:r>
          </a:p>
        </p:txBody>
      </p:sp>
      <p:sp>
        <p:nvSpPr>
          <p:cNvPr id="220164" name="Text Box 4"/>
          <p:cNvSpPr txBox="1">
            <a:spLocks noChangeArrowheads="1"/>
          </p:cNvSpPr>
          <p:nvPr/>
        </p:nvSpPr>
        <p:spPr bwMode="auto">
          <a:xfrm>
            <a:off x="609600" y="1524000"/>
            <a:ext cx="8077200" cy="6134100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46275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  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               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La r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ception sans r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serves</a:t>
            </a:r>
          </a:p>
          <a:p>
            <a:pPr algn="just"/>
            <a:endParaRPr lang="fr-FR" sz="2000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Elle est prononc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 lorsque la prestation est ex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cut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 suivant les sp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cifications  du march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. Il est alors proc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d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la signature contradictoirement de la r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ception.</a:t>
            </a:r>
          </a:p>
          <a:p>
            <a:pPr algn="just"/>
            <a:endParaRPr lang="fr-FR" sz="2000" b="1" i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                    La r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ception avec r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serves</a:t>
            </a:r>
          </a:p>
          <a:p>
            <a:endParaRPr lang="fr-FR" sz="2000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Elle peut être prononc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 lorsque la prestation r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alis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 peut être mise en service malgr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certains insuffisances ne remettant pas en cause l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utilisation normale du bien r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ceptionn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; De ce fait, il est proc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d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contradictoirement 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la r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ception.</a:t>
            </a:r>
          </a:p>
          <a:p>
            <a:pPr algn="just"/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Les mises au point, carences et compl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ments, que le partenaire cocontractant est tenu d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y rem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dier sont consign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 sur le proc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è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 verbal de r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sur lequel un d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lai est fix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pour la lev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 de la r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serve.</a:t>
            </a: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endParaRPr lang="fr-FR" sz="2400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</a:p>
          <a:p>
            <a:pPr algn="just"/>
            <a:endParaRPr lang="fr-FR" sz="2400" b="1" i="1">
              <a:effectLst>
                <a:outerShdw blurRad="38100" dist="38100" dir="2700000" algn="tl">
                  <a:srgbClr val="FFFFFF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1009650" y="571500"/>
            <a:ext cx="7677150" cy="9525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accent1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fr-FR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title"/>
          </p:nvPr>
        </p:nvSpPr>
        <p:spPr>
          <a:xfrm>
            <a:off x="847725" y="503238"/>
            <a:ext cx="7839075" cy="914400"/>
          </a:xfrm>
        </p:spPr>
        <p:txBody>
          <a:bodyPr/>
          <a:lstStyle/>
          <a:p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La r</a:t>
            </a:r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ception peut se faire sous diff</a:t>
            </a:r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rentes formes </a:t>
            </a:r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savoir</a:t>
            </a:r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:</a:t>
            </a:r>
            <a:r>
              <a:rPr lang="fr-FR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( suite )</a:t>
            </a:r>
          </a:p>
        </p:txBody>
      </p:sp>
      <p:sp>
        <p:nvSpPr>
          <p:cNvPr id="222212" name="Text Box 4"/>
          <p:cNvSpPr txBox="1">
            <a:spLocks noChangeArrowheads="1"/>
          </p:cNvSpPr>
          <p:nvPr/>
        </p:nvSpPr>
        <p:spPr bwMode="auto">
          <a:xfrm>
            <a:off x="609600" y="1847850"/>
            <a:ext cx="8077200" cy="4848225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46275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Le refus de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ception</a:t>
            </a:r>
            <a:endParaRPr lang="fr-FR" sz="2400" b="1" i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endParaRPr lang="fr-FR" sz="2400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Le refus de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peut être d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cider par le service contractant s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il juge que l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objet du march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n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est pas rempli.</a:t>
            </a:r>
          </a:p>
          <a:p>
            <a:pPr algn="just"/>
            <a:endParaRPr lang="fr-FR" sz="2400" b="1" i="1" u="sng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la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avec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faction </a:t>
            </a: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endParaRPr lang="fr-FR" sz="2400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le ma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î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tre de l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ouvrage peut d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cider de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ceptionner l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ouvrage malgr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certaines malfa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ç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ons on imperfection . cette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est toutefois assortir d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une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faction  (d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une ponction ) 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pr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lever sur le solde 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payer </a:t>
            </a: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ChangeArrowheads="1"/>
          </p:cNvSpPr>
          <p:nvPr/>
        </p:nvSpPr>
        <p:spPr bwMode="auto">
          <a:xfrm>
            <a:off x="1009650" y="571500"/>
            <a:ext cx="7677150" cy="9525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accent1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fr-FR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>
          <a:xfrm>
            <a:off x="847725" y="503238"/>
            <a:ext cx="7839075" cy="914400"/>
          </a:xfrm>
        </p:spPr>
        <p:txBody>
          <a:bodyPr/>
          <a:lstStyle/>
          <a:p>
            <a:r>
              <a:rPr lang="fr-FR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LE BILAN DE CLOTURE</a:t>
            </a:r>
          </a:p>
        </p:txBody>
      </p:sp>
      <p:sp>
        <p:nvSpPr>
          <p:cNvPr id="224260" name="Text Box 4"/>
          <p:cNvSpPr txBox="1">
            <a:spLocks noChangeArrowheads="1"/>
          </p:cNvSpPr>
          <p:nvPr/>
        </p:nvSpPr>
        <p:spPr bwMode="auto">
          <a:xfrm>
            <a:off x="1066800" y="1714500"/>
            <a:ext cx="8077200" cy="4978400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46275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pPr algn="just"/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A la clôture d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un march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public, la r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glementation fait obligation au service contractant d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tablir un bilan sur l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tat d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ex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cution du projet, objet du contrat.</a:t>
            </a:r>
          </a:p>
          <a:p>
            <a:pPr algn="just"/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 document, destin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la tutelle ainsi qu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la commission des march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 comp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tente, est un rapport d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valuation 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tablir 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la r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d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finitive du projet.</a:t>
            </a:r>
          </a:p>
          <a:p>
            <a:pPr algn="just"/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Il est 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noter, qu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il n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existe aucune forme particuli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è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re du bilan de clôture.</a:t>
            </a:r>
          </a:p>
          <a:p>
            <a:pPr algn="just"/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Cependant, les indications essentielles que doit contenir ce document doivent r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pondre aux exigences du contrôle et particuli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è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rement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:</a:t>
            </a:r>
          </a:p>
          <a:p>
            <a:pPr algn="just"/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-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       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Les modalit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 de passation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;</a:t>
            </a:r>
          </a:p>
          <a:p>
            <a:pPr algn="just"/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-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       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Le co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û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 global du projet par rapport 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l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objectif initial</a:t>
            </a:r>
          </a:p>
          <a:p>
            <a:pPr algn="just"/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-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       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volution 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ventuelle du d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lai d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ex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cution </a:t>
            </a:r>
          </a:p>
          <a:p>
            <a:pPr algn="just"/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endParaRPr lang="fr-FR" sz="2000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-  La qualit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de la prestation.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ChangeArrowheads="1"/>
          </p:cNvSpPr>
          <p:nvPr/>
        </p:nvSpPr>
        <p:spPr bwMode="auto">
          <a:xfrm>
            <a:off x="1009650" y="571500"/>
            <a:ext cx="7677150" cy="9525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accent1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fr-FR"/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title"/>
          </p:nvPr>
        </p:nvSpPr>
        <p:spPr>
          <a:xfrm>
            <a:off x="847725" y="503238"/>
            <a:ext cx="7839075" cy="914400"/>
          </a:xfrm>
        </p:spPr>
        <p:txBody>
          <a:bodyPr/>
          <a:lstStyle/>
          <a:p>
            <a:r>
              <a:rPr lang="fr-FR" sz="3200" b="1"/>
              <a:t>LES GARANTIES</a:t>
            </a:r>
          </a:p>
        </p:txBody>
      </p:sp>
      <p:sp>
        <p:nvSpPr>
          <p:cNvPr id="226308" name="Text Box 4"/>
          <p:cNvSpPr txBox="1">
            <a:spLocks noChangeArrowheads="1"/>
          </p:cNvSpPr>
          <p:nvPr/>
        </p:nvSpPr>
        <p:spPr bwMode="auto">
          <a:xfrm>
            <a:off x="188913" y="1871663"/>
            <a:ext cx="8904287" cy="3752850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46275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fr-FR" sz="24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1.           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CAUTION DE SOUMISSION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;</a:t>
            </a:r>
          </a:p>
          <a:p>
            <a:endParaRPr lang="fr-FR" sz="2400" b="1" i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 </a:t>
            </a:r>
            <a:r>
              <a:rPr lang="fr-FR" sz="24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2.     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CAUTION DE BONNE EXECUTION (5 à 10%);</a:t>
            </a:r>
          </a:p>
          <a:p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000" b="1" i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</a:t>
            </a:r>
            <a:r>
              <a:rPr lang="fr-FR" sz="24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 </a:t>
            </a:r>
            <a:r>
              <a:rPr lang="fr-FR" sz="24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3.    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CAUTION DE GARANTIE (transformation de la CBE)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;</a:t>
            </a:r>
          </a:p>
          <a:p>
            <a:endParaRPr lang="fr-FR" sz="2400" b="1" i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</a:t>
            </a:r>
            <a:r>
              <a:rPr lang="fr-FR" sz="24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 </a:t>
            </a:r>
            <a:r>
              <a:rPr lang="fr-FR" sz="24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4.   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POLICE ASSURANCE RESPONSABILITE CIVILE ET PROFESSIONNELLE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;</a:t>
            </a:r>
          </a:p>
          <a:p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 </a:t>
            </a:r>
          </a:p>
          <a:p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 </a:t>
            </a:r>
            <a:r>
              <a:rPr lang="fr-FR" sz="24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5.  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POLICE D’ASSURANCE DECENNALE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AutoShape 2"/>
          <p:cNvSpPr>
            <a:spLocks noChangeArrowheads="1"/>
          </p:cNvSpPr>
          <p:nvPr/>
        </p:nvSpPr>
        <p:spPr bwMode="auto">
          <a:xfrm>
            <a:off x="1114425" y="381000"/>
            <a:ext cx="7153275" cy="800100"/>
          </a:xfrm>
          <a:prstGeom prst="flowChartProcess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title"/>
          </p:nvPr>
        </p:nvSpPr>
        <p:spPr>
          <a:xfrm>
            <a:off x="1114425" y="381000"/>
            <a:ext cx="8029575" cy="800100"/>
          </a:xfrm>
        </p:spPr>
        <p:txBody>
          <a:bodyPr/>
          <a:lstStyle/>
          <a:p>
            <a:r>
              <a:rPr lang="fr-FR" sz="3200">
                <a:latin typeface="Comic Sans MS" pitchFamily="66" charset="0"/>
              </a:rPr>
              <a:t>LE CONTRÔLE  DE REGULARITE</a:t>
            </a:r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66800" y="3390900"/>
            <a:ext cx="7620000" cy="3467100"/>
          </a:xfrm>
          <a:gradFill rotWithShape="0">
            <a:gsLst>
              <a:gs pos="0">
                <a:schemeClr val="accent1"/>
              </a:gs>
              <a:gs pos="100000">
                <a:schemeClr val="bg2"/>
              </a:gs>
            </a:gsLst>
            <a:lin ang="2700000" scaled="1"/>
          </a:gradFill>
          <a:ln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flatTx/>
          </a:bodyPr>
          <a:lstStyle/>
          <a:p>
            <a:pPr>
              <a:lnSpc>
                <a:spcPct val="90000"/>
              </a:lnSpc>
            </a:pPr>
            <a:r>
              <a:rPr lang="fr-FR" sz="2000" b="1">
                <a:latin typeface="Comic Sans MS" pitchFamily="66" charset="0"/>
              </a:rPr>
              <a:t>Le contrôle de régularité est exercé par les comptables assignataires</a:t>
            </a:r>
          </a:p>
          <a:p>
            <a:pPr>
              <a:lnSpc>
                <a:spcPct val="90000"/>
              </a:lnSpc>
            </a:pPr>
            <a:r>
              <a:rPr lang="fr-FR" sz="2000" b="1">
                <a:latin typeface="Comic Sans MS" pitchFamily="66" charset="0"/>
              </a:rPr>
              <a:t>vérifier que les règles fondamentales de la comptabilité publique sont respectées (loi n°90/21 du 15 Août 1990 relative à la comptabilité publique)</a:t>
            </a:r>
          </a:p>
          <a:p>
            <a:pPr>
              <a:lnSpc>
                <a:spcPct val="90000"/>
              </a:lnSpc>
            </a:pPr>
            <a:r>
              <a:rPr lang="fr-FR" sz="2000" b="1">
                <a:latin typeface="Comic Sans MS" pitchFamily="66" charset="0"/>
              </a:rPr>
              <a:t>Le contrôle est sanctionné par une admission de la dépense ou par un rejet motivé.</a:t>
            </a:r>
          </a:p>
          <a:p>
            <a:pPr>
              <a:lnSpc>
                <a:spcPct val="90000"/>
              </a:lnSpc>
            </a:pPr>
            <a:r>
              <a:rPr lang="fr-FR" sz="2000" b="1">
                <a:latin typeface="Comic Sans MS" pitchFamily="66" charset="0"/>
              </a:rPr>
              <a:t>En cas de refus de paiement, l’ordonnateur peut requérir, conformément aux dispositions contenues dans le décret exécutif n° 91.314 du 7 septembre 1991, le comptable public.( sauf absence de crédits) </a:t>
            </a:r>
          </a:p>
        </p:txBody>
      </p:sp>
      <p:pic>
        <p:nvPicPr>
          <p:cNvPr id="160773" name="Picture 5" descr="pe0146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62350" y="1181100"/>
            <a:ext cx="2228850" cy="2038350"/>
          </a:xfrm>
          <a:prstGeom prst="rect">
            <a:avLst/>
          </a:prstGeom>
          <a:noFill/>
        </p:spPr>
      </p:pic>
      <p:sp>
        <p:nvSpPr>
          <p:cNvPr id="160774" name="AutoShape 6"/>
          <p:cNvSpPr>
            <a:spLocks noChangeArrowheads="1"/>
          </p:cNvSpPr>
          <p:nvPr/>
        </p:nvSpPr>
        <p:spPr bwMode="auto">
          <a:xfrm>
            <a:off x="5702300" y="4192588"/>
            <a:ext cx="88900" cy="88900"/>
          </a:xfrm>
          <a:prstGeom prst="rightArrow">
            <a:avLst>
              <a:gd name="adj1" fmla="val 50000"/>
              <a:gd name="adj2" fmla="val 250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fr-FR"/>
          </a:p>
        </p:txBody>
      </p:sp>
      <p:sp>
        <p:nvSpPr>
          <p:cNvPr id="160775" name="AutoShape 7"/>
          <p:cNvSpPr>
            <a:spLocks noChangeArrowheads="1"/>
          </p:cNvSpPr>
          <p:nvPr/>
        </p:nvSpPr>
        <p:spPr bwMode="auto">
          <a:xfrm>
            <a:off x="5702300" y="4281488"/>
            <a:ext cx="509588" cy="88900"/>
          </a:xfrm>
          <a:prstGeom prst="rightArrow">
            <a:avLst>
              <a:gd name="adj1" fmla="val 50000"/>
              <a:gd name="adj2" fmla="val 143304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fr-FR"/>
          </a:p>
        </p:txBody>
      </p:sp>
      <p:sp>
        <p:nvSpPr>
          <p:cNvPr id="160776" name="Line 8"/>
          <p:cNvSpPr>
            <a:spLocks noChangeShapeType="1"/>
          </p:cNvSpPr>
          <p:nvPr/>
        </p:nvSpPr>
        <p:spPr bwMode="auto">
          <a:xfrm>
            <a:off x="5702300" y="4281488"/>
            <a:ext cx="509588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 wrap="none" lIns="0" tIns="0" rIns="0" bIns="0">
            <a:spAutoFit/>
          </a:bodyPr>
          <a:lstStyle/>
          <a:p>
            <a:endParaRPr lang="fr-FR"/>
          </a:p>
        </p:txBody>
      </p:sp>
      <p:sp>
        <p:nvSpPr>
          <p:cNvPr id="160777" name="AutoShape 9"/>
          <p:cNvSpPr>
            <a:spLocks noChangeArrowheads="1"/>
          </p:cNvSpPr>
          <p:nvPr/>
        </p:nvSpPr>
        <p:spPr bwMode="auto">
          <a:xfrm>
            <a:off x="2466975" y="4103688"/>
            <a:ext cx="842963" cy="177800"/>
          </a:xfrm>
          <a:prstGeom prst="rightArrow">
            <a:avLst>
              <a:gd name="adj1" fmla="val 50000"/>
              <a:gd name="adj2" fmla="val 118527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ChangeArrowheads="1"/>
          </p:cNvSpPr>
          <p:nvPr/>
        </p:nvSpPr>
        <p:spPr bwMode="auto">
          <a:xfrm>
            <a:off x="1009650" y="571500"/>
            <a:ext cx="7677150" cy="9525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accent1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fr-FR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title"/>
          </p:nvPr>
        </p:nvSpPr>
        <p:spPr>
          <a:xfrm>
            <a:off x="847725" y="503238"/>
            <a:ext cx="7839075" cy="914400"/>
          </a:xfrm>
        </p:spPr>
        <p:txBody>
          <a:bodyPr/>
          <a:lstStyle/>
          <a:p>
            <a:r>
              <a:rPr lang="fr-FR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LES AVENANTS </a:t>
            </a:r>
          </a:p>
        </p:txBody>
      </p:sp>
      <p:sp>
        <p:nvSpPr>
          <p:cNvPr id="228356" name="Text Box 4"/>
          <p:cNvSpPr txBox="1">
            <a:spLocks noChangeArrowheads="1"/>
          </p:cNvSpPr>
          <p:nvPr/>
        </p:nvSpPr>
        <p:spPr bwMode="auto">
          <a:xfrm>
            <a:off x="1009650" y="2266950"/>
            <a:ext cx="8083550" cy="3022600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46275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pPr algn="just"/>
            <a:endParaRPr lang="fr-FR" sz="2400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D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finition: document contractuel accessoire au march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:</a:t>
            </a: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          </a:t>
            </a: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          - modifie une ou plusieurs clauses du march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;</a:t>
            </a: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          - conclu dans les d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lais contractuels (</a:t>
            </a:r>
            <a:r>
              <a:rPr lang="fr-FR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exception)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;</a:t>
            </a: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          </a:t>
            </a: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          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ChangeArrowheads="1"/>
          </p:cNvSpPr>
          <p:nvPr/>
        </p:nvSpPr>
        <p:spPr bwMode="auto">
          <a:xfrm>
            <a:off x="1009650" y="571500"/>
            <a:ext cx="7677150" cy="9525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accent1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fr-FR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title"/>
          </p:nvPr>
        </p:nvSpPr>
        <p:spPr>
          <a:xfrm>
            <a:off x="847725" y="503238"/>
            <a:ext cx="7839075" cy="914400"/>
          </a:xfrm>
        </p:spPr>
        <p:txBody>
          <a:bodyPr/>
          <a:lstStyle/>
          <a:p>
            <a:r>
              <a:rPr lang="fr-FR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La r</a:t>
            </a:r>
            <a:r>
              <a:rPr lang="fr-FR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ception des prestations</a:t>
            </a:r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1009650" y="2266950"/>
            <a:ext cx="8083550" cy="3022600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46275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D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finition</a:t>
            </a: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endParaRPr lang="fr-FR" sz="2400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La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peut être d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finit comme 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« 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acte par lequel le ma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î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tre d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ouvrage d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clare accepter l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ouvrage avec ou sans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serves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»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, c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est 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dire lorsque le ma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î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tre d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ouvrage accepte la prestation objet du march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, 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l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issue d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une v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rification de sa conformit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qualitative et quantitative aux stipulations du march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ChangeArrowheads="1"/>
          </p:cNvSpPr>
          <p:nvPr/>
        </p:nvSpPr>
        <p:spPr bwMode="auto">
          <a:xfrm>
            <a:off x="1009650" y="571500"/>
            <a:ext cx="7677150" cy="9525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accent1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fr-FR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title"/>
          </p:nvPr>
        </p:nvSpPr>
        <p:spPr>
          <a:xfrm>
            <a:off x="847725" y="503238"/>
            <a:ext cx="7839075" cy="914400"/>
          </a:xfrm>
        </p:spPr>
        <p:txBody>
          <a:bodyPr/>
          <a:lstStyle/>
          <a:p>
            <a:r>
              <a:rPr lang="fr-FR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Les types de r</a:t>
            </a:r>
            <a:r>
              <a:rPr lang="fr-FR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ception</a:t>
            </a:r>
          </a:p>
        </p:txBody>
      </p:sp>
      <p:sp>
        <p:nvSpPr>
          <p:cNvPr id="208900" name="Text Box 4"/>
          <p:cNvSpPr txBox="1">
            <a:spLocks noChangeArrowheads="1"/>
          </p:cNvSpPr>
          <p:nvPr/>
        </p:nvSpPr>
        <p:spPr bwMode="auto">
          <a:xfrm>
            <a:off x="1066800" y="1847850"/>
            <a:ext cx="8026400" cy="5213350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46275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Il existe deux types de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ceptions selon la nature des prestations du march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 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:</a:t>
            </a: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endParaRPr lang="fr-FR" sz="2400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-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        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la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unique, utilis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 notamment pour les march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 de fournitures et de service de type courant ne n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cessitant pas un d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lai de garantie</a:t>
            </a: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endParaRPr lang="fr-FR" sz="2400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-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        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La double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ception, op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 en deux temps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: une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provisoire puis une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d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finitive.</a:t>
            </a: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 </a:t>
            </a: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 type de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est rencontr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beaucoup plus dans les march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 de travaux et dans certains march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 de fournitures (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quipement)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ChangeArrowheads="1"/>
          </p:cNvSpPr>
          <p:nvPr/>
        </p:nvSpPr>
        <p:spPr bwMode="auto">
          <a:xfrm>
            <a:off x="1009650" y="571500"/>
            <a:ext cx="7677150" cy="9525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accent1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fr-FR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847725" y="503238"/>
            <a:ext cx="7839075" cy="914400"/>
          </a:xfrm>
        </p:spPr>
        <p:txBody>
          <a:bodyPr/>
          <a:lstStyle/>
          <a:p>
            <a:r>
              <a:rPr lang="fr-FR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La r</a:t>
            </a:r>
            <a:r>
              <a:rPr lang="fr-FR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ception de fournitures</a:t>
            </a:r>
          </a:p>
        </p:txBody>
      </p:sp>
      <p:sp>
        <p:nvSpPr>
          <p:cNvPr id="210948" name="Text Box 4"/>
          <p:cNvSpPr txBox="1">
            <a:spLocks noChangeArrowheads="1"/>
          </p:cNvSpPr>
          <p:nvPr/>
        </p:nvSpPr>
        <p:spPr bwMode="auto">
          <a:xfrm>
            <a:off x="1009650" y="1524000"/>
            <a:ext cx="8026400" cy="5578475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46275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Lorsque le march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a pour objet la fourniture de biens de type courant (biens consommables notamment), la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est unique.</a:t>
            </a: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endParaRPr lang="fr-FR" sz="2400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La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de certaines fournitures complexes est effectu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 en trois phases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:</a:t>
            </a: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       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La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en usine avant l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emballage et l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exp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dition du mat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riel, le cas 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ch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ant au port d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embarquement 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;</a:t>
            </a: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       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La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sur site, 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l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issu du montage et de la mise en route de l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installation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;</a:t>
            </a: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            La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d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finitive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;</a:t>
            </a: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La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des fournitures est effectu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 de mani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è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re contradictoire apr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è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 convocation du fournisseur par le service contractant.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ChangeArrowheads="1"/>
          </p:cNvSpPr>
          <p:nvPr/>
        </p:nvSpPr>
        <p:spPr bwMode="auto">
          <a:xfrm>
            <a:off x="1009650" y="571500"/>
            <a:ext cx="7677150" cy="9525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accent1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fr-FR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title"/>
          </p:nvPr>
        </p:nvSpPr>
        <p:spPr>
          <a:xfrm>
            <a:off x="847725" y="503238"/>
            <a:ext cx="7839075" cy="914400"/>
          </a:xfrm>
        </p:spPr>
        <p:txBody>
          <a:bodyPr/>
          <a:lstStyle/>
          <a:p>
            <a:r>
              <a:rPr lang="fr-FR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Les r</a:t>
            </a:r>
            <a:r>
              <a:rPr lang="fr-FR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ceptions  ( suite )</a:t>
            </a:r>
          </a:p>
        </p:txBody>
      </p:sp>
      <p:sp>
        <p:nvSpPr>
          <p:cNvPr id="212996" name="Text Box 4"/>
          <p:cNvSpPr txBox="1">
            <a:spLocks noChangeArrowheads="1"/>
          </p:cNvSpPr>
          <p:nvPr/>
        </p:nvSpPr>
        <p:spPr bwMode="auto">
          <a:xfrm>
            <a:off x="1066800" y="1847850"/>
            <a:ext cx="8077200" cy="5213350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46275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La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ception dans les march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s de services</a:t>
            </a:r>
            <a:endParaRPr lang="fr-FR" sz="2400" b="1" i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endParaRPr lang="fr-FR" sz="2400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En g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n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ral, la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des prestations intellectuelles se fait en un seul temps d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è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 l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approbation par le client des prestations objet du march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.</a:t>
            </a:r>
          </a:p>
          <a:p>
            <a:endParaRPr lang="fr-FR" sz="2400" b="1" i="1">
              <a:effectLst>
                <a:outerShdw blurRad="38100" dist="38100" dir="2700000" algn="tl">
                  <a:srgbClr val="FFFFFF"/>
                </a:outerShdw>
              </a:effectLst>
              <a:cs typeface="Arial" charset="0"/>
            </a:endParaRPr>
          </a:p>
          <a:p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La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ception dans les march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s d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Arial" charset="0"/>
              </a:rPr>
              <a:t>’é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tudes</a:t>
            </a:r>
            <a:endParaRPr lang="fr-FR" sz="2400" b="1" i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endParaRPr lang="fr-FR" sz="2400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Pour les prestations telles que les 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tudes, des 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ceptions partielles par phases sont souvent pr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vues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:</a:t>
            </a: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endParaRPr lang="fr-FR" sz="2400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</a:p>
          <a:p>
            <a:pPr algn="just"/>
            <a:endParaRPr lang="fr-FR" sz="2400" b="1" i="1">
              <a:effectLst>
                <a:outerShdw blurRad="38100" dist="38100" dir="2700000" algn="tl">
                  <a:srgbClr val="FFFFFF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b="1">
                <a:cs typeface="Arial" charset="0"/>
              </a:rPr>
              <a:t>la réception dans les marchés de travaux</a:t>
            </a:r>
            <a:r>
              <a:rPr lang="fr-FR" sz="2400">
                <a:cs typeface="Times New Roman" pitchFamily="18" charset="0"/>
              </a:rPr>
              <a:t/>
            </a:r>
            <a:br>
              <a:rPr lang="fr-FR" sz="2400">
                <a:cs typeface="Times New Roman" pitchFamily="18" charset="0"/>
              </a:rPr>
            </a:br>
            <a:r>
              <a:rPr lang="fr-FR" sz="2000">
                <a:cs typeface="Arial" charset="0"/>
              </a:rPr>
              <a:t> la réception des travaux est effectuée par trois étapes successives </a:t>
            </a:r>
            <a:endParaRPr lang="fr-FR" sz="2000">
              <a:cs typeface="Times New Roman" pitchFamily="18" charset="0"/>
            </a:endParaRP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2050" y="1981200"/>
            <a:ext cx="7943850" cy="4114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fr-FR" sz="1600" b="1" i="1" u="sng">
                <a:cs typeface="Arial" charset="0"/>
              </a:rPr>
              <a:t> </a:t>
            </a:r>
            <a:r>
              <a:rPr lang="fr-FR" sz="2000" b="1" i="1" u="sng">
                <a:cs typeface="Arial" charset="0"/>
              </a:rPr>
              <a:t>les opérations préalables à la réception provisoire</a:t>
            </a:r>
            <a:endParaRPr lang="fr-FR" sz="200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fr-FR" sz="1800">
                <a:cs typeface="Arial" charset="0"/>
              </a:rPr>
              <a:t>Les opérations préalables à la réception provisoire doivent être contenues dans le cahier des prescriptions spéciales (C.P.S.). Ces opérations préalables consistent </a:t>
            </a:r>
            <a:endParaRPr lang="fr-FR" sz="180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FR" sz="1800">
                <a:cs typeface="Arial" charset="0"/>
              </a:rPr>
              <a:t>          la reconnaissance des ouvrages exécutés</a:t>
            </a:r>
            <a:endParaRPr lang="fr-FR" sz="180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FR" sz="1800">
                <a:cs typeface="Times New Roman" pitchFamily="18" charset="0"/>
              </a:rPr>
              <a:t>           </a:t>
            </a:r>
            <a:r>
              <a:rPr lang="fr-FR" sz="1800">
                <a:cs typeface="Arial" charset="0"/>
              </a:rPr>
              <a:t>les épreuves éventuellement prévues</a:t>
            </a:r>
            <a:endParaRPr lang="fr-FR" sz="180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fr-FR" sz="1800">
                <a:cs typeface="Arial" charset="0"/>
              </a:rPr>
              <a:t>la constatation éventuelle de l’inexécution des prestations prévues au marché</a:t>
            </a:r>
            <a:endParaRPr lang="fr-FR" sz="180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FR" sz="1800">
                <a:cs typeface="Times New Roman" pitchFamily="18" charset="0"/>
              </a:rPr>
              <a:t>           </a:t>
            </a:r>
            <a:r>
              <a:rPr lang="fr-FR" sz="1800">
                <a:cs typeface="Arial" charset="0"/>
              </a:rPr>
              <a:t>les constatations d’imperfections ou de malfaçons</a:t>
            </a:r>
            <a:endParaRPr lang="fr-FR" sz="180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fr-FR" sz="1800">
                <a:cs typeface="Arial" charset="0"/>
              </a:rPr>
              <a:t>les constatations de repliement des installations de chantier et de remise en état des lieux </a:t>
            </a:r>
            <a:endParaRPr lang="fr-FR" sz="180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FR" sz="1800">
                <a:cs typeface="Times New Roman" pitchFamily="18" charset="0"/>
              </a:rPr>
              <a:t>           </a:t>
            </a:r>
            <a:r>
              <a:rPr lang="fr-FR" sz="1800">
                <a:cs typeface="Arial" charset="0"/>
              </a:rPr>
              <a:t>Les constatations relatives à l’achèvement des travaux.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FR" sz="1800">
                <a:cs typeface="Arial" charset="0"/>
              </a:rPr>
              <a:t> </a:t>
            </a:r>
            <a:endParaRPr lang="fr-FR" sz="180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fr-FR" sz="1800">
                <a:cs typeface="Arial" charset="0"/>
              </a:rPr>
              <a:t>Ces vérifications sont faites parle maître d’ouvrage (ou son représentant)  ou par le maître d’œuvre lorsqu’il est prévu, en présence du partenaire cocontractant et donnent lieu à l’établissement d’un procès verbal.</a:t>
            </a:r>
            <a:endParaRPr lang="fr-FR" sz="1800"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fr-FR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ChangeArrowheads="1"/>
          </p:cNvSpPr>
          <p:nvPr/>
        </p:nvSpPr>
        <p:spPr bwMode="auto">
          <a:xfrm>
            <a:off x="1009650" y="571500"/>
            <a:ext cx="7677150" cy="9525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accent1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fr-FR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title"/>
          </p:nvPr>
        </p:nvSpPr>
        <p:spPr>
          <a:xfrm>
            <a:off x="847725" y="503238"/>
            <a:ext cx="7839075" cy="914400"/>
          </a:xfrm>
        </p:spPr>
        <p:txBody>
          <a:bodyPr/>
          <a:lstStyle/>
          <a:p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La r</a:t>
            </a:r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/>
                <a:cs typeface="Arial" charset="0"/>
              </a:rPr>
              <a:t>é</a:t>
            </a:r>
            <a:r>
              <a:rPr lang="fr-FR" sz="2400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ception provisoire</a:t>
            </a:r>
          </a:p>
        </p:txBody>
      </p:sp>
      <p:sp>
        <p:nvSpPr>
          <p:cNvPr id="216068" name="Text Box 4"/>
          <p:cNvSpPr txBox="1">
            <a:spLocks noChangeArrowheads="1"/>
          </p:cNvSpPr>
          <p:nvPr/>
        </p:nvSpPr>
        <p:spPr bwMode="auto">
          <a:xfrm>
            <a:off x="1009650" y="1447800"/>
            <a:ext cx="8077200" cy="5953125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46275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pPr algn="just"/>
            <a:r>
              <a:rPr lang="fr-FR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La r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provisoire est effectu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 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la demande de l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entrepreneur par lettre recommand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e, d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è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 l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ach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è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vement des travaux.</a:t>
            </a:r>
          </a:p>
          <a:p>
            <a:pPr algn="just"/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endParaRPr lang="fr-FR" sz="2000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Il est 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signaler que le ma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î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tre d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ouvrage peut proc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der 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des r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ceptions partielles lorsqu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il use de son droit de prendre possession anticip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 de certains ouvrages.</a:t>
            </a:r>
          </a:p>
          <a:p>
            <a:pPr algn="just"/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endParaRPr lang="fr-FR" sz="2000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La r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provisoire est constat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 par proc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è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 verbal sign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contradictoirement par les parties au contrat.</a:t>
            </a:r>
          </a:p>
          <a:p>
            <a:pPr algn="just"/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endParaRPr lang="fr-FR" sz="2000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La r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ception provisoire implique les cons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quences suivantes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:</a:t>
            </a:r>
          </a:p>
          <a:p>
            <a:pPr algn="just"/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endParaRPr lang="fr-FR" sz="2000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-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       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le r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è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glement 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l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entrepreneur du solde</a:t>
            </a:r>
          </a:p>
          <a:p>
            <a:pPr algn="just"/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-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       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Le d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but de la p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riode de garantie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;</a:t>
            </a:r>
          </a:p>
          <a:p>
            <a:pPr algn="just"/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-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     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’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entrepreneur est lib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r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de ses obligations contractuelles, sauf celles relatives 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à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la p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/>
                <a:cs typeface="Times New Roman" pitchFamily="18" charset="0"/>
              </a:rPr>
              <a:t>é</a:t>
            </a:r>
            <a:r>
              <a:rPr lang="fr-FR" sz="2000" b="1" i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riode de garantie.</a:t>
            </a:r>
          </a:p>
          <a:p>
            <a:pPr algn="just"/>
            <a:endParaRPr lang="fr-FR" sz="2000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just"/>
            <a:endParaRPr lang="fr-FR" sz="2000" b="1" i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533</Words>
  <Application>Microsoft Office PowerPoint</Application>
  <PresentationFormat>Affichage à l'écran (4:3)</PresentationFormat>
  <Paragraphs>151</Paragraphs>
  <Slides>14</Slides>
  <Notes>13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LE CONTRÔLE  DE LA TUTELLLE</vt:lpstr>
      <vt:lpstr>LE CONTRÔLE  DE REGULARITE</vt:lpstr>
      <vt:lpstr>LES AVENANTS </vt:lpstr>
      <vt:lpstr>La réception des prestations</vt:lpstr>
      <vt:lpstr>Les types de réception</vt:lpstr>
      <vt:lpstr>La réception de fournitures</vt:lpstr>
      <vt:lpstr>Les réceptions  ( suite )</vt:lpstr>
      <vt:lpstr>la réception dans les marchés de travaux  la réception des travaux est effectuée par trois étapes successives </vt:lpstr>
      <vt:lpstr>La réception provisoire</vt:lpstr>
      <vt:lpstr>La réception définitive </vt:lpstr>
      <vt:lpstr>La réception peut se faire sous différentes formes à savoir :</vt:lpstr>
      <vt:lpstr>La réception peut se faire sous différentes formes à savoir :( suite )</vt:lpstr>
      <vt:lpstr>LE BILAN DE CLOTURE</vt:lpstr>
      <vt:lpstr>LES GARANTIES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toshiba</dc:creator>
  <cp:lastModifiedBy>toshiba</cp:lastModifiedBy>
  <cp:revision>6</cp:revision>
  <dcterms:created xsi:type="dcterms:W3CDTF">2015-09-17T14:44:32Z</dcterms:created>
  <dcterms:modified xsi:type="dcterms:W3CDTF">2015-09-17T15:00:03Z</dcterms:modified>
</cp:coreProperties>
</file>