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2" r:id="rId7"/>
    <p:sldId id="263" r:id="rId8"/>
    <p:sldId id="265" r:id="rId9"/>
    <p:sldId id="266" r:id="rId10"/>
    <p:sldId id="267" r:id="rId11"/>
    <p:sldId id="268" r:id="rId12"/>
    <p:sldId id="269" r:id="rId13"/>
    <p:sldId id="270" r:id="rId14"/>
    <p:sldId id="272" r:id="rId15"/>
    <p:sldId id="273" r:id="rId16"/>
    <p:sldId id="274"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snapToGrid="0">
      <p:cViewPr varScale="1">
        <p:scale>
          <a:sx n="65" d="100"/>
          <a:sy n="65" d="100"/>
        </p:scale>
        <p:origin x="-93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2B6F6-5374-4179-8717-0B1DF97327CA}" type="datetimeFigureOut">
              <a:rPr lang="fr-FR" smtClean="0"/>
              <a:pPr/>
              <a:t>01/03/2023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00522E-42CA-4833-87EF-B9E540A02E47}" type="slidenum">
              <a:rPr lang="fr-FR" smtClean="0"/>
              <a:pPr/>
              <a:t>‹N°›</a:t>
            </a:fld>
            <a:endParaRPr lang="fr-FR"/>
          </a:p>
        </p:txBody>
      </p:sp>
    </p:spTree>
    <p:extLst>
      <p:ext uri="{BB962C8B-B14F-4D97-AF65-F5344CB8AC3E}">
        <p14:creationId xmlns="" xmlns:p14="http://schemas.microsoft.com/office/powerpoint/2010/main" val="109767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A903B0D-0873-438A-BC6E-9F41495CF895}" type="slidenum">
              <a:rPr lang="en-US" smtClean="0"/>
              <a:pPr/>
              <a:t>16</a:t>
            </a:fld>
            <a:endParaRPr lang="en-US"/>
          </a:p>
        </p:txBody>
      </p:sp>
    </p:spTree>
    <p:extLst>
      <p:ext uri="{BB962C8B-B14F-4D97-AF65-F5344CB8AC3E}">
        <p14:creationId xmlns="" xmlns:p14="http://schemas.microsoft.com/office/powerpoint/2010/main" val="78159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107778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397213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109206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119816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392823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57223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414120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193684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396804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246726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61C891-B251-45BB-9D8B-13DB55AB835C}"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257304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1C891-B251-45BB-9D8B-13DB55AB835C}" type="datetimeFigureOut">
              <a:rPr lang="fr-FR" smtClean="0"/>
              <a:pPr/>
              <a:t>01/03/2023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95317-1F15-45D2-A31C-9410FDF60685}" type="slidenum">
              <a:rPr lang="fr-FR" smtClean="0"/>
              <a:pPr/>
              <a:t>‹N°›</a:t>
            </a:fld>
            <a:endParaRPr lang="fr-FR"/>
          </a:p>
        </p:txBody>
      </p:sp>
    </p:spTree>
    <p:extLst>
      <p:ext uri="{BB962C8B-B14F-4D97-AF65-F5344CB8AC3E}">
        <p14:creationId xmlns="" xmlns:p14="http://schemas.microsoft.com/office/powerpoint/2010/main" val="2042620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p:cNvGraphicFramePr>
          <p:nvPr/>
        </p:nvGraphicFramePr>
        <p:xfrm>
          <a:off x="2895600" y="914400"/>
          <a:ext cx="7124700" cy="4724400"/>
        </p:xfrm>
        <a:graphic>
          <a:graphicData uri="http://schemas.openxmlformats.org/presentationml/2006/ole">
            <p:oleObj spid="_x0000_s1026" name="Clip" r:id="rId3" imgW="7840663" imgH="6469063" progId="">
              <p:embed/>
            </p:oleObj>
          </a:graphicData>
        </a:graphic>
      </p:graphicFrame>
      <p:sp>
        <p:nvSpPr>
          <p:cNvPr id="2" name="عنوان 1"/>
          <p:cNvSpPr>
            <a:spLocks noGrp="1"/>
          </p:cNvSpPr>
          <p:nvPr>
            <p:ph type="ctrTitle"/>
          </p:nvPr>
        </p:nvSpPr>
        <p:spPr>
          <a:xfrm>
            <a:off x="3352800" y="2057400"/>
            <a:ext cx="6172200" cy="1894362"/>
          </a:xfrm>
        </p:spPr>
        <p:txBody>
          <a:bodyPr>
            <a:normAutofit/>
          </a:bodyPr>
          <a:lstStyle/>
          <a:p>
            <a:pPr algn="ctr" rtl="1"/>
            <a:r>
              <a:rPr lang="ar-SA" b="1" dirty="0">
                <a:solidFill>
                  <a:srgbClr val="FF0000"/>
                </a:solidFill>
                <a:latin typeface="Simplified Arabic" pitchFamily="18" charset="-78"/>
                <a:cs typeface="+mn-cs"/>
              </a:rPr>
              <a:t>الاختيار</a:t>
            </a:r>
            <a:r>
              <a:rPr lang="ar-DZ" b="1" dirty="0">
                <a:solidFill>
                  <a:srgbClr val="FF0000"/>
                </a:solidFill>
                <a:latin typeface="Simplified Arabic" pitchFamily="18" charset="-78"/>
                <a:cs typeface="+mn-cs"/>
              </a:rPr>
              <a:t/>
            </a:r>
            <a:br>
              <a:rPr lang="ar-DZ" b="1" dirty="0">
                <a:solidFill>
                  <a:srgbClr val="FF0000"/>
                </a:solidFill>
                <a:latin typeface="Simplified Arabic" pitchFamily="18" charset="-78"/>
                <a:cs typeface="+mn-cs"/>
              </a:rPr>
            </a:br>
            <a:r>
              <a:rPr lang="ar-SA" b="1" dirty="0">
                <a:solidFill>
                  <a:srgbClr val="FF0000"/>
                </a:solidFill>
                <a:latin typeface="Simplified Arabic" pitchFamily="18" charset="-78"/>
                <a:cs typeface="+mn-cs"/>
              </a:rPr>
              <a:t> الإستراتيجي</a:t>
            </a:r>
          </a:p>
        </p:txBody>
      </p:sp>
      <p:sp>
        <p:nvSpPr>
          <p:cNvPr id="3" name="عنوان فرعي 2"/>
          <p:cNvSpPr>
            <a:spLocks noGrp="1"/>
          </p:cNvSpPr>
          <p:nvPr>
            <p:ph type="subTitle" idx="1"/>
          </p:nvPr>
        </p:nvSpPr>
        <p:spPr>
          <a:xfrm>
            <a:off x="3124200" y="0"/>
            <a:ext cx="6400800" cy="1752600"/>
          </a:xfrm>
        </p:spPr>
        <p:txBody>
          <a:bodyPr/>
          <a:lstStyle/>
          <a:p>
            <a:r>
              <a:rPr lang="ar-DZ" b="1" dirty="0" smtClean="0">
                <a:solidFill>
                  <a:schemeClr val="tx1"/>
                </a:solidFill>
              </a:rPr>
              <a:t>الباب الرابع</a:t>
            </a:r>
            <a:endParaRPr lang="ar-SA" b="1"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a:t>
            </a:fld>
            <a:endParaRPr lang="ar-SA" dirty="0"/>
          </a:p>
        </p:txBody>
      </p:sp>
      <p:pic>
        <p:nvPicPr>
          <p:cNvPr id="5" name="Picture 4" descr="AG00299_"/>
          <p:cNvPicPr>
            <a:picLocks noChangeAspect="1" noChangeArrowheads="1" noCrop="1"/>
          </p:cNvPicPr>
          <p:nvPr/>
        </p:nvPicPr>
        <p:blipFill>
          <a:blip r:embed="rId4" cstate="print"/>
          <a:srcRect/>
          <a:stretch>
            <a:fillRect/>
          </a:stretch>
        </p:blipFill>
        <p:spPr bwMode="auto">
          <a:xfrm>
            <a:off x="4686300" y="4648200"/>
            <a:ext cx="4114800" cy="2133600"/>
          </a:xfrm>
          <a:prstGeom prst="rect">
            <a:avLst/>
          </a:prstGeom>
          <a:noFill/>
          <a:ln w="9525">
            <a:noFill/>
            <a:miter lim="800000"/>
            <a:headEnd/>
            <a:tailEnd/>
          </a:ln>
        </p:spPr>
      </p:pic>
    </p:spTree>
    <p:extLst>
      <p:ext uri="{BB962C8B-B14F-4D97-AF65-F5344CB8AC3E}">
        <p14:creationId xmlns="" xmlns:p14="http://schemas.microsoft.com/office/powerpoint/2010/main" val="1388728557"/>
      </p:ext>
    </p:extLst>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07568" y="332656"/>
            <a:ext cx="7467600" cy="580926"/>
          </a:xfrm>
        </p:spPr>
        <p:txBody>
          <a:bodyPr>
            <a:normAutofit fontScale="90000"/>
          </a:bodyPr>
          <a:lstStyle/>
          <a:p>
            <a:pPr algn="ctr" rtl="1"/>
            <a:r>
              <a:rPr lang="ar-SA" b="1" u="sng" dirty="0" smtClean="0"/>
              <a:t>2 </a:t>
            </a:r>
            <a:r>
              <a:rPr lang="ar-SA" b="1" u="sng" dirty="0" smtClean="0">
                <a:solidFill>
                  <a:srgbClr val="FF0000"/>
                </a:solidFill>
                <a:latin typeface="Simplified Arabic" pitchFamily="18" charset="-78"/>
                <a:cs typeface="Simplified Arabic" pitchFamily="18" charset="-78"/>
              </a:rPr>
              <a:t>- نموذج مصفوفة </a:t>
            </a:r>
            <a:r>
              <a:rPr lang="ar-SA" b="1" u="sng" dirty="0" err="1" smtClean="0">
                <a:solidFill>
                  <a:srgbClr val="FF0000"/>
                </a:solidFill>
                <a:latin typeface="Simplified Arabic" pitchFamily="18" charset="-78"/>
                <a:cs typeface="Simplified Arabic" pitchFamily="18" charset="-78"/>
              </a:rPr>
              <a:t>ماكنزي</a:t>
            </a:r>
            <a:r>
              <a:rPr lang="ar-SA" b="1" u="sng" dirty="0" smtClean="0">
                <a:solidFill>
                  <a:srgbClr val="FF0000"/>
                </a:solidFill>
                <a:latin typeface="Simplified Arabic" pitchFamily="18" charset="-78"/>
                <a:cs typeface="Simplified Arabic" pitchFamily="18" charset="-78"/>
              </a:rPr>
              <a:t> لشركة جنرال إلكتريك </a:t>
            </a:r>
            <a:r>
              <a:rPr lang="ar-SA" b="1" u="sng" dirty="0" smtClean="0"/>
              <a:t>:</a:t>
            </a:r>
            <a:endParaRPr lang="en-US" dirty="0" smtClean="0"/>
          </a:p>
        </p:txBody>
      </p:sp>
      <p:sp>
        <p:nvSpPr>
          <p:cNvPr id="3" name="عنصر نائب للمحتوى 2"/>
          <p:cNvSpPr>
            <a:spLocks noGrp="1"/>
          </p:cNvSpPr>
          <p:nvPr>
            <p:ph sz="quarter" idx="1"/>
          </p:nvPr>
        </p:nvSpPr>
        <p:spPr>
          <a:xfrm>
            <a:off x="1981200" y="1052736"/>
            <a:ext cx="7467600" cy="5421216"/>
          </a:xfrm>
        </p:spPr>
        <p:txBody>
          <a:bodyPr>
            <a:normAutofit/>
          </a:bodyPr>
          <a:lstStyle/>
          <a:p>
            <a:pPr algn="just" rtl="1"/>
            <a:r>
              <a:rPr lang="ar-SA" sz="3200" dirty="0">
                <a:latin typeface="Simplified Arabic" pitchFamily="18" charset="-78"/>
                <a:cs typeface="Simplified Arabic" pitchFamily="18" charset="-78"/>
              </a:rPr>
              <a:t>وهي نموذج محفظة أعمال طورتها </a:t>
            </a:r>
            <a:r>
              <a:rPr lang="ar-SA" sz="3200" dirty="0" err="1">
                <a:latin typeface="Simplified Arabic" pitchFamily="18" charset="-78"/>
                <a:cs typeface="Simplified Arabic" pitchFamily="18" charset="-78"/>
              </a:rPr>
              <a:t>ماكنزي</a:t>
            </a:r>
            <a:r>
              <a:rPr lang="ar-SA" sz="3200" dirty="0">
                <a:latin typeface="Simplified Arabic" pitchFamily="18" charset="-78"/>
                <a:cs typeface="Simplified Arabic" pitchFamily="18" charset="-78"/>
              </a:rPr>
              <a:t> </a:t>
            </a:r>
            <a:r>
              <a:rPr lang="ar-SA" sz="3200" dirty="0" err="1">
                <a:latin typeface="Simplified Arabic" pitchFamily="18" charset="-78"/>
                <a:cs typeface="Simplified Arabic" pitchFamily="18" charset="-78"/>
              </a:rPr>
              <a:t>للإستشارات</a:t>
            </a:r>
            <a:r>
              <a:rPr lang="ar-SA" sz="3200" dirty="0">
                <a:latin typeface="Simplified Arabic" pitchFamily="18" charset="-78"/>
                <a:cs typeface="Simplified Arabic" pitchFamily="18" charset="-78"/>
              </a:rPr>
              <a:t> بالتعاون مع شركة جنرال إلكتريك ، وذلك لتفادي نقاط الضعف في مصفوفة جماعة بوسطن. وتتألف مصفوفة </a:t>
            </a:r>
            <a:r>
              <a:rPr lang="ar-SA" sz="3200" dirty="0" err="1">
                <a:latin typeface="Simplified Arabic" pitchFamily="18" charset="-78"/>
                <a:cs typeface="Simplified Arabic" pitchFamily="18" charset="-78"/>
              </a:rPr>
              <a:t>ماكنزي</a:t>
            </a:r>
            <a:r>
              <a:rPr lang="ar-SA" sz="3200" dirty="0">
                <a:latin typeface="Simplified Arabic" pitchFamily="18" charset="-78"/>
                <a:cs typeface="Simplified Arabic" pitchFamily="18" charset="-78"/>
              </a:rPr>
              <a:t> من شكل يحتوي على تسعة مربعات موزعة على بعدين</a:t>
            </a:r>
            <a:r>
              <a:rPr lang="ar-DZ" sz="3200" dirty="0">
                <a:latin typeface="Simplified Arabic" pitchFamily="18" charset="-78"/>
                <a:cs typeface="Simplified Arabic" pitchFamily="18" charset="-78"/>
              </a:rPr>
              <a:t>:</a:t>
            </a:r>
          </a:p>
          <a:p>
            <a:pPr algn="just" rtl="1"/>
            <a:r>
              <a:rPr lang="ar-SA" sz="3200" dirty="0">
                <a:latin typeface="Simplified Arabic" pitchFamily="18" charset="-78"/>
                <a:cs typeface="Simplified Arabic" pitchFamily="18" charset="-78"/>
              </a:rPr>
              <a:t> يمثل البعد الأفقي فيها قوة الأعمال أو المركز التنافسي</a:t>
            </a:r>
            <a:endParaRPr lang="ar-DZ" sz="3200" dirty="0">
              <a:latin typeface="Simplified Arabic" pitchFamily="18" charset="-78"/>
              <a:cs typeface="Simplified Arabic" pitchFamily="18" charset="-78"/>
            </a:endParaRPr>
          </a:p>
          <a:p>
            <a:pPr algn="just" rtl="1"/>
            <a:r>
              <a:rPr lang="ar-SA" sz="3200" dirty="0">
                <a:latin typeface="Simplified Arabic" pitchFamily="18" charset="-78"/>
                <a:cs typeface="Simplified Arabic" pitchFamily="18" charset="-78"/>
              </a:rPr>
              <a:t>يمثل البعد الرأسي فيها جاذبية الصناعة .</a:t>
            </a:r>
            <a:endParaRPr lang="ar-DZ" sz="3200" dirty="0">
              <a:latin typeface="Simplified Arabic" pitchFamily="18" charset="-78"/>
              <a:cs typeface="Simplified Arabic" pitchFamily="18" charset="-78"/>
            </a:endParaRPr>
          </a:p>
          <a:p>
            <a:pPr marL="0" indent="0" algn="just" rtl="1">
              <a:buNone/>
            </a:pPr>
            <a:r>
              <a:rPr lang="ar-SA" sz="3200" dirty="0">
                <a:latin typeface="Simplified Arabic" pitchFamily="18" charset="-78"/>
                <a:cs typeface="Simplified Arabic" pitchFamily="18" charset="-78"/>
              </a:rPr>
              <a:t> ويستفاد من هذين البعدين بالحكم على قوة محفظة </a:t>
            </a:r>
            <a:r>
              <a:rPr lang="ar-SA" sz="3200" dirty="0" err="1">
                <a:latin typeface="Simplified Arabic" pitchFamily="18" charset="-78"/>
                <a:cs typeface="Simplified Arabic" pitchFamily="18" charset="-78"/>
              </a:rPr>
              <a:t>اعمال</a:t>
            </a:r>
            <a:r>
              <a:rPr lang="ar-SA" sz="3200" dirty="0">
                <a:latin typeface="Simplified Arabic" pitchFamily="18" charset="-78"/>
                <a:cs typeface="Simplified Arabic" pitchFamily="18" charset="-78"/>
              </a:rPr>
              <a:t> المنظمة أو وحدات الأعمال </a:t>
            </a:r>
            <a:r>
              <a:rPr lang="ar-SA" b="1" dirty="0" smtClean="0"/>
              <a:t>.</a:t>
            </a:r>
            <a:endParaRPr lang="en-US" dirty="0" smtClean="0"/>
          </a:p>
          <a:p>
            <a:endParaRPr lang="ar-SA" dirty="0"/>
          </a:p>
        </p:txBody>
      </p:sp>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10</a:t>
            </a:fld>
            <a:endParaRPr lang="ar-SA" dirty="0"/>
          </a:p>
        </p:txBody>
      </p:sp>
    </p:spTree>
    <p:extLst>
      <p:ext uri="{BB962C8B-B14F-4D97-AF65-F5344CB8AC3E}">
        <p14:creationId xmlns="" xmlns:p14="http://schemas.microsoft.com/office/powerpoint/2010/main" val="346207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228600"/>
            <a:ext cx="4040188" cy="639762"/>
          </a:xfrm>
        </p:spPr>
        <p:style>
          <a:lnRef idx="1">
            <a:schemeClr val="accent3"/>
          </a:lnRef>
          <a:fillRef idx="2">
            <a:schemeClr val="accent3"/>
          </a:fillRef>
          <a:effectRef idx="1">
            <a:schemeClr val="accent3"/>
          </a:effectRef>
          <a:fontRef idx="minor">
            <a:schemeClr val="dk1"/>
          </a:fontRef>
        </p:style>
        <p:txBody>
          <a:bodyPr/>
          <a:lstStyle/>
          <a:p>
            <a:r>
              <a:rPr lang="ar-SA" dirty="0">
                <a:latin typeface="Simplified Arabic" pitchFamily="18" charset="-78"/>
                <a:cs typeface="Simplified Arabic" pitchFamily="18" charset="-78"/>
              </a:rPr>
              <a:t>البعد الرأسي فيها جاذبية الصناعة</a:t>
            </a:r>
            <a:endParaRPr lang="fr-FR" dirty="0"/>
          </a:p>
        </p:txBody>
      </p:sp>
      <p:sp>
        <p:nvSpPr>
          <p:cNvPr id="4" name="Content Placeholder 3"/>
          <p:cNvSpPr>
            <a:spLocks noGrp="1"/>
          </p:cNvSpPr>
          <p:nvPr>
            <p:ph sz="half" idx="2"/>
          </p:nvPr>
        </p:nvSpPr>
        <p:spPr>
          <a:xfrm>
            <a:off x="1981200" y="1066801"/>
            <a:ext cx="4040188" cy="2743199"/>
          </a:xfrm>
        </p:spPr>
        <p:style>
          <a:lnRef idx="0">
            <a:schemeClr val="accent3"/>
          </a:lnRef>
          <a:fillRef idx="3">
            <a:schemeClr val="accent3"/>
          </a:fillRef>
          <a:effectRef idx="3">
            <a:schemeClr val="accent3"/>
          </a:effectRef>
          <a:fontRef idx="minor">
            <a:schemeClr val="lt1"/>
          </a:fontRef>
        </p:style>
        <p:txBody>
          <a:bodyPr/>
          <a:lstStyle/>
          <a:p>
            <a:pPr algn="r" rtl="1"/>
            <a:r>
              <a:rPr lang="ar-DZ" dirty="0" smtClean="0">
                <a:solidFill>
                  <a:schemeClr val="tx1"/>
                </a:solidFill>
              </a:rPr>
              <a:t>نمو الطلب</a:t>
            </a:r>
          </a:p>
          <a:p>
            <a:pPr algn="r" rtl="1"/>
            <a:r>
              <a:rPr lang="ar-DZ" dirty="0" smtClean="0">
                <a:solidFill>
                  <a:schemeClr val="tx1"/>
                </a:solidFill>
              </a:rPr>
              <a:t>المنافسة</a:t>
            </a:r>
          </a:p>
          <a:p>
            <a:pPr algn="r" rtl="1"/>
            <a:r>
              <a:rPr lang="ar-DZ" dirty="0" smtClean="0">
                <a:solidFill>
                  <a:schemeClr val="tx1"/>
                </a:solidFill>
              </a:rPr>
              <a:t>الأرباح</a:t>
            </a:r>
            <a:endParaRPr lang="fr-FR" dirty="0">
              <a:solidFill>
                <a:schemeClr val="tx1"/>
              </a:solidFill>
            </a:endParaRPr>
          </a:p>
        </p:txBody>
      </p:sp>
      <p:sp>
        <p:nvSpPr>
          <p:cNvPr id="5" name="Text Placeholder 4"/>
          <p:cNvSpPr>
            <a:spLocks noGrp="1"/>
          </p:cNvSpPr>
          <p:nvPr>
            <p:ph type="body" sz="quarter" idx="3"/>
          </p:nvPr>
        </p:nvSpPr>
        <p:spPr>
          <a:xfrm>
            <a:off x="6400801" y="228600"/>
            <a:ext cx="4041775" cy="639762"/>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r" rtl="1"/>
            <a:r>
              <a:rPr lang="ar-SA" dirty="0">
                <a:latin typeface="Simplified Arabic" pitchFamily="18" charset="-78"/>
                <a:cs typeface="Simplified Arabic" pitchFamily="18" charset="-78"/>
              </a:rPr>
              <a:t>البعد الأفقي فيها قوة الأعمال أو المركز </a:t>
            </a:r>
            <a:r>
              <a:rPr lang="ar-SA" dirty="0" smtClean="0">
                <a:latin typeface="Simplified Arabic" pitchFamily="18" charset="-78"/>
                <a:cs typeface="Simplified Arabic" pitchFamily="18" charset="-78"/>
              </a:rPr>
              <a:t>التنافسي</a:t>
            </a:r>
            <a:endParaRPr lang="ar-DZ" dirty="0">
              <a:latin typeface="Simplified Arabic" pitchFamily="18" charset="-78"/>
              <a:cs typeface="Simplified Arabic" pitchFamily="18" charset="-78"/>
            </a:endParaRPr>
          </a:p>
        </p:txBody>
      </p:sp>
      <p:sp>
        <p:nvSpPr>
          <p:cNvPr id="6" name="Content Placeholder 5"/>
          <p:cNvSpPr>
            <a:spLocks noGrp="1"/>
          </p:cNvSpPr>
          <p:nvPr>
            <p:ph sz="quarter" idx="4"/>
          </p:nvPr>
        </p:nvSpPr>
        <p:spPr>
          <a:xfrm>
            <a:off x="6362701" y="1066801"/>
            <a:ext cx="4041775" cy="2743199"/>
          </a:xfrm>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r" rtl="1"/>
            <a:r>
              <a:rPr lang="ar-DZ" dirty="0" smtClean="0">
                <a:solidFill>
                  <a:schemeClr val="tx1"/>
                </a:solidFill>
              </a:rPr>
              <a:t>نمو القطاع</a:t>
            </a:r>
          </a:p>
          <a:p>
            <a:pPr algn="r" rtl="1"/>
            <a:r>
              <a:rPr lang="ar-SA" dirty="0">
                <a:solidFill>
                  <a:schemeClr val="tx1"/>
                </a:solidFill>
              </a:rPr>
              <a:t>الربحية في هذا القطاع عالية مقارنة بالقطاعات </a:t>
            </a:r>
            <a:r>
              <a:rPr lang="ar-SA" dirty="0" smtClean="0">
                <a:solidFill>
                  <a:schemeClr val="tx1"/>
                </a:solidFill>
              </a:rPr>
              <a:t>الأخرى</a:t>
            </a:r>
            <a:endParaRPr lang="ar-DZ" dirty="0" smtClean="0">
              <a:solidFill>
                <a:schemeClr val="tx1"/>
              </a:solidFill>
            </a:endParaRPr>
          </a:p>
          <a:p>
            <a:pPr algn="r" rtl="1"/>
            <a:r>
              <a:rPr lang="ar-SA" dirty="0">
                <a:solidFill>
                  <a:schemeClr val="tx1"/>
                </a:solidFill>
              </a:rPr>
              <a:t>المنافسة </a:t>
            </a:r>
            <a:r>
              <a:rPr lang="ar-SA" dirty="0" smtClean="0">
                <a:solidFill>
                  <a:schemeClr val="tx1"/>
                </a:solidFill>
              </a:rPr>
              <a:t>عالية</a:t>
            </a:r>
            <a:r>
              <a:rPr lang="ar-DZ" dirty="0" smtClean="0">
                <a:solidFill>
                  <a:schemeClr val="tx1"/>
                </a:solidFill>
              </a:rPr>
              <a:t> أم لا</a:t>
            </a:r>
          </a:p>
          <a:p>
            <a:pPr algn="r" rtl="1"/>
            <a:r>
              <a:rPr lang="ar-DZ" dirty="0" smtClean="0">
                <a:solidFill>
                  <a:schemeClr val="tx1"/>
                </a:solidFill>
              </a:rPr>
              <a:t>الاحتكار</a:t>
            </a:r>
          </a:p>
          <a:p>
            <a:pPr algn="r" rtl="1"/>
            <a:r>
              <a:rPr lang="ar-DZ" dirty="0" smtClean="0">
                <a:solidFill>
                  <a:schemeClr val="tx1"/>
                </a:solidFill>
              </a:rPr>
              <a:t>حجم الطلب</a:t>
            </a:r>
            <a:endParaRPr lang="fr-FR" dirty="0">
              <a:solidFill>
                <a:schemeClr val="tx1"/>
              </a:solidFill>
            </a:endParaRPr>
          </a:p>
        </p:txBody>
      </p:sp>
      <p:sp>
        <p:nvSpPr>
          <p:cNvPr id="8" name="Rectangle 7"/>
          <p:cNvSpPr/>
          <p:nvPr/>
        </p:nvSpPr>
        <p:spPr>
          <a:xfrm>
            <a:off x="221226" y="4267200"/>
            <a:ext cx="11429999"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rtl="1"/>
            <a:r>
              <a:rPr lang="ar-SA" sz="2400" dirty="0"/>
              <a:t>وضع درجة تعبر عن مدى جاذبية الصناعة أو مدى قوة وحدة الأعمال لكل عامل من عوامل التقييم بحيث تتراوح من </a:t>
            </a:r>
            <a:r>
              <a:rPr lang="en-US" sz="2400" dirty="0"/>
              <a:t>1 – 5</a:t>
            </a:r>
            <a:r>
              <a:rPr lang="ar-SA" sz="2400" dirty="0"/>
              <a:t>، حيث يشير الرقم </a:t>
            </a:r>
            <a:r>
              <a:rPr lang="en-US" sz="2400" dirty="0"/>
              <a:t>(1) </a:t>
            </a:r>
            <a:r>
              <a:rPr lang="ar-SA" sz="2400" dirty="0"/>
              <a:t>إلى أسوء درجة، والرقم </a:t>
            </a:r>
            <a:r>
              <a:rPr lang="en-US" sz="2400" dirty="0"/>
              <a:t>(5) </a:t>
            </a:r>
            <a:r>
              <a:rPr lang="ar-SA" sz="2400" dirty="0"/>
              <a:t>إلى أفضل درجة</a:t>
            </a:r>
            <a:r>
              <a:rPr lang="en-US" sz="2400" dirty="0"/>
              <a:t>. </a:t>
            </a:r>
            <a:endParaRPr lang="fr-FR" sz="2400" dirty="0"/>
          </a:p>
          <a:p>
            <a:pPr lvl="0" algn="just" rtl="1"/>
            <a:r>
              <a:rPr lang="ar-DZ" sz="2400" dirty="0"/>
              <a:t>يتم إعطاء كل عامل من العوامل الخاصة بجاذبية الصناعة، وكذلك العوامل الخاصة بقوة وحدة الأعمال وزناً نسبياً يعبر عن مدى الأهمية النسبية لهذا العامل، بحيث يكون المجموع واحد صحيح</a:t>
            </a:r>
            <a:r>
              <a:rPr lang="en-US" sz="2400" dirty="0"/>
              <a:t>.</a:t>
            </a:r>
            <a:endParaRPr lang="fr-FR" sz="2400" dirty="0"/>
          </a:p>
        </p:txBody>
      </p:sp>
    </p:spTree>
    <p:extLst>
      <p:ext uri="{BB962C8B-B14F-4D97-AF65-F5344CB8AC3E}">
        <p14:creationId xmlns="" xmlns:p14="http://schemas.microsoft.com/office/powerpoint/2010/main" val="3906526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1"/>
            <a:ext cx="8229600" cy="5973763"/>
          </a:xfrm>
        </p:spPr>
        <p:txBody>
          <a:bodyPr>
            <a:normAutofit fontScale="92500"/>
          </a:bodyPr>
          <a:lstStyle/>
          <a:p>
            <a:pPr lvl="0" algn="just" rtl="1"/>
            <a:r>
              <a:rPr lang="ar-DZ" dirty="0" smtClean="0"/>
              <a:t>يتم </a:t>
            </a:r>
            <a:r>
              <a:rPr lang="ar-DZ" dirty="0"/>
              <a:t>تحديد الأوزان المرجحة لكل من عوامل</a:t>
            </a:r>
            <a:r>
              <a:rPr lang="en-US" dirty="0"/>
              <a:t>: </a:t>
            </a:r>
            <a:r>
              <a:rPr lang="ar-DZ" dirty="0"/>
              <a:t>جاذبية الصناعة والموقف التنافسي لوحدة الأعمال من خلال ضرب الدرجة التي يحصل عليها العامل</a:t>
            </a:r>
            <a:r>
              <a:rPr lang="en-US" dirty="0"/>
              <a:t> × </a:t>
            </a:r>
            <a:r>
              <a:rPr lang="ar-DZ" dirty="0"/>
              <a:t>الوزن النسبي لهذا العامل</a:t>
            </a:r>
            <a:r>
              <a:rPr lang="en-US" dirty="0"/>
              <a:t>.</a:t>
            </a:r>
            <a:endParaRPr lang="fr-FR" dirty="0"/>
          </a:p>
          <a:p>
            <a:pPr algn="just" rtl="1"/>
            <a:r>
              <a:rPr lang="ar-DZ" dirty="0"/>
              <a:t>تحديد الدرجة الكلية لجاذبية الصناعة والدرجة الكلية لقوة وحدة الأعمال من خلال</a:t>
            </a:r>
            <a:r>
              <a:rPr lang="ar-SA" dirty="0"/>
              <a:t>: </a:t>
            </a:r>
            <a:r>
              <a:rPr lang="ar-DZ" dirty="0"/>
              <a:t>جمع الأوزان المرجحة يتم التوصل إلى متوسط مرجح واحد فقط يعبر عن الدرجة الكلية لمدى جاذبية الصناعة</a:t>
            </a:r>
            <a:r>
              <a:rPr lang="ar-SA" dirty="0"/>
              <a:t>. </a:t>
            </a:r>
            <a:r>
              <a:rPr lang="ar-DZ" dirty="0"/>
              <a:t>يتم تمثيل درجة مدى جاذبية الصناعة على المحور العمودي، ويتم تمثيل درجة قوة وحدة الأعمال على المحور الأفقي</a:t>
            </a:r>
            <a:r>
              <a:rPr lang="ar-SA" dirty="0"/>
              <a:t>. </a:t>
            </a:r>
            <a:r>
              <a:rPr lang="ar-DZ" dirty="0"/>
              <a:t>ونقطة التقاطع هي مركز الدائرة التي تمثل وحدة الأعمال داخل </a:t>
            </a:r>
            <a:r>
              <a:rPr lang="ar-DZ" dirty="0" smtClean="0"/>
              <a:t>المصفوفة</a:t>
            </a:r>
          </a:p>
          <a:p>
            <a:pPr lvl="0" algn="just" rtl="1"/>
            <a:r>
              <a:rPr lang="ar-DZ" dirty="0"/>
              <a:t>ويمثل البعد الأول ثلاث درجات:</a:t>
            </a:r>
            <a:endParaRPr lang="fr-FR" dirty="0"/>
          </a:p>
          <a:p>
            <a:pPr lvl="0" algn="just" rtl="1"/>
            <a:r>
              <a:rPr lang="ar-DZ" dirty="0"/>
              <a:t>وضع داخلي ضعيف وذلك من درجة كلية = 1 حتى 1.99</a:t>
            </a:r>
            <a:endParaRPr lang="fr-FR" dirty="0"/>
          </a:p>
          <a:p>
            <a:pPr lvl="0" algn="just" rtl="1"/>
            <a:r>
              <a:rPr lang="ar-DZ" dirty="0"/>
              <a:t>وضع داخلي متوسط وذلك من درجة كلية = 2 حتى 2.99</a:t>
            </a:r>
            <a:endParaRPr lang="fr-FR" dirty="0"/>
          </a:p>
          <a:p>
            <a:pPr lvl="0" algn="just" rtl="1"/>
            <a:r>
              <a:rPr lang="ar-DZ" dirty="0"/>
              <a:t>وضع داخلي قوي وذلك من درجة كلية = 3 إلى 4</a:t>
            </a:r>
            <a:endParaRPr lang="fr-FR" dirty="0"/>
          </a:p>
          <a:p>
            <a:pPr algn="just" rtl="1"/>
            <a:r>
              <a:rPr lang="ar-DZ" dirty="0"/>
              <a:t>أما المزايا التنافسية فهي كالتالي 1= ضعيف، 2= متوسط، 3 و 4 قوي</a:t>
            </a:r>
            <a:endParaRPr lang="fr-FR" dirty="0"/>
          </a:p>
        </p:txBody>
      </p:sp>
    </p:spTree>
    <p:extLst>
      <p:ext uri="{BB962C8B-B14F-4D97-AF65-F5344CB8AC3E}">
        <p14:creationId xmlns="" xmlns:p14="http://schemas.microsoft.com/office/powerpoint/2010/main" val="279586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33016" y="228600"/>
            <a:ext cx="8229600" cy="1143000"/>
          </a:xfrm>
        </p:spPr>
        <p:txBody>
          <a:bodyPr>
            <a:normAutofit fontScale="90000"/>
          </a:bodyPr>
          <a:lstStyle/>
          <a:p>
            <a:r>
              <a:rPr lang="ar-SA" sz="3600" dirty="0"/>
              <a:t>حيث حجم كل دائرة يمثل نسبة القسم من المبيعات، أما الجزء المظلل نسبة الربح إلى إجمالي أرباح المنشأة في الش</a:t>
            </a:r>
            <a:r>
              <a:rPr lang="ar-SA" dirty="0"/>
              <a:t>كل</a:t>
            </a:r>
          </a:p>
        </p:txBody>
      </p:sp>
      <p:pic>
        <p:nvPicPr>
          <p:cNvPr id="5" name="Content Placeholder 4"/>
          <p:cNvPicPr>
            <a:picLocks noGrp="1" noChangeAspect="1" noChangeArrowheads="1"/>
          </p:cNvPicPr>
          <p:nvPr>
            <p:ph sz="quarter" idx="1"/>
          </p:nvPr>
        </p:nvPicPr>
        <p:blipFill>
          <a:blip r:embed="rId2" cstate="print"/>
          <a:srcRect/>
          <a:stretch>
            <a:fillRect/>
          </a:stretch>
        </p:blipFill>
        <p:spPr bwMode="auto">
          <a:xfrm>
            <a:off x="1951482" y="1602906"/>
            <a:ext cx="8208912" cy="5255095"/>
          </a:xfrm>
          <a:prstGeom prst="roundRect">
            <a:avLst>
              <a:gd name="adj" fmla="val 16667"/>
            </a:avLst>
          </a:prstGeom>
          <a:ln w="76200">
            <a:solidFill>
              <a:srgbClr val="FF3399"/>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13</a:t>
            </a:fld>
            <a:endParaRPr lang="ar-SA" dirty="0"/>
          </a:p>
        </p:txBody>
      </p:sp>
      <p:cxnSp>
        <p:nvCxnSpPr>
          <p:cNvPr id="7" name="Connecteur droit avec flèche 6"/>
          <p:cNvCxnSpPr/>
          <p:nvPr/>
        </p:nvCxnSpPr>
        <p:spPr>
          <a:xfrm>
            <a:off x="2241755" y="1386348"/>
            <a:ext cx="1917290" cy="9881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Connecteur droit avec flèche 8"/>
          <p:cNvCxnSpPr/>
          <p:nvPr/>
        </p:nvCxnSpPr>
        <p:spPr>
          <a:xfrm>
            <a:off x="2256503" y="1342103"/>
            <a:ext cx="3819832" cy="8996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Connecteur droit avec flèche 10"/>
          <p:cNvCxnSpPr/>
          <p:nvPr/>
        </p:nvCxnSpPr>
        <p:spPr>
          <a:xfrm rot="16200000" flipH="1">
            <a:off x="1932038" y="1725561"/>
            <a:ext cx="2212258" cy="15043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Rectangle 11"/>
          <p:cNvSpPr/>
          <p:nvPr/>
        </p:nvSpPr>
        <p:spPr>
          <a:xfrm>
            <a:off x="0" y="634181"/>
            <a:ext cx="1858297" cy="219750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dirty="0" smtClean="0"/>
              <a:t>تشير إلى ضرورة الانطلاق والاستمرار والتقدم نتيجة قوة المركز التنافسي وارتفاع معدل جاذبية الصناعة.</a:t>
            </a:r>
            <a:endParaRPr lang="fr-FR" dirty="0"/>
          </a:p>
        </p:txBody>
      </p:sp>
      <p:cxnSp>
        <p:nvCxnSpPr>
          <p:cNvPr id="14" name="Connecteur droit avec flèche 13"/>
          <p:cNvCxnSpPr/>
          <p:nvPr/>
        </p:nvCxnSpPr>
        <p:spPr>
          <a:xfrm rot="10800000" flipV="1">
            <a:off x="1814053" y="2610463"/>
            <a:ext cx="6135331" cy="184354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Connecteur droit avec flèche 15"/>
          <p:cNvCxnSpPr/>
          <p:nvPr/>
        </p:nvCxnSpPr>
        <p:spPr>
          <a:xfrm rot="10800000" flipV="1">
            <a:off x="1828800" y="3716592"/>
            <a:ext cx="4173796" cy="8406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Connecteur droit avec flèche 17"/>
          <p:cNvCxnSpPr/>
          <p:nvPr/>
        </p:nvCxnSpPr>
        <p:spPr>
          <a:xfrm rot="10800000">
            <a:off x="1858298" y="4689987"/>
            <a:ext cx="2403987" cy="3687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Rectangle 18"/>
          <p:cNvSpPr/>
          <p:nvPr/>
        </p:nvSpPr>
        <p:spPr>
          <a:xfrm>
            <a:off x="0" y="3023419"/>
            <a:ext cx="1784555" cy="38345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تمثل تنبيهات للتمهل والتفكر لعدم مناسبة الظروف المحيطة بالصناعة أو مركز المنظمة  التنافسي.</a:t>
            </a:r>
            <a:r>
              <a:rPr lang="ar-DZ" dirty="0" smtClean="0">
                <a:solidFill>
                  <a:schemeClr val="tx1"/>
                </a:solidFill>
              </a:rPr>
              <a:t> حيث هناك إمكانية التطور في حالة توفر الموارد وهو ما يعرف بوضعية </a:t>
            </a:r>
            <a:r>
              <a:rPr lang="fr-FR" dirty="0" err="1" smtClean="0">
                <a:solidFill>
                  <a:schemeClr val="tx1"/>
                </a:solidFill>
              </a:rPr>
              <a:t>Hold</a:t>
            </a:r>
            <a:r>
              <a:rPr lang="fr-FR" dirty="0" smtClean="0">
                <a:solidFill>
                  <a:schemeClr val="tx1"/>
                </a:solidFill>
              </a:rPr>
              <a:t> and </a:t>
            </a:r>
            <a:r>
              <a:rPr lang="fr-FR" dirty="0" err="1" smtClean="0">
                <a:solidFill>
                  <a:schemeClr val="tx1"/>
                </a:solidFill>
              </a:rPr>
              <a:t>Maintain</a:t>
            </a:r>
            <a:r>
              <a:rPr lang="ar-DZ" dirty="0" smtClean="0">
                <a:solidFill>
                  <a:schemeClr val="tx1"/>
                </a:solidFill>
              </a:rPr>
              <a:t>، </a:t>
            </a:r>
          </a:p>
          <a:p>
            <a:pPr algn="ctr"/>
            <a:r>
              <a:rPr lang="ar-DZ" dirty="0" smtClean="0">
                <a:solidFill>
                  <a:schemeClr val="tx1"/>
                </a:solidFill>
              </a:rPr>
              <a:t>وإذا لم تتوفر نتبع بعض الاستراتيجيات الانكماشية</a:t>
            </a:r>
            <a:endParaRPr lang="fr-FR" dirty="0">
              <a:solidFill>
                <a:schemeClr val="tx1"/>
              </a:solidFill>
            </a:endParaRPr>
          </a:p>
        </p:txBody>
      </p:sp>
      <p:cxnSp>
        <p:nvCxnSpPr>
          <p:cNvPr id="25" name="Connecteur droit avec flèche 24"/>
          <p:cNvCxnSpPr/>
          <p:nvPr/>
        </p:nvCxnSpPr>
        <p:spPr>
          <a:xfrm rot="10800000" flipV="1">
            <a:off x="9217742" y="3510115"/>
            <a:ext cx="1283110" cy="294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Connecteur droit avec flèche 26"/>
          <p:cNvCxnSpPr/>
          <p:nvPr/>
        </p:nvCxnSpPr>
        <p:spPr>
          <a:xfrm rot="5400000">
            <a:off x="9225116" y="3620729"/>
            <a:ext cx="1371600" cy="12093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Connecteur droit avec flèche 28"/>
          <p:cNvCxnSpPr/>
          <p:nvPr/>
        </p:nvCxnSpPr>
        <p:spPr>
          <a:xfrm rot="10800000" flipV="1">
            <a:off x="6769510" y="3539613"/>
            <a:ext cx="3760838" cy="13568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10545097" y="1710813"/>
            <a:ext cx="1646903" cy="41148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t>تدل على تحذيرات بضرورة التوقف ومراجعة الموقف نظراً لوجود انخفاض كبير في مستوى جاذبية الصناعة وضعف في المركز التنافسي أيضاً.</a:t>
            </a:r>
            <a:endParaRPr lang="fr-FR" b="1" dirty="0"/>
          </a:p>
        </p:txBody>
      </p:sp>
    </p:spTree>
    <p:extLst>
      <p:ext uri="{BB962C8B-B14F-4D97-AF65-F5344CB8AC3E}">
        <p14:creationId xmlns="" xmlns:p14="http://schemas.microsoft.com/office/powerpoint/2010/main" val="206299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B34F065-1154-456A-91E3-76DE8E75E17B}" type="slidenum">
              <a:rPr lang="ar-SA" smtClean="0"/>
              <a:pPr/>
              <a:t>14</a:t>
            </a:fld>
            <a:endParaRPr lang="ar-SA" dirty="0"/>
          </a:p>
        </p:txBody>
      </p:sp>
      <p:sp>
        <p:nvSpPr>
          <p:cNvPr id="4" name="Content Placeholder 3"/>
          <p:cNvSpPr>
            <a:spLocks noGrp="1"/>
          </p:cNvSpPr>
          <p:nvPr>
            <p:ph sz="quarter" idx="2"/>
          </p:nvPr>
        </p:nvSpPr>
        <p:spPr>
          <a:xfrm>
            <a:off x="811161" y="1124743"/>
            <a:ext cx="4827639" cy="5453037"/>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lvl="0" algn="just" rtl="1">
              <a:lnSpc>
                <a:spcPct val="110000"/>
              </a:lnSpc>
            </a:pPr>
            <a:r>
              <a:rPr lang="ar-SA" dirty="0" smtClean="0"/>
              <a:t>كلاً من نموذج جنرال اليكتريك وبوسطن لم يوضحا كيف يمكن وضع الاستراتيجيات موضع التنفيذ الفعلي. </a:t>
            </a:r>
            <a:endParaRPr lang="en-US" dirty="0" smtClean="0"/>
          </a:p>
          <a:p>
            <a:pPr lvl="0" algn="just" rtl="1">
              <a:lnSpc>
                <a:spcPct val="110000"/>
              </a:lnSpc>
            </a:pPr>
            <a:r>
              <a:rPr lang="ar-SA" dirty="0" smtClean="0"/>
              <a:t>الصعوبة والتعقيد ؛ نظراً لتعدد عدد الخلايا. </a:t>
            </a:r>
            <a:endParaRPr lang="en-US" dirty="0" smtClean="0"/>
          </a:p>
          <a:p>
            <a:pPr lvl="0" algn="just" rtl="1">
              <a:lnSpc>
                <a:spcPct val="110000"/>
              </a:lnSpc>
            </a:pPr>
            <a:r>
              <a:rPr lang="ar-SA" dirty="0" smtClean="0"/>
              <a:t>أن عملية التصنيف تتوقف على عوامل موضوعية إلا أن إعطاء درجة تمثل أهمية هذا العامل أو الوزن النسبي له هي عملية غير موضوعية. </a:t>
            </a:r>
            <a:endParaRPr lang="en-US" dirty="0" smtClean="0"/>
          </a:p>
          <a:p>
            <a:pPr lvl="0" algn="just" rtl="1">
              <a:lnSpc>
                <a:spcPct val="110000"/>
              </a:lnSpc>
            </a:pPr>
            <a:r>
              <a:rPr lang="ar-SA" dirty="0" smtClean="0"/>
              <a:t>كلاً من نموذج جنرال اليكتريك وبوسطن لم يعطيا أي أهمية للتغيرات التي يمكن حدوثها في موقع الوحدات أو الأنشطة على شبكتي التقييم . </a:t>
            </a:r>
            <a:endParaRPr lang="en-US" dirty="0" smtClean="0"/>
          </a:p>
          <a:p>
            <a:endParaRPr lang="en-US" dirty="0"/>
          </a:p>
        </p:txBody>
      </p:sp>
      <p:sp>
        <p:nvSpPr>
          <p:cNvPr id="5" name="Content Placeholder 4"/>
          <p:cNvSpPr>
            <a:spLocks noGrp="1"/>
          </p:cNvSpPr>
          <p:nvPr>
            <p:ph sz="quarter" idx="4"/>
          </p:nvPr>
        </p:nvSpPr>
        <p:spPr>
          <a:xfrm>
            <a:off x="7341316" y="1296523"/>
            <a:ext cx="3657600" cy="4907632"/>
          </a:xfrm>
        </p:spPr>
        <p:style>
          <a:lnRef idx="2">
            <a:schemeClr val="accent6"/>
          </a:lnRef>
          <a:fillRef idx="1">
            <a:schemeClr val="lt1"/>
          </a:fillRef>
          <a:effectRef idx="0">
            <a:schemeClr val="accent6"/>
          </a:effectRef>
          <a:fontRef idx="minor">
            <a:schemeClr val="dk1"/>
          </a:fontRef>
        </p:style>
        <p:txBody>
          <a:bodyPr/>
          <a:lstStyle/>
          <a:p>
            <a:pPr algn="just" rtl="1"/>
            <a:r>
              <a:rPr lang="ar-SA" dirty="0" smtClean="0"/>
              <a:t>ادخال العديد من العوامل لتحديد مواقع وحدات الاعمال</a:t>
            </a:r>
          </a:p>
          <a:p>
            <a:pPr algn="just" rtl="1"/>
            <a:r>
              <a:rPr lang="ar-SA" dirty="0" smtClean="0"/>
              <a:t> تسمح بتحليل اكثر تفصيلا</a:t>
            </a:r>
          </a:p>
          <a:p>
            <a:endParaRPr lang="en-US" dirty="0"/>
          </a:p>
        </p:txBody>
      </p:sp>
      <p:sp>
        <p:nvSpPr>
          <p:cNvPr id="6" name="Text Placeholder 5"/>
          <p:cNvSpPr>
            <a:spLocks noGrp="1"/>
          </p:cNvSpPr>
          <p:nvPr>
            <p:ph type="body" sz="quarter" idx="1"/>
          </p:nvPr>
        </p:nvSpPr>
        <p:spPr>
          <a:xfrm>
            <a:off x="1311384" y="362153"/>
            <a:ext cx="3657600" cy="658368"/>
          </a:xfrm>
        </p:spPr>
        <p:style>
          <a:lnRef idx="1">
            <a:schemeClr val="accent2"/>
          </a:lnRef>
          <a:fillRef idx="2">
            <a:schemeClr val="accent2"/>
          </a:fillRef>
          <a:effectRef idx="1">
            <a:schemeClr val="accent2"/>
          </a:effectRef>
          <a:fontRef idx="minor">
            <a:schemeClr val="dk1"/>
          </a:fontRef>
        </p:style>
        <p:txBody>
          <a:bodyPr/>
          <a:lstStyle/>
          <a:p>
            <a:pPr algn="ctr" rtl="1"/>
            <a:r>
              <a:rPr lang="ar-SA" sz="3200" dirty="0">
                <a:latin typeface="Simplified Arabic" pitchFamily="18" charset="-78"/>
                <a:cs typeface="Simplified Arabic" pitchFamily="18" charset="-78"/>
              </a:rPr>
              <a:t>الانتقادات</a:t>
            </a:r>
            <a:endParaRPr lang="en-US" sz="3200" dirty="0">
              <a:latin typeface="Simplified Arabic" pitchFamily="18" charset="-78"/>
              <a:cs typeface="Simplified Arabic" pitchFamily="18" charset="-78"/>
            </a:endParaRPr>
          </a:p>
        </p:txBody>
      </p:sp>
      <p:sp>
        <p:nvSpPr>
          <p:cNvPr id="7" name="Text Placeholder 6"/>
          <p:cNvSpPr>
            <a:spLocks noGrp="1"/>
          </p:cNvSpPr>
          <p:nvPr>
            <p:ph type="body" sz="quarter" idx="3"/>
          </p:nvPr>
        </p:nvSpPr>
        <p:spPr>
          <a:xfrm>
            <a:off x="7384312" y="421146"/>
            <a:ext cx="3657600" cy="658368"/>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ar-SA" sz="4000" dirty="0">
                <a:latin typeface="Simplified Arabic" pitchFamily="18" charset="-78"/>
                <a:cs typeface="Simplified Arabic" pitchFamily="18" charset="-78"/>
              </a:rPr>
              <a:t>نقاط القوة</a:t>
            </a:r>
          </a:p>
        </p:txBody>
      </p:sp>
    </p:spTree>
    <p:extLst>
      <p:ext uri="{BB962C8B-B14F-4D97-AF65-F5344CB8AC3E}">
        <p14:creationId xmlns="" xmlns:p14="http://schemas.microsoft.com/office/powerpoint/2010/main" val="1559551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DZ" b="1" dirty="0"/>
              <a:t>نموذج التحليل الرباعي </a:t>
            </a:r>
            <a:r>
              <a:rPr lang="en-US" dirty="0" smtClean="0"/>
              <a:t>SPACE</a:t>
            </a:r>
            <a:endParaRPr lang="fr-FR" dirty="0"/>
          </a:p>
        </p:txBody>
      </p:sp>
      <p:sp>
        <p:nvSpPr>
          <p:cNvPr id="3" name="Content Placeholder 2"/>
          <p:cNvSpPr>
            <a:spLocks noGrp="1"/>
          </p:cNvSpPr>
          <p:nvPr>
            <p:ph idx="1"/>
          </p:nvPr>
        </p:nvSpPr>
        <p:spPr/>
        <p:txBody>
          <a:bodyPr>
            <a:normAutofit/>
          </a:bodyPr>
          <a:lstStyle/>
          <a:p>
            <a:pPr algn="just" rtl="1"/>
            <a:r>
              <a:rPr lang="ar-DZ" dirty="0" smtClean="0"/>
              <a:t>يطلق </a:t>
            </a:r>
            <a:r>
              <a:rPr lang="ar-DZ" dirty="0"/>
              <a:t>على هذا النموذج بنموذج التحليل الرباعي أو مصفوفة تحديـد المركـز التنافسـي و تقـويم </a:t>
            </a:r>
            <a:r>
              <a:rPr lang="ar-DZ" dirty="0" smtClean="0"/>
              <a:t>البـدائل، و </a:t>
            </a:r>
            <a:r>
              <a:rPr lang="ar-DZ" dirty="0"/>
              <a:t>لتحديـد البـدائل الاسـتراتيجية بنـاء علـى نتـائج تقيـيم البيئـة الداخليـة والخارجيـة وعـرض هـذه النتـائج </a:t>
            </a:r>
            <a:r>
              <a:rPr lang="ar-DZ" dirty="0" smtClean="0"/>
              <a:t>علـى محـــورين حـــتى </a:t>
            </a:r>
            <a:r>
              <a:rPr lang="ar-DZ" dirty="0"/>
              <a:t>يمكـــن اتخـــاذ 4مجموعـــات مـــن الاســـتراتيجيات والمتمثلـــة في الاســـتراتيجية </a:t>
            </a:r>
            <a:r>
              <a:rPr lang="ar-DZ" dirty="0" smtClean="0"/>
              <a:t>الهجوميـــة والاســــتراتيجية </a:t>
            </a:r>
            <a:r>
              <a:rPr lang="ar-DZ" dirty="0"/>
              <a:t>المحافظـــة و الاســــتراتيجية التنافســــية و الاســــتراتيجية الدفاعيــــة، ويمكــــن اختيــــار مــــا بـــين </a:t>
            </a:r>
            <a:r>
              <a:rPr lang="ar-DZ" dirty="0" smtClean="0"/>
              <a:t>هــــذه الاستراتيجيات بحسب </a:t>
            </a:r>
            <a:r>
              <a:rPr lang="ar-DZ" dirty="0"/>
              <a:t>طبيعة نتائج التقييم الداخلي و الخارجي </a:t>
            </a:r>
            <a:br>
              <a:rPr lang="ar-DZ" dirty="0"/>
            </a:br>
            <a:endParaRPr lang="fr-FR" dirty="0"/>
          </a:p>
        </p:txBody>
      </p:sp>
    </p:spTree>
    <p:extLst>
      <p:ext uri="{BB962C8B-B14F-4D97-AF65-F5344CB8AC3E}">
        <p14:creationId xmlns="" xmlns:p14="http://schemas.microsoft.com/office/powerpoint/2010/main" val="3767189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7" name="Rectangle 6"/>
          <p:cNvSpPr/>
          <p:nvPr/>
        </p:nvSpPr>
        <p:spPr>
          <a:xfrm>
            <a:off x="5143500" y="1242219"/>
            <a:ext cx="17907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قوة المركز التنافسي</a:t>
            </a:r>
            <a:endParaRPr lang="fr-FR" dirty="0"/>
          </a:p>
        </p:txBody>
      </p:sp>
      <p:sp>
        <p:nvSpPr>
          <p:cNvPr id="8" name="Rectangle 7"/>
          <p:cNvSpPr/>
          <p:nvPr/>
        </p:nvSpPr>
        <p:spPr>
          <a:xfrm>
            <a:off x="1524000" y="3695698"/>
            <a:ext cx="1304499"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ازدهار الصناعة</a:t>
            </a:r>
            <a:endParaRPr lang="fr-FR" dirty="0"/>
          </a:p>
        </p:txBody>
      </p:sp>
      <p:sp>
        <p:nvSpPr>
          <p:cNvPr id="9" name="Rectangle 8"/>
          <p:cNvSpPr/>
          <p:nvPr/>
        </p:nvSpPr>
        <p:spPr>
          <a:xfrm>
            <a:off x="5143500" y="6019800"/>
            <a:ext cx="17907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مدى ازدهار السوق</a:t>
            </a:r>
            <a:endParaRPr lang="fr-FR" dirty="0"/>
          </a:p>
        </p:txBody>
      </p:sp>
      <p:sp>
        <p:nvSpPr>
          <p:cNvPr id="10" name="Rectangle 9"/>
          <p:cNvSpPr/>
          <p:nvPr/>
        </p:nvSpPr>
        <p:spPr>
          <a:xfrm>
            <a:off x="9067800" y="3581400"/>
            <a:ext cx="152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أهمية المزايا التنافسية</a:t>
            </a:r>
            <a:endParaRPr lang="fr-FR" dirty="0"/>
          </a:p>
        </p:txBody>
      </p:sp>
      <p:cxnSp>
        <p:nvCxnSpPr>
          <p:cNvPr id="12" name="Straight Arrow Connector 11"/>
          <p:cNvCxnSpPr/>
          <p:nvPr/>
        </p:nvCxnSpPr>
        <p:spPr>
          <a:xfrm flipH="1">
            <a:off x="2904698" y="4114798"/>
            <a:ext cx="6010702"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9" idx="0"/>
          </p:cNvCxnSpPr>
          <p:nvPr/>
        </p:nvCxnSpPr>
        <p:spPr>
          <a:xfrm flipV="1">
            <a:off x="6038850" y="2080420"/>
            <a:ext cx="0" cy="393938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0" name="Oval 19"/>
          <p:cNvSpPr/>
          <p:nvPr/>
        </p:nvSpPr>
        <p:spPr>
          <a:xfrm>
            <a:off x="6629400" y="2514600"/>
            <a:ext cx="1676400" cy="1181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استراتيجية دفاعية</a:t>
            </a:r>
            <a:endParaRPr lang="fr-FR" dirty="0"/>
          </a:p>
        </p:txBody>
      </p:sp>
      <p:sp>
        <p:nvSpPr>
          <p:cNvPr id="21" name="Oval 20"/>
          <p:cNvSpPr/>
          <p:nvPr/>
        </p:nvSpPr>
        <p:spPr>
          <a:xfrm>
            <a:off x="3566187" y="4352660"/>
            <a:ext cx="1676400" cy="1181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استراتيجية تنافسية</a:t>
            </a:r>
            <a:endParaRPr lang="fr-FR" dirty="0"/>
          </a:p>
        </p:txBody>
      </p:sp>
      <p:sp>
        <p:nvSpPr>
          <p:cNvPr id="22" name="Oval 21"/>
          <p:cNvSpPr/>
          <p:nvPr/>
        </p:nvSpPr>
        <p:spPr>
          <a:xfrm>
            <a:off x="3558084" y="2376140"/>
            <a:ext cx="1676400" cy="1181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استراتيجية هجومية</a:t>
            </a:r>
            <a:endParaRPr lang="fr-FR" dirty="0"/>
          </a:p>
        </p:txBody>
      </p:sp>
      <p:sp>
        <p:nvSpPr>
          <p:cNvPr id="23" name="Oval 22"/>
          <p:cNvSpPr/>
          <p:nvPr/>
        </p:nvSpPr>
        <p:spPr>
          <a:xfrm>
            <a:off x="6800851" y="4283565"/>
            <a:ext cx="1676400" cy="1181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استراتيجية محافظة</a:t>
            </a:r>
            <a:endParaRPr lang="fr-FR" dirty="0"/>
          </a:p>
        </p:txBody>
      </p:sp>
      <p:pic>
        <p:nvPicPr>
          <p:cNvPr id="13" name="Picture 12"/>
          <p:cNvPicPr/>
          <p:nvPr/>
        </p:nvPicPr>
        <p:blipFill>
          <a:blip r:embed="rId3"/>
          <a:stretch>
            <a:fillRect/>
          </a:stretch>
        </p:blipFill>
        <p:spPr>
          <a:xfrm>
            <a:off x="1524000" y="0"/>
            <a:ext cx="9067800" cy="6858000"/>
          </a:xfrm>
          <a:prstGeom prst="rect">
            <a:avLst/>
          </a:prstGeom>
          <a:ln>
            <a:solidFill>
              <a:schemeClr val="tx1"/>
            </a:solidFill>
          </a:ln>
        </p:spPr>
      </p:pic>
    </p:spTree>
    <p:extLst>
      <p:ext uri="{BB962C8B-B14F-4D97-AF65-F5344CB8AC3E}">
        <p14:creationId xmlns="" xmlns:p14="http://schemas.microsoft.com/office/powerpoint/2010/main" val="2450242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naima\Desktop\new f\powerpoint-design[1].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fr-FR" dirty="0"/>
          </a:p>
        </p:txBody>
      </p:sp>
      <p:sp>
        <p:nvSpPr>
          <p:cNvPr id="6" name="Horizontal Scroll 5"/>
          <p:cNvSpPr/>
          <p:nvPr/>
        </p:nvSpPr>
        <p:spPr>
          <a:xfrm>
            <a:off x="1676400" y="1417638"/>
            <a:ext cx="8534400" cy="1325562"/>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3" name="Content Placeholder 2"/>
          <p:cNvSpPr>
            <a:spLocks noGrp="1"/>
          </p:cNvSpPr>
          <p:nvPr>
            <p:ph idx="1"/>
          </p:nvPr>
        </p:nvSpPr>
        <p:spPr>
          <a:xfrm>
            <a:off x="1981200" y="1547446"/>
            <a:ext cx="8229600" cy="5005753"/>
          </a:xfrm>
        </p:spPr>
        <p:txBody>
          <a:bodyPr>
            <a:normAutofit/>
          </a:bodyPr>
          <a:lstStyle/>
          <a:p>
            <a:pPr algn="just" rtl="1"/>
            <a:r>
              <a:rPr lang="ar-DZ" dirty="0" smtClean="0"/>
              <a:t>إن </a:t>
            </a:r>
            <a:r>
              <a:rPr lang="ar-DZ" dirty="0"/>
              <a:t>فن اختيار استراتيجيات هو القدرة على تمييز القليل الهام من الكثير التافه. </a:t>
            </a:r>
            <a:endParaRPr lang="en-US" dirty="0" smtClean="0"/>
          </a:p>
          <a:p>
            <a:pPr algn="just" rtl="1"/>
            <a:endParaRPr lang="en-US" dirty="0"/>
          </a:p>
          <a:p>
            <a:pPr algn="just" rtl="1"/>
            <a:r>
              <a:rPr lang="ar-DZ" dirty="0" smtClean="0"/>
              <a:t>من </a:t>
            </a:r>
            <a:r>
              <a:rPr lang="ar-DZ" dirty="0"/>
              <a:t>منطلق مقولة باريتو يمكنك أن تكون صورة عن أهمية الاختيار الاستراتيجي، فعملية التحليل الاستراتيجي أمدت المنظمة بالمعلومات التي تمكنها من بناء استراتيجية رئيسة وبدائل لها، والمهمة الآن تقع على عاتق عملية الاختيار؛ فالاختيار المناسب يجعل المنظمة تنفذ الاستراتيجية التي تمكنها من تحقيق أهدافها والعكس قد يؤدي بالمنظمة إلى نتائج وخيمة. وعليه فعملية الاختيار الاستراتيجي تعتبر مرحلة من عملية التخطيط الاستراتيجي التي تسبق التنفيذ، لهذا لا بد من توفر آليات ونماذج علمية تعتمد عليها المنظمة في عملية الاختيار الاستراتيجي.</a:t>
            </a:r>
            <a:endParaRPr lang="ar-DZ" dirty="0" smtClean="0"/>
          </a:p>
        </p:txBody>
      </p:sp>
      <p:sp>
        <p:nvSpPr>
          <p:cNvPr id="5" name="AutoShape 5"/>
          <p:cNvSpPr>
            <a:spLocks noChangeArrowheads="1"/>
          </p:cNvSpPr>
          <p:nvPr/>
        </p:nvSpPr>
        <p:spPr bwMode="auto">
          <a:xfrm>
            <a:off x="1524000" y="223839"/>
            <a:ext cx="4419600" cy="1039812"/>
          </a:xfrm>
          <a:prstGeom prst="cloudCallout">
            <a:avLst>
              <a:gd name="adj1" fmla="val 97144"/>
              <a:gd name="adj2" fmla="val 72940"/>
            </a:avLst>
          </a:prstGeom>
          <a:gradFill rotWithShape="0">
            <a:gsLst>
              <a:gs pos="0">
                <a:srgbClr val="FFFFFF"/>
              </a:gs>
              <a:gs pos="100000">
                <a:srgbClr val="FFCC00"/>
              </a:gs>
            </a:gsLst>
            <a:path path="rect">
              <a:fillToRect l="100000" b="100000"/>
            </a:path>
          </a:gradFill>
          <a:ln w="9525">
            <a:solidFill>
              <a:srgbClr val="FF0000"/>
            </a:solidFill>
            <a:round/>
            <a:headEnd/>
            <a:tailEnd/>
          </a:ln>
          <a:effectLst/>
        </p:spPr>
        <p:txBody>
          <a:bodyPr wrap="square" lIns="90000" tIns="46800" rIns="90000" bIns="46800" anchor="ctr">
            <a:noAutofit/>
          </a:bodyPr>
          <a:lstStyle/>
          <a:p>
            <a:pPr algn="r" rtl="1"/>
            <a:r>
              <a:rPr lang="ar-DZ" b="1" dirty="0">
                <a:latin typeface="Times New Roman" panose="02020603050405020304" pitchFamily="18" charset="0"/>
                <a:ea typeface="Times New Roman" panose="02020603050405020304" pitchFamily="18" charset="0"/>
                <a:cs typeface="Simplified Arabic" panose="02020603050405020304" pitchFamily="18" charset="-78"/>
              </a:rPr>
              <a:t>وفق نظرية  </a:t>
            </a:r>
            <a:r>
              <a:rPr lang="en-US" b="1" dirty="0">
                <a:solidFill>
                  <a:srgbClr val="000000"/>
                </a:solidFill>
                <a:latin typeface="Simplified Arabic" panose="02020603050405020304" pitchFamily="18" charset="-78"/>
                <a:ea typeface="Times New Roman" panose="02020603050405020304" pitchFamily="18" charset="0"/>
              </a:rPr>
              <a:t> </a:t>
            </a:r>
            <a:r>
              <a:rPr lang="fr-FR" b="1" dirty="0"/>
              <a:t>Pareto </a:t>
            </a:r>
            <a:r>
              <a:rPr lang="fr-FR" b="1" dirty="0" err="1"/>
              <a:t>Principle</a:t>
            </a:r>
            <a:r>
              <a:rPr lang="ar-DZ" b="1" dirty="0"/>
              <a:t> </a:t>
            </a:r>
            <a:endParaRPr lang="fr-FR" b="1" dirty="0">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486694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naima\Desktop\new f\powerpoint-design[1].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عنوان 1"/>
          <p:cNvSpPr>
            <a:spLocks noGrp="1"/>
          </p:cNvSpPr>
          <p:nvPr>
            <p:ph type="title"/>
          </p:nvPr>
        </p:nvSpPr>
        <p:spPr>
          <a:xfrm>
            <a:off x="3207434" y="322923"/>
            <a:ext cx="8750104" cy="112605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DZ" sz="5400" dirty="0" smtClean="0"/>
              <a:t>م</a:t>
            </a:r>
            <a:r>
              <a:rPr lang="ar-SA" sz="5400" dirty="0" err="1" smtClean="0"/>
              <a:t>فهوم</a:t>
            </a:r>
            <a:r>
              <a:rPr lang="ar-SA" sz="5400" dirty="0" smtClean="0"/>
              <a:t> </a:t>
            </a:r>
            <a:r>
              <a:rPr lang="ar-SA" sz="5400" dirty="0"/>
              <a:t>الاختيار الإستراتيجي</a:t>
            </a:r>
            <a:endParaRPr lang="ar-SA" sz="4800" dirty="0"/>
          </a:p>
        </p:txBody>
      </p:sp>
      <p:sp>
        <p:nvSpPr>
          <p:cNvPr id="3" name="عنصر نائب للمحتوى 2"/>
          <p:cNvSpPr>
            <a:spLocks noGrp="1"/>
          </p:cNvSpPr>
          <p:nvPr>
            <p:ph sz="quarter" idx="1"/>
          </p:nvPr>
        </p:nvSpPr>
        <p:spPr/>
        <p:txBody>
          <a:bodyPr>
            <a:normAutofit/>
          </a:bodyPr>
          <a:lstStyle/>
          <a:p>
            <a:pPr algn="just" rtl="1"/>
            <a:r>
              <a:rPr lang="ar-SA" b="1" dirty="0" smtClean="0"/>
              <a:t> </a:t>
            </a:r>
            <a:r>
              <a:rPr lang="ar-SA" b="1" dirty="0">
                <a:latin typeface="Simplified Arabic" pitchFamily="18" charset="-78"/>
                <a:cs typeface="Simplified Arabic" pitchFamily="18" charset="-78"/>
              </a:rPr>
              <a:t>الإختيار الإستراتيجي هو قرار إختيار بديل من بين البدائل الإستراتيجية ، الذي يمثل أفضل تمثيل لرسالة المنظمة وأهدافها الإستراتيجية .</a:t>
            </a:r>
            <a:endParaRPr lang="ar-DZ" b="1" dirty="0">
              <a:latin typeface="Simplified Arabic" pitchFamily="18" charset="-78"/>
              <a:cs typeface="Simplified Arabic" pitchFamily="18" charset="-78"/>
            </a:endParaRPr>
          </a:p>
          <a:p>
            <a:pPr algn="just" rtl="1"/>
            <a:r>
              <a:rPr lang="ar-SA" b="1" dirty="0">
                <a:latin typeface="Simplified Arabic" pitchFamily="18" charset="-78"/>
                <a:cs typeface="Simplified Arabic" pitchFamily="18" charset="-78"/>
              </a:rPr>
              <a:t> ويتضمن القرار التركيز على بعض البدائل المنتقاة ، والقيام </a:t>
            </a:r>
            <a:r>
              <a:rPr lang="ar-SA" b="1" dirty="0" err="1">
                <a:latin typeface="Simplified Arabic" pitchFamily="18" charset="-78"/>
                <a:cs typeface="Simplified Arabic" pitchFamily="18" charset="-78"/>
              </a:rPr>
              <a:t>بتق</a:t>
            </a:r>
            <a:r>
              <a:rPr lang="ar-DZ" b="1" dirty="0">
                <a:latin typeface="Simplified Arabic" pitchFamily="18" charset="-78"/>
                <a:cs typeface="Simplified Arabic" pitchFamily="18" charset="-78"/>
              </a:rPr>
              <a:t>ي</a:t>
            </a:r>
            <a:r>
              <a:rPr lang="ar-SA" b="1" dirty="0">
                <a:latin typeface="Simplified Arabic" pitchFamily="18" charset="-78"/>
                <a:cs typeface="Simplified Arabic" pitchFamily="18" charset="-78"/>
              </a:rPr>
              <a:t>يم تلك البدائل وفقاً لمجموعة من الأدوات التي تساعد في اعتماد البديل الإستراتيجي الأكثر ملائمه.</a:t>
            </a:r>
            <a:endParaRPr lang="ar-DZ" b="1" dirty="0">
              <a:latin typeface="Simplified Arabic" pitchFamily="18" charset="-78"/>
              <a:cs typeface="Simplified Arabic" pitchFamily="18" charset="-78"/>
            </a:endParaRPr>
          </a:p>
          <a:p>
            <a:pPr algn="just" rtl="1"/>
            <a:r>
              <a:rPr lang="ar-SA" b="1" dirty="0">
                <a:latin typeface="Simplified Arabic" pitchFamily="18" charset="-78"/>
                <a:cs typeface="Simplified Arabic" pitchFamily="18" charset="-78"/>
              </a:rPr>
              <a:t> وتستلزم عملية الإختيار نوعاً من التفكير والتحليل الإستراتيجي ، وكذلك تحتاج إلى عدد من الأدوات التي تستخدم في تق</a:t>
            </a:r>
            <a:r>
              <a:rPr lang="ar-DZ" b="1" dirty="0">
                <a:latin typeface="Simplified Arabic" pitchFamily="18" charset="-78"/>
                <a:cs typeface="Simplified Arabic" pitchFamily="18" charset="-78"/>
              </a:rPr>
              <a:t>ي</a:t>
            </a:r>
            <a:r>
              <a:rPr lang="ar-SA" b="1" dirty="0">
                <a:latin typeface="Simplified Arabic" pitchFamily="18" charset="-78"/>
                <a:cs typeface="Simplified Arabic" pitchFamily="18" charset="-78"/>
              </a:rPr>
              <a:t>يم البدائل الإستراتيجية المتاحة من أجل تضييق عدد تلك البدائل ، و تقليص الخيارات أمام المدراء لإتخاذ البديل المناسب </a:t>
            </a:r>
            <a:r>
              <a:rPr lang="ar-SA" b="1" dirty="0" smtClean="0"/>
              <a:t>.</a:t>
            </a:r>
            <a:endParaRPr lang="ar-SA" dirty="0"/>
          </a:p>
        </p:txBody>
      </p:sp>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3</a:t>
            </a:fld>
            <a:endParaRPr lang="ar-SA" dirty="0"/>
          </a:p>
        </p:txBody>
      </p:sp>
      <p:pic>
        <p:nvPicPr>
          <p:cNvPr id="5" name="Picture 4"/>
          <p:cNvPicPr>
            <a:picLocks noChangeAspect="1" noChangeArrowheads="1"/>
          </p:cNvPicPr>
          <p:nvPr/>
        </p:nvPicPr>
        <p:blipFill>
          <a:blip r:embed="rId3" cstate="print"/>
          <a:srcRect/>
          <a:stretch>
            <a:fillRect/>
          </a:stretch>
        </p:blipFill>
        <p:spPr bwMode="auto">
          <a:xfrm>
            <a:off x="1952626" y="5373217"/>
            <a:ext cx="2352675" cy="1375247"/>
          </a:xfrm>
          <a:prstGeom prst="rect">
            <a:avLst/>
          </a:prstGeom>
          <a:noFill/>
          <a:ln w="9525">
            <a:noFill/>
            <a:miter lim="800000"/>
            <a:headEnd/>
            <a:tailEnd/>
          </a:ln>
        </p:spPr>
      </p:pic>
    </p:spTree>
    <p:extLst>
      <p:ext uri="{BB962C8B-B14F-4D97-AF65-F5344CB8AC3E}">
        <p14:creationId xmlns="" xmlns:p14="http://schemas.microsoft.com/office/powerpoint/2010/main" val="1538700848"/>
      </p:ext>
    </p:extLst>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naima\Desktop\new f\powerpoint-design[1].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838200" y="365125"/>
            <a:ext cx="10515600" cy="1182321"/>
          </a:xfrm>
        </p:spPr>
        <p:txBody>
          <a:bodyPr>
            <a:normAutofit/>
          </a:bodyPr>
          <a:lstStyle/>
          <a:p>
            <a:pPr algn="ctr" rtl="1"/>
            <a:r>
              <a:rPr lang="ar-DZ" dirty="0" smtClean="0"/>
              <a:t>معايير الاختيار الاستراتيجي</a:t>
            </a:r>
            <a:endParaRPr lang="fr-FR" dirty="0"/>
          </a:p>
        </p:txBody>
      </p:sp>
      <p:sp>
        <p:nvSpPr>
          <p:cNvPr id="3" name="Content Placeholder 2"/>
          <p:cNvSpPr>
            <a:spLocks noGrp="1"/>
          </p:cNvSpPr>
          <p:nvPr>
            <p:ph idx="1"/>
          </p:nvPr>
        </p:nvSpPr>
        <p:spPr>
          <a:xfrm>
            <a:off x="838200" y="1825625"/>
            <a:ext cx="10515600" cy="4547040"/>
          </a:xfrm>
        </p:spPr>
        <p:txBody>
          <a:bodyPr>
            <a:normAutofit fontScale="77500" lnSpcReduction="20000"/>
          </a:bodyPr>
          <a:lstStyle/>
          <a:p>
            <a:pPr algn="r" rtl="1"/>
            <a:r>
              <a:rPr lang="ar-DZ" sz="3000" b="1" u="sng" dirty="0" smtClean="0"/>
              <a:t>معايير </a:t>
            </a:r>
            <a:r>
              <a:rPr lang="ar-DZ" sz="3000" b="1" u="sng" dirty="0"/>
              <a:t>كمية </a:t>
            </a:r>
            <a:r>
              <a:rPr lang="ar-DZ" dirty="0"/>
              <a:t/>
            </a:r>
            <a:br>
              <a:rPr lang="ar-DZ" dirty="0"/>
            </a:br>
            <a:r>
              <a:rPr lang="ar-DZ" dirty="0" smtClean="0"/>
              <a:t>-</a:t>
            </a:r>
          </a:p>
          <a:p>
            <a:pPr algn="r" rtl="1">
              <a:buFont typeface="Wingdings" pitchFamily="2" charset="2"/>
              <a:buChar char="q"/>
            </a:pPr>
            <a:r>
              <a:rPr lang="ar-DZ" dirty="0" smtClean="0"/>
              <a:t>صافي </a:t>
            </a:r>
            <a:r>
              <a:rPr lang="ar-DZ" dirty="0"/>
              <a:t>الربح: حيث تسعى المؤسسة لاختيار البديل الاستراتيجي الذي يحقق لها أكبر عائد ممكن </a:t>
            </a:r>
            <a:r>
              <a:rPr lang="ar-DZ" dirty="0" smtClean="0"/>
              <a:t>بأقل التكاليف.</a:t>
            </a:r>
            <a:endParaRPr lang="ar-DZ" dirty="0"/>
          </a:p>
          <a:p>
            <a:pPr algn="r" rtl="1">
              <a:buFont typeface="Wingdings" pitchFamily="2" charset="2"/>
              <a:buChar char="q"/>
            </a:pPr>
            <a:r>
              <a:rPr lang="ar-DZ" dirty="0" smtClean="0"/>
              <a:t>سعر </a:t>
            </a:r>
            <a:r>
              <a:rPr lang="ar-DZ" dirty="0"/>
              <a:t>السهم: فالمؤسسة في سعيها للمفاضلة بين البدائل الاستراتيجية التي تتعلق بالأوراق المالية، تحاول أن</a:t>
            </a:r>
            <a:br>
              <a:rPr lang="ar-DZ" dirty="0"/>
            </a:br>
            <a:r>
              <a:rPr lang="ar-DZ" dirty="0"/>
              <a:t>تشتري السهم بأقل سعر في حين تطرحه للبيع بأكبر سعر </a:t>
            </a:r>
            <a:r>
              <a:rPr lang="ar-DZ" dirty="0" smtClean="0"/>
              <a:t>ممكن.</a:t>
            </a:r>
            <a:endParaRPr lang="ar-DZ" dirty="0"/>
          </a:p>
          <a:p>
            <a:pPr algn="r" rtl="1">
              <a:buFont typeface="Wingdings" pitchFamily="2" charset="2"/>
              <a:buChar char="q"/>
            </a:pPr>
            <a:r>
              <a:rPr lang="ar-DZ" dirty="0" smtClean="0"/>
              <a:t>الحصة </a:t>
            </a:r>
            <a:r>
              <a:rPr lang="ar-DZ" dirty="0"/>
              <a:t>السوقية: حيث تختار المؤسسة بموجب هذا المعيار ذلك البديل الذي يمنحها حصة سوقية أكبر </a:t>
            </a:r>
            <a:endParaRPr lang="ar-DZ" dirty="0" smtClean="0"/>
          </a:p>
          <a:p>
            <a:pPr algn="r" rtl="1"/>
            <a:endParaRPr lang="ar-DZ" b="1" dirty="0" smtClean="0"/>
          </a:p>
          <a:p>
            <a:pPr algn="r" rtl="1"/>
            <a:r>
              <a:rPr lang="ar-DZ" b="1" dirty="0" smtClean="0"/>
              <a:t>المعايير النوعية</a:t>
            </a:r>
            <a:r>
              <a:rPr lang="en-US" b="1" dirty="0" smtClean="0"/>
              <a:t>:</a:t>
            </a:r>
            <a:r>
              <a:rPr lang="en-US" dirty="0" smtClean="0"/>
              <a:t> </a:t>
            </a:r>
            <a:r>
              <a:rPr lang="ar-DZ" dirty="0" smtClean="0"/>
              <a:t>حيث تراعي المؤسسة وفق هذه المعايير </a:t>
            </a:r>
          </a:p>
          <a:p>
            <a:pPr algn="r" rtl="1">
              <a:buFont typeface="Wingdings" pitchFamily="2" charset="2"/>
              <a:buChar char="q"/>
            </a:pPr>
            <a:r>
              <a:rPr lang="ar-DZ" dirty="0" smtClean="0"/>
              <a:t>مدى مقابلة </a:t>
            </a:r>
            <a:r>
              <a:rPr lang="ar-DZ" dirty="0" err="1" smtClean="0"/>
              <a:t>الاستراتيجية</a:t>
            </a:r>
            <a:r>
              <a:rPr lang="ar-DZ" dirty="0" smtClean="0"/>
              <a:t> المختارة للأهداف المراد تحقيقها، </a:t>
            </a:r>
          </a:p>
          <a:p>
            <a:pPr algn="r" rtl="1">
              <a:buFont typeface="Wingdings" pitchFamily="2" charset="2"/>
              <a:buChar char="q"/>
            </a:pPr>
            <a:r>
              <a:rPr lang="ar-DZ" dirty="0" smtClean="0"/>
              <a:t>مقبولة لدى أعضاء المؤسسة،</a:t>
            </a:r>
          </a:p>
          <a:p>
            <a:pPr algn="r" rtl="1">
              <a:buFont typeface="Wingdings" pitchFamily="2" charset="2"/>
              <a:buChar char="q"/>
            </a:pPr>
            <a:r>
              <a:rPr lang="ar-DZ" dirty="0" smtClean="0"/>
              <a:t>إمكانية تطبيقها بالمقارنة مع إمكانيات المؤسسة، </a:t>
            </a:r>
          </a:p>
          <a:p>
            <a:pPr algn="r" rtl="1">
              <a:buFont typeface="Wingdings" pitchFamily="2" charset="2"/>
              <a:buChar char="q"/>
            </a:pPr>
            <a:r>
              <a:rPr lang="ar-DZ" dirty="0" smtClean="0"/>
              <a:t>تحقق للمؤسسة أكثر مرونة ممكنة في ظل أي تغيير قد يطرأ داخليا أو خارجيا.</a:t>
            </a:r>
            <a:r>
              <a:rPr lang="ar-DZ" dirty="0"/>
              <a:t/>
            </a:r>
            <a:br>
              <a:rPr lang="ar-DZ" dirty="0"/>
            </a:br>
            <a:endParaRPr lang="fr-FR" dirty="0"/>
          </a:p>
        </p:txBody>
      </p:sp>
    </p:spTree>
    <p:extLst>
      <p:ext uri="{BB962C8B-B14F-4D97-AF65-F5344CB8AC3E}">
        <p14:creationId xmlns="" xmlns:p14="http://schemas.microsoft.com/office/powerpoint/2010/main" val="366799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080" y="19050"/>
            <a:ext cx="8229600" cy="1143000"/>
          </a:xfrm>
        </p:spPr>
        <p:txBody>
          <a:bodyPr>
            <a:normAutofit/>
          </a:bodyPr>
          <a:lstStyle/>
          <a:p>
            <a:pPr algn="r"/>
            <a:r>
              <a:rPr lang="ar-SA" sz="3200" b="1" dirty="0" smtClean="0"/>
              <a:t>مراحل </a:t>
            </a:r>
            <a:r>
              <a:rPr lang="ar-SA" sz="3200" b="1" dirty="0"/>
              <a:t>عملية الاختيار الإستراتيجي</a:t>
            </a:r>
          </a:p>
        </p:txBody>
      </p:sp>
      <p:sp>
        <p:nvSpPr>
          <p:cNvPr id="3" name="عنصر نائب للمحتوى 2"/>
          <p:cNvSpPr>
            <a:spLocks noGrp="1"/>
          </p:cNvSpPr>
          <p:nvPr>
            <p:ph sz="quarter" idx="1"/>
          </p:nvPr>
        </p:nvSpPr>
        <p:spPr>
          <a:xfrm>
            <a:off x="1981200" y="990600"/>
            <a:ext cx="8229600" cy="5867400"/>
          </a:xfrm>
        </p:spPr>
        <p:txBody>
          <a:bodyPr>
            <a:normAutofit fontScale="92500" lnSpcReduction="10000"/>
          </a:bodyPr>
          <a:lstStyle/>
          <a:p>
            <a:pPr algn="just" rtl="1">
              <a:buNone/>
            </a:pPr>
            <a:r>
              <a:rPr lang="ar-SA" dirty="0">
                <a:latin typeface="Simplified Arabic" pitchFamily="18" charset="-78"/>
                <a:cs typeface="Simplified Arabic" pitchFamily="18" charset="-78"/>
              </a:rPr>
              <a:t>1- </a:t>
            </a:r>
            <a:r>
              <a:rPr lang="ar-SA" sz="2600" b="1" dirty="0">
                <a:solidFill>
                  <a:srgbClr val="FF0000"/>
                </a:solidFill>
                <a:latin typeface="Simplified Arabic" pitchFamily="18" charset="-78"/>
                <a:cs typeface="Simplified Arabic" pitchFamily="18" charset="-78"/>
              </a:rPr>
              <a:t>تحديد الإستراتيجية الحالية للمنظمة</a:t>
            </a:r>
          </a:p>
          <a:p>
            <a:pPr algn="just" rtl="1">
              <a:buNone/>
            </a:pPr>
            <a:r>
              <a:rPr lang="ar-SA" sz="2600" b="1" dirty="0">
                <a:latin typeface="Simplified Arabic" pitchFamily="18" charset="-78"/>
                <a:cs typeface="Simplified Arabic" pitchFamily="18" charset="-78"/>
              </a:rPr>
              <a:t>2- </a:t>
            </a:r>
            <a:r>
              <a:rPr lang="ar-SA" sz="2600" b="1" dirty="0">
                <a:solidFill>
                  <a:srgbClr val="FF0000"/>
                </a:solidFill>
                <a:latin typeface="Simplified Arabic" pitchFamily="18" charset="-78"/>
                <a:cs typeface="Simplified Arabic" pitchFamily="18" charset="-78"/>
              </a:rPr>
              <a:t>إجراء التحليل المناسب </a:t>
            </a:r>
            <a:r>
              <a:rPr lang="ar-SA" sz="2600" b="1" dirty="0" smtClean="0">
                <a:solidFill>
                  <a:srgbClr val="FF0000"/>
                </a:solidFill>
                <a:latin typeface="Simplified Arabic" pitchFamily="18" charset="-78"/>
                <a:cs typeface="Simplified Arabic" pitchFamily="18" charset="-78"/>
              </a:rPr>
              <a:t>:</a:t>
            </a:r>
            <a:endParaRPr lang="ar-SA" sz="2600" b="1" dirty="0">
              <a:latin typeface="Simplified Arabic" pitchFamily="18" charset="-78"/>
              <a:cs typeface="Simplified Arabic" pitchFamily="18" charset="-78"/>
            </a:endParaRPr>
          </a:p>
          <a:p>
            <a:pPr algn="just" rtl="1"/>
            <a:r>
              <a:rPr lang="ar-SA" sz="2600" b="1" dirty="0">
                <a:latin typeface="Simplified Arabic" pitchFamily="18" charset="-78"/>
                <a:cs typeface="Simplified Arabic" pitchFamily="18" charset="-78"/>
              </a:rPr>
              <a:t>اختيار المستوى التنظيمي المناسب للتحليل </a:t>
            </a:r>
          </a:p>
          <a:p>
            <a:pPr algn="just" rtl="1"/>
            <a:r>
              <a:rPr lang="ar-SA" sz="2600" b="1" dirty="0">
                <a:latin typeface="Simplified Arabic" pitchFamily="18" charset="-78"/>
                <a:cs typeface="Simplified Arabic" pitchFamily="18" charset="-78"/>
              </a:rPr>
              <a:t> تحديد وحدات الأعمال الخاضعة للتحليل </a:t>
            </a:r>
          </a:p>
          <a:p>
            <a:pPr algn="just" rtl="1">
              <a:buNone/>
            </a:pPr>
            <a:r>
              <a:rPr lang="ar-DZ" sz="2600" b="1" dirty="0">
                <a:solidFill>
                  <a:srgbClr val="FF0000"/>
                </a:solidFill>
              </a:rPr>
              <a:t>3- </a:t>
            </a:r>
            <a:r>
              <a:rPr lang="ar-SA" sz="2600" b="1" dirty="0">
                <a:solidFill>
                  <a:srgbClr val="FF0000"/>
                </a:solidFill>
              </a:rPr>
              <a:t>اختيار </a:t>
            </a:r>
            <a:r>
              <a:rPr lang="ar-SA" sz="2600" b="1" dirty="0" err="1">
                <a:solidFill>
                  <a:srgbClr val="FF0000"/>
                </a:solidFill>
              </a:rPr>
              <a:t>الإستراتيجية</a:t>
            </a:r>
            <a:r>
              <a:rPr lang="ar-SA" sz="2600" b="1" dirty="0">
                <a:solidFill>
                  <a:srgbClr val="FF0000"/>
                </a:solidFill>
              </a:rPr>
              <a:t> المناسبة: </a:t>
            </a:r>
            <a:r>
              <a:rPr lang="ar-SA" sz="2600" b="1" dirty="0"/>
              <a:t>ويتعين على المدير الاستراتيجي الانتباه إلى مجموعة عوامل مؤثرة في عملية الاختيار مثل:</a:t>
            </a:r>
          </a:p>
          <a:p>
            <a:pPr marL="514350" indent="-514350" algn="just" rtl="1">
              <a:buFont typeface="+mj-lt"/>
              <a:buAutoNum type="arabicPeriod"/>
            </a:pPr>
            <a:r>
              <a:rPr lang="ar-SA" sz="2600" b="1" dirty="0"/>
              <a:t> الموقف التنافسي للمنظمة</a:t>
            </a:r>
          </a:p>
          <a:p>
            <a:pPr marL="514350" indent="-514350" algn="just" rtl="1">
              <a:buFont typeface="+mj-lt"/>
              <a:buAutoNum type="arabicPeriod"/>
            </a:pPr>
            <a:r>
              <a:rPr lang="ar-SA" sz="2600" b="1" dirty="0" err="1" smtClean="0"/>
              <a:t>ال</a:t>
            </a:r>
            <a:r>
              <a:rPr lang="ar-DZ" sz="2600" b="1" dirty="0" smtClean="0"/>
              <a:t>أ</a:t>
            </a:r>
            <a:r>
              <a:rPr lang="ar-SA" sz="2600" b="1" dirty="0" smtClean="0"/>
              <a:t>هداف</a:t>
            </a:r>
            <a:endParaRPr lang="ar-SA" sz="2600" b="1" dirty="0"/>
          </a:p>
          <a:p>
            <a:pPr marL="514350" indent="-514350" algn="just" rtl="1">
              <a:buFont typeface="+mj-lt"/>
              <a:buAutoNum type="arabicPeriod"/>
            </a:pPr>
            <a:r>
              <a:rPr lang="ar-SA" sz="2600" b="1" dirty="0"/>
              <a:t>الموارد المالية </a:t>
            </a:r>
          </a:p>
          <a:p>
            <a:pPr marL="514350" indent="-514350" algn="just" rtl="1">
              <a:buFont typeface="+mj-lt"/>
              <a:buAutoNum type="arabicPeriod"/>
            </a:pPr>
            <a:r>
              <a:rPr lang="ar-SA" sz="2600" b="1" dirty="0"/>
              <a:t>المهارات</a:t>
            </a:r>
          </a:p>
          <a:p>
            <a:pPr marL="514350" indent="-514350" algn="just" rtl="1">
              <a:buFont typeface="+mj-lt"/>
              <a:buAutoNum type="arabicPeriod"/>
            </a:pPr>
            <a:r>
              <a:rPr lang="ar-SA" sz="2600" b="1" dirty="0"/>
              <a:t>الاندماج مع الاستراتيجية السابقة والولاء</a:t>
            </a:r>
          </a:p>
          <a:p>
            <a:pPr marL="514350" indent="-514350" algn="just" rtl="1">
              <a:buFont typeface="+mj-lt"/>
              <a:buAutoNum type="arabicPeriod"/>
            </a:pPr>
            <a:r>
              <a:rPr lang="ar-SA" sz="2600" b="1" dirty="0"/>
              <a:t>درجة الاعتمادية الخارجية</a:t>
            </a:r>
          </a:p>
          <a:p>
            <a:pPr marL="514350" indent="-514350" algn="just" rtl="1">
              <a:buFont typeface="+mj-lt"/>
              <a:buAutoNum type="arabicPeriod"/>
            </a:pPr>
            <a:r>
              <a:rPr lang="ar-SA" sz="2600" b="1" dirty="0"/>
              <a:t>ردود </a:t>
            </a:r>
            <a:r>
              <a:rPr lang="ar-DZ" sz="2600" b="1" dirty="0" err="1" smtClean="0"/>
              <a:t>أ</a:t>
            </a:r>
            <a:r>
              <a:rPr lang="ar-SA" sz="2600" b="1" dirty="0" smtClean="0"/>
              <a:t>صحاب </a:t>
            </a:r>
            <a:r>
              <a:rPr lang="ar-SA" sz="2600" b="1" dirty="0"/>
              <a:t>المصالح</a:t>
            </a:r>
          </a:p>
          <a:p>
            <a:pPr marL="514350" indent="-514350" algn="just" rtl="1">
              <a:buFont typeface="+mj-lt"/>
              <a:buAutoNum type="arabicPeriod"/>
            </a:pPr>
            <a:r>
              <a:rPr lang="ar-SA" sz="2600" b="1" dirty="0"/>
              <a:t>التوقيت</a:t>
            </a:r>
          </a:p>
          <a:p>
            <a:pPr>
              <a:buNone/>
            </a:pPr>
            <a:endParaRPr lang="ar-SA" dirty="0"/>
          </a:p>
        </p:txBody>
      </p:sp>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5</a:t>
            </a:fld>
            <a:endParaRPr lang="ar-SA" dirty="0"/>
          </a:p>
        </p:txBody>
      </p:sp>
      <p:pic>
        <p:nvPicPr>
          <p:cNvPr id="5" name="Picture 2" descr="office_hilighter_rolling_md_wht"/>
          <p:cNvPicPr>
            <a:picLocks noChangeAspect="1" noChangeArrowheads="1" noCrop="1"/>
          </p:cNvPicPr>
          <p:nvPr/>
        </p:nvPicPr>
        <p:blipFill>
          <a:blip r:embed="rId2" cstate="print"/>
          <a:srcRect/>
          <a:stretch>
            <a:fillRect/>
          </a:stretch>
        </p:blipFill>
        <p:spPr bwMode="auto">
          <a:xfrm>
            <a:off x="1929385" y="3288761"/>
            <a:ext cx="1512167" cy="2901950"/>
          </a:xfrm>
          <a:prstGeom prst="rect">
            <a:avLst/>
          </a:prstGeom>
          <a:noFill/>
          <a:ln w="9525">
            <a:noFill/>
            <a:miter lim="800000"/>
            <a:headEnd/>
            <a:tailEnd/>
          </a:ln>
        </p:spPr>
      </p:pic>
    </p:spTree>
    <p:extLst>
      <p:ext uri="{BB962C8B-B14F-4D97-AF65-F5344CB8AC3E}">
        <p14:creationId xmlns="" xmlns:p14="http://schemas.microsoft.com/office/powerpoint/2010/main" val="1425460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316394" y="190232"/>
            <a:ext cx="3779520" cy="634082"/>
          </a:xfrm>
          <a:solidFill>
            <a:srgbClr val="FFFF00"/>
          </a:solidFill>
        </p:spPr>
        <p:txBody>
          <a:bodyPr>
            <a:noAutofit/>
          </a:bodyPr>
          <a:lstStyle/>
          <a:p>
            <a:pPr algn="ctr" rtl="1"/>
            <a:r>
              <a:rPr lang="ar-DZ" sz="3600" b="1" dirty="0" err="1" smtClean="0">
                <a:solidFill>
                  <a:srgbClr val="FF0000"/>
                </a:solidFill>
              </a:rPr>
              <a:t>ال</a:t>
            </a:r>
            <a:r>
              <a:rPr lang="ar-SA" sz="3600" b="1" dirty="0">
                <a:solidFill>
                  <a:srgbClr val="FF0000"/>
                </a:solidFill>
              </a:rPr>
              <a:t>نماذج</a:t>
            </a:r>
            <a:r>
              <a:rPr lang="ar-DZ" sz="3600" b="1" dirty="0">
                <a:solidFill>
                  <a:srgbClr val="FF0000"/>
                </a:solidFill>
              </a:rPr>
              <a:t> الاستراتيجية</a:t>
            </a:r>
            <a:endParaRPr lang="ar-SA" sz="3600" b="1" dirty="0">
              <a:solidFill>
                <a:srgbClr val="FF0000"/>
              </a:solidFill>
            </a:endParaRPr>
          </a:p>
        </p:txBody>
      </p:sp>
      <p:sp>
        <p:nvSpPr>
          <p:cNvPr id="3" name="عنصر نائب للمحتوى 2"/>
          <p:cNvSpPr>
            <a:spLocks noGrp="1"/>
          </p:cNvSpPr>
          <p:nvPr>
            <p:ph sz="quarter" idx="1"/>
          </p:nvPr>
        </p:nvSpPr>
        <p:spPr>
          <a:xfrm>
            <a:off x="1" y="836712"/>
            <a:ext cx="11915334" cy="5637240"/>
          </a:xfrm>
        </p:spPr>
        <p:txBody>
          <a:bodyPr>
            <a:normAutofit/>
          </a:bodyPr>
          <a:lstStyle/>
          <a:p>
            <a:pPr algn="just" rtl="1">
              <a:buNone/>
            </a:pPr>
            <a:r>
              <a:rPr lang="ar-SA" sz="3600" dirty="0">
                <a:solidFill>
                  <a:srgbClr val="FF0000"/>
                </a:solidFill>
              </a:rPr>
              <a:t> </a:t>
            </a:r>
            <a:r>
              <a:rPr lang="ar-SA" sz="3600" b="1" u="sng" dirty="0">
                <a:solidFill>
                  <a:srgbClr val="FF0000"/>
                </a:solidFill>
              </a:rPr>
              <a:t>1 – </a:t>
            </a:r>
            <a:r>
              <a:rPr lang="ar-SA" sz="3400" b="1" u="sng" dirty="0">
                <a:solidFill>
                  <a:srgbClr val="FF0000"/>
                </a:solidFill>
                <a:latin typeface="Simplified Arabic" panose="02020603050405020304" pitchFamily="18" charset="-78"/>
                <a:cs typeface="Simplified Arabic" panose="02020603050405020304" pitchFamily="18" charset="-78"/>
              </a:rPr>
              <a:t>نموذج مجموعة بوسطن الاستشارية</a:t>
            </a:r>
            <a:r>
              <a:rPr lang="ar-SA" sz="3400" b="1" dirty="0">
                <a:solidFill>
                  <a:srgbClr val="FF0000"/>
                </a:solidFill>
                <a:latin typeface="Simplified Arabic" panose="02020603050405020304" pitchFamily="18" charset="-78"/>
                <a:cs typeface="Simplified Arabic" panose="02020603050405020304" pitchFamily="18" charset="-78"/>
              </a:rPr>
              <a:t> : </a:t>
            </a:r>
            <a:r>
              <a:rPr lang="en-US" sz="3400" dirty="0">
                <a:solidFill>
                  <a:srgbClr val="FF0000"/>
                </a:solidFill>
                <a:latin typeface="Simplified Arabic" panose="02020603050405020304" pitchFamily="18" charset="-78"/>
                <a:cs typeface="Simplified Arabic" panose="02020603050405020304" pitchFamily="18" charset="-78"/>
              </a:rPr>
              <a:t>Boston Consulting Group (BCG)</a:t>
            </a:r>
            <a:r>
              <a:rPr lang="ar-DZ" sz="3400" dirty="0">
                <a:solidFill>
                  <a:srgbClr val="FF0000"/>
                </a:solidFill>
                <a:latin typeface="Simplified Arabic" panose="02020603050405020304" pitchFamily="18" charset="-78"/>
                <a:cs typeface="Simplified Arabic" panose="02020603050405020304" pitchFamily="18" charset="-78"/>
              </a:rPr>
              <a:t>: </a:t>
            </a:r>
            <a:endParaRPr lang="ar-DZ" sz="3400" dirty="0" smtClean="0">
              <a:solidFill>
                <a:srgbClr val="FF0000"/>
              </a:solidFill>
              <a:latin typeface="Simplified Arabic" panose="02020603050405020304" pitchFamily="18" charset="-78"/>
              <a:cs typeface="Simplified Arabic" panose="02020603050405020304" pitchFamily="18" charset="-78"/>
            </a:endParaRPr>
          </a:p>
          <a:p>
            <a:pPr algn="just" rtl="1">
              <a:buNone/>
            </a:pPr>
            <a:r>
              <a:rPr lang="ar-SA" b="1" dirty="0" smtClean="0">
                <a:latin typeface="Simplified Arabic" panose="02020603050405020304" pitchFamily="18" charset="-78"/>
                <a:cs typeface="Simplified Arabic" panose="02020603050405020304" pitchFamily="18" charset="-78"/>
              </a:rPr>
              <a:t>وهو </a:t>
            </a:r>
            <a:r>
              <a:rPr lang="ar-SA" b="1" dirty="0">
                <a:latin typeface="Simplified Arabic" panose="02020603050405020304" pitchFamily="18" charset="-78"/>
                <a:cs typeface="Simplified Arabic" panose="02020603050405020304" pitchFamily="18" charset="-78"/>
              </a:rPr>
              <a:t>أهم وأكثر النماذج قبولاً وإتفاقاً ، تهدف مصفوفة محفظة جماعة بوسطن إلى تحديد الاستراتيجية التي تستطيع المنظمة أو وحدات الأعمال في ضوئها الحصول على موارد نقدية من أجل استخدامها بكفاءة لتحقيق أعلى نسبة نمو وأعلى ربحية للمنظمات في المستقبل ويتألف هذا النموذج من مصفوفة ذات بعدين  أو محورين رئيسيين هما :</a:t>
            </a:r>
            <a:endParaRPr lang="en-US" b="1" dirty="0">
              <a:latin typeface="Simplified Arabic" panose="02020603050405020304" pitchFamily="18" charset="-78"/>
              <a:cs typeface="Simplified Arabic" panose="02020603050405020304" pitchFamily="18" charset="-78"/>
            </a:endParaRPr>
          </a:p>
          <a:p>
            <a:pPr algn="just" rtl="1"/>
            <a:r>
              <a:rPr lang="ar-SA" b="1" dirty="0" smtClean="0">
                <a:latin typeface="Simplified Arabic" panose="02020603050405020304" pitchFamily="18" charset="-78"/>
                <a:cs typeface="Simplified Arabic" panose="02020603050405020304" pitchFamily="18" charset="-78"/>
              </a:rPr>
              <a:t> </a:t>
            </a:r>
            <a:r>
              <a:rPr lang="ar-SA" b="1" dirty="0">
                <a:latin typeface="Simplified Arabic" panose="02020603050405020304" pitchFamily="18" charset="-78"/>
                <a:cs typeface="Simplified Arabic" panose="02020603050405020304" pitchFamily="18" charset="-78"/>
              </a:rPr>
              <a:t>البعد الأول هو المحور الأفقي في المصفوفة ويعبر عن </a:t>
            </a:r>
            <a:r>
              <a:rPr lang="ar-SA" b="1" dirty="0">
                <a:solidFill>
                  <a:srgbClr val="FF0000"/>
                </a:solidFill>
                <a:latin typeface="Simplified Arabic" panose="02020603050405020304" pitchFamily="18" charset="-78"/>
                <a:cs typeface="Simplified Arabic" panose="02020603050405020304" pitchFamily="18" charset="-78"/>
              </a:rPr>
              <a:t>حصة السوق </a:t>
            </a:r>
            <a:r>
              <a:rPr lang="ar-SA" b="1" dirty="0" smtClean="0">
                <a:solidFill>
                  <a:srgbClr val="FF0000"/>
                </a:solidFill>
                <a:latin typeface="Simplified Arabic" panose="02020603050405020304" pitchFamily="18" charset="-78"/>
                <a:cs typeface="Simplified Arabic" panose="02020603050405020304" pitchFamily="18" charset="-78"/>
              </a:rPr>
              <a:t>النسبية</a:t>
            </a:r>
            <a:r>
              <a:rPr lang="ar-DZ" b="1" dirty="0" smtClean="0">
                <a:solidFill>
                  <a:srgbClr val="FF0000"/>
                </a:solidFill>
                <a:latin typeface="Simplified Arabic" panose="02020603050405020304" pitchFamily="18" charset="-78"/>
                <a:cs typeface="Simplified Arabic" panose="02020603050405020304" pitchFamily="18" charset="-78"/>
              </a:rPr>
              <a:t> (المركز التنافسي)</a:t>
            </a:r>
            <a:r>
              <a:rPr lang="ar-SA" b="1" dirty="0" smtClean="0">
                <a:solidFill>
                  <a:srgbClr val="FF0000"/>
                </a:solidFill>
                <a:latin typeface="Simplified Arabic" panose="02020603050405020304" pitchFamily="18" charset="-78"/>
                <a:cs typeface="Simplified Arabic" panose="02020603050405020304" pitchFamily="18" charset="-78"/>
              </a:rPr>
              <a:t> </a:t>
            </a:r>
            <a:r>
              <a:rPr lang="ar-DZ" b="1" dirty="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ويحسب كما يلي:  المركز التنافسي (الحصة السوقية)= </a:t>
            </a:r>
            <a:endParaRPr lang="ar-SA" b="1" dirty="0">
              <a:latin typeface="Simplified Arabic" panose="02020603050405020304" pitchFamily="18" charset="-78"/>
              <a:cs typeface="Simplified Arabic" panose="02020603050405020304" pitchFamily="18" charset="-78"/>
            </a:endParaRPr>
          </a:p>
          <a:p>
            <a:pPr algn="just" rtl="1"/>
            <a:r>
              <a:rPr lang="ar-SA" sz="3400" b="1" dirty="0">
                <a:latin typeface="Simplified Arabic" panose="02020603050405020304" pitchFamily="18" charset="-78"/>
                <a:cs typeface="Simplified Arabic" panose="02020603050405020304" pitchFamily="18" charset="-78"/>
              </a:rPr>
              <a:t> </a:t>
            </a:r>
            <a:endParaRPr lang="ar-DZ" sz="3400" b="1" dirty="0">
              <a:latin typeface="Simplified Arabic" panose="02020603050405020304" pitchFamily="18" charset="-78"/>
              <a:cs typeface="Simplified Arabic" panose="02020603050405020304" pitchFamily="18" charset="-78"/>
            </a:endParaRPr>
          </a:p>
          <a:p>
            <a:pPr algn="just" rtl="1"/>
            <a:r>
              <a:rPr lang="ar-SA" b="1" dirty="0" smtClean="0">
                <a:latin typeface="Simplified Arabic" panose="02020603050405020304" pitchFamily="18" charset="-78"/>
                <a:cs typeface="Simplified Arabic" panose="02020603050405020304" pitchFamily="18" charset="-78"/>
              </a:rPr>
              <a:t>أما </a:t>
            </a:r>
            <a:r>
              <a:rPr lang="ar-SA" b="1" dirty="0">
                <a:latin typeface="Simplified Arabic" panose="02020603050405020304" pitchFamily="18" charset="-78"/>
                <a:cs typeface="Simplified Arabic" panose="02020603050405020304" pitchFamily="18" charset="-78"/>
              </a:rPr>
              <a:t>البعد الثاني أو المحور العمودي  فهو نمو السوق </a:t>
            </a:r>
            <a:r>
              <a:rPr lang="ar-DZ" b="1" dirty="0">
                <a:latin typeface="Simplified Arabic" panose="02020603050405020304" pitchFamily="18" charset="-78"/>
                <a:cs typeface="Simplified Arabic" panose="02020603050405020304" pitchFamily="18" charset="-78"/>
              </a:rPr>
              <a:t>عدل النمو في النشاط وذلك فيما يتعلق بالصناعة التي تنتمي إليها الشركة</a:t>
            </a:r>
            <a:r>
              <a:rPr lang="ar-SA" b="1" dirty="0">
                <a:latin typeface="Simplified Arabic" panose="02020603050405020304" pitchFamily="18" charset="-78"/>
                <a:cs typeface="Simplified Arabic" panose="02020603050405020304" pitchFamily="18" charset="-78"/>
              </a:rPr>
              <a:t>.</a:t>
            </a:r>
            <a:r>
              <a:rPr lang="ar-DZ" b="1" dirty="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ويحسب كما يلي: </a:t>
            </a:r>
          </a:p>
          <a:p>
            <a:pPr algn="just" rtl="1"/>
            <a:r>
              <a:rPr lang="ar-DZ" b="1" dirty="0" smtClean="0">
                <a:latin typeface="Simplified Arabic" panose="02020603050405020304" pitchFamily="18" charset="-78"/>
                <a:cs typeface="Simplified Arabic" panose="02020603050405020304" pitchFamily="18" charset="-78"/>
              </a:rPr>
              <a:t>                                         معدل نمو الصناعة =</a:t>
            </a:r>
            <a:endParaRPr lang="ar-DZ" b="1" dirty="0">
              <a:latin typeface="Simplified Arabic" panose="02020603050405020304" pitchFamily="18" charset="-78"/>
              <a:cs typeface="Simplified Arabic" panose="02020603050405020304" pitchFamily="18" charset="-78"/>
            </a:endParaRPr>
          </a:p>
          <a:p>
            <a:pPr algn="just" rtl="1"/>
            <a:endParaRPr lang="ar-DZ" sz="3400" b="1" dirty="0">
              <a:latin typeface="Simplified Arabic" panose="02020603050405020304" pitchFamily="18" charset="-78"/>
              <a:cs typeface="Simplified Arabic" panose="02020603050405020304" pitchFamily="18" charset="-78"/>
            </a:endParaRPr>
          </a:p>
          <a:p>
            <a:pPr marL="0" indent="0" algn="just" rtl="1">
              <a:buNone/>
            </a:pPr>
            <a:endParaRPr lang="fr-FR" sz="3400" b="1" dirty="0">
              <a:latin typeface="Simplified Arabic" panose="02020603050405020304" pitchFamily="18" charset="-78"/>
              <a:cs typeface="Simplified Arabic" panose="02020603050405020304" pitchFamily="18" charset="-78"/>
            </a:endParaRPr>
          </a:p>
        </p:txBody>
      </p:sp>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6</a:t>
            </a:fld>
            <a:endParaRPr lang="ar-SA" dirty="0"/>
          </a:p>
        </p:txBody>
      </p:sp>
      <p:sp>
        <p:nvSpPr>
          <p:cNvPr id="4608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93823" y="4115353"/>
            <a:ext cx="2376264" cy="792088"/>
          </a:xfrm>
          <a:prstGeom prst="rect">
            <a:avLst/>
          </a:prstGeom>
          <a:ln>
            <a:noFill/>
          </a:ln>
          <a:effectLst>
            <a:outerShdw blurRad="190500" algn="tl" rotWithShape="0">
              <a:srgbClr val="000000">
                <a:alpha val="70000"/>
              </a:srgbClr>
            </a:outerShdw>
          </a:effectLst>
        </p:spPr>
      </p:pic>
      <p:sp>
        <p:nvSpPr>
          <p:cNvPr id="46084"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95972" y="5813322"/>
            <a:ext cx="2160240" cy="838200"/>
          </a:xfrm>
          <a:prstGeom prst="rect">
            <a:avLst/>
          </a:prstGeom>
          <a:ln>
            <a:noFill/>
          </a:ln>
          <a:effectLst>
            <a:outerShdw blurRad="190500" algn="tl" rotWithShape="0">
              <a:srgbClr val="000000">
                <a:alpha val="70000"/>
              </a:srgbClr>
            </a:outerShdw>
          </a:effectLst>
        </p:spPr>
      </p:pic>
    </p:spTree>
    <p:extLst>
      <p:ext uri="{BB962C8B-B14F-4D97-AF65-F5344CB8AC3E}">
        <p14:creationId xmlns="" xmlns:p14="http://schemas.microsoft.com/office/powerpoint/2010/main" val="791792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txBody>
          <a:bodyPr>
            <a:normAutofit fontScale="90000"/>
          </a:bodyPr>
          <a:lstStyle/>
          <a:p>
            <a:pPr rtl="1"/>
            <a:r>
              <a:rPr lang="ar-SA" sz="2700" b="1" dirty="0"/>
              <a:t>وتنقسم المجموعة إلى أربعة خلايا تعكس وضع المنتج أو الخدمة داخل السوق وهي : النجوم ، علامة الإستفهام ، إدرار النقدية  ، خلية الوضع المضطرب  </a:t>
            </a:r>
            <a:r>
              <a:rPr lang="en-US" dirty="0" smtClean="0"/>
              <a:t/>
            </a:r>
            <a:br>
              <a:rPr lang="en-US" dirty="0" smtClean="0"/>
            </a:b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7</a:t>
            </a:fld>
            <a:endParaRPr lang="ar-SA" dirty="0"/>
          </a:p>
        </p:txBody>
      </p:sp>
      <p:pic>
        <p:nvPicPr>
          <p:cNvPr id="5" name="Picture 2" descr="https://encrypted-tbn2.google.com/images?q=tbn:ANd9GcT7s0Lo29NoT7VFdG19lTrfGk6ACWzifUW0Qx3XI5tt05Piu6uf"/>
          <p:cNvPicPr>
            <a:picLocks noGrp="1" noChangeAspect="1" noChangeArrowheads="1"/>
          </p:cNvPicPr>
          <p:nvPr>
            <p:ph sz="quarter" idx="1"/>
          </p:nvPr>
        </p:nvPicPr>
        <p:blipFill>
          <a:blip r:embed="rId2" cstate="print"/>
          <a:srcRect/>
          <a:stretch>
            <a:fillRect/>
          </a:stretch>
        </p:blipFill>
        <p:spPr bwMode="auto">
          <a:xfrm>
            <a:off x="2495600" y="1412776"/>
            <a:ext cx="6336704" cy="4896544"/>
          </a:xfrm>
          <a:prstGeom prst="rect">
            <a:avLst/>
          </a:prstGeom>
          <a:noFill/>
        </p:spPr>
      </p:pic>
    </p:spTree>
    <p:extLst>
      <p:ext uri="{BB962C8B-B14F-4D97-AF65-F5344CB8AC3E}">
        <p14:creationId xmlns="" xmlns:p14="http://schemas.microsoft.com/office/powerpoint/2010/main" val="350572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50"/>
            <a:ext cx="8229600" cy="847724"/>
          </a:xfrm>
        </p:spPr>
        <p:txBody>
          <a:bodyPr>
            <a:normAutofit/>
          </a:bodyPr>
          <a:lstStyle/>
          <a:p>
            <a:pPr rtl="1"/>
            <a:r>
              <a:rPr lang="ar-DZ" sz="3600" b="1" dirty="0"/>
              <a:t>مصفوفة </a:t>
            </a:r>
            <a:r>
              <a:rPr lang="fr-FR" sz="3600" b="1" dirty="0"/>
              <a:t>BCG </a:t>
            </a:r>
            <a:r>
              <a:rPr lang="ar-DZ" sz="3600" b="1" dirty="0"/>
              <a:t> والوضعية المالية للمؤسسة</a:t>
            </a:r>
            <a:r>
              <a:rPr lang="ar-SA" sz="3600" b="1" dirty="0"/>
              <a:t>:</a:t>
            </a:r>
            <a:endParaRPr lang="fr-FR" sz="3600" dirty="0"/>
          </a:p>
        </p:txBody>
      </p:sp>
      <p:graphicFrame>
        <p:nvGraphicFramePr>
          <p:cNvPr id="5" name="Content Placeholder 4"/>
          <p:cNvGraphicFramePr>
            <a:graphicFrameLocks noGrp="1"/>
          </p:cNvGraphicFramePr>
          <p:nvPr>
            <p:ph idx="1"/>
            <p:extLst/>
          </p:nvPr>
        </p:nvGraphicFramePr>
        <p:xfrm>
          <a:off x="973394" y="1308100"/>
          <a:ext cx="10427109" cy="5255574"/>
        </p:xfrm>
        <a:graphic>
          <a:graphicData uri="http://schemas.openxmlformats.org/drawingml/2006/table">
            <a:tbl>
              <a:tblPr rtl="1" firstRow="1" firstCol="1" bandRow="1">
                <a:tableStyleId>{16D9F66E-5EB9-4882-86FB-DCBF35E3C3E4}</a:tableStyleId>
              </a:tblPr>
              <a:tblGrid>
                <a:gridCol w="5275089">
                  <a:extLst>
                    <a:ext uri="{9D8B030D-6E8A-4147-A177-3AD203B41FA5}">
                      <a16:colId xmlns="" xmlns:a16="http://schemas.microsoft.com/office/drawing/2014/main" val="20000"/>
                    </a:ext>
                  </a:extLst>
                </a:gridCol>
                <a:gridCol w="5152020">
                  <a:extLst>
                    <a:ext uri="{9D8B030D-6E8A-4147-A177-3AD203B41FA5}">
                      <a16:colId xmlns="" xmlns:a16="http://schemas.microsoft.com/office/drawing/2014/main" val="20001"/>
                    </a:ext>
                  </a:extLst>
                </a:gridCol>
              </a:tblGrid>
              <a:tr h="2753801">
                <a:tc>
                  <a:txBody>
                    <a:bodyPr/>
                    <a:lstStyle/>
                    <a:p>
                      <a:pPr algn="ctr" rtl="1">
                        <a:lnSpc>
                          <a:spcPct val="107000"/>
                        </a:lnSpc>
                        <a:spcAft>
                          <a:spcPts val="0"/>
                        </a:spcAft>
                      </a:pPr>
                      <a:r>
                        <a:rPr lang="ar-DZ" sz="1800" u="sng" dirty="0">
                          <a:solidFill>
                            <a:srgbClr val="FF0000"/>
                          </a:solidFill>
                          <a:effectLst/>
                        </a:rPr>
                        <a:t>المأزق</a:t>
                      </a:r>
                      <a:r>
                        <a:rPr lang="ar-DZ" sz="1800" u="sng" dirty="0" smtClean="0">
                          <a:solidFill>
                            <a:srgbClr val="FF0000"/>
                          </a:solidFill>
                          <a:effectLst/>
                        </a:rPr>
                        <a:t>: </a:t>
                      </a:r>
                    </a:p>
                    <a:p>
                      <a:pPr algn="just" rtl="1">
                        <a:lnSpc>
                          <a:spcPct val="107000"/>
                        </a:lnSpc>
                        <a:spcAft>
                          <a:spcPts val="0"/>
                        </a:spcAft>
                      </a:pPr>
                      <a:r>
                        <a:rPr lang="ar-SA" sz="1800" kern="1200" dirty="0" smtClean="0">
                          <a:effectLst/>
                        </a:rPr>
                        <a:t>سوق واعدة، تتميز معدل نمو مرتفع وطلب متزايد </a:t>
                      </a:r>
                      <a:endParaRPr lang="fr-FR" sz="1800" dirty="0">
                        <a:effectLst/>
                      </a:endParaRPr>
                    </a:p>
                    <a:p>
                      <a:pPr marL="342900" marR="0" lvl="0" indent="-342900" algn="just" defTabSz="914400" rtl="1" eaLnBrk="1" fontAlgn="auto" latinLnBrk="0" hangingPunct="1">
                        <a:lnSpc>
                          <a:spcPct val="115000"/>
                        </a:lnSpc>
                        <a:spcBef>
                          <a:spcPts val="0"/>
                        </a:spcBef>
                        <a:spcAft>
                          <a:spcPts val="0"/>
                        </a:spcAft>
                        <a:buClrTx/>
                        <a:buSzTx/>
                        <a:buFont typeface="Symbol" panose="05050102010706020507" pitchFamily="18" charset="2"/>
                        <a:buChar char=""/>
                        <a:tabLst/>
                        <a:defRPr/>
                      </a:pPr>
                      <a:r>
                        <a:rPr lang="ar-SA" sz="1800" dirty="0" smtClean="0">
                          <a:effectLst/>
                        </a:rPr>
                        <a:t>تثبيتات </a:t>
                      </a:r>
                      <a:r>
                        <a:rPr lang="ar-SA" sz="1800" dirty="0" smtClean="0">
                          <a:effectLst/>
                        </a:rPr>
                        <a:t>مرتفعة</a:t>
                      </a:r>
                      <a:r>
                        <a:rPr lang="ar-DZ" sz="1800" dirty="0" smtClean="0">
                          <a:effectLst/>
                        </a:rPr>
                        <a:t> بسبب الرغبة في الاستثمار </a:t>
                      </a:r>
                      <a:r>
                        <a:rPr lang="ar-DZ" sz="1800" dirty="0" smtClean="0">
                          <a:effectLst/>
                        </a:rPr>
                        <a:t>ت</a:t>
                      </a:r>
                      <a:r>
                        <a:rPr lang="ar-SA" sz="1800" dirty="0" smtClean="0">
                          <a:effectLst/>
                        </a:rPr>
                        <a:t>ستهل</a:t>
                      </a:r>
                      <a:r>
                        <a:rPr lang="ar-DZ" sz="1800" dirty="0" smtClean="0">
                          <a:effectLst/>
                        </a:rPr>
                        <a:t>ك</a:t>
                      </a:r>
                      <a:r>
                        <a:rPr lang="ar-SA" sz="1800" dirty="0" smtClean="0">
                          <a:effectLst/>
                        </a:rPr>
                        <a:t> </a:t>
                      </a:r>
                      <a:r>
                        <a:rPr lang="ar-DZ" sz="1800" dirty="0" smtClean="0">
                          <a:effectLst/>
                        </a:rPr>
                        <a:t>ا</a:t>
                      </a:r>
                      <a:r>
                        <a:rPr lang="ar-SA" sz="1800" dirty="0" smtClean="0">
                          <a:effectLst/>
                        </a:rPr>
                        <a:t>لسيولة</a:t>
                      </a:r>
                      <a:endParaRPr lang="fr-FR" sz="1800" dirty="0">
                        <a:effectLst/>
                      </a:endParaRPr>
                    </a:p>
                    <a:p>
                      <a:pPr marL="342900" lvl="0" indent="-342900" algn="just" rtl="1">
                        <a:lnSpc>
                          <a:spcPct val="115000"/>
                        </a:lnSpc>
                        <a:spcAft>
                          <a:spcPts val="0"/>
                        </a:spcAft>
                        <a:buFont typeface="Symbol" panose="05050102010706020507" pitchFamily="18" charset="2"/>
                        <a:buChar char=""/>
                      </a:pPr>
                      <a:r>
                        <a:rPr lang="ar-SA" sz="1800" dirty="0">
                          <a:effectLst/>
                        </a:rPr>
                        <a:t>أرباح مرتفعة </a:t>
                      </a:r>
                      <a:r>
                        <a:rPr lang="ar-DZ" sz="1800" dirty="0" smtClean="0">
                          <a:effectLst/>
                        </a:rPr>
                        <a:t>إ</a:t>
                      </a:r>
                      <a:r>
                        <a:rPr lang="ar-SA" sz="1800" kern="1200" dirty="0" smtClean="0">
                          <a:effectLst/>
                        </a:rPr>
                        <a:t>لا </a:t>
                      </a:r>
                      <a:r>
                        <a:rPr lang="ar-DZ" sz="1800" kern="1200" dirty="0" smtClean="0">
                          <a:effectLst/>
                        </a:rPr>
                        <a:t>أنها لا </a:t>
                      </a:r>
                      <a:r>
                        <a:rPr lang="ar-SA" sz="1800" kern="1200" dirty="0" smtClean="0">
                          <a:effectLst/>
                        </a:rPr>
                        <a:t>تتناسب مع مستوى الاحتياجات الكبير</a:t>
                      </a:r>
                      <a:endParaRPr lang="fr-FR" sz="1800" dirty="0">
                        <a:effectLst/>
                      </a:endParaRPr>
                    </a:p>
                    <a:p>
                      <a:pPr marL="342900" lvl="0" indent="-342900" algn="just" rtl="1">
                        <a:lnSpc>
                          <a:spcPct val="115000"/>
                        </a:lnSpc>
                        <a:spcAft>
                          <a:spcPts val="0"/>
                        </a:spcAft>
                        <a:buFont typeface="Symbol" panose="05050102010706020507" pitchFamily="18" charset="2"/>
                        <a:buChar char=""/>
                      </a:pPr>
                      <a:r>
                        <a:rPr lang="ar-SA" sz="1800" dirty="0">
                          <a:effectLst/>
                        </a:rPr>
                        <a:t>استدانة </a:t>
                      </a:r>
                      <a:r>
                        <a:rPr lang="ar-SA" sz="1800" dirty="0" smtClean="0">
                          <a:effectLst/>
                        </a:rPr>
                        <a:t>مرتفعة</a:t>
                      </a:r>
                      <a:r>
                        <a:rPr lang="ar-DZ" sz="1800" dirty="0" smtClean="0">
                          <a:effectLst/>
                        </a:rPr>
                        <a:t> رغبة في الاستثمار بسبب النمو الصناعي المرتفع</a:t>
                      </a:r>
                    </a:p>
                    <a:p>
                      <a:pPr marL="342900" marR="0" lvl="0" indent="-342900" algn="just" defTabSz="914400" rtl="1" eaLnBrk="1" fontAlgn="auto" latinLnBrk="0" hangingPunct="1">
                        <a:lnSpc>
                          <a:spcPct val="115000"/>
                        </a:lnSpc>
                        <a:spcBef>
                          <a:spcPts val="0"/>
                        </a:spcBef>
                        <a:spcAft>
                          <a:spcPts val="0"/>
                        </a:spcAft>
                        <a:buClrTx/>
                        <a:buSzTx/>
                        <a:buFont typeface="Symbol" panose="05050102010706020507" pitchFamily="18" charset="2"/>
                        <a:buChar char=""/>
                        <a:tabLst/>
                        <a:defRPr/>
                      </a:pPr>
                      <a:r>
                        <a:rPr lang="ar-SA" sz="1800" kern="1200" dirty="0" smtClean="0">
                          <a:effectLst/>
                        </a:rPr>
                        <a:t>تصحيح الوضع يتطلب تنشيط المجهودات التسويقية بهدف رفع حصة المؤسسة من السوق للخروج من وضعية المأزق هذه.</a:t>
                      </a:r>
                      <a:endParaRPr lang="fr-FR" sz="1800" b="1" kern="1200" dirty="0" smtClean="0">
                        <a:solidFill>
                          <a:schemeClr val="dk1"/>
                        </a:solidFill>
                        <a:effectLst/>
                        <a:latin typeface="+mn-lt"/>
                        <a:ea typeface="+mn-ea"/>
                        <a:cs typeface="+mn-cs"/>
                      </a:endParaRPr>
                    </a:p>
                  </a:txBody>
                  <a:tcPr marL="68580" marR="68580" marT="0" marB="0"/>
                </a:tc>
                <a:tc>
                  <a:txBody>
                    <a:bodyPr/>
                    <a:lstStyle/>
                    <a:p>
                      <a:pPr algn="ctr" rtl="1">
                        <a:lnSpc>
                          <a:spcPct val="107000"/>
                        </a:lnSpc>
                        <a:spcAft>
                          <a:spcPts val="0"/>
                        </a:spcAft>
                      </a:pPr>
                      <a:r>
                        <a:rPr lang="ar-SA" sz="1800" u="sng" dirty="0" smtClean="0">
                          <a:solidFill>
                            <a:srgbClr val="FF0000"/>
                          </a:solidFill>
                          <a:effectLst/>
                        </a:rPr>
                        <a:t>النجوم</a:t>
                      </a:r>
                      <a:r>
                        <a:rPr lang="ar-DZ" sz="1800" u="sng" dirty="0" smtClean="0">
                          <a:solidFill>
                            <a:srgbClr val="FF0000"/>
                          </a:solidFill>
                          <a:effectLst/>
                        </a:rPr>
                        <a:t>:</a:t>
                      </a:r>
                    </a:p>
                    <a:p>
                      <a:pPr algn="just" rtl="1">
                        <a:lnSpc>
                          <a:spcPct val="107000"/>
                        </a:lnSpc>
                        <a:spcAft>
                          <a:spcPts val="0"/>
                        </a:spcAft>
                      </a:pPr>
                      <a:r>
                        <a:rPr lang="en-US" sz="1800" dirty="0" smtClean="0">
                          <a:effectLst/>
                        </a:rPr>
                        <a:t> </a:t>
                      </a:r>
                      <a:r>
                        <a:rPr lang="ar-DZ" sz="1800" kern="1200" dirty="0" smtClean="0">
                          <a:effectLst/>
                        </a:rPr>
                        <a:t>وضعية تنافسية قوية ينتج عنها ارتفاع مستوى النشاط والمجهودات الاستثمارية</a:t>
                      </a:r>
                      <a:endParaRPr lang="fr-FR" sz="1800" dirty="0">
                        <a:effectLst/>
                      </a:endParaRPr>
                    </a:p>
                    <a:p>
                      <a:pPr marL="342900" lvl="0" indent="-342900" algn="just" rtl="1">
                        <a:lnSpc>
                          <a:spcPct val="115000"/>
                        </a:lnSpc>
                        <a:spcAft>
                          <a:spcPts val="0"/>
                        </a:spcAft>
                        <a:buFont typeface="Symbol" panose="05050102010706020507" pitchFamily="18" charset="2"/>
                        <a:buChar char=""/>
                      </a:pPr>
                      <a:r>
                        <a:rPr lang="ar-SA" sz="1800" dirty="0">
                          <a:effectLst/>
                        </a:rPr>
                        <a:t>توليد </a:t>
                      </a:r>
                      <a:r>
                        <a:rPr lang="ar-SA" sz="1800" dirty="0" smtClean="0">
                          <a:effectLst/>
                        </a:rPr>
                        <a:t> للسيولة</a:t>
                      </a:r>
                      <a:r>
                        <a:rPr lang="ar-DZ" sz="1800" dirty="0" smtClean="0">
                          <a:effectLst/>
                        </a:rPr>
                        <a:t> بفعل</a:t>
                      </a:r>
                      <a:r>
                        <a:rPr lang="ar-DZ" sz="1800" baseline="0" dirty="0" smtClean="0">
                          <a:effectLst/>
                        </a:rPr>
                        <a:t> </a:t>
                      </a:r>
                      <a:r>
                        <a:rPr lang="ar-SA" sz="1800" dirty="0" smtClean="0">
                          <a:effectLst/>
                        </a:rPr>
                        <a:t>أرباح </a:t>
                      </a:r>
                      <a:r>
                        <a:rPr lang="ar-DZ" sz="1800" dirty="0" err="1" smtClean="0">
                          <a:effectLst/>
                        </a:rPr>
                        <a:t>ال</a:t>
                      </a:r>
                      <a:r>
                        <a:rPr lang="ar-SA" sz="1800" dirty="0" smtClean="0">
                          <a:effectLst/>
                        </a:rPr>
                        <a:t>مرتفعة</a:t>
                      </a:r>
                      <a:r>
                        <a:rPr lang="ar-DZ" sz="1800" dirty="0" smtClean="0">
                          <a:effectLst/>
                        </a:rPr>
                        <a:t> الناتجة عن </a:t>
                      </a:r>
                      <a:r>
                        <a:rPr lang="ar-DZ" sz="1800" baseline="0" dirty="0" smtClean="0">
                          <a:effectLst/>
                        </a:rPr>
                        <a:t>الحصة السوقية المرتفعة</a:t>
                      </a:r>
                      <a:r>
                        <a:rPr lang="ar-DZ" sz="1800" dirty="0" smtClean="0">
                          <a:effectLst/>
                        </a:rPr>
                        <a:t> ، غير أن هذه السيولة تستهلك رغبة في تغطية</a:t>
                      </a:r>
                      <a:r>
                        <a:rPr lang="ar-DZ" sz="1800" baseline="0" dirty="0" smtClean="0">
                          <a:effectLst/>
                        </a:rPr>
                        <a:t> الاحتياجات المالية الناتجة عن </a:t>
                      </a:r>
                      <a:r>
                        <a:rPr lang="ar-DZ" sz="1800" dirty="0" smtClean="0">
                          <a:effectLst/>
                        </a:rPr>
                        <a:t>الاستثمار لاستغلال معدل نمو الصناعة المرتفع،</a:t>
                      </a:r>
                      <a:r>
                        <a:rPr lang="ar-DZ" sz="1800" baseline="0" dirty="0" smtClean="0">
                          <a:effectLst/>
                        </a:rPr>
                        <a:t> ومنه ترتفع التثبيتات وتنخفض </a:t>
                      </a:r>
                      <a:r>
                        <a:rPr lang="ar-DZ" sz="1800" baseline="0" dirty="0" err="1" smtClean="0">
                          <a:effectLst/>
                        </a:rPr>
                        <a:t>الا</a:t>
                      </a:r>
                      <a:r>
                        <a:rPr lang="ar-SA" sz="1800" dirty="0" err="1" smtClean="0">
                          <a:effectLst/>
                        </a:rPr>
                        <a:t>ستدانة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0000"/>
                  </a:ext>
                </a:extLst>
              </a:tr>
              <a:tr h="2353647">
                <a:tc>
                  <a:txBody>
                    <a:bodyPr/>
                    <a:lstStyle/>
                    <a:p>
                      <a:pPr algn="ctr" rtl="1">
                        <a:lnSpc>
                          <a:spcPct val="107000"/>
                        </a:lnSpc>
                        <a:spcAft>
                          <a:spcPts val="0"/>
                        </a:spcAft>
                      </a:pPr>
                      <a:r>
                        <a:rPr lang="ar-SA" sz="1800" u="sng" dirty="0">
                          <a:solidFill>
                            <a:srgbClr val="FF0000"/>
                          </a:solidFill>
                          <a:effectLst/>
                        </a:rPr>
                        <a:t>البطة المتعثرة:</a:t>
                      </a:r>
                      <a:endParaRPr lang="fr-FR" sz="1800" u="sng" dirty="0">
                        <a:solidFill>
                          <a:srgbClr val="FF0000"/>
                        </a:solidFill>
                        <a:effectLst/>
                      </a:endParaRPr>
                    </a:p>
                    <a:p>
                      <a:pPr marL="342900" lvl="0" indent="-342900" algn="just" rtl="1">
                        <a:lnSpc>
                          <a:spcPct val="115000"/>
                        </a:lnSpc>
                        <a:spcAft>
                          <a:spcPts val="0"/>
                        </a:spcAft>
                        <a:buFont typeface="Symbol" panose="05050102010706020507" pitchFamily="18" charset="2"/>
                        <a:buChar char=""/>
                      </a:pPr>
                      <a:r>
                        <a:rPr lang="ar-SA" sz="1800" kern="1200" dirty="0" smtClean="0">
                          <a:effectLst/>
                        </a:rPr>
                        <a:t>سوق مشبعة</a:t>
                      </a:r>
                      <a:r>
                        <a:rPr lang="ar-DZ" sz="1800" kern="1200" baseline="0" dirty="0" smtClean="0">
                          <a:effectLst/>
                        </a:rPr>
                        <a:t> (لا توجد احتياجات مالية لقلة الفرص الاستثمارية)</a:t>
                      </a:r>
                      <a:r>
                        <a:rPr lang="ar-SA" sz="1800" kern="1200" dirty="0" smtClean="0">
                          <a:effectLst/>
                        </a:rPr>
                        <a:t> </a:t>
                      </a:r>
                      <a:endParaRPr lang="ar-DZ" sz="1800" kern="1200" dirty="0" smtClean="0">
                        <a:effectLst/>
                      </a:endParaRPr>
                    </a:p>
                    <a:p>
                      <a:pPr marL="342900" lvl="0" indent="-342900" algn="just" rtl="1">
                        <a:lnSpc>
                          <a:spcPct val="115000"/>
                        </a:lnSpc>
                        <a:spcAft>
                          <a:spcPts val="0"/>
                        </a:spcAft>
                        <a:buFont typeface="Symbol" panose="05050102010706020507" pitchFamily="18" charset="2"/>
                        <a:buChar char=""/>
                      </a:pPr>
                      <a:r>
                        <a:rPr lang="ar-SA" sz="1800" kern="1200" dirty="0" smtClean="0">
                          <a:effectLst/>
                        </a:rPr>
                        <a:t>حصة قليلة من السوق، أي بدون تدفقات مالية داخلة</a:t>
                      </a:r>
                      <a:r>
                        <a:rPr lang="ar-DZ" sz="1800" kern="1200" dirty="0" smtClean="0">
                          <a:effectLst/>
                        </a:rPr>
                        <a:t> (موارد مالية قليلة)</a:t>
                      </a:r>
                      <a:r>
                        <a:rPr lang="ar-SA" sz="1800" kern="1200" dirty="0" smtClean="0">
                          <a:effectLst/>
                        </a:rPr>
                        <a:t>. </a:t>
                      </a:r>
                      <a:endParaRPr lang="ar-DZ" sz="1800" kern="1200" dirty="0" smtClean="0">
                        <a:effectLst/>
                      </a:endParaRPr>
                    </a:p>
                    <a:p>
                      <a:pPr marL="342900" lvl="0" indent="-342900" algn="just" rtl="1">
                        <a:lnSpc>
                          <a:spcPct val="115000"/>
                        </a:lnSpc>
                        <a:spcAft>
                          <a:spcPts val="0"/>
                        </a:spcAft>
                        <a:buFont typeface="Symbol" panose="05050102010706020507" pitchFamily="18" charset="2"/>
                        <a:buNone/>
                      </a:pPr>
                      <a:r>
                        <a:rPr lang="ar-SA" sz="1800" kern="1200" dirty="0" smtClean="0">
                          <a:effectLst/>
                        </a:rPr>
                        <a:t>لذا يتوجب على المؤسسة إيجاد بدائل استراتيجية بهدف إعادة توجيه النشاطات نحو أسواق جديدة أو تصميم منتوج جديد</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1800" b="1" u="sng" dirty="0" err="1" smtClean="0">
                          <a:solidFill>
                            <a:srgbClr val="FF0000"/>
                          </a:solidFill>
                          <a:effectLst/>
                        </a:rPr>
                        <a:t>ال</a:t>
                      </a:r>
                      <a:r>
                        <a:rPr lang="ar-DZ" sz="1800" b="1" u="sng" dirty="0" smtClean="0">
                          <a:solidFill>
                            <a:srgbClr val="FF0000"/>
                          </a:solidFill>
                          <a:effectLst/>
                        </a:rPr>
                        <a:t>إدرار</a:t>
                      </a:r>
                      <a:r>
                        <a:rPr lang="ar-DZ" sz="1800" b="1" u="sng" baseline="0" dirty="0" smtClean="0">
                          <a:solidFill>
                            <a:srgbClr val="FF0000"/>
                          </a:solidFill>
                          <a:effectLst/>
                        </a:rPr>
                        <a:t> النقدي</a:t>
                      </a:r>
                      <a:r>
                        <a:rPr lang="ar-SA" sz="1800" b="1" u="sng" dirty="0" smtClean="0">
                          <a:solidFill>
                            <a:srgbClr val="FF0000"/>
                          </a:solidFill>
                          <a:effectLst/>
                        </a:rPr>
                        <a:t>:</a:t>
                      </a:r>
                      <a:endParaRPr lang="fr-FR" sz="1800" b="1" u="sng" dirty="0">
                        <a:solidFill>
                          <a:srgbClr val="FF0000"/>
                        </a:solidFill>
                        <a:effectLst/>
                      </a:endParaRPr>
                    </a:p>
                    <a:p>
                      <a:pPr marL="342900" lvl="0" indent="-342900" algn="just" rtl="1">
                        <a:lnSpc>
                          <a:spcPct val="115000"/>
                        </a:lnSpc>
                        <a:spcAft>
                          <a:spcPts val="0"/>
                        </a:spcAft>
                        <a:buFont typeface="Symbol" panose="05050102010706020507" pitchFamily="18" charset="2"/>
                        <a:buChar char=""/>
                      </a:pPr>
                      <a:r>
                        <a:rPr lang="ar-SA" sz="1800" b="1" dirty="0">
                          <a:effectLst/>
                        </a:rPr>
                        <a:t>توليد </a:t>
                      </a:r>
                      <a:r>
                        <a:rPr lang="ar-SA" sz="1800" b="1" dirty="0" smtClean="0">
                          <a:effectLst/>
                        </a:rPr>
                        <a:t>السيولة</a:t>
                      </a:r>
                      <a:r>
                        <a:rPr lang="ar-DZ" sz="1800" b="1" baseline="0" dirty="0" smtClean="0">
                          <a:effectLst/>
                        </a:rPr>
                        <a:t> بسبب الحصة السوقية المرتفعة وبالتالي </a:t>
                      </a:r>
                      <a:r>
                        <a:rPr lang="ar-SA" sz="1800" b="1" dirty="0" smtClean="0">
                          <a:effectLst/>
                        </a:rPr>
                        <a:t>أرباح </a:t>
                      </a:r>
                      <a:r>
                        <a:rPr lang="ar-SA" sz="1800" b="1" dirty="0">
                          <a:effectLst/>
                        </a:rPr>
                        <a:t>مرتفعة</a:t>
                      </a:r>
                      <a:endParaRPr lang="fr-FR" sz="1800" b="1" dirty="0">
                        <a:effectLst/>
                      </a:endParaRPr>
                    </a:p>
                    <a:p>
                      <a:pPr marL="342900" lvl="0" indent="-342900" algn="just" rtl="1">
                        <a:lnSpc>
                          <a:spcPct val="115000"/>
                        </a:lnSpc>
                        <a:spcAft>
                          <a:spcPts val="0"/>
                        </a:spcAft>
                        <a:buFont typeface="Symbol" panose="05050102010706020507" pitchFamily="18" charset="2"/>
                        <a:buChar char=""/>
                      </a:pPr>
                      <a:r>
                        <a:rPr lang="ar-SA" sz="1800" b="1" dirty="0">
                          <a:effectLst/>
                        </a:rPr>
                        <a:t>استدانة </a:t>
                      </a:r>
                      <a:r>
                        <a:rPr lang="ar-SA" sz="1800" b="1" dirty="0" smtClean="0">
                          <a:effectLst/>
                        </a:rPr>
                        <a:t>ضعيفة</a:t>
                      </a:r>
                      <a:r>
                        <a:rPr lang="ar-DZ" sz="1800" b="1" dirty="0" smtClean="0">
                          <a:effectLst/>
                        </a:rPr>
                        <a:t> لقلة الاحتياجات المالية انعكاسا لانخفاض</a:t>
                      </a:r>
                      <a:r>
                        <a:rPr lang="ar-DZ" sz="1800" b="1" baseline="0" dirty="0" smtClean="0">
                          <a:effectLst/>
                        </a:rPr>
                        <a:t> معدل نمو الصناعة</a:t>
                      </a:r>
                      <a:endParaRPr lang="fr-FR" sz="1800" b="1" dirty="0">
                        <a:effectLst/>
                      </a:endParaRPr>
                    </a:p>
                    <a:p>
                      <a:pPr marL="342900" marR="0" lvl="0" indent="-342900" algn="just" defTabSz="914400" rtl="1" eaLnBrk="1" fontAlgn="auto" latinLnBrk="0" hangingPunct="1">
                        <a:lnSpc>
                          <a:spcPct val="115000"/>
                        </a:lnSpc>
                        <a:spcBef>
                          <a:spcPts val="0"/>
                        </a:spcBef>
                        <a:spcAft>
                          <a:spcPts val="0"/>
                        </a:spcAft>
                        <a:buClrTx/>
                        <a:buSzTx/>
                        <a:buFont typeface="Symbol" panose="05050102010706020507" pitchFamily="18" charset="2"/>
                        <a:buChar char=""/>
                        <a:tabLst/>
                        <a:defRPr/>
                      </a:pPr>
                      <a:r>
                        <a:rPr lang="ar-SA" sz="1800" b="1" dirty="0">
                          <a:effectLst/>
                        </a:rPr>
                        <a:t>تثبيتات </a:t>
                      </a:r>
                      <a:r>
                        <a:rPr lang="ar-SA" sz="1800" b="1" dirty="0" smtClean="0">
                          <a:effectLst/>
                        </a:rPr>
                        <a:t>ضعيفة</a:t>
                      </a:r>
                      <a:r>
                        <a:rPr lang="ar-DZ" sz="1800" b="1" dirty="0" smtClean="0">
                          <a:effectLst/>
                        </a:rPr>
                        <a:t> </a:t>
                      </a:r>
                    </a:p>
                    <a:p>
                      <a:pPr marL="342900" marR="0" lvl="0" indent="-342900" algn="just" defTabSz="914400" rtl="1" eaLnBrk="1" fontAlgn="auto" latinLnBrk="0" hangingPunct="1">
                        <a:lnSpc>
                          <a:spcPct val="115000"/>
                        </a:lnSpc>
                        <a:spcBef>
                          <a:spcPts val="0"/>
                        </a:spcBef>
                        <a:spcAft>
                          <a:spcPts val="0"/>
                        </a:spcAft>
                        <a:buClrTx/>
                        <a:buSzTx/>
                        <a:buFont typeface="Symbol" panose="05050102010706020507" pitchFamily="18" charset="2"/>
                        <a:buNone/>
                        <a:tabLst/>
                        <a:defRPr/>
                      </a:pPr>
                      <a:r>
                        <a:rPr lang="ar-SA" sz="1800" b="1" kern="1200" dirty="0" smtClean="0">
                          <a:effectLst/>
                        </a:rPr>
                        <a:t>يركز المس</a:t>
                      </a:r>
                      <a:r>
                        <a:rPr lang="ar-DZ" sz="1800" b="1" kern="1200" dirty="0" smtClean="0">
                          <a:effectLst/>
                        </a:rPr>
                        <a:t>ي</a:t>
                      </a:r>
                      <a:r>
                        <a:rPr lang="ar-SA" sz="1800" b="1" kern="1200" dirty="0" err="1" smtClean="0">
                          <a:effectLst/>
                        </a:rPr>
                        <a:t>رون</a:t>
                      </a:r>
                      <a:r>
                        <a:rPr lang="ar-SA" sz="1800" b="1" kern="1200" dirty="0" smtClean="0">
                          <a:effectLst/>
                        </a:rPr>
                        <a:t> في هذه الوضعية على إيجاد توظيفات مالية للسيولة الفائضة والبحث عن تنويع لنشاطات المؤسسة</a:t>
                      </a:r>
                      <a:r>
                        <a:rPr lang="fr-FR" sz="1800" b="1" kern="1200" dirty="0" smtClean="0">
                          <a:effectLst/>
                        </a:rPr>
                        <a:t>.</a:t>
                      </a:r>
                      <a:endParaRPr lang="fr-FR" sz="1800" b="1" kern="1200" dirty="0" smtClean="0">
                        <a:solidFill>
                          <a:schemeClr val="dk1"/>
                        </a:solidFill>
                        <a:effectLst/>
                        <a:latin typeface="+mn-lt"/>
                        <a:ea typeface="+mn-ea"/>
                        <a:cs typeface="+mn-cs"/>
                      </a:endParaRPr>
                    </a:p>
                  </a:txBody>
                  <a:tcPr marL="68580" marR="68580" marT="0" marB="0"/>
                </a:tc>
                <a:extLst>
                  <a:ext uri="{0D108BD9-81ED-4DB2-BD59-A6C34878D82A}">
                    <a16:rowId xmlns="" xmlns:a16="http://schemas.microsoft.com/office/drawing/2014/main" val="10001"/>
                  </a:ext>
                </a:extLst>
              </a:tr>
            </a:tbl>
          </a:graphicData>
        </a:graphic>
      </p:graphicFrame>
      <p:sp>
        <p:nvSpPr>
          <p:cNvPr id="4" name="Rectangle 3"/>
          <p:cNvSpPr/>
          <p:nvPr/>
        </p:nvSpPr>
        <p:spPr>
          <a:xfrm>
            <a:off x="4805361" y="704543"/>
            <a:ext cx="2505075" cy="3524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DZ" sz="2000" b="1" dirty="0">
                <a:ea typeface="Calibri" panose="020F0502020204030204" pitchFamily="34" charset="0"/>
                <a:cs typeface="Simplified Arabic" panose="02020603050405020304" pitchFamily="18" charset="-78"/>
              </a:rPr>
              <a:t>الموارد المالية</a:t>
            </a:r>
            <a:endParaRPr lang="fr-FR" sz="2000" dirty="0">
              <a:ea typeface="Calibri" panose="020F0502020204030204" pitchFamily="34" charset="0"/>
              <a:cs typeface="Arial" panose="020B0604020202020204" pitchFamily="34" charset="0"/>
            </a:endParaRPr>
          </a:p>
        </p:txBody>
      </p:sp>
      <p:sp>
        <p:nvSpPr>
          <p:cNvPr id="6" name="Rectangle 5"/>
          <p:cNvSpPr/>
          <p:nvPr/>
        </p:nvSpPr>
        <p:spPr>
          <a:xfrm>
            <a:off x="11618810" y="2667001"/>
            <a:ext cx="390525" cy="1990725"/>
          </a:xfrm>
          <a:prstGeom prst="rect">
            <a:avLst/>
          </a:prstGeom>
        </p:spPr>
        <p:style>
          <a:lnRef idx="2">
            <a:schemeClr val="dk1"/>
          </a:lnRef>
          <a:fillRef idx="1">
            <a:schemeClr val="lt1"/>
          </a:fillRef>
          <a:effectRef idx="0">
            <a:schemeClr val="dk1"/>
          </a:effectRef>
          <a:fontRef idx="minor">
            <a:schemeClr val="dk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2000" dirty="0">
                <a:ea typeface="Calibri" panose="020F0502020204030204" pitchFamily="34" charset="0"/>
                <a:cs typeface="Simplified Arabic" panose="02020603050405020304" pitchFamily="18" charset="-78"/>
              </a:rPr>
              <a:t>ا</a:t>
            </a:r>
            <a:r>
              <a:rPr lang="ar-DZ" sz="2000" b="1" dirty="0">
                <a:ea typeface="Calibri" panose="020F0502020204030204" pitchFamily="34" charset="0"/>
                <a:cs typeface="Simplified Arabic" panose="02020603050405020304" pitchFamily="18" charset="-78"/>
              </a:rPr>
              <a:t>لاحتياجات المالية</a:t>
            </a:r>
            <a:endParaRPr lang="fr-FR" sz="2000" dirty="0">
              <a:ea typeface="Calibri" panose="020F0502020204030204" pitchFamily="34" charset="0"/>
              <a:cs typeface="Arial" panose="020B0604020202020204" pitchFamily="34" charset="0"/>
            </a:endParaRPr>
          </a:p>
        </p:txBody>
      </p:sp>
      <p:sp>
        <p:nvSpPr>
          <p:cNvPr id="7" name="Rectangle 6"/>
          <p:cNvSpPr/>
          <p:nvPr/>
        </p:nvSpPr>
        <p:spPr>
          <a:xfrm>
            <a:off x="0" y="2751608"/>
            <a:ext cx="495300" cy="2114550"/>
          </a:xfrm>
          <a:prstGeom prst="rect">
            <a:avLst/>
          </a:prstGeom>
        </p:spPr>
        <p:style>
          <a:lnRef idx="2">
            <a:schemeClr val="dk1"/>
          </a:lnRef>
          <a:fillRef idx="1">
            <a:schemeClr val="lt1"/>
          </a:fillRef>
          <a:effectRef idx="0">
            <a:schemeClr val="dk1"/>
          </a:effectRef>
          <a:fontRef idx="minor">
            <a:schemeClr val="dk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b="1" dirty="0">
                <a:ea typeface="Calibri" panose="020F0502020204030204" pitchFamily="34" charset="0"/>
                <a:cs typeface="Simplified Arabic" panose="02020603050405020304" pitchFamily="18" charset="-78"/>
              </a:rPr>
              <a:t>معدل النمو السوقي استهلاك السيولة </a:t>
            </a:r>
            <a:endParaRPr lang="fr-FR" dirty="0">
              <a:ea typeface="Calibri" panose="020F0502020204030204" pitchFamily="34" charset="0"/>
              <a:cs typeface="Arial" panose="020B0604020202020204" pitchFamily="34" charset="0"/>
            </a:endParaRPr>
          </a:p>
        </p:txBody>
      </p:sp>
      <p:sp>
        <p:nvSpPr>
          <p:cNvPr id="8" name="Rectangle 7"/>
          <p:cNvSpPr/>
          <p:nvPr/>
        </p:nvSpPr>
        <p:spPr>
          <a:xfrm>
            <a:off x="4805361" y="6595746"/>
            <a:ext cx="2505075" cy="29527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DZ" sz="2000" b="1" dirty="0">
                <a:ea typeface="Calibri" panose="020F0502020204030204" pitchFamily="34" charset="0"/>
                <a:cs typeface="Simplified Arabic" panose="02020603050405020304" pitchFamily="18" charset="-78"/>
              </a:rPr>
              <a:t>الحصة السوقية</a:t>
            </a:r>
            <a:endParaRPr lang="fr-FR" sz="2000" dirty="0">
              <a:ea typeface="Calibri" panose="020F0502020204030204" pitchFamily="34" charset="0"/>
              <a:cs typeface="Arial" panose="020B0604020202020204" pitchFamily="34" charset="0"/>
            </a:endParaRPr>
          </a:p>
        </p:txBody>
      </p:sp>
      <p:sp>
        <p:nvSpPr>
          <p:cNvPr id="9" name="Text Box 24"/>
          <p:cNvSpPr txBox="1">
            <a:spLocks noChangeArrowheads="1"/>
          </p:cNvSpPr>
          <p:nvPr/>
        </p:nvSpPr>
        <p:spPr bwMode="auto">
          <a:xfrm rot="5400000" flipH="1" flipV="1">
            <a:off x="-482307" y="2015968"/>
            <a:ext cx="1409676" cy="445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300" b="1" dirty="0">
                <a:solidFill>
                  <a:srgbClr val="CC3399"/>
                </a:solidFill>
              </a:rPr>
              <a:t>مرتفع</a:t>
            </a:r>
            <a:endParaRPr lang="en-US" sz="2300" b="1" dirty="0">
              <a:solidFill>
                <a:srgbClr val="CC3399"/>
              </a:solidFill>
            </a:endParaRPr>
          </a:p>
        </p:txBody>
      </p:sp>
      <p:sp>
        <p:nvSpPr>
          <p:cNvPr id="10" name="Text Box 24"/>
          <p:cNvSpPr txBox="1">
            <a:spLocks noChangeArrowheads="1"/>
          </p:cNvSpPr>
          <p:nvPr/>
        </p:nvSpPr>
        <p:spPr bwMode="auto">
          <a:xfrm rot="5400000" flipH="1" flipV="1">
            <a:off x="11264631" y="1524525"/>
            <a:ext cx="1409676" cy="445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300" b="1" dirty="0">
                <a:solidFill>
                  <a:srgbClr val="CC3399"/>
                </a:solidFill>
              </a:rPr>
              <a:t>مرتفع</a:t>
            </a:r>
            <a:endParaRPr lang="en-US" sz="2300" b="1" dirty="0">
              <a:solidFill>
                <a:srgbClr val="CC3399"/>
              </a:solidFill>
            </a:endParaRPr>
          </a:p>
        </p:txBody>
      </p:sp>
      <p:sp>
        <p:nvSpPr>
          <p:cNvPr id="11" name="Text Box 26"/>
          <p:cNvSpPr txBox="1">
            <a:spLocks noChangeArrowheads="1"/>
          </p:cNvSpPr>
          <p:nvPr/>
        </p:nvSpPr>
        <p:spPr bwMode="auto">
          <a:xfrm rot="16200000">
            <a:off x="-352817" y="5516117"/>
            <a:ext cx="1150699" cy="445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300" b="1" dirty="0">
                <a:solidFill>
                  <a:srgbClr val="D60093"/>
                </a:solidFill>
              </a:rPr>
              <a:t>منخفض</a:t>
            </a:r>
            <a:endParaRPr lang="en-US" sz="2300" b="1" dirty="0">
              <a:solidFill>
                <a:srgbClr val="D60093"/>
              </a:solidFill>
            </a:endParaRPr>
          </a:p>
        </p:txBody>
      </p:sp>
      <p:sp>
        <p:nvSpPr>
          <p:cNvPr id="12" name="Text Box 26"/>
          <p:cNvSpPr txBox="1">
            <a:spLocks noChangeArrowheads="1"/>
          </p:cNvSpPr>
          <p:nvPr/>
        </p:nvSpPr>
        <p:spPr bwMode="auto">
          <a:xfrm rot="16200000">
            <a:off x="11394120" y="5145235"/>
            <a:ext cx="1150699" cy="445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300" b="1" dirty="0">
                <a:solidFill>
                  <a:srgbClr val="D60093"/>
                </a:solidFill>
              </a:rPr>
              <a:t>منخفض</a:t>
            </a:r>
            <a:endParaRPr lang="en-US" sz="2300" b="1" dirty="0">
              <a:solidFill>
                <a:srgbClr val="D60093"/>
              </a:solidFill>
            </a:endParaRPr>
          </a:p>
        </p:txBody>
      </p:sp>
      <p:sp>
        <p:nvSpPr>
          <p:cNvPr id="13" name="Text Box 31"/>
          <p:cNvSpPr txBox="1">
            <a:spLocks noChangeArrowheads="1"/>
          </p:cNvSpPr>
          <p:nvPr/>
        </p:nvSpPr>
        <p:spPr bwMode="auto">
          <a:xfrm>
            <a:off x="8114916" y="6474673"/>
            <a:ext cx="1439226" cy="467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500" b="1" dirty="0">
                <a:solidFill>
                  <a:srgbClr val="800000"/>
                </a:solidFill>
              </a:rPr>
              <a:t>منخفض</a:t>
            </a:r>
            <a:endParaRPr lang="en-US" sz="2500" b="1" dirty="0">
              <a:solidFill>
                <a:srgbClr val="800000"/>
              </a:solidFill>
            </a:endParaRPr>
          </a:p>
        </p:txBody>
      </p:sp>
      <p:sp>
        <p:nvSpPr>
          <p:cNvPr id="14" name="Text Box 31"/>
          <p:cNvSpPr txBox="1">
            <a:spLocks noChangeArrowheads="1"/>
          </p:cNvSpPr>
          <p:nvPr/>
        </p:nvSpPr>
        <p:spPr bwMode="auto">
          <a:xfrm>
            <a:off x="8114916" y="660271"/>
            <a:ext cx="1219296" cy="467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500" b="1" dirty="0">
                <a:solidFill>
                  <a:srgbClr val="800000"/>
                </a:solidFill>
              </a:rPr>
              <a:t>منخفض</a:t>
            </a:r>
            <a:endParaRPr lang="en-US" sz="2500" b="1" dirty="0">
              <a:solidFill>
                <a:srgbClr val="800000"/>
              </a:solidFill>
            </a:endParaRPr>
          </a:p>
        </p:txBody>
      </p:sp>
      <p:sp>
        <p:nvSpPr>
          <p:cNvPr id="15" name="Text Box 30"/>
          <p:cNvSpPr txBox="1">
            <a:spLocks noChangeArrowheads="1"/>
          </p:cNvSpPr>
          <p:nvPr/>
        </p:nvSpPr>
        <p:spPr bwMode="auto">
          <a:xfrm rot="10738447" flipV="1">
            <a:off x="3015247" y="6395312"/>
            <a:ext cx="1445006" cy="467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500" b="1" dirty="0">
                <a:solidFill>
                  <a:srgbClr val="800000"/>
                </a:solidFill>
              </a:rPr>
              <a:t>مرتفع</a:t>
            </a:r>
            <a:endParaRPr lang="en-US" sz="2500" b="1" dirty="0">
              <a:solidFill>
                <a:srgbClr val="800000"/>
              </a:solidFill>
            </a:endParaRPr>
          </a:p>
        </p:txBody>
      </p:sp>
      <p:sp>
        <p:nvSpPr>
          <p:cNvPr id="16" name="Text Box 30"/>
          <p:cNvSpPr txBox="1">
            <a:spLocks noChangeArrowheads="1"/>
          </p:cNvSpPr>
          <p:nvPr/>
        </p:nvSpPr>
        <p:spPr bwMode="auto">
          <a:xfrm rot="10738447" flipV="1">
            <a:off x="3015247" y="660271"/>
            <a:ext cx="1445006" cy="467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82095" tIns="41047" rIns="82095" bIns="41047">
            <a:spAutoFit/>
          </a:bodyPr>
          <a:lstStyle>
            <a:lvl1pPr eaLnBrk="0" hangingPunct="0">
              <a:defRPr sz="1600">
                <a:solidFill>
                  <a:srgbClr val="993300"/>
                </a:solidFill>
                <a:latin typeface="Arial" pitchFamily="34" charset="0"/>
                <a:cs typeface="Arial" pitchFamily="34" charset="0"/>
              </a:defRPr>
            </a:lvl1pPr>
            <a:lvl2pPr marL="742950" indent="-285750" eaLnBrk="0" hangingPunct="0">
              <a:defRPr sz="1600">
                <a:solidFill>
                  <a:srgbClr val="993300"/>
                </a:solidFill>
                <a:latin typeface="Arial" pitchFamily="34" charset="0"/>
                <a:cs typeface="Arial" pitchFamily="34" charset="0"/>
              </a:defRPr>
            </a:lvl2pPr>
            <a:lvl3pPr marL="1143000" indent="-228600" eaLnBrk="0" hangingPunct="0">
              <a:defRPr sz="1600">
                <a:solidFill>
                  <a:srgbClr val="993300"/>
                </a:solidFill>
                <a:latin typeface="Arial" pitchFamily="34" charset="0"/>
                <a:cs typeface="Arial" pitchFamily="34" charset="0"/>
              </a:defRPr>
            </a:lvl3pPr>
            <a:lvl4pPr marL="1600200" indent="-228600" eaLnBrk="0" hangingPunct="0">
              <a:defRPr sz="1600">
                <a:solidFill>
                  <a:srgbClr val="993300"/>
                </a:solidFill>
                <a:latin typeface="Arial" pitchFamily="34" charset="0"/>
                <a:cs typeface="Arial" pitchFamily="34" charset="0"/>
              </a:defRPr>
            </a:lvl4pPr>
            <a:lvl5pPr marL="2057400" indent="-228600" eaLnBrk="0" hangingPunct="0">
              <a:defRPr sz="1600">
                <a:solidFill>
                  <a:srgbClr val="993300"/>
                </a:solidFill>
                <a:latin typeface="Arial" pitchFamily="34" charset="0"/>
                <a:cs typeface="Arial" pitchFamily="34" charset="0"/>
              </a:defRPr>
            </a:lvl5pPr>
            <a:lvl6pPr marL="2514600" indent="-228600" eaLnBrk="0" fontAlgn="base" hangingPunct="0">
              <a:spcBef>
                <a:spcPct val="0"/>
              </a:spcBef>
              <a:spcAft>
                <a:spcPct val="0"/>
              </a:spcAft>
              <a:defRPr sz="1600">
                <a:solidFill>
                  <a:srgbClr val="993300"/>
                </a:solidFill>
                <a:latin typeface="Arial" pitchFamily="34" charset="0"/>
                <a:cs typeface="Arial" pitchFamily="34" charset="0"/>
              </a:defRPr>
            </a:lvl6pPr>
            <a:lvl7pPr marL="2971800" indent="-228600" eaLnBrk="0" fontAlgn="base" hangingPunct="0">
              <a:spcBef>
                <a:spcPct val="0"/>
              </a:spcBef>
              <a:spcAft>
                <a:spcPct val="0"/>
              </a:spcAft>
              <a:defRPr sz="1600">
                <a:solidFill>
                  <a:srgbClr val="993300"/>
                </a:solidFill>
                <a:latin typeface="Arial" pitchFamily="34" charset="0"/>
                <a:cs typeface="Arial" pitchFamily="34" charset="0"/>
              </a:defRPr>
            </a:lvl7pPr>
            <a:lvl8pPr marL="3429000" indent="-228600" eaLnBrk="0" fontAlgn="base" hangingPunct="0">
              <a:spcBef>
                <a:spcPct val="0"/>
              </a:spcBef>
              <a:spcAft>
                <a:spcPct val="0"/>
              </a:spcAft>
              <a:defRPr sz="1600">
                <a:solidFill>
                  <a:srgbClr val="993300"/>
                </a:solidFill>
                <a:latin typeface="Arial" pitchFamily="34" charset="0"/>
                <a:cs typeface="Arial" pitchFamily="34" charset="0"/>
              </a:defRPr>
            </a:lvl8pPr>
            <a:lvl9pPr marL="3886200" indent="-228600" eaLnBrk="0" fontAlgn="base" hangingPunct="0">
              <a:spcBef>
                <a:spcPct val="0"/>
              </a:spcBef>
              <a:spcAft>
                <a:spcPct val="0"/>
              </a:spcAft>
              <a:defRPr sz="1600">
                <a:solidFill>
                  <a:srgbClr val="993300"/>
                </a:solidFill>
                <a:latin typeface="Arial" pitchFamily="34" charset="0"/>
                <a:cs typeface="Arial" pitchFamily="34" charset="0"/>
              </a:defRPr>
            </a:lvl9pPr>
          </a:lstStyle>
          <a:p>
            <a:pPr algn="ctr" eaLnBrk="1" hangingPunct="1">
              <a:spcBef>
                <a:spcPct val="50000"/>
              </a:spcBef>
            </a:pPr>
            <a:r>
              <a:rPr lang="ar-SA" sz="2500" b="1" dirty="0">
                <a:solidFill>
                  <a:srgbClr val="800000"/>
                </a:solidFill>
              </a:rPr>
              <a:t>مرتفع</a:t>
            </a:r>
            <a:endParaRPr lang="en-US" sz="2500" b="1" dirty="0">
              <a:solidFill>
                <a:srgbClr val="800000"/>
              </a:solidFill>
            </a:endParaRPr>
          </a:p>
        </p:txBody>
      </p:sp>
    </p:spTree>
    <p:extLst>
      <p:ext uri="{BB962C8B-B14F-4D97-AF65-F5344CB8AC3E}">
        <p14:creationId xmlns="" xmlns:p14="http://schemas.microsoft.com/office/powerpoint/2010/main" val="247531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1+#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000" fill="hold"/>
                                        <p:tgtEl>
                                          <p:spTgt spid="12"/>
                                        </p:tgtEl>
                                        <p:attrNameLst>
                                          <p:attrName>ppt_x</p:attrName>
                                        </p:attrNameLst>
                                      </p:cBhvr>
                                      <p:tavLst>
                                        <p:tav tm="0">
                                          <p:val>
                                            <p:strVal val="#ppt_x"/>
                                          </p:val>
                                        </p:tav>
                                        <p:tav tm="100000">
                                          <p:val>
                                            <p:strVal val="#ppt_x"/>
                                          </p:val>
                                        </p:tav>
                                      </p:tavLst>
                                    </p:anim>
                                    <p:anim calcmode="lin" valueType="num">
                                      <p:cBhvr additive="base">
                                        <p:cTn id="2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1000" fill="hold"/>
                                        <p:tgtEl>
                                          <p:spTgt spid="13"/>
                                        </p:tgtEl>
                                        <p:attrNameLst>
                                          <p:attrName>ppt_x</p:attrName>
                                        </p:attrNameLst>
                                      </p:cBhvr>
                                      <p:tavLst>
                                        <p:tav tm="0">
                                          <p:val>
                                            <p:strVal val="1+#ppt_w/2"/>
                                          </p:val>
                                        </p:tav>
                                        <p:tav tm="100000">
                                          <p:val>
                                            <p:strVal val="#ppt_x"/>
                                          </p:val>
                                        </p:tav>
                                      </p:tavLst>
                                    </p:anim>
                                    <p:anim calcmode="lin" valueType="num">
                                      <p:cBhvr additive="base">
                                        <p:cTn id="3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1+#ppt_w/2"/>
                                          </p:val>
                                        </p:tav>
                                        <p:tav tm="100000">
                                          <p:val>
                                            <p:strVal val="#ppt_x"/>
                                          </p:val>
                                        </p:tav>
                                      </p:tavLst>
                                    </p:anim>
                                    <p:anim calcmode="lin" valueType="num">
                                      <p:cBhvr additive="base">
                                        <p:cTn id="3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8"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1000" fill="hold"/>
                                        <p:tgtEl>
                                          <p:spTgt spid="15"/>
                                        </p:tgtEl>
                                        <p:attrNameLst>
                                          <p:attrName>ppt_x</p:attrName>
                                        </p:attrNameLst>
                                      </p:cBhvr>
                                      <p:tavLst>
                                        <p:tav tm="0">
                                          <p:val>
                                            <p:strVal val="0-#ppt_w/2"/>
                                          </p:val>
                                        </p:tav>
                                        <p:tav tm="100000">
                                          <p:val>
                                            <p:strVal val="#ppt_x"/>
                                          </p:val>
                                        </p:tav>
                                      </p:tavLst>
                                    </p:anim>
                                    <p:anim calcmode="lin" valueType="num">
                                      <p:cBhvr additive="base">
                                        <p:cTn id="44"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8"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1000" fill="hold"/>
                                        <p:tgtEl>
                                          <p:spTgt spid="16"/>
                                        </p:tgtEl>
                                        <p:attrNameLst>
                                          <p:attrName>ppt_x</p:attrName>
                                        </p:attrNameLst>
                                      </p:cBhvr>
                                      <p:tavLst>
                                        <p:tav tm="0">
                                          <p:val>
                                            <p:strVal val="0-#ppt_w/2"/>
                                          </p:val>
                                        </p:tav>
                                        <p:tav tm="100000">
                                          <p:val>
                                            <p:strVal val="#ppt_x"/>
                                          </p:val>
                                        </p:tav>
                                      </p:tavLst>
                                    </p:anim>
                                    <p:anim calcmode="lin" valueType="num">
                                      <p:cBhvr additive="base">
                                        <p:cTn id="5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9576" y="332656"/>
            <a:ext cx="7467600" cy="508918"/>
          </a:xfrm>
        </p:spPr>
        <p:txBody>
          <a:bodyPr>
            <a:normAutofit fontScale="90000"/>
          </a:bodyPr>
          <a:lstStyle/>
          <a:p>
            <a:pPr algn="ctr" rtl="1"/>
            <a:r>
              <a:rPr lang="ar-SA" sz="3100" b="1" dirty="0">
                <a:solidFill>
                  <a:srgbClr val="FF0000"/>
                </a:solidFill>
              </a:rPr>
              <a:t>نقاط الضعف في مصفوفة جماعة بوسطن الاستشارية </a:t>
            </a:r>
            <a:r>
              <a:rPr lang="ar-SA" b="1" dirty="0" smtClean="0">
                <a:solidFill>
                  <a:srgbClr val="FF0000"/>
                </a:solidFill>
              </a:rPr>
              <a:t>:</a:t>
            </a:r>
            <a:endParaRPr lang="ar-SA" dirty="0"/>
          </a:p>
        </p:txBody>
      </p:sp>
      <p:sp>
        <p:nvSpPr>
          <p:cNvPr id="3" name="عنصر نائب للمحتوى 2"/>
          <p:cNvSpPr>
            <a:spLocks noGrp="1"/>
          </p:cNvSpPr>
          <p:nvPr>
            <p:ph sz="quarter" idx="1"/>
          </p:nvPr>
        </p:nvSpPr>
        <p:spPr>
          <a:xfrm>
            <a:off x="1981200" y="1052736"/>
            <a:ext cx="7467600" cy="5421216"/>
          </a:xfrm>
        </p:spPr>
        <p:txBody>
          <a:bodyPr>
            <a:normAutofit/>
          </a:bodyPr>
          <a:lstStyle/>
          <a:p>
            <a:pPr marL="514350" indent="-514350" algn="just" rtl="1">
              <a:buFont typeface="+mj-lt"/>
              <a:buAutoNum type="arabicPeriod"/>
            </a:pPr>
            <a:r>
              <a:rPr lang="ar-SA" sz="2400" b="1" dirty="0">
                <a:latin typeface="Simplified Arabic" pitchFamily="18" charset="-78"/>
                <a:cs typeface="Simplified Arabic" pitchFamily="18" charset="-78"/>
              </a:rPr>
              <a:t>- نموذج مبسط لا يحتوي على عوامل أخرى يجب أخذها بالحسبان .</a:t>
            </a:r>
            <a:endParaRPr lang="en-US" sz="2400" dirty="0">
              <a:latin typeface="Simplified Arabic" pitchFamily="18" charset="-78"/>
              <a:cs typeface="Simplified Arabic" pitchFamily="18" charset="-78"/>
            </a:endParaRPr>
          </a:p>
          <a:p>
            <a:pPr marL="514350" indent="-514350" algn="just" rtl="1">
              <a:buFont typeface="+mj-lt"/>
              <a:buAutoNum type="arabicPeriod"/>
            </a:pPr>
            <a:r>
              <a:rPr lang="ar-SA" sz="2400" b="1" dirty="0">
                <a:latin typeface="Simplified Arabic" pitchFamily="18" charset="-78"/>
                <a:cs typeface="Simplified Arabic" pitchFamily="18" charset="-78"/>
              </a:rPr>
              <a:t>- يهمل هذا التقسيم الأسواق التي تتصف بالأسواق ذات النمو المتوسط .</a:t>
            </a:r>
            <a:endParaRPr lang="en-US" sz="2400" dirty="0">
              <a:latin typeface="Simplified Arabic" pitchFamily="18" charset="-78"/>
              <a:cs typeface="Simplified Arabic" pitchFamily="18" charset="-78"/>
            </a:endParaRPr>
          </a:p>
          <a:p>
            <a:pPr marL="514350" indent="-514350" algn="just" rtl="1">
              <a:buFont typeface="+mj-lt"/>
              <a:buAutoNum type="arabicPeriod"/>
            </a:pPr>
            <a:r>
              <a:rPr lang="ar-SA" sz="2400" b="1" dirty="0">
                <a:latin typeface="Simplified Arabic" pitchFamily="18" charset="-78"/>
                <a:cs typeface="Simplified Arabic" pitchFamily="18" charset="-78"/>
              </a:rPr>
              <a:t>- المنتجات أو الخدمات المميزة لا تكون الحصة السوقية فيها مهمة .</a:t>
            </a:r>
            <a:endParaRPr lang="en-US" sz="2400" dirty="0">
              <a:latin typeface="Simplified Arabic" pitchFamily="18" charset="-78"/>
              <a:cs typeface="Simplified Arabic" pitchFamily="18" charset="-78"/>
            </a:endParaRPr>
          </a:p>
          <a:p>
            <a:pPr marL="514350" indent="-514350" algn="just" rtl="1">
              <a:buFont typeface="+mj-lt"/>
              <a:buAutoNum type="arabicPeriod"/>
            </a:pPr>
            <a:r>
              <a:rPr lang="ar-SA" sz="2400" b="1" dirty="0">
                <a:latin typeface="Simplified Arabic" pitchFamily="18" charset="-78"/>
                <a:cs typeface="Simplified Arabic" pitchFamily="18" charset="-78"/>
              </a:rPr>
              <a:t>- قد تتميز المنظمات ذات الحصة السوقية المنخفضة بأرباح عالية ومركز تنافسي قوي .</a:t>
            </a:r>
            <a:endParaRPr lang="en-US" sz="2400" dirty="0">
              <a:latin typeface="Simplified Arabic" pitchFamily="18" charset="-78"/>
              <a:cs typeface="Simplified Arabic" pitchFamily="18" charset="-78"/>
            </a:endParaRPr>
          </a:p>
          <a:p>
            <a:pPr marL="514350" indent="-514350" algn="just" rtl="1">
              <a:buFont typeface="+mj-lt"/>
              <a:buAutoNum type="arabicPeriod"/>
            </a:pPr>
            <a:r>
              <a:rPr lang="ar-SA" sz="2400" b="1" dirty="0">
                <a:latin typeface="Simplified Arabic" pitchFamily="18" charset="-78"/>
                <a:cs typeface="Simplified Arabic" pitchFamily="18" charset="-78"/>
              </a:rPr>
              <a:t>- مزايا التكلفة المنخفضة لا تقترن بالحصة السوقية العالية . أو التكنولوجيا المتقدمة ، بل قد يكون العكس من هذا .</a:t>
            </a:r>
            <a:endParaRPr lang="en-US" sz="2400" dirty="0">
              <a:latin typeface="Simplified Arabic" pitchFamily="18" charset="-78"/>
              <a:cs typeface="Simplified Arabic" pitchFamily="18" charset="-78"/>
            </a:endParaRPr>
          </a:p>
          <a:p>
            <a:pPr marL="514350" indent="-514350" algn="just" rtl="1">
              <a:buFont typeface="+mj-lt"/>
              <a:buAutoNum type="arabicPeriod"/>
            </a:pPr>
            <a:r>
              <a:rPr lang="ar-SA" sz="2400" b="1" dirty="0">
                <a:latin typeface="Simplified Arabic" pitchFamily="18" charset="-78"/>
                <a:cs typeface="Simplified Arabic" pitchFamily="18" charset="-78"/>
              </a:rPr>
              <a:t>- لا يمكن تصنيف وحدات الأعمال أو المنتجات بشكل دقيق .</a:t>
            </a:r>
            <a:endParaRPr lang="en-US" sz="2400" dirty="0">
              <a:latin typeface="Simplified Arabic" pitchFamily="18" charset="-78"/>
              <a:cs typeface="Simplified Arabic" pitchFamily="18" charset="-78"/>
            </a:endParaRPr>
          </a:p>
          <a:p>
            <a:pPr marL="514350" indent="-514350" algn="just" rtl="1">
              <a:buNone/>
            </a:pPr>
            <a:endParaRPr lang="ar-SA" sz="2400" dirty="0">
              <a:latin typeface="Simplified Arabic" pitchFamily="18" charset="-78"/>
              <a:cs typeface="Simplified Arabic" pitchFamily="18" charset="-78"/>
            </a:endParaRPr>
          </a:p>
        </p:txBody>
      </p:sp>
      <p:sp>
        <p:nvSpPr>
          <p:cNvPr id="4" name="عنصر نائب لرقم الشريحة 3"/>
          <p:cNvSpPr>
            <a:spLocks noGrp="1"/>
          </p:cNvSpPr>
          <p:nvPr>
            <p:ph type="sldNum" sz="quarter" idx="4294967295"/>
          </p:nvPr>
        </p:nvSpPr>
        <p:spPr>
          <a:xfrm>
            <a:off x="9653016" y="5734050"/>
            <a:ext cx="609600" cy="521208"/>
          </a:xfrm>
          <a:prstGeom prst="rect">
            <a:avLst/>
          </a:prstGeom>
        </p:spPr>
        <p:txBody>
          <a:bodyPr/>
          <a:lstStyle/>
          <a:p>
            <a:fld id="{0B34F065-1154-456A-91E3-76DE8E75E17B}" type="slidenum">
              <a:rPr lang="ar-SA" smtClean="0"/>
              <a:pPr/>
              <a:t>9</a:t>
            </a:fld>
            <a:endParaRPr lang="ar-SA" dirty="0"/>
          </a:p>
        </p:txBody>
      </p:sp>
    </p:spTree>
    <p:extLst>
      <p:ext uri="{BB962C8B-B14F-4D97-AF65-F5344CB8AC3E}">
        <p14:creationId xmlns="" xmlns:p14="http://schemas.microsoft.com/office/powerpoint/2010/main" val="3408253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1352</Words>
  <Application>Microsoft Office PowerPoint</Application>
  <PresentationFormat>Personnalisé</PresentationFormat>
  <Paragraphs>138</Paragraphs>
  <Slides>16</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18" baseType="lpstr">
      <vt:lpstr>Office Theme</vt:lpstr>
      <vt:lpstr>Clip</vt:lpstr>
      <vt:lpstr>الاختيار  الإستراتيجي</vt:lpstr>
      <vt:lpstr>Diapositive 2</vt:lpstr>
      <vt:lpstr>مفهوم الاختيار الإستراتيجي</vt:lpstr>
      <vt:lpstr>معايير الاختيار الاستراتيجي</vt:lpstr>
      <vt:lpstr>مراحل عملية الاختيار الإستراتيجي</vt:lpstr>
      <vt:lpstr>النماذج الاستراتيجية</vt:lpstr>
      <vt:lpstr>وتنقسم المجموعة إلى أربعة خلايا تعكس وضع المنتج أو الخدمة داخل السوق وهي : النجوم ، علامة الإستفهام ، إدرار النقدية  ، خلية الوضع المضطرب   </vt:lpstr>
      <vt:lpstr>مصفوفة BCG  والوضعية المالية للمؤسسة:</vt:lpstr>
      <vt:lpstr>نقاط الضعف في مصفوفة جماعة بوسطن الاستشارية :</vt:lpstr>
      <vt:lpstr>2 - نموذج مصفوفة ماكنزي لشركة جنرال إلكتريك :</vt:lpstr>
      <vt:lpstr>Diapositive 11</vt:lpstr>
      <vt:lpstr>Diapositive 12</vt:lpstr>
      <vt:lpstr>حيث حجم كل دائرة يمثل نسبة القسم من المبيعات، أما الجزء المظلل نسبة الربح إلى إجمالي أرباح المنشأة في الشكل</vt:lpstr>
      <vt:lpstr>Diapositive 14</vt:lpstr>
      <vt:lpstr>نموذج التحليل الرباعي SPACE</vt:lpstr>
      <vt:lpstr>Diapositive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الاختيار  الإستراتيجي</dc:title>
  <dc:creator>pc</dc:creator>
  <cp:lastModifiedBy>elkima</cp:lastModifiedBy>
  <cp:revision>7</cp:revision>
  <dcterms:created xsi:type="dcterms:W3CDTF">2022-03-05T13:05:44Z</dcterms:created>
  <dcterms:modified xsi:type="dcterms:W3CDTF">2023-03-01T13:36:17Z</dcterms:modified>
</cp:coreProperties>
</file>