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58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06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380" autoAdjust="0"/>
  </p:normalViewPr>
  <p:slideViewPr>
    <p:cSldViewPr>
      <p:cViewPr varScale="1">
        <p:scale>
          <a:sx n="59" d="100"/>
          <a:sy n="59" d="100"/>
        </p:scale>
        <p:origin x="9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B3D19-D883-4B0B-A084-EC767B457BFB}" type="datetimeFigureOut">
              <a:rPr lang="fr-FR" smtClean="0"/>
              <a:pPr/>
              <a:t>10/01/2024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396F0-9F3A-4DC1-85EE-FBDF1880A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396F0-9F3A-4DC1-85EE-FBDF1880A6ED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7BDB-1E7D-4C9A-902A-7267A3D3958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3957E-74DB-48CC-A938-D0C90B9916E0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667BA-332F-477C-93FB-6C822F31D8A8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D0757-B555-414B-AA29-9C4EF97F43A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110A-84EB-488C-8B1D-A617ADF5E2AB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BA121-1533-45AF-A0C4-83FAE1F91B03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B176-4F3C-4A9A-B0E3-43449126275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22E57-25A7-49A6-B357-0E974330FACC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09E81-1D03-41B4-BA7D-EFC3363AA75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D563-8A5F-4472-8B18-9BA1D08E716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37EB6-A06C-4E26-83C1-B0C75E508966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A2FEB2-221D-4612-9546-255613C16C7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/>
              <a:t>Dr. MARIR Toufik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44" y="1505930"/>
            <a:ext cx="8858312" cy="147002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Chapitre 05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Méthodologies de développement des SMA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728" y="3214686"/>
            <a:ext cx="6560234" cy="107157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MARIR Toufik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Maître de Conférences </a:t>
            </a:r>
            <a:r>
              <a:rPr kumimoji="0" lang="fr-FR" sz="2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 </a:t>
            </a: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428728" y="4214818"/>
            <a:ext cx="6560234" cy="1538294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marir.toufik@yahoo.fr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92500" lnSpcReduction="10000"/>
          </a:bodyPr>
          <a:lstStyle/>
          <a:p>
            <a:pPr marL="514350" indent="-514350" algn="just"/>
            <a:r>
              <a:rPr lang="fr-FR" sz="2400" b="1" dirty="0"/>
              <a:t>La phase d’analyse : </a:t>
            </a:r>
            <a:r>
              <a:rPr lang="fr-FR" sz="2400" dirty="0"/>
              <a:t>organiser les spécifications et les besoins du future système en un ensemble de modèles</a:t>
            </a:r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 Les organisations 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b="1" dirty="0"/>
              <a:t> </a:t>
            </a:r>
            <a:r>
              <a:rPr lang="fr-FR" sz="2400" dirty="0"/>
              <a:t>Déterminer les organisations possibles de SMA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Les organisations peuvent être représentées dans le monde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Division à base de modularité (dirigé par un sous-but, fortement interagir, besoin de compétences inexistant dans les autres parties)</a:t>
            </a:r>
          </a:p>
          <a:p>
            <a:pPr marL="514350" indent="288925" algn="just">
              <a:buFont typeface="Wingdings" pitchFamily="2" charset="2"/>
              <a:buChar char="Ø"/>
            </a:pPr>
            <a:r>
              <a:rPr lang="fr-FR" sz="2400" b="1" dirty="0"/>
              <a:t>Le modèle d’environnement</a:t>
            </a:r>
          </a:p>
          <a:p>
            <a:pPr marL="1435100" indent="-174625" algn="just">
              <a:buFont typeface="Wingdings" pitchFamily="2" charset="2"/>
              <a:buChar char="§"/>
            </a:pPr>
            <a:r>
              <a:rPr lang="fr-FR" sz="2400" dirty="0"/>
              <a:t>Un environnement peut être modélisé par des ressources computationnelles abstraites </a:t>
            </a:r>
          </a:p>
          <a:p>
            <a:pPr marL="1435100" indent="-174625" algn="just">
              <a:buFont typeface="Wingdings" pitchFamily="2" charset="2"/>
              <a:buChar char="§"/>
            </a:pPr>
            <a:r>
              <a:rPr lang="fr-FR" sz="2400" dirty="0"/>
              <a:t>Liste des variables, types d’actions, représentation graphique de distribution spatiale des ressources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92500" lnSpcReduction="10000"/>
          </a:bodyPr>
          <a:lstStyle/>
          <a:p>
            <a:pPr marL="514350" indent="-514350" algn="just"/>
            <a:r>
              <a:rPr lang="fr-FR" sz="2400" b="1" dirty="0"/>
              <a:t>La phase d’analyse :</a:t>
            </a:r>
            <a:endParaRPr lang="fr-FR" sz="2400" dirty="0"/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 Modèle Préliminaire de rôles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b="1" dirty="0"/>
              <a:t> </a:t>
            </a:r>
            <a:r>
              <a:rPr lang="fr-FR" sz="2400" dirty="0"/>
              <a:t>Identifier les compétences de base et les interactions entre eux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Les compétences de base sont des rôles préliminaires mais pas des rôles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Les rôles préliminaires sont représentés par des </a:t>
            </a:r>
            <a:r>
              <a:rPr lang="fr-FR" sz="2400" b="1" u="sng" dirty="0"/>
              <a:t>permissions</a:t>
            </a:r>
            <a:r>
              <a:rPr lang="fr-FR" sz="2400" dirty="0"/>
              <a:t> et des </a:t>
            </a:r>
            <a:r>
              <a:rPr lang="fr-FR" sz="2400" b="1" u="sng" dirty="0"/>
              <a:t>responsabilités</a:t>
            </a:r>
          </a:p>
          <a:p>
            <a:pPr marL="514350" indent="288925" algn="just">
              <a:buFont typeface="Wingdings" pitchFamily="2" charset="2"/>
              <a:buChar char="Ø"/>
            </a:pPr>
            <a:r>
              <a:rPr lang="fr-FR" sz="2400" b="1" dirty="0"/>
              <a:t>Modèle préliminaire d’interaction</a:t>
            </a:r>
          </a:p>
          <a:p>
            <a:pPr marL="1435100" indent="-174625" algn="just">
              <a:buFont typeface="Wingdings" pitchFamily="2" charset="2"/>
              <a:buChar char="§"/>
            </a:pPr>
            <a:r>
              <a:rPr lang="fr-FR" sz="2400" dirty="0"/>
              <a:t>Un modèle d’interaction capte les relations entre les rôles d’une organisation (des protocoles)</a:t>
            </a:r>
          </a:p>
          <a:p>
            <a:pPr marL="1435100" indent="-174625" algn="just">
              <a:buFont typeface="Wingdings" pitchFamily="2" charset="2"/>
              <a:buChar char="§"/>
            </a:pPr>
            <a:r>
              <a:rPr lang="fr-FR" sz="2400" dirty="0"/>
              <a:t>Protocole spécifie par: nom, Initiateur, Participants, Entrées, Sorties et Description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fr-FR" sz="2400" b="1" dirty="0"/>
              <a:t>La phase d’analyse :</a:t>
            </a:r>
            <a:endParaRPr lang="fr-FR" sz="2400" dirty="0"/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 Les règles organisationnelles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b="1" dirty="0"/>
              <a:t> </a:t>
            </a:r>
            <a:r>
              <a:rPr lang="fr-FR" sz="2400" dirty="0"/>
              <a:t>Les responsabilités de l’organisation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On distingue deux types de règles: des règles de vivacité et des règles de sûreté </a:t>
            </a:r>
          </a:p>
          <a:p>
            <a:pPr marL="536575" indent="-536575" algn="just">
              <a:buFont typeface="Arial" pitchFamily="34" charset="0"/>
              <a:buChar char="•"/>
            </a:pPr>
            <a:r>
              <a:rPr lang="fr-FR" sz="2400" b="1" dirty="0"/>
              <a:t>La phase de conception architecturale</a:t>
            </a:r>
          </a:p>
          <a:p>
            <a:pPr marL="803275" indent="-266700" algn="just">
              <a:buFont typeface="Wingdings" pitchFamily="2" charset="2"/>
              <a:buChar char="§"/>
            </a:pPr>
            <a:r>
              <a:rPr lang="fr-FR" sz="2400" dirty="0"/>
              <a:t>Utilise les spécifications pour compléter les modèles de rôles et d’interaction</a:t>
            </a:r>
          </a:p>
          <a:p>
            <a:pPr marL="803275" indent="-266700" algn="just">
              <a:buFont typeface="Wingdings" pitchFamily="2" charset="2"/>
              <a:buChar char="§"/>
            </a:pPr>
            <a:r>
              <a:rPr lang="fr-FR" sz="2400" dirty="0"/>
              <a:t>La spécification pour </a:t>
            </a:r>
            <a:r>
              <a:rPr lang="fr-FR" sz="2400" b="1" dirty="0"/>
              <a:t>comprendre</a:t>
            </a:r>
            <a:r>
              <a:rPr lang="fr-FR" sz="2400" dirty="0"/>
              <a:t> le future système, mais la conception pour </a:t>
            </a:r>
            <a:r>
              <a:rPr lang="fr-FR" sz="2400" b="1" dirty="0"/>
              <a:t>décider</a:t>
            </a:r>
            <a:r>
              <a:rPr lang="fr-FR" sz="2400" dirty="0"/>
              <a:t> </a:t>
            </a:r>
            <a:r>
              <a:rPr lang="fr-FR" sz="2400" b="1" dirty="0"/>
              <a:t>comment</a:t>
            </a:r>
            <a:r>
              <a:rPr lang="fr-FR" sz="2400" dirty="0"/>
              <a:t> réaliser les caractéristique du système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85000" lnSpcReduction="10000"/>
          </a:bodyPr>
          <a:lstStyle/>
          <a:p>
            <a:pPr marL="514350" indent="-514350" algn="just"/>
            <a:r>
              <a:rPr lang="fr-FR" sz="2400" b="1" dirty="0"/>
              <a:t>La phase de conception architecturale</a:t>
            </a:r>
            <a:endParaRPr lang="fr-FR" sz="2400" dirty="0"/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 Choix de la structure organisationnelle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b="1" dirty="0"/>
              <a:t> </a:t>
            </a:r>
            <a:r>
              <a:rPr lang="fr-FR" sz="2400" dirty="0"/>
              <a:t>La structure organisationnelle a un impact significatif sur les SMA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La simplicité, l’efficacité, le contrôle, les règles organisationnelles, exploitation des patterns organisationnels 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La représentation de la structure organisationnelle (formelle et graphique) </a:t>
            </a:r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Le raffinement des modèles d’interaction et de rôles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Définir les activités des rôles et les règles de vivacité et de sûreté 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Définir les rôles omets dans la phase d’analyse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Compléter la spécification des protocoles par les rôles impliqués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Définir les protocoles dérivés de la structure organisationnelle</a:t>
            </a:r>
          </a:p>
          <a:p>
            <a:pPr marL="1260475" indent="0" algn="just">
              <a:buFont typeface="Wingdings" pitchFamily="2" charset="2"/>
              <a:buChar char="§"/>
            </a:pPr>
            <a:endParaRPr lang="fr-FR" sz="2400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85000" lnSpcReduction="20000"/>
          </a:bodyPr>
          <a:lstStyle/>
          <a:p>
            <a:pPr marL="514350" indent="-514350" algn="just"/>
            <a:r>
              <a:rPr lang="fr-FR" sz="2400" b="1" dirty="0"/>
              <a:t>La phase de conception détaillée: </a:t>
            </a:r>
            <a:r>
              <a:rPr lang="fr-FR" sz="2400" dirty="0"/>
              <a:t>l’identification des modèles d’agente et de services</a:t>
            </a:r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 Définition de modèles d’agents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b="1" dirty="0"/>
              <a:t> </a:t>
            </a:r>
            <a:r>
              <a:rPr lang="fr-FR" sz="2400" dirty="0"/>
              <a:t>Définir les agent jouant des rôles (Par exemple, par création d’une classe agent pour chaque rôle)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Représenter l’affectation des rôles par des diagrammes ou tables 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Il n’existe pas d’héritage dans ce stage </a:t>
            </a:r>
          </a:p>
          <a:p>
            <a:pPr marL="803275" indent="0" algn="just">
              <a:buFont typeface="Wingdings" pitchFamily="2" charset="2"/>
              <a:buChar char="Ø"/>
            </a:pPr>
            <a:r>
              <a:rPr lang="fr-FR" sz="2400" b="1" dirty="0"/>
              <a:t>Définir les modèles de services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Définir les services associés pour chaque agent/rôle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Service est un bloque cohérent d’activité à exécuter par un agent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Représenter pour chaque service ses entrées, sorties, pré-condition et post-condition</a:t>
            </a:r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Les services et leurs caractéristiques sont dérivés de règles organisationnelles, les propriétés des rôles, les responsabilités, …</a:t>
            </a:r>
            <a:r>
              <a:rPr lang="fr-FR" sz="2400" dirty="0" err="1"/>
              <a:t>etc</a:t>
            </a:r>
            <a:endParaRPr lang="fr-FR" sz="2400" dirty="0"/>
          </a:p>
          <a:p>
            <a:pPr marL="1260475" indent="0" algn="just">
              <a:buFont typeface="Wingdings" pitchFamily="2" charset="2"/>
              <a:buChar char="§"/>
            </a:pPr>
            <a:r>
              <a:rPr lang="fr-FR" sz="2400" dirty="0"/>
              <a:t>Gaia ne présente pas une manière pour implémenter </a:t>
            </a:r>
            <a:r>
              <a:rPr lang="fr-FR" sz="2400"/>
              <a:t>les services.</a:t>
            </a:r>
            <a:endParaRPr lang="fr-FR" sz="2400" dirty="0"/>
          </a:p>
          <a:p>
            <a:pPr marL="1260475" indent="0" algn="just">
              <a:buFont typeface="Wingdings" pitchFamily="2" charset="2"/>
              <a:buChar char="§"/>
            </a:pPr>
            <a:endParaRPr lang="fr-FR" sz="2400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PASSI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marL="273050" indent="-273050" algn="just">
              <a:buFont typeface="Arial" pitchFamily="34" charset="0"/>
              <a:buChar char="•"/>
            </a:pPr>
            <a:r>
              <a:rPr lang="fr-FR" sz="2400" dirty="0"/>
              <a:t>PASSI : </a:t>
            </a:r>
            <a:r>
              <a:rPr lang="en-US" sz="2400" i="1" dirty="0"/>
              <a:t>Process for Agent Societies Specification and Implementation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en-US" sz="2400" dirty="0"/>
              <a:t>PASSI  </a:t>
            </a:r>
            <a:r>
              <a:rPr lang="en-US" sz="2400" dirty="0" err="1"/>
              <a:t>Méthodologie</a:t>
            </a:r>
            <a:r>
              <a:rPr lang="en-US" sz="2400" dirty="0"/>
              <a:t> pas à pas de </a:t>
            </a:r>
            <a:r>
              <a:rPr lang="en-US" sz="2400" dirty="0" err="1"/>
              <a:t>l’analyse</a:t>
            </a:r>
            <a:r>
              <a:rPr lang="en-US" sz="2400" dirty="0"/>
              <a:t> des </a:t>
            </a:r>
            <a:r>
              <a:rPr lang="en-US" sz="2400" dirty="0" err="1"/>
              <a:t>besoins</a:t>
            </a:r>
            <a:r>
              <a:rPr lang="en-US" sz="2400" dirty="0"/>
              <a:t> </a:t>
            </a:r>
            <a:r>
              <a:rPr lang="en-US" sz="2400" dirty="0" err="1"/>
              <a:t>jusqu’à</a:t>
            </a:r>
            <a:r>
              <a:rPr lang="en-US" sz="2400" dirty="0"/>
              <a:t> </a:t>
            </a:r>
            <a:r>
              <a:rPr lang="en-US" sz="2400" dirty="0" err="1"/>
              <a:t>l’implémentation</a:t>
            </a:r>
            <a:endParaRPr lang="en-US" sz="2400" dirty="0"/>
          </a:p>
          <a:p>
            <a:pPr marL="273050" indent="-273050" algn="just">
              <a:buFont typeface="Arial" pitchFamily="34" charset="0"/>
              <a:buChar char="•"/>
            </a:pPr>
            <a:r>
              <a:rPr lang="en-US" sz="2400" dirty="0"/>
              <a:t>PASSI </a:t>
            </a:r>
            <a:r>
              <a:rPr lang="en-US" sz="2400" dirty="0" err="1"/>
              <a:t>intègre</a:t>
            </a:r>
            <a:r>
              <a:rPr lang="en-US" sz="2400" dirty="0"/>
              <a:t> les concepts de POO et </a:t>
            </a:r>
            <a:r>
              <a:rPr lang="en-US" sz="2400" dirty="0" err="1"/>
              <a:t>l’IA</a:t>
            </a:r>
            <a:endParaRPr lang="en-US" sz="2400" dirty="0"/>
          </a:p>
          <a:p>
            <a:pPr marL="273050" indent="-273050" algn="just">
              <a:buFont typeface="Arial" pitchFamily="34" charset="0"/>
              <a:buChar char="•"/>
            </a:pPr>
            <a:r>
              <a:rPr lang="en-US" sz="2400" dirty="0"/>
              <a:t>La conception de PASSI </a:t>
            </a:r>
            <a:r>
              <a:rPr lang="en-US" sz="2400" dirty="0" err="1"/>
              <a:t>est</a:t>
            </a:r>
            <a:r>
              <a:rPr lang="en-US" sz="2400" dirty="0"/>
              <a:t> </a:t>
            </a:r>
            <a:r>
              <a:rPr lang="en-US" sz="2400" dirty="0" err="1"/>
              <a:t>basée</a:t>
            </a:r>
            <a:r>
              <a:rPr lang="en-US" sz="2400" dirty="0"/>
              <a:t> </a:t>
            </a:r>
            <a:r>
              <a:rPr lang="en-US" sz="2400" dirty="0" err="1"/>
              <a:t>sur</a:t>
            </a:r>
            <a:r>
              <a:rPr lang="en-US" sz="2400" dirty="0"/>
              <a:t> </a:t>
            </a:r>
            <a:r>
              <a:rPr lang="en-US" sz="2400" dirty="0" err="1"/>
              <a:t>l’encouragement</a:t>
            </a:r>
            <a:r>
              <a:rPr lang="en-US" sz="2400" dirty="0"/>
              <a:t> de </a:t>
            </a:r>
            <a:r>
              <a:rPr lang="en-US" sz="2400" dirty="0" err="1"/>
              <a:t>l’utilisation</a:t>
            </a:r>
            <a:r>
              <a:rPr lang="en-US" sz="2400" dirty="0"/>
              <a:t> des standards (UML, FIPA, XML)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en-US" sz="2400" dirty="0"/>
              <a:t>PASSI </a:t>
            </a:r>
            <a:r>
              <a:rPr lang="en-US" sz="2400" dirty="0" err="1"/>
              <a:t>est</a:t>
            </a:r>
            <a:r>
              <a:rPr lang="en-US" sz="2400" dirty="0"/>
              <a:t> </a:t>
            </a:r>
            <a:r>
              <a:rPr lang="en-US" sz="2400" dirty="0" err="1"/>
              <a:t>organisé</a:t>
            </a:r>
            <a:r>
              <a:rPr lang="en-US" sz="2400" dirty="0"/>
              <a:t> </a:t>
            </a:r>
            <a:r>
              <a:rPr lang="en-US" sz="2400" dirty="0" err="1"/>
              <a:t>dans</a:t>
            </a:r>
            <a:r>
              <a:rPr lang="en-US" sz="2400" dirty="0"/>
              <a:t> </a:t>
            </a:r>
            <a:r>
              <a:rPr lang="en-US" sz="2400" dirty="0" err="1"/>
              <a:t>cinq</a:t>
            </a:r>
            <a:r>
              <a:rPr lang="en-US" sz="2400" dirty="0"/>
              <a:t> </a:t>
            </a:r>
            <a:r>
              <a:rPr lang="en-US" sz="2400" dirty="0" err="1"/>
              <a:t>modèles</a:t>
            </a:r>
            <a:endParaRPr lang="en-US" sz="2400" dirty="0"/>
          </a:p>
          <a:p>
            <a:pPr marL="273050" indent="-273050" algn="just">
              <a:buFont typeface="Arial" pitchFamily="34" charset="0"/>
              <a:buChar char="•"/>
            </a:pPr>
            <a:endParaRPr lang="fr-FR" sz="2400" dirty="0"/>
          </a:p>
          <a:p>
            <a:pPr algn="just"/>
            <a:endParaRPr lang="fr-FR" dirty="0"/>
          </a:p>
        </p:txBody>
      </p:sp>
      <p:pic>
        <p:nvPicPr>
          <p:cNvPr id="6" name="Image 5" descr="PASSI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428736"/>
            <a:ext cx="8031645" cy="4357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PASSI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fr-FR" sz="2800" b="1" dirty="0"/>
              <a:t>Modèle des besoins: </a:t>
            </a:r>
            <a:r>
              <a:rPr lang="fr-FR" sz="2800" dirty="0"/>
              <a:t>(l’</a:t>
            </a:r>
            <a:r>
              <a:rPr lang="fr-FR" sz="2800" dirty="0" err="1"/>
              <a:t>agentification</a:t>
            </a:r>
            <a:r>
              <a:rPr lang="fr-FR" sz="2800" dirty="0"/>
              <a:t> et le but)</a:t>
            </a:r>
            <a:endParaRPr lang="fr-FR" sz="2800" b="1" dirty="0"/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Description des besoins du domaine : description fonctionnelle du système (diagramme de cas d’utilisation)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L’identification d’Agents: attribuer les responsabilités aux agents (stéréotype de package)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L’identification de rôles: une série de diagrammes de séquence qui montre les responsabilités des agents par des scenarios spécifiques aux rôles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La spécification de tâches: spécification des capacités de chaque agent par diagramme d’activité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PASSI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fr-FR" sz="2800" b="1" dirty="0"/>
              <a:t>Modèle de société d’agent : </a:t>
            </a:r>
            <a:r>
              <a:rPr lang="fr-FR" sz="2800" dirty="0"/>
              <a:t>(Les interaction et les dépendances)</a:t>
            </a:r>
            <a:endParaRPr lang="fr-FR" sz="2800" b="1" dirty="0"/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Description d’ontologie: Utilisation d’UML et OCL pour représenter des connaissances d’agent ou impliquées dans la communication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Description de rôles: les diagrammes de classe sont utilisés pour représenter les rôles, les tâches, les capacités de communication et les dépendances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Description d’interaction: utilisation de diagramme de séquences pour représenter les communication en terme de performatifs.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PASSI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fr-FR" sz="2800" b="1" dirty="0"/>
              <a:t>Modèle d’Implémentation d’agent : </a:t>
            </a:r>
            <a:r>
              <a:rPr lang="fr-FR" sz="2800" dirty="0"/>
              <a:t>(Description de l’architecture de la solution)</a:t>
            </a:r>
            <a:endParaRPr lang="fr-FR" sz="2800" b="1" dirty="0"/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Définition de la Structure d’Agent : diagramme de classe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Description du comportement de l’Agent: diagramme d’Activité ou d’états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PASSI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fr-FR" sz="2800" b="1" dirty="0"/>
              <a:t>Modèle de Code : </a:t>
            </a:r>
            <a:r>
              <a:rPr lang="fr-FR" sz="2800" dirty="0"/>
              <a:t>(Le programme)</a:t>
            </a:r>
            <a:endParaRPr lang="fr-FR" sz="2800" b="1" dirty="0"/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Génération de code : en utilisant un outil et la réutilisation des bibliothèques</a:t>
            </a:r>
          </a:p>
          <a:p>
            <a:pPr marL="1241425" indent="-514350" algn="just">
              <a:buFont typeface="+mj-lt"/>
              <a:buAutoNum type="arabicPeriod"/>
            </a:pPr>
            <a:r>
              <a:rPr lang="fr-FR" dirty="0"/>
              <a:t>Raffinement Manuel.</a:t>
            </a:r>
          </a:p>
          <a:p>
            <a:pPr marL="457200" indent="-457200" algn="just"/>
            <a:r>
              <a:rPr lang="fr-FR" sz="2800" b="1" dirty="0"/>
              <a:t>Modèle de Déploiement: (</a:t>
            </a:r>
            <a:r>
              <a:rPr lang="fr-FR" sz="2800" dirty="0"/>
              <a:t>distribution du système sur les unités de calcule)</a:t>
            </a:r>
          </a:p>
          <a:p>
            <a:pPr marL="1246188" indent="-519113" algn="just">
              <a:buFont typeface="+mj-lt"/>
              <a:buAutoNum type="arabicPeriod"/>
            </a:pPr>
            <a:r>
              <a:rPr lang="fr-FR" sz="2800" dirty="0"/>
              <a:t>Configuration de Déploiement.</a:t>
            </a:r>
          </a:p>
          <a:p>
            <a:pPr marL="354013" indent="0" algn="just">
              <a:buNone/>
            </a:pPr>
            <a:r>
              <a:rPr lang="fr-FR" sz="2800" b="1" dirty="0"/>
              <a:t>Test </a:t>
            </a:r>
          </a:p>
          <a:p>
            <a:pPr marL="1081088" indent="0" algn="just">
              <a:buNone/>
            </a:pPr>
            <a:r>
              <a:rPr lang="fr-FR" sz="2800" dirty="0"/>
              <a:t>Test d’agent et Test de Société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Méthodologies de développement des SMA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/>
              <a:t>Plan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 Introduction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Classification des méthodologies de développement des SMA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La méthodologie Gaia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La méthodologie PASSI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AUML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>
                <a:solidFill>
                  <a:schemeClr val="tx1"/>
                </a:solidFill>
              </a:rPr>
              <a:t>AUML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fr-FR" sz="2800" b="1" dirty="0"/>
              <a:t>UML</a:t>
            </a:r>
          </a:p>
          <a:p>
            <a:pPr marL="630238" indent="0" algn="just">
              <a:buFont typeface="Wingdings" pitchFamily="2" charset="2"/>
              <a:buChar char="Ø"/>
            </a:pPr>
            <a:r>
              <a:rPr lang="fr-FR" sz="2800" dirty="0"/>
              <a:t> Un langage standard pour la modélisation des programmes OO:</a:t>
            </a:r>
          </a:p>
          <a:p>
            <a:pPr marL="1144588" indent="22225" algn="just">
              <a:buFont typeface="+mj-lt"/>
              <a:buAutoNum type="arabicPeriod"/>
            </a:pPr>
            <a:r>
              <a:rPr lang="fr-FR" sz="2800" dirty="0"/>
              <a:t>Modèles Statiques</a:t>
            </a:r>
          </a:p>
          <a:p>
            <a:pPr marL="1144588" indent="22225" algn="just">
              <a:buFont typeface="+mj-lt"/>
              <a:buAutoNum type="arabicPeriod"/>
            </a:pPr>
            <a:r>
              <a:rPr lang="fr-FR" sz="2800" dirty="0"/>
              <a:t>Modèles Dynamiques</a:t>
            </a:r>
          </a:p>
          <a:p>
            <a:pPr marL="1144588" indent="22225" algn="just">
              <a:buFont typeface="+mj-lt"/>
              <a:buAutoNum type="arabicPeriod"/>
            </a:pPr>
            <a:r>
              <a:rPr lang="fr-FR" sz="2800" dirty="0"/>
              <a:t>Modèles d’Implémentation</a:t>
            </a:r>
          </a:p>
          <a:p>
            <a:pPr marL="441325" indent="-441325" algn="just"/>
            <a:r>
              <a:rPr lang="fr-FR" sz="2800" dirty="0"/>
              <a:t>FIPA et OMG recommande l’extension d’UML pour supporter la modélisation SMA</a:t>
            </a:r>
          </a:p>
          <a:p>
            <a:pPr marL="441325" indent="-441325" algn="just"/>
            <a:r>
              <a:rPr lang="fr-FR" sz="2800" dirty="0"/>
              <a:t>AUML adopte une approche en couches pour présenter les protocoles d’Interaction</a:t>
            </a:r>
          </a:p>
          <a:p>
            <a:pPr marL="630238" indent="0" algn="just">
              <a:buFont typeface="Wingdings" pitchFamily="2" charset="2"/>
              <a:buChar char="Ø"/>
            </a:pPr>
            <a:endParaRPr lang="fr-FR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>
                <a:solidFill>
                  <a:schemeClr val="tx1"/>
                </a:solidFill>
              </a:rPr>
              <a:t>AUML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fr-FR" sz="2800" b="1" dirty="0"/>
              <a:t>AUML</a:t>
            </a:r>
          </a:p>
          <a:p>
            <a:pPr marL="457200" indent="-457200" algn="just">
              <a:buNone/>
            </a:pPr>
            <a:r>
              <a:rPr lang="fr-FR" sz="2800" dirty="0"/>
              <a:t>Les protocoles d’interaction représentent un exemple typique de la complexité des SMA</a:t>
            </a:r>
          </a:p>
          <a:p>
            <a:pPr marL="514350" indent="22225" algn="just">
              <a:buFont typeface="+mj-lt"/>
              <a:buAutoNum type="arabicPeriod"/>
            </a:pPr>
            <a:r>
              <a:rPr lang="fr-FR" sz="2800" b="1" dirty="0"/>
              <a:t> </a:t>
            </a:r>
            <a:r>
              <a:rPr lang="fr-FR" sz="2800" dirty="0"/>
              <a:t>Représentation du protocole global (diagramme de séquence, package, </a:t>
            </a:r>
            <a:r>
              <a:rPr lang="fr-FR" sz="2800" dirty="0" err="1"/>
              <a:t>templates</a:t>
            </a:r>
            <a:r>
              <a:rPr lang="fr-FR" sz="2800" dirty="0"/>
              <a:t>)</a:t>
            </a:r>
          </a:p>
          <a:p>
            <a:pPr marL="514350" indent="22225" algn="just">
              <a:buFont typeface="+mj-lt"/>
              <a:buAutoNum type="arabicPeriod"/>
            </a:pPr>
            <a:r>
              <a:rPr lang="fr-FR" sz="2800" dirty="0"/>
              <a:t>Représentation les interactions entre les agents (diagramme de séquence, diagramme de collaboration, diagramme d’activité, diagramme d’état)</a:t>
            </a:r>
          </a:p>
          <a:p>
            <a:pPr marL="514350" indent="22225" algn="just">
              <a:buFont typeface="+mj-lt"/>
              <a:buAutoNum type="arabicPeriod"/>
            </a:pPr>
            <a:r>
              <a:rPr lang="fr-FR" sz="2800" dirty="0"/>
              <a:t>Représentation interne de l’agent (diagramme d’activité, diagramme d’état)</a:t>
            </a:r>
          </a:p>
          <a:p>
            <a:pPr marL="630238" indent="0" algn="just">
              <a:buFont typeface="Wingdings" pitchFamily="2" charset="2"/>
              <a:buChar char="Ø"/>
            </a:pPr>
            <a:endParaRPr lang="fr-FR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22</a:t>
            </a:fld>
            <a:endParaRPr lang="fr-FR"/>
          </a:p>
        </p:txBody>
      </p:sp>
      <p:pic>
        <p:nvPicPr>
          <p:cNvPr id="4" name="Image 3" descr="Point d'interrog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428868"/>
            <a:ext cx="2124075" cy="21526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Introduction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/>
              <a:t>Le rôle des paradigmes de programmation est de faciliter le développement des logiciels complexes …</a:t>
            </a:r>
          </a:p>
          <a:p>
            <a:pPr algn="just"/>
            <a:r>
              <a:rPr lang="fr-FR" dirty="0"/>
              <a:t>… Le paradigme agent est parmi les paradigmes les plus adéquats pour le développement des systèmes complexes</a:t>
            </a:r>
          </a:p>
          <a:p>
            <a:pPr marL="725488" indent="0" algn="just">
              <a:buNone/>
              <a:tabLst>
                <a:tab pos="173038" algn="l"/>
              </a:tabLst>
            </a:pPr>
            <a:r>
              <a:rPr lang="fr-FR" i="1" dirty="0"/>
              <a:t>La décomposition orientée agent</a:t>
            </a:r>
          </a:p>
          <a:p>
            <a:pPr marL="725488" indent="0" algn="just">
              <a:buNone/>
              <a:tabLst>
                <a:tab pos="173038" algn="l"/>
              </a:tabLst>
            </a:pPr>
            <a:r>
              <a:rPr lang="fr-FR" i="1" dirty="0"/>
              <a:t>L’abstraction orientée agent</a:t>
            </a:r>
          </a:p>
          <a:p>
            <a:pPr marL="725488" indent="0" algn="just">
              <a:buNone/>
              <a:tabLst>
                <a:tab pos="173038" algn="l"/>
              </a:tabLst>
            </a:pPr>
            <a:r>
              <a:rPr lang="fr-FR" i="1" dirty="0"/>
              <a:t>L’organisation orientée agent</a:t>
            </a:r>
          </a:p>
          <a:p>
            <a:pPr algn="just"/>
            <a:r>
              <a:rPr lang="fr-FR" dirty="0"/>
              <a:t>Comment peut-on assurer un développement rigoureux d’un SMA? </a:t>
            </a:r>
          </a:p>
          <a:p>
            <a:pPr marL="727075" indent="0" algn="just">
              <a:buNone/>
            </a:pPr>
            <a:r>
              <a:rPr lang="fr-FR" dirty="0"/>
              <a:t>Développement ad-hoc</a:t>
            </a:r>
          </a:p>
          <a:p>
            <a:pPr marL="727075" indent="0" algn="just">
              <a:buNone/>
            </a:pPr>
            <a:r>
              <a:rPr lang="fr-FR" dirty="0"/>
              <a:t>Suivi d’une méthodologie</a:t>
            </a:r>
          </a:p>
          <a:p>
            <a:pPr algn="just">
              <a:buNone/>
            </a:pPr>
            <a:endParaRPr lang="fr-FR" dirty="0"/>
          </a:p>
        </p:txBody>
      </p:sp>
      <p:pic>
        <p:nvPicPr>
          <p:cNvPr id="6" name="Image 5" descr="Bonhomme noir concep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1357298"/>
            <a:ext cx="1764671" cy="2571768"/>
          </a:xfrm>
          <a:prstGeom prst="rect">
            <a:avLst/>
          </a:prstGeom>
        </p:spPr>
      </p:pic>
      <p:sp>
        <p:nvSpPr>
          <p:cNvPr id="7" name="Pensées 6"/>
          <p:cNvSpPr/>
          <p:nvPr/>
        </p:nvSpPr>
        <p:spPr>
          <a:xfrm>
            <a:off x="2714612" y="857232"/>
            <a:ext cx="2500330" cy="1428760"/>
          </a:xfrm>
          <a:prstGeom prst="cloudCallout">
            <a:avLst>
              <a:gd name="adj1" fmla="val -62460"/>
              <a:gd name="adj2" fmla="val 29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Problème: Des besoins d’utilisateurs </a:t>
            </a:r>
          </a:p>
        </p:txBody>
      </p:sp>
      <p:pic>
        <p:nvPicPr>
          <p:cNvPr id="8" name="Image 7" descr="Bonhomme noir 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1857364"/>
            <a:ext cx="1357322" cy="2000264"/>
          </a:xfrm>
          <a:prstGeom prst="rect">
            <a:avLst/>
          </a:prstGeom>
        </p:spPr>
      </p:pic>
      <p:sp>
        <p:nvSpPr>
          <p:cNvPr id="9" name="Bulle ronde 8"/>
          <p:cNvSpPr/>
          <p:nvPr/>
        </p:nvSpPr>
        <p:spPr>
          <a:xfrm>
            <a:off x="5429256" y="857232"/>
            <a:ext cx="2214578" cy="1000132"/>
          </a:xfrm>
          <a:prstGeom prst="wedgeEllipseCallout">
            <a:avLst>
              <a:gd name="adj1" fmla="val 19136"/>
              <a:gd name="adj2" fmla="val 791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Solution : Un SMA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3500430" y="2714620"/>
            <a:ext cx="242889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Comment?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Une méthodologie est « </a:t>
            </a:r>
            <a:r>
              <a:rPr lang="fr-FR" i="1" dirty="0"/>
              <a:t>un ensemble de méthodes appliquées tout au long du cycle du développement d’un logiciel, ces méthodes étant unifiées par une certaine approche philosophique générale</a:t>
            </a:r>
            <a:r>
              <a:rPr lang="fr-FR" dirty="0"/>
              <a:t> »</a:t>
            </a:r>
          </a:p>
          <a:p>
            <a:pPr algn="just"/>
            <a:r>
              <a:rPr lang="fr-FR" dirty="0"/>
              <a:t>Quelle est la différence entre  </a:t>
            </a:r>
            <a:r>
              <a:rPr lang="fr-FR" b="1" i="1" u="sng" dirty="0"/>
              <a:t>une méthodologie</a:t>
            </a:r>
            <a:r>
              <a:rPr lang="fr-FR" dirty="0"/>
              <a:t> et </a:t>
            </a:r>
            <a:r>
              <a:rPr lang="fr-FR" b="1" i="1" u="sng" dirty="0"/>
              <a:t>une méthode</a:t>
            </a:r>
            <a:r>
              <a:rPr lang="fr-FR" dirty="0"/>
              <a:t>?</a:t>
            </a:r>
          </a:p>
          <a:p>
            <a:pPr algn="just"/>
            <a:r>
              <a:rPr lang="fr-FR" dirty="0"/>
              <a:t>Une méthode « </a:t>
            </a:r>
            <a:r>
              <a:rPr lang="fr-FR" i="1" dirty="0"/>
              <a:t>un processus rigoureux permettant de générer un ensemble de modèles qui décrivent divers aspects d’un logiciel en cours de développement en utilisant une certaine notation bien définie</a:t>
            </a:r>
            <a:r>
              <a:rPr lang="fr-FR" dirty="0"/>
              <a:t> »</a:t>
            </a:r>
          </a:p>
          <a:p>
            <a:pPr algn="just"/>
            <a:r>
              <a:rPr lang="fr-FR" dirty="0"/>
              <a:t>Une méthodologie représente un système de méthodes appliquées tout au long de cycle de vie d’un logiciel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Classification des méthodologie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77500" lnSpcReduction="20000"/>
          </a:bodyPr>
          <a:lstStyle/>
          <a:p>
            <a:pPr marL="514350" indent="-514350" algn="just"/>
            <a:r>
              <a:rPr lang="fr-FR" sz="3600" dirty="0"/>
              <a:t>Critère de classification</a:t>
            </a:r>
          </a:p>
          <a:p>
            <a:pPr marL="727075" indent="0" algn="just">
              <a:buFont typeface="+mj-lt"/>
              <a:buAutoNum type="arabicPeriod"/>
            </a:pPr>
            <a:r>
              <a:rPr lang="fr-FR" b="1" dirty="0"/>
              <a:t>Le domaine d’origine de la méthodologie</a:t>
            </a:r>
          </a:p>
          <a:p>
            <a:pPr marL="1081088" indent="0" algn="just">
              <a:buNone/>
            </a:pPr>
            <a:r>
              <a:rPr lang="fr-FR" i="1" dirty="0"/>
              <a:t>Méthodologie orientée objet (</a:t>
            </a:r>
            <a:r>
              <a:rPr lang="fr-FR" i="1" dirty="0" err="1"/>
              <a:t>MaSE</a:t>
            </a:r>
            <a:r>
              <a:rPr lang="fr-FR" i="1" dirty="0"/>
              <a:t>)</a:t>
            </a:r>
          </a:p>
          <a:p>
            <a:pPr marL="1081088" indent="0" algn="just">
              <a:buNone/>
            </a:pPr>
            <a:r>
              <a:rPr lang="fr-FR" i="1" dirty="0"/>
              <a:t>L’ingénierie de connaissances (</a:t>
            </a:r>
            <a:r>
              <a:rPr lang="fr-FR" i="1" dirty="0" err="1"/>
              <a:t>CoMOMAS</a:t>
            </a:r>
            <a:r>
              <a:rPr lang="fr-FR" i="1" dirty="0"/>
              <a:t>)</a:t>
            </a:r>
          </a:p>
          <a:p>
            <a:pPr marL="1081088" indent="0" algn="just">
              <a:buNone/>
            </a:pPr>
            <a:r>
              <a:rPr lang="fr-FR" i="1" dirty="0"/>
              <a:t>Méthodologie hybride (MAS-</a:t>
            </a:r>
            <a:r>
              <a:rPr lang="fr-FR" i="1" dirty="0" err="1"/>
              <a:t>CommonKADS</a:t>
            </a:r>
            <a:r>
              <a:rPr lang="fr-FR" i="1" dirty="0"/>
              <a:t>)</a:t>
            </a:r>
          </a:p>
          <a:p>
            <a:pPr marL="1081088" indent="0" algn="just">
              <a:buNone/>
            </a:pPr>
            <a:r>
              <a:rPr lang="fr-FR" i="1" dirty="0"/>
              <a:t>Des méthodologies basées sur les approches formelles, dirigées par modèles, l’ingénierie des besoins</a:t>
            </a:r>
          </a:p>
          <a:p>
            <a:pPr marL="976313" indent="104775" algn="just">
              <a:buFont typeface="+mj-lt"/>
              <a:buAutoNum type="arabicPeriod" startAt="2"/>
            </a:pPr>
            <a:r>
              <a:rPr lang="fr-FR" b="1" dirty="0"/>
              <a:t>Le domaine d’application de la méthodologie</a:t>
            </a:r>
          </a:p>
          <a:p>
            <a:pPr marL="976313" indent="104775" algn="just">
              <a:buNone/>
            </a:pPr>
            <a:r>
              <a:rPr lang="fr-FR" i="1" dirty="0"/>
              <a:t>Méthodologie Générique (</a:t>
            </a:r>
            <a:r>
              <a:rPr lang="fr-FR" i="1" dirty="0" err="1"/>
              <a:t>MaSE</a:t>
            </a:r>
            <a:r>
              <a:rPr lang="fr-FR" i="1" dirty="0"/>
              <a:t>, Gaia)</a:t>
            </a:r>
          </a:p>
          <a:p>
            <a:pPr marL="976313" indent="104775" algn="just">
              <a:buNone/>
            </a:pPr>
            <a:r>
              <a:rPr lang="fr-FR" i="1" dirty="0"/>
              <a:t>Méthodologie Spécifique (ADELFE, RT-MESSAGE)</a:t>
            </a:r>
          </a:p>
          <a:p>
            <a:pPr marL="976313" indent="104775" algn="just">
              <a:buFont typeface="+mj-lt"/>
              <a:buAutoNum type="arabicPeriod" startAt="3"/>
            </a:pPr>
            <a:r>
              <a:rPr lang="fr-FR" b="1" dirty="0"/>
              <a:t>L’étendu de la méthodologie</a:t>
            </a:r>
          </a:p>
          <a:p>
            <a:pPr marL="976313" indent="104775" algn="just">
              <a:buNone/>
            </a:pPr>
            <a:r>
              <a:rPr lang="fr-FR" i="1" dirty="0"/>
              <a:t>Analyse – Conception (Gaia)</a:t>
            </a:r>
          </a:p>
          <a:p>
            <a:pPr marL="976313" indent="104775" algn="just">
              <a:buNone/>
            </a:pPr>
            <a:r>
              <a:rPr lang="fr-FR" i="1" dirty="0"/>
              <a:t>Ingénierie des besoins – implémentation (</a:t>
            </a:r>
            <a:r>
              <a:rPr lang="fr-FR" i="1" dirty="0" err="1"/>
              <a:t>Tropos</a:t>
            </a:r>
            <a:r>
              <a:rPr lang="fr-FR" i="1" dirty="0"/>
              <a:t>)</a:t>
            </a:r>
          </a:p>
          <a:p>
            <a:pPr marL="976313" indent="104775" algn="just">
              <a:buNone/>
            </a:pPr>
            <a:r>
              <a:rPr lang="fr-FR" i="1" dirty="0"/>
              <a:t>Post-implémentation (PASSI et MASSIVE)</a:t>
            </a:r>
          </a:p>
          <a:p>
            <a:pPr marL="514350" indent="-514350" algn="just">
              <a:buFont typeface="+mj-lt"/>
              <a:buAutoNum type="arabicPeriod" startAt="2"/>
            </a:pP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fr-FR" sz="3600" dirty="0"/>
              <a:t>La méthodologie Gaia proposée par </a:t>
            </a:r>
            <a:r>
              <a:rPr lang="fr-FR" sz="3600" dirty="0" err="1"/>
              <a:t>Wooldridge</a:t>
            </a:r>
            <a:r>
              <a:rPr lang="fr-FR" sz="3600" dirty="0"/>
              <a:t> et </a:t>
            </a:r>
            <a:r>
              <a:rPr lang="fr-FR" sz="3600" i="1" dirty="0"/>
              <a:t>al. </a:t>
            </a:r>
            <a:r>
              <a:rPr lang="fr-FR" sz="3600" dirty="0"/>
              <a:t>(2001)</a:t>
            </a:r>
          </a:p>
          <a:p>
            <a:pPr marL="514350" indent="-514350" algn="just"/>
            <a:r>
              <a:rPr lang="fr-FR" sz="3600" dirty="0"/>
              <a:t>Gaia guide les développeurs de l’</a:t>
            </a:r>
            <a:r>
              <a:rPr lang="fr-FR" sz="3600" dirty="0" err="1"/>
              <a:t>énnoncé</a:t>
            </a:r>
            <a:r>
              <a:rPr lang="fr-FR" sz="3600" dirty="0"/>
              <a:t> du problème vers la conception détaillée</a:t>
            </a:r>
          </a:p>
          <a:p>
            <a:pPr marL="514350" indent="-514350" algn="just"/>
            <a:r>
              <a:rPr lang="fr-FR" sz="3600" dirty="0"/>
              <a:t>Gaia est basé sur le </a:t>
            </a:r>
            <a:r>
              <a:rPr lang="fr-FR" sz="3600"/>
              <a:t>paradigme organisationnel </a:t>
            </a:r>
            <a:endParaRPr lang="fr-FR" sz="3600" dirty="0"/>
          </a:p>
          <a:p>
            <a:pPr marL="514350" indent="-514350" algn="just"/>
            <a:endParaRPr lang="fr-FR" sz="3600" dirty="0"/>
          </a:p>
          <a:p>
            <a:pPr marL="514350" indent="-514350" algn="just">
              <a:buFont typeface="+mj-lt"/>
              <a:buAutoNum type="arabicPeriod" startAt="2"/>
            </a:pP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 fontScale="77500" lnSpcReduction="20000"/>
          </a:bodyPr>
          <a:lstStyle/>
          <a:p>
            <a:pPr marL="514350" indent="-514350" algn="just"/>
            <a:r>
              <a:rPr lang="fr-FR" sz="3600" dirty="0"/>
              <a:t>Les caractéristiques du domaine d’application de Gaia:</a:t>
            </a:r>
          </a:p>
          <a:p>
            <a:pPr marL="742950" indent="-206375" algn="just">
              <a:buFont typeface="+mj-lt"/>
              <a:buAutoNum type="arabicPeriod"/>
            </a:pPr>
            <a:r>
              <a:rPr lang="fr-FR" sz="3600" dirty="0"/>
              <a:t>But: maximiser la qualité globale</a:t>
            </a:r>
          </a:p>
          <a:p>
            <a:pPr marL="742950" indent="-206375" algn="just">
              <a:buFont typeface="+mj-lt"/>
              <a:buAutoNum type="arabicPeriod"/>
            </a:pPr>
            <a:r>
              <a:rPr lang="fr-FR" sz="3600" dirty="0"/>
              <a:t>Les agents hétérogènes (mais un nombre faible)</a:t>
            </a:r>
          </a:p>
          <a:p>
            <a:pPr marL="742950" indent="-206375" algn="just">
              <a:buFont typeface="+mj-lt"/>
              <a:buAutoNum type="arabicPeriod"/>
            </a:pPr>
            <a:r>
              <a:rPr lang="fr-FR" sz="3600" dirty="0"/>
              <a:t> La structure organisationnelle statique</a:t>
            </a:r>
          </a:p>
          <a:p>
            <a:pPr marL="742950" indent="-206375" algn="just">
              <a:buFont typeface="+mj-lt"/>
              <a:buAutoNum type="arabicPeriod"/>
            </a:pPr>
            <a:r>
              <a:rPr lang="fr-FR" sz="3600" dirty="0"/>
              <a:t>Les capacités des agents et leurs services sont statiques</a:t>
            </a:r>
          </a:p>
          <a:p>
            <a:pPr marL="536575" indent="-536575" algn="just"/>
            <a:r>
              <a:rPr lang="fr-FR" sz="3600" dirty="0"/>
              <a:t>Gaia n’oblige pas les concepteurs à suivre certaines techniques</a:t>
            </a:r>
          </a:p>
          <a:p>
            <a:pPr marL="536575" indent="-536575" algn="just"/>
            <a:r>
              <a:rPr lang="fr-FR" sz="3600" dirty="0"/>
              <a:t>Gaia ne traite pas </a:t>
            </a:r>
            <a:r>
              <a:rPr lang="fr-FR" sz="3600" b="1" u="sng" dirty="0"/>
              <a:t>les alternatives</a:t>
            </a:r>
            <a:r>
              <a:rPr lang="fr-FR" sz="3600" b="1" dirty="0"/>
              <a:t> </a:t>
            </a:r>
            <a:r>
              <a:rPr lang="fr-FR" sz="3600" dirty="0"/>
              <a:t>de l’implémentation</a:t>
            </a:r>
          </a:p>
          <a:p>
            <a:pPr marL="536575" indent="-536575" algn="just"/>
            <a:r>
              <a:rPr lang="fr-FR" sz="3600" dirty="0"/>
              <a:t>Gaia ne supporte pas les activités de l’</a:t>
            </a:r>
            <a:r>
              <a:rPr lang="fr-FR" sz="3600" dirty="0" err="1"/>
              <a:t>élicitation</a:t>
            </a:r>
            <a:r>
              <a:rPr lang="fr-FR" sz="3600" dirty="0"/>
              <a:t> des besoins </a:t>
            </a:r>
          </a:p>
          <a:p>
            <a:pPr marL="514350" indent="-514350" algn="just">
              <a:buFont typeface="+mj-lt"/>
              <a:buAutoNum type="arabicPeriod" startAt="2"/>
            </a:pPr>
            <a:endParaRPr lang="fr-FR" dirty="0"/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endParaRPr lang="fr-FR" dirty="0"/>
          </a:p>
          <a:p>
            <a:pPr algn="just"/>
            <a:r>
              <a:rPr lang="fr-FR" dirty="0"/>
              <a:t>g</a:t>
            </a:r>
          </a:p>
        </p:txBody>
      </p:sp>
      <p:pic>
        <p:nvPicPr>
          <p:cNvPr id="7" name="Image 6" descr="Gaia Analys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7" y="1071546"/>
            <a:ext cx="8162925" cy="51720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fr-FR" sz="3600" b="1" dirty="0">
                <a:solidFill>
                  <a:schemeClr val="tx1"/>
                </a:solidFill>
              </a:rPr>
              <a:t>La méthodologie Gaia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914400" y="1214422"/>
            <a:ext cx="7772400" cy="4805378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endParaRPr lang="fr-FR" dirty="0"/>
          </a:p>
          <a:p>
            <a:pPr algn="just"/>
            <a:r>
              <a:rPr lang="fr-FR" dirty="0"/>
              <a:t>g</a:t>
            </a:r>
          </a:p>
        </p:txBody>
      </p:sp>
      <p:pic>
        <p:nvPicPr>
          <p:cNvPr id="7" name="Image 6" descr="Gaia Analys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7" y="1209650"/>
            <a:ext cx="8162925" cy="489588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9615</TotalTime>
  <Words>1367</Words>
  <Application>Microsoft Office PowerPoint</Application>
  <PresentationFormat>Affichage à l'écran (4:3)</PresentationFormat>
  <Paragraphs>199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Franklin Gothic Book</vt:lpstr>
      <vt:lpstr>Perpetua</vt:lpstr>
      <vt:lpstr>Wingdings</vt:lpstr>
      <vt:lpstr>Wingdings 2</vt:lpstr>
      <vt:lpstr>Capitaux</vt:lpstr>
      <vt:lpstr>Chapitre 05 Méthodologies de développement des SMA</vt:lpstr>
      <vt:lpstr>Méthodologies de développement des SMA </vt:lpstr>
      <vt:lpstr>Introduction</vt:lpstr>
      <vt:lpstr>Introduction</vt:lpstr>
      <vt:lpstr>Classification des méthodologie</vt:lpstr>
      <vt:lpstr>La méthodologie Gaia</vt:lpstr>
      <vt:lpstr>La méthodologie Gaia</vt:lpstr>
      <vt:lpstr>La méthodologie Gaia</vt:lpstr>
      <vt:lpstr>La méthodologie Gaia</vt:lpstr>
      <vt:lpstr>La méthodologie Gaia</vt:lpstr>
      <vt:lpstr>La méthodologie Gaia</vt:lpstr>
      <vt:lpstr>La méthodologie Gaia</vt:lpstr>
      <vt:lpstr>La méthodologie Gaia</vt:lpstr>
      <vt:lpstr>La méthodologie Gaia</vt:lpstr>
      <vt:lpstr>La méthodologie PASSI</vt:lpstr>
      <vt:lpstr>La méthodologie PASSI</vt:lpstr>
      <vt:lpstr>La méthodologie PASSI</vt:lpstr>
      <vt:lpstr>La méthodologie PASSI</vt:lpstr>
      <vt:lpstr>La méthodologie PASSI</vt:lpstr>
      <vt:lpstr>AUML</vt:lpstr>
      <vt:lpstr>AUML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01  Systèmes Multi-Agents : Principes Généraux</dc:title>
  <dc:creator>MyPc</dc:creator>
  <cp:lastModifiedBy>Toufik MARIR</cp:lastModifiedBy>
  <cp:revision>556</cp:revision>
  <dcterms:created xsi:type="dcterms:W3CDTF">2015-09-30T11:57:32Z</dcterms:created>
  <dcterms:modified xsi:type="dcterms:W3CDTF">2024-01-10T19:42:29Z</dcterms:modified>
</cp:coreProperties>
</file>