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Default Extension="png" ContentType="image/png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89074" y="910285"/>
            <a:ext cx="2879851" cy="362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4844" y="1493647"/>
            <a:ext cx="5328310" cy="326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77330" y="8915307"/>
            <a:ext cx="22987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jpg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jpg"/><Relationship Id="rId4" Type="http://schemas.openxmlformats.org/officeDocument/2006/relationships/image" Target="../media/image12.png"/><Relationship Id="rId5" Type="http://schemas.openxmlformats.org/officeDocument/2006/relationships/image" Target="../media/image13.jpg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Relationship Id="rId3" Type="http://schemas.openxmlformats.org/officeDocument/2006/relationships/image" Target="../media/image15.jpg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800" y="762000"/>
            <a:ext cx="2743200" cy="32766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Times New Roman"/>
              <a:cs typeface="Times New Roman"/>
            </a:endParaRPr>
          </a:p>
          <a:p>
            <a:pPr marL="788670">
              <a:lnSpc>
                <a:spcPct val="100000"/>
              </a:lnSpc>
              <a:spcBef>
                <a:spcPts val="5"/>
              </a:spcBef>
            </a:pPr>
            <a:r>
              <a:rPr dirty="0" sz="2200" spc="-25"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50">
              <a:latin typeface="Calibri"/>
              <a:cs typeface="Calibri"/>
            </a:endParaRPr>
          </a:p>
          <a:p>
            <a:pPr marL="790575">
              <a:lnSpc>
                <a:spcPct val="100000"/>
              </a:lnSpc>
            </a:pPr>
            <a:r>
              <a:rPr dirty="0" sz="1600">
                <a:solidFill>
                  <a:srgbClr val="888888"/>
                </a:solidFill>
                <a:latin typeface="Calibri"/>
                <a:cs typeface="Calibri"/>
              </a:rPr>
              <a:t>MA</a:t>
            </a:r>
            <a:r>
              <a:rPr dirty="0" sz="1600" spc="-35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88888"/>
                </a:solidFill>
                <a:latin typeface="Calibri"/>
                <a:cs typeface="Calibri"/>
              </a:rPr>
              <a:t>FINAL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marL="1207770">
              <a:lnSpc>
                <a:spcPct val="100000"/>
              </a:lnSpc>
              <a:spcBef>
                <a:spcPts val="1875"/>
              </a:spcBef>
            </a:pPr>
            <a:r>
              <a:rPr dirty="0" sz="2200">
                <a:latin typeface="Calibri"/>
                <a:cs typeface="Calibri"/>
              </a:rPr>
              <a:t>TYPES</a:t>
            </a:r>
            <a:r>
              <a:rPr dirty="0" sz="2200" spc="-4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OF</a:t>
            </a:r>
            <a:r>
              <a:rPr dirty="0" sz="2200" spc="-20">
                <a:latin typeface="Calibri"/>
                <a:cs typeface="Calibri"/>
              </a:rPr>
              <a:t> </a:t>
            </a:r>
            <a:r>
              <a:rPr dirty="0" sz="2200" spc="-25"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marL="445134" marR="393065" indent="-170815">
              <a:lnSpc>
                <a:spcPct val="100000"/>
              </a:lnSpc>
              <a:spcBef>
                <a:spcPts val="185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10" b="1">
                <a:latin typeface="Calibri"/>
                <a:cs typeface="Calibri"/>
              </a:rPr>
              <a:t>Material culture</a:t>
            </a:r>
            <a:r>
              <a:rPr dirty="0" sz="1600" b="1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 </a:t>
            </a:r>
            <a:r>
              <a:rPr dirty="0" sz="1600" spc="-10">
                <a:latin typeface="Calibri"/>
                <a:cs typeface="Calibri"/>
              </a:rPr>
              <a:t>component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culture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that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consists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5">
                <a:latin typeface="Calibri"/>
                <a:cs typeface="Calibri"/>
              </a:rPr>
              <a:t> physical</a:t>
            </a:r>
            <a:r>
              <a:rPr dirty="0" sz="1600" spc="6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or </a:t>
            </a:r>
            <a:r>
              <a:rPr dirty="0" sz="1600" spc="-10">
                <a:latin typeface="Calibri"/>
                <a:cs typeface="Calibri"/>
              </a:rPr>
              <a:t>tangible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creations 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(such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as</a:t>
            </a:r>
            <a:r>
              <a:rPr dirty="0" sz="1600" spc="-5">
                <a:latin typeface="Calibri"/>
                <a:cs typeface="Calibri"/>
              </a:rPr>
              <a:t> clothing,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30">
                <a:latin typeface="Calibri"/>
                <a:cs typeface="Calibri"/>
              </a:rPr>
              <a:t>shelter,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art)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that 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members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10">
                <a:latin typeface="Calibri"/>
                <a:cs typeface="Calibri"/>
              </a:rPr>
              <a:t> society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make,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use,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share.</a:t>
            </a:r>
            <a:endParaRPr sz="1600">
              <a:latin typeface="Calibri"/>
              <a:cs typeface="Calibri"/>
            </a:endParaRPr>
          </a:p>
          <a:p>
            <a:pPr marL="445134" marR="343535" indent="-170815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5" b="1">
                <a:latin typeface="Calibri"/>
                <a:cs typeface="Calibri"/>
              </a:rPr>
              <a:t>Nonmaterial</a:t>
            </a:r>
            <a:r>
              <a:rPr dirty="0" sz="1600" spc="-45" b="1">
                <a:latin typeface="Calibri"/>
                <a:cs typeface="Calibri"/>
              </a:rPr>
              <a:t> </a:t>
            </a:r>
            <a:r>
              <a:rPr dirty="0" sz="1600" spc="-5" b="1">
                <a:latin typeface="Calibri"/>
                <a:cs typeface="Calibri"/>
              </a:rPr>
              <a:t>culture</a:t>
            </a:r>
            <a:r>
              <a:rPr dirty="0" sz="1600" spc="15" b="1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10">
                <a:latin typeface="Calibri"/>
                <a:cs typeface="Calibri"/>
              </a:rPr>
              <a:t> component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culture 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that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consists</a:t>
            </a:r>
            <a:r>
              <a:rPr dirty="0" sz="1600" spc="6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intangible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human 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creations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society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(such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attitudes,</a:t>
            </a:r>
            <a:r>
              <a:rPr dirty="0" sz="1600" spc="5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beliefs,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values)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that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influence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people’s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30">
                <a:latin typeface="Calibri"/>
                <a:cs typeface="Calibri"/>
              </a:rPr>
              <a:t>behavior.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Characteristics</a:t>
            </a:r>
            <a:r>
              <a:rPr dirty="0" sz="2200" spc="-4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of</a:t>
            </a:r>
            <a:r>
              <a:rPr dirty="0" sz="2200" spc="-5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algn="just" marL="445134" marR="261620" indent="-170815">
              <a:lnSpc>
                <a:spcPct val="80000"/>
              </a:lnSpc>
              <a:spcBef>
                <a:spcPts val="193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500" b="1">
                <a:latin typeface="Arial"/>
                <a:cs typeface="Arial"/>
              </a:rPr>
              <a:t>Culture</a:t>
            </a:r>
            <a:r>
              <a:rPr dirty="0" sz="1500" spc="5" b="1">
                <a:latin typeface="Arial"/>
                <a:cs typeface="Arial"/>
              </a:rPr>
              <a:t> </a:t>
            </a:r>
            <a:r>
              <a:rPr dirty="0" sz="1500" spc="-5" b="1">
                <a:latin typeface="Arial"/>
                <a:cs typeface="Arial"/>
              </a:rPr>
              <a:t>is</a:t>
            </a:r>
            <a:r>
              <a:rPr dirty="0" sz="1500" b="1">
                <a:latin typeface="Arial"/>
                <a:cs typeface="Arial"/>
              </a:rPr>
              <a:t> </a:t>
            </a:r>
            <a:r>
              <a:rPr dirty="0" sz="1500" spc="-5" b="1">
                <a:latin typeface="Arial"/>
                <a:cs typeface="Arial"/>
              </a:rPr>
              <a:t>learnt;</a:t>
            </a:r>
            <a:r>
              <a:rPr dirty="0" sz="1500" b="1">
                <a:latin typeface="Arial"/>
                <a:cs typeface="Arial"/>
              </a:rPr>
              <a:t> </a:t>
            </a:r>
            <a:r>
              <a:rPr dirty="0" sz="1500" spc="-10">
                <a:latin typeface="Arial MT"/>
                <a:cs typeface="Arial MT"/>
              </a:rPr>
              <a:t>Culture</a:t>
            </a:r>
            <a:r>
              <a:rPr dirty="0" sz="1500" spc="-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is</a:t>
            </a:r>
            <a:r>
              <a:rPr dirty="0" sz="1500" spc="-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not</a:t>
            </a:r>
            <a:r>
              <a:rPr dirty="0" sz="1500" spc="-5">
                <a:latin typeface="Arial MT"/>
                <a:cs typeface="Arial MT"/>
              </a:rPr>
              <a:t> inherited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15">
                <a:latin typeface="Arial MT"/>
                <a:cs typeface="Arial MT"/>
              </a:rPr>
              <a:t>biologically,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but </a:t>
            </a:r>
            <a:r>
              <a:rPr dirty="0" sz="1500" spc="-10">
                <a:latin typeface="Arial MT"/>
                <a:cs typeface="Arial MT"/>
              </a:rPr>
              <a:t>learnt</a:t>
            </a:r>
            <a:r>
              <a:rPr dirty="0" sz="1500" spc="39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socially </a:t>
            </a:r>
            <a:r>
              <a:rPr dirty="0" sz="1500">
                <a:latin typeface="Arial MT"/>
                <a:cs typeface="Arial MT"/>
              </a:rPr>
              <a:t>by man. </a:t>
            </a:r>
            <a:r>
              <a:rPr dirty="0" sz="1500" spc="-5">
                <a:latin typeface="Arial MT"/>
                <a:cs typeface="Arial MT"/>
              </a:rPr>
              <a:t>It</a:t>
            </a:r>
            <a:r>
              <a:rPr dirty="0" sz="1500" spc="405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is 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not an </a:t>
            </a:r>
            <a:r>
              <a:rPr dirty="0" sz="1500" spc="-10">
                <a:latin typeface="Arial MT"/>
                <a:cs typeface="Arial MT"/>
              </a:rPr>
              <a:t>inborn </a:t>
            </a:r>
            <a:r>
              <a:rPr dirty="0" sz="1500" spc="-20">
                <a:latin typeface="Arial MT"/>
                <a:cs typeface="Arial MT"/>
              </a:rPr>
              <a:t>tendency. </a:t>
            </a:r>
            <a:r>
              <a:rPr dirty="0" sz="1500" spc="-5">
                <a:latin typeface="Arial MT"/>
                <a:cs typeface="Arial MT"/>
              </a:rPr>
              <a:t>There </a:t>
            </a:r>
            <a:r>
              <a:rPr dirty="0" sz="1500" spc="-10">
                <a:latin typeface="Arial MT"/>
                <a:cs typeface="Arial MT"/>
              </a:rPr>
              <a:t>is no </a:t>
            </a:r>
            <a:r>
              <a:rPr dirty="0" sz="1500">
                <a:latin typeface="Arial MT"/>
                <a:cs typeface="Arial MT"/>
              </a:rPr>
              <a:t>cultural 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instinct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as</a:t>
            </a:r>
            <a:r>
              <a:rPr dirty="0" sz="1500" spc="-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such</a:t>
            </a:r>
            <a:r>
              <a:rPr dirty="0" sz="1500" spc="1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culture</a:t>
            </a:r>
            <a:r>
              <a:rPr dirty="0" sz="1500">
                <a:latin typeface="Arial MT"/>
                <a:cs typeface="Arial MT"/>
              </a:rPr>
              <a:t> is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often</a:t>
            </a:r>
            <a:r>
              <a:rPr dirty="0" sz="1500" spc="40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“Learned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15">
                <a:latin typeface="Arial MT"/>
                <a:cs typeface="Arial MT"/>
              </a:rPr>
              <a:t>ways</a:t>
            </a:r>
            <a:r>
              <a:rPr dirty="0" sz="1500" spc="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of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behavior”.</a:t>
            </a:r>
            <a:endParaRPr sz="1500">
              <a:latin typeface="Arial MT"/>
              <a:cs typeface="Arial MT"/>
            </a:endParaRPr>
          </a:p>
          <a:p>
            <a:pPr algn="just" marL="445134" marR="260350" indent="-170815">
              <a:lnSpc>
                <a:spcPct val="80000"/>
              </a:lnSpc>
              <a:spcBef>
                <a:spcPts val="36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500" b="1">
                <a:latin typeface="Arial"/>
                <a:cs typeface="Arial"/>
              </a:rPr>
              <a:t>Culture </a:t>
            </a:r>
            <a:r>
              <a:rPr dirty="0" sz="1500" spc="10" b="1">
                <a:latin typeface="Arial"/>
                <a:cs typeface="Arial"/>
              </a:rPr>
              <a:t>is </a:t>
            </a:r>
            <a:r>
              <a:rPr dirty="0" sz="1500" spc="-5" b="1">
                <a:latin typeface="Arial"/>
                <a:cs typeface="Arial"/>
              </a:rPr>
              <a:t>social; </a:t>
            </a:r>
            <a:r>
              <a:rPr dirty="0" sz="1500" spc="-5">
                <a:latin typeface="Arial MT"/>
                <a:cs typeface="Arial MT"/>
              </a:rPr>
              <a:t>Culture </a:t>
            </a:r>
            <a:r>
              <a:rPr dirty="0" sz="1500" spc="-10">
                <a:latin typeface="Arial MT"/>
                <a:cs typeface="Arial MT"/>
              </a:rPr>
              <a:t>does not </a:t>
            </a:r>
            <a:r>
              <a:rPr dirty="0" sz="1500" spc="-5">
                <a:latin typeface="Arial MT"/>
                <a:cs typeface="Arial MT"/>
              </a:rPr>
              <a:t>exist </a:t>
            </a:r>
            <a:r>
              <a:rPr dirty="0" sz="1500">
                <a:latin typeface="Arial MT"/>
                <a:cs typeface="Arial MT"/>
              </a:rPr>
              <a:t>in 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isolation.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Neither</a:t>
            </a:r>
            <a:r>
              <a:rPr dirty="0" sz="1500">
                <a:latin typeface="Arial MT"/>
                <a:cs typeface="Arial MT"/>
              </a:rPr>
              <a:t> is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it</a:t>
            </a:r>
            <a:r>
              <a:rPr dirty="0" sz="1500" spc="-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an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individual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phenomenon.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It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is</a:t>
            </a:r>
            <a:r>
              <a:rPr dirty="0" sz="1500" spc="-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a</a:t>
            </a:r>
            <a:r>
              <a:rPr dirty="0" sz="1500" spc="1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product</a:t>
            </a:r>
            <a:r>
              <a:rPr dirty="0" sz="1500">
                <a:latin typeface="Arial MT"/>
                <a:cs typeface="Arial MT"/>
              </a:rPr>
              <a:t> of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society.</a:t>
            </a:r>
            <a:r>
              <a:rPr dirty="0" sz="1500" spc="-15">
                <a:latin typeface="Arial MT"/>
                <a:cs typeface="Arial MT"/>
              </a:rPr>
              <a:t> </a:t>
            </a:r>
            <a:r>
              <a:rPr dirty="0" sz="1500" spc="10">
                <a:latin typeface="Arial MT"/>
                <a:cs typeface="Arial MT"/>
              </a:rPr>
              <a:t>It </a:t>
            </a:r>
            <a:r>
              <a:rPr dirty="0" sz="1500" spc="1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originates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and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develops</a:t>
            </a:r>
            <a:r>
              <a:rPr dirty="0" sz="1500" spc="-5">
                <a:latin typeface="Arial MT"/>
                <a:cs typeface="Arial MT"/>
              </a:rPr>
              <a:t> through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social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interactions. </a:t>
            </a:r>
            <a:r>
              <a:rPr dirty="0" sz="1500" spc="5">
                <a:latin typeface="Arial MT"/>
                <a:cs typeface="Arial MT"/>
              </a:rPr>
              <a:t>It </a:t>
            </a:r>
            <a:r>
              <a:rPr dirty="0" sz="1500" spc="-10">
                <a:latin typeface="Arial MT"/>
                <a:cs typeface="Arial MT"/>
              </a:rPr>
              <a:t>is </a:t>
            </a:r>
            <a:r>
              <a:rPr dirty="0" sz="1500" spc="-5">
                <a:latin typeface="Arial MT"/>
                <a:cs typeface="Arial MT"/>
              </a:rPr>
              <a:t>shared </a:t>
            </a:r>
            <a:r>
              <a:rPr dirty="0" sz="1500" spc="5">
                <a:latin typeface="Arial MT"/>
                <a:cs typeface="Arial MT"/>
              </a:rPr>
              <a:t>by the </a:t>
            </a:r>
            <a:r>
              <a:rPr dirty="0" sz="1500" spc="-5">
                <a:latin typeface="Arial MT"/>
                <a:cs typeface="Arial MT"/>
              </a:rPr>
              <a:t>members </a:t>
            </a:r>
            <a:r>
              <a:rPr dirty="0" sz="1500">
                <a:latin typeface="Arial MT"/>
                <a:cs typeface="Arial MT"/>
              </a:rPr>
              <a:t>of 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society.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Characteristics</a:t>
            </a:r>
            <a:r>
              <a:rPr dirty="0" sz="2200" spc="-4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of</a:t>
            </a:r>
            <a:r>
              <a:rPr dirty="0" sz="2200" spc="-5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algn="just" marL="445134" marR="260350" indent="-170815">
              <a:lnSpc>
                <a:spcPct val="100000"/>
              </a:lnSpc>
              <a:spcBef>
                <a:spcPts val="193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b="1">
                <a:latin typeface="Arial"/>
                <a:cs typeface="Arial"/>
              </a:rPr>
              <a:t>Culture</a:t>
            </a:r>
            <a:r>
              <a:rPr dirty="0" sz="1600" spc="5" b="1">
                <a:latin typeface="Arial"/>
                <a:cs typeface="Arial"/>
              </a:rPr>
              <a:t> is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shared;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5">
                <a:latin typeface="Arial MT"/>
                <a:cs typeface="Arial MT"/>
              </a:rPr>
              <a:t>Culture</a:t>
            </a:r>
            <a:r>
              <a:rPr dirty="0" sz="1600">
                <a:latin typeface="Arial MT"/>
                <a:cs typeface="Arial MT"/>
              </a:rPr>
              <a:t> in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sociological sense, </a:t>
            </a:r>
            <a:r>
              <a:rPr dirty="0" sz="1600" spc="-10">
                <a:latin typeface="Arial MT"/>
                <a:cs typeface="Arial MT"/>
              </a:rPr>
              <a:t>is </a:t>
            </a:r>
            <a:r>
              <a:rPr dirty="0" sz="1600" spc="-5">
                <a:latin typeface="Arial MT"/>
                <a:cs typeface="Arial MT"/>
              </a:rPr>
              <a:t>something shared. </a:t>
            </a:r>
            <a:r>
              <a:rPr dirty="0" sz="1600" spc="-15">
                <a:latin typeface="Arial MT"/>
                <a:cs typeface="Arial MT"/>
              </a:rPr>
              <a:t>It 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is </a:t>
            </a:r>
            <a:r>
              <a:rPr dirty="0" sz="1600" spc="-15">
                <a:latin typeface="Arial MT"/>
                <a:cs typeface="Arial MT"/>
              </a:rPr>
              <a:t>not </a:t>
            </a:r>
            <a:r>
              <a:rPr dirty="0" sz="1600" spc="-5">
                <a:latin typeface="Arial MT"/>
                <a:cs typeface="Arial MT"/>
              </a:rPr>
              <a:t>something </a:t>
            </a:r>
            <a:r>
              <a:rPr dirty="0" sz="1600">
                <a:latin typeface="Arial MT"/>
                <a:cs typeface="Arial MT"/>
              </a:rPr>
              <a:t>that </a:t>
            </a:r>
            <a:r>
              <a:rPr dirty="0" sz="1600" spc="-5">
                <a:latin typeface="Arial MT"/>
                <a:cs typeface="Arial MT"/>
              </a:rPr>
              <a:t>an </a:t>
            </a:r>
            <a:r>
              <a:rPr dirty="0" sz="1600" spc="-10">
                <a:latin typeface="Arial MT"/>
                <a:cs typeface="Arial MT"/>
              </a:rPr>
              <a:t>individual </a:t>
            </a:r>
            <a:r>
              <a:rPr dirty="0" sz="1600" spc="-5">
                <a:latin typeface="Arial MT"/>
                <a:cs typeface="Arial MT"/>
              </a:rPr>
              <a:t>alone </a:t>
            </a:r>
            <a:r>
              <a:rPr dirty="0" sz="1600">
                <a:latin typeface="Arial MT"/>
                <a:cs typeface="Arial MT"/>
              </a:rPr>
              <a:t> can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possess.</a:t>
            </a:r>
            <a:r>
              <a:rPr dirty="0" sz="1600" spc="-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For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example,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customs, 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traditions,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beliefs,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ideas,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values,</a:t>
            </a:r>
            <a:r>
              <a:rPr dirty="0" sz="1600" spc="4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morals 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etc. are all </a:t>
            </a:r>
            <a:r>
              <a:rPr dirty="0" sz="1600" spc="-10">
                <a:latin typeface="Arial MT"/>
                <a:cs typeface="Arial MT"/>
              </a:rPr>
              <a:t>shared </a:t>
            </a:r>
            <a:r>
              <a:rPr dirty="0" sz="1600" spc="-5">
                <a:latin typeface="Arial MT"/>
                <a:cs typeface="Arial MT"/>
              </a:rPr>
              <a:t>by people </a:t>
            </a:r>
            <a:r>
              <a:rPr dirty="0" sz="1600" spc="-15">
                <a:latin typeface="Arial MT"/>
                <a:cs typeface="Arial MT"/>
              </a:rPr>
              <a:t>of </a:t>
            </a:r>
            <a:r>
              <a:rPr dirty="0" sz="1600">
                <a:latin typeface="Arial MT"/>
                <a:cs typeface="Arial MT"/>
              </a:rPr>
              <a:t>a </a:t>
            </a:r>
            <a:r>
              <a:rPr dirty="0" sz="1600" spc="-5">
                <a:latin typeface="Arial MT"/>
                <a:cs typeface="Arial MT"/>
              </a:rPr>
              <a:t>group </a:t>
            </a:r>
            <a:r>
              <a:rPr dirty="0" sz="1600" spc="-10">
                <a:latin typeface="Arial MT"/>
                <a:cs typeface="Arial MT"/>
              </a:rPr>
              <a:t>or </a:t>
            </a:r>
            <a:r>
              <a:rPr dirty="0" sz="1600" spc="-5">
                <a:latin typeface="Arial MT"/>
                <a:cs typeface="Arial MT"/>
              </a:rPr>
              <a:t> </a:t>
            </a:r>
            <a:r>
              <a:rPr dirty="0" sz="1600" spc="-15">
                <a:latin typeface="Arial MT"/>
                <a:cs typeface="Arial MT"/>
              </a:rPr>
              <a:t>society.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Characteristics</a:t>
            </a:r>
            <a:r>
              <a:rPr dirty="0" sz="2200" spc="-4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of</a:t>
            </a:r>
            <a:r>
              <a:rPr dirty="0" sz="2200" spc="-5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algn="just" marL="445134" marR="260985" indent="-170815">
              <a:lnSpc>
                <a:spcPct val="100000"/>
              </a:lnSpc>
              <a:spcBef>
                <a:spcPts val="193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b="1">
                <a:latin typeface="Arial"/>
                <a:cs typeface="Arial"/>
              </a:rPr>
              <a:t>Culture</a:t>
            </a:r>
            <a:r>
              <a:rPr dirty="0" sz="1600" spc="5" b="1">
                <a:latin typeface="Arial"/>
                <a:cs typeface="Arial"/>
              </a:rPr>
              <a:t> is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transmissive;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10">
                <a:latin typeface="Arial MT"/>
                <a:cs typeface="Arial MT"/>
              </a:rPr>
              <a:t>Culture</a:t>
            </a:r>
            <a:r>
              <a:rPr dirty="0" sz="1600" spc="-5">
                <a:latin typeface="Arial MT"/>
                <a:cs typeface="Arial MT"/>
              </a:rPr>
              <a:t> </a:t>
            </a:r>
            <a:r>
              <a:rPr dirty="0" sz="1600" spc="-25">
                <a:latin typeface="Arial MT"/>
                <a:cs typeface="Arial MT"/>
              </a:rPr>
              <a:t>is 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capable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15">
                <a:latin typeface="Arial MT"/>
                <a:cs typeface="Arial MT"/>
              </a:rPr>
              <a:t>of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being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transmitted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15">
                <a:latin typeface="Arial MT"/>
                <a:cs typeface="Arial MT"/>
              </a:rPr>
              <a:t>from</a:t>
            </a:r>
            <a:r>
              <a:rPr dirty="0" sz="1600" spc="-10">
                <a:latin typeface="Arial MT"/>
                <a:cs typeface="Arial MT"/>
              </a:rPr>
              <a:t> one </a:t>
            </a:r>
            <a:r>
              <a:rPr dirty="0" sz="1600" spc="-5">
                <a:latin typeface="Arial MT"/>
                <a:cs typeface="Arial MT"/>
              </a:rPr>
              <a:t> generation </a:t>
            </a:r>
            <a:r>
              <a:rPr dirty="0" sz="1600" spc="5">
                <a:latin typeface="Arial MT"/>
                <a:cs typeface="Arial MT"/>
              </a:rPr>
              <a:t>to </a:t>
            </a:r>
            <a:r>
              <a:rPr dirty="0" sz="1600">
                <a:latin typeface="Arial MT"/>
                <a:cs typeface="Arial MT"/>
              </a:rPr>
              <a:t>the </a:t>
            </a:r>
            <a:r>
              <a:rPr dirty="0" sz="1600" spc="-25">
                <a:latin typeface="Arial MT"/>
                <a:cs typeface="Arial MT"/>
              </a:rPr>
              <a:t>other. </a:t>
            </a:r>
            <a:r>
              <a:rPr dirty="0" sz="1600" spc="-5">
                <a:latin typeface="Arial MT"/>
                <a:cs typeface="Arial MT"/>
              </a:rPr>
              <a:t>Parents </a:t>
            </a:r>
            <a:r>
              <a:rPr dirty="0" sz="1600">
                <a:latin typeface="Arial MT"/>
                <a:cs typeface="Arial MT"/>
              </a:rPr>
              <a:t>pass </a:t>
            </a:r>
            <a:r>
              <a:rPr dirty="0" sz="1600" spc="-10">
                <a:latin typeface="Arial MT"/>
                <a:cs typeface="Arial MT"/>
              </a:rPr>
              <a:t>on </a:t>
            </a:r>
            <a:r>
              <a:rPr dirty="0" sz="1600" spc="-5">
                <a:latin typeface="Arial MT"/>
                <a:cs typeface="Arial MT"/>
              </a:rPr>
              <a:t> culture traits </a:t>
            </a:r>
            <a:r>
              <a:rPr dirty="0" sz="1600" spc="5">
                <a:latin typeface="Arial MT"/>
                <a:cs typeface="Arial MT"/>
              </a:rPr>
              <a:t>to </a:t>
            </a:r>
            <a:r>
              <a:rPr dirty="0" sz="1600" spc="-5">
                <a:latin typeface="Arial MT"/>
                <a:cs typeface="Arial MT"/>
              </a:rPr>
              <a:t>their children, </a:t>
            </a:r>
            <a:r>
              <a:rPr dirty="0" sz="1600" spc="-15">
                <a:latin typeface="Arial MT"/>
                <a:cs typeface="Arial MT"/>
              </a:rPr>
              <a:t>and </a:t>
            </a:r>
            <a:r>
              <a:rPr dirty="0" sz="1600">
                <a:latin typeface="Arial MT"/>
                <a:cs typeface="Arial MT"/>
              </a:rPr>
              <a:t>they in 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turn </a:t>
            </a:r>
            <a:r>
              <a:rPr dirty="0" sz="1600" spc="5">
                <a:latin typeface="Arial MT"/>
                <a:cs typeface="Arial MT"/>
              </a:rPr>
              <a:t>to </a:t>
            </a:r>
            <a:r>
              <a:rPr dirty="0" sz="1600" spc="-10">
                <a:latin typeface="Arial MT"/>
                <a:cs typeface="Arial MT"/>
              </a:rPr>
              <a:t>their </a:t>
            </a:r>
            <a:r>
              <a:rPr dirty="0" sz="1600" spc="-5">
                <a:latin typeface="Arial MT"/>
                <a:cs typeface="Arial MT"/>
              </a:rPr>
              <a:t>children, and </a:t>
            </a:r>
            <a:r>
              <a:rPr dirty="0" sz="1600" spc="5">
                <a:latin typeface="Arial MT"/>
                <a:cs typeface="Arial MT"/>
              </a:rPr>
              <a:t>so </a:t>
            </a:r>
            <a:r>
              <a:rPr dirty="0" sz="1600" spc="-5">
                <a:latin typeface="Arial MT"/>
                <a:cs typeface="Arial MT"/>
              </a:rPr>
              <a:t>on. Culture </a:t>
            </a:r>
            <a:r>
              <a:rPr dirty="0" sz="1600">
                <a:latin typeface="Arial MT"/>
                <a:cs typeface="Arial MT"/>
              </a:rPr>
              <a:t>is 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transmitted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15">
                <a:latin typeface="Arial MT"/>
                <a:cs typeface="Arial MT"/>
              </a:rPr>
              <a:t>not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through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genes</a:t>
            </a:r>
            <a:r>
              <a:rPr dirty="0" sz="1600" spc="-5">
                <a:latin typeface="Arial MT"/>
                <a:cs typeface="Arial MT"/>
              </a:rPr>
              <a:t> but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by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means </a:t>
            </a:r>
            <a:r>
              <a:rPr dirty="0" sz="1600" spc="-5">
                <a:latin typeface="Arial MT"/>
                <a:cs typeface="Arial MT"/>
              </a:rPr>
              <a:t>of language. Language </a:t>
            </a:r>
            <a:r>
              <a:rPr dirty="0" sz="1600">
                <a:latin typeface="Arial MT"/>
                <a:cs typeface="Arial MT"/>
              </a:rPr>
              <a:t>is </a:t>
            </a:r>
            <a:r>
              <a:rPr dirty="0" sz="1600" spc="-5">
                <a:latin typeface="Arial MT"/>
                <a:cs typeface="Arial MT"/>
              </a:rPr>
              <a:t>the </a:t>
            </a:r>
            <a:r>
              <a:rPr dirty="0" sz="1600" spc="5">
                <a:latin typeface="Arial MT"/>
                <a:cs typeface="Arial MT"/>
              </a:rPr>
              <a:t>main </a:t>
            </a:r>
            <a:r>
              <a:rPr dirty="0" sz="1600" spc="1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vehicle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 </a:t>
            </a:r>
            <a:r>
              <a:rPr dirty="0" sz="1600">
                <a:latin typeface="Arial MT"/>
                <a:cs typeface="Arial MT"/>
              </a:rPr>
              <a:t>culture.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Characteristics</a:t>
            </a:r>
            <a:r>
              <a:rPr dirty="0" sz="2200" spc="-4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of</a:t>
            </a:r>
            <a:r>
              <a:rPr dirty="0" sz="2200" spc="-5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algn="just" marL="445134" marR="262255" indent="-170815">
              <a:lnSpc>
                <a:spcPct val="100000"/>
              </a:lnSpc>
              <a:spcBef>
                <a:spcPts val="193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b="1">
                <a:latin typeface="Arial"/>
                <a:cs typeface="Arial"/>
              </a:rPr>
              <a:t>Culture</a:t>
            </a:r>
            <a:r>
              <a:rPr dirty="0" sz="1600" spc="5" b="1">
                <a:latin typeface="Arial"/>
                <a:cs typeface="Arial"/>
              </a:rPr>
              <a:t> is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spc="-5" b="1">
                <a:latin typeface="Arial"/>
                <a:cs typeface="Arial"/>
              </a:rPr>
              <a:t>dynamic</a:t>
            </a:r>
            <a:r>
              <a:rPr dirty="0" sz="1600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and</a:t>
            </a:r>
            <a:r>
              <a:rPr dirty="0" sz="1600" spc="42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adaptive; 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5">
                <a:latin typeface="Arial MT"/>
                <a:cs typeface="Arial MT"/>
              </a:rPr>
              <a:t>Though culture </a:t>
            </a:r>
            <a:r>
              <a:rPr dirty="0" sz="1600">
                <a:latin typeface="Arial MT"/>
                <a:cs typeface="Arial MT"/>
              </a:rPr>
              <a:t>is </a:t>
            </a:r>
            <a:r>
              <a:rPr dirty="0" sz="1600" spc="-5">
                <a:latin typeface="Arial MT"/>
                <a:cs typeface="Arial MT"/>
              </a:rPr>
              <a:t>relatively stable </a:t>
            </a:r>
            <a:r>
              <a:rPr dirty="0" sz="1600" spc="-15">
                <a:latin typeface="Arial MT"/>
                <a:cs typeface="Arial MT"/>
              </a:rPr>
              <a:t>it </a:t>
            </a:r>
            <a:r>
              <a:rPr dirty="0" sz="1600">
                <a:latin typeface="Arial MT"/>
                <a:cs typeface="Arial MT"/>
              </a:rPr>
              <a:t>is </a:t>
            </a:r>
            <a:r>
              <a:rPr dirty="0" sz="1600" spc="-15">
                <a:latin typeface="Arial MT"/>
                <a:cs typeface="Arial MT"/>
              </a:rPr>
              <a:t>not 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altogether static. </a:t>
            </a:r>
            <a:r>
              <a:rPr dirty="0" sz="1600" spc="-10">
                <a:latin typeface="Arial MT"/>
                <a:cs typeface="Arial MT"/>
              </a:rPr>
              <a:t>It is </a:t>
            </a:r>
            <a:r>
              <a:rPr dirty="0" sz="1600" spc="-5">
                <a:latin typeface="Arial MT"/>
                <a:cs typeface="Arial MT"/>
              </a:rPr>
              <a:t>subjected </a:t>
            </a:r>
            <a:r>
              <a:rPr dirty="0" sz="1600" spc="5">
                <a:latin typeface="Arial MT"/>
                <a:cs typeface="Arial MT"/>
              </a:rPr>
              <a:t>to slow </a:t>
            </a:r>
            <a:r>
              <a:rPr dirty="0" sz="1600" spc="-10">
                <a:latin typeface="Arial MT"/>
                <a:cs typeface="Arial MT"/>
              </a:rPr>
              <a:t>but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constant changes. Culture </a:t>
            </a:r>
            <a:r>
              <a:rPr dirty="0" sz="1600" spc="-10">
                <a:latin typeface="Arial MT"/>
                <a:cs typeface="Arial MT"/>
              </a:rPr>
              <a:t>is responsive </a:t>
            </a:r>
            <a:r>
              <a:rPr dirty="0" sz="1600" spc="5">
                <a:latin typeface="Arial MT"/>
                <a:cs typeface="Arial MT"/>
              </a:rPr>
              <a:t>to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changing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conditions</a:t>
            </a:r>
            <a:r>
              <a:rPr dirty="0" sz="1600" spc="-5">
                <a:latin typeface="Arial MT"/>
                <a:cs typeface="Arial MT"/>
              </a:rPr>
              <a:t> </a:t>
            </a:r>
            <a:r>
              <a:rPr dirty="0" sz="1600" spc="-15">
                <a:latin typeface="Arial MT"/>
                <a:cs typeface="Arial MT"/>
              </a:rPr>
              <a:t>of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physical 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world </a:t>
            </a:r>
            <a:r>
              <a:rPr dirty="0" sz="1600" spc="-5">
                <a:latin typeface="Arial MT"/>
                <a:cs typeface="Arial MT"/>
              </a:rPr>
              <a:t>as </a:t>
            </a:r>
            <a:r>
              <a:rPr dirty="0" sz="1600">
                <a:latin typeface="Arial MT"/>
                <a:cs typeface="Arial MT"/>
              </a:rPr>
              <a:t>it </a:t>
            </a:r>
            <a:r>
              <a:rPr dirty="0" sz="1600" spc="-5">
                <a:latin typeface="Arial MT"/>
                <a:cs typeface="Arial MT"/>
              </a:rPr>
              <a:t>assists </a:t>
            </a:r>
            <a:r>
              <a:rPr dirty="0" sz="1600" spc="-15">
                <a:latin typeface="Arial MT"/>
                <a:cs typeface="Arial MT"/>
              </a:rPr>
              <a:t>us </a:t>
            </a:r>
            <a:r>
              <a:rPr dirty="0" sz="1600" spc="5">
                <a:latin typeface="Arial MT"/>
                <a:cs typeface="Arial MT"/>
              </a:rPr>
              <a:t>to </a:t>
            </a:r>
            <a:r>
              <a:rPr dirty="0" sz="1600" spc="-5">
                <a:latin typeface="Arial MT"/>
                <a:cs typeface="Arial MT"/>
              </a:rPr>
              <a:t>survive </a:t>
            </a:r>
            <a:r>
              <a:rPr dirty="0" sz="1600" spc="-15">
                <a:latin typeface="Arial MT"/>
                <a:cs typeface="Arial MT"/>
              </a:rPr>
              <a:t>and </a:t>
            </a:r>
            <a:r>
              <a:rPr dirty="0" sz="1600" spc="-10">
                <a:latin typeface="Arial MT"/>
                <a:cs typeface="Arial MT"/>
              </a:rPr>
              <a:t>adapt </a:t>
            </a:r>
            <a:r>
              <a:rPr dirty="0" sz="1600" spc="-5">
                <a:latin typeface="Arial MT"/>
                <a:cs typeface="Arial MT"/>
              </a:rPr>
              <a:t> </a:t>
            </a:r>
            <a:r>
              <a:rPr dirty="0" sz="1600" spc="5">
                <a:latin typeface="Arial MT"/>
                <a:cs typeface="Arial MT"/>
              </a:rPr>
              <a:t>to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changes.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10"/>
              </a:spcBef>
            </a:pPr>
            <a:r>
              <a:rPr dirty="0" spc="-5"/>
              <a:t>Characteristics</a:t>
            </a:r>
            <a:r>
              <a:rPr dirty="0" spc="-60"/>
              <a:t> </a:t>
            </a:r>
            <a:r>
              <a:rPr dirty="0" spc="5"/>
              <a:t>of</a:t>
            </a:r>
            <a:r>
              <a:rPr dirty="0" spc="-65"/>
              <a:t> </a:t>
            </a:r>
            <a:r>
              <a:rPr dirty="0" spc="-5"/>
              <a:t>Culture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05255" y="1490598"/>
            <a:ext cx="4052570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82880" marR="5080" indent="-17081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1800" spc="-5" b="1">
                <a:latin typeface="Arial"/>
                <a:cs typeface="Arial"/>
              </a:rPr>
              <a:t>Culture</a:t>
            </a:r>
            <a:r>
              <a:rPr dirty="0" sz="1800" b="1">
                <a:latin typeface="Arial"/>
                <a:cs typeface="Arial"/>
              </a:rPr>
              <a:t> </a:t>
            </a:r>
            <a:r>
              <a:rPr dirty="0" sz="1800" spc="-5" b="1">
                <a:latin typeface="Arial"/>
                <a:cs typeface="Arial"/>
              </a:rPr>
              <a:t>varies</a:t>
            </a:r>
            <a:r>
              <a:rPr dirty="0" sz="1800" b="1">
                <a:latin typeface="Arial"/>
                <a:cs typeface="Arial"/>
              </a:rPr>
              <a:t> from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spc="-5" b="1">
                <a:latin typeface="Arial"/>
                <a:cs typeface="Arial"/>
              </a:rPr>
              <a:t>society</a:t>
            </a:r>
            <a:r>
              <a:rPr dirty="0" sz="1800" b="1">
                <a:latin typeface="Arial"/>
                <a:cs typeface="Arial"/>
              </a:rPr>
              <a:t> </a:t>
            </a:r>
            <a:r>
              <a:rPr dirty="0" sz="1800" spc="20" b="1">
                <a:latin typeface="Arial"/>
                <a:cs typeface="Arial"/>
              </a:rPr>
              <a:t>to </a:t>
            </a:r>
            <a:r>
              <a:rPr dirty="0" sz="1800" spc="25" b="1">
                <a:latin typeface="Arial"/>
                <a:cs typeface="Arial"/>
              </a:rPr>
              <a:t> </a:t>
            </a:r>
            <a:r>
              <a:rPr dirty="0" sz="1800" spc="-5" b="1">
                <a:latin typeface="Arial"/>
                <a:cs typeface="Arial"/>
              </a:rPr>
              <a:t>society;</a:t>
            </a:r>
            <a:r>
              <a:rPr dirty="0" sz="1800" b="1">
                <a:latin typeface="Arial"/>
                <a:cs typeface="Arial"/>
              </a:rPr>
              <a:t> </a:t>
            </a:r>
            <a:r>
              <a:rPr dirty="0" sz="1800">
                <a:latin typeface="Arial MT"/>
                <a:cs typeface="Arial MT"/>
              </a:rPr>
              <a:t>Every</a:t>
            </a:r>
            <a:r>
              <a:rPr dirty="0" sz="1800" spc="5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society </a:t>
            </a:r>
            <a:r>
              <a:rPr dirty="0" sz="1800" spc="-5">
                <a:latin typeface="Arial MT"/>
                <a:cs typeface="Arial MT"/>
              </a:rPr>
              <a:t>has</a:t>
            </a:r>
            <a:r>
              <a:rPr dirty="0" sz="1800" spc="490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a culture </a:t>
            </a:r>
            <a:r>
              <a:rPr dirty="0" sz="1800" spc="-490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of </a:t>
            </a:r>
            <a:r>
              <a:rPr dirty="0" sz="1800" spc="-10">
                <a:latin typeface="Arial MT"/>
                <a:cs typeface="Arial MT"/>
              </a:rPr>
              <a:t>its </a:t>
            </a:r>
            <a:r>
              <a:rPr dirty="0" sz="1800" spc="-5">
                <a:latin typeface="Arial MT"/>
                <a:cs typeface="Arial MT"/>
              </a:rPr>
              <a:t>own. </a:t>
            </a:r>
            <a:r>
              <a:rPr dirty="0" sz="1800">
                <a:latin typeface="Arial MT"/>
                <a:cs typeface="Arial MT"/>
              </a:rPr>
              <a:t>It </a:t>
            </a:r>
            <a:r>
              <a:rPr dirty="0" sz="1800" spc="-10">
                <a:latin typeface="Arial MT"/>
                <a:cs typeface="Arial MT"/>
              </a:rPr>
              <a:t>differs </a:t>
            </a:r>
            <a:r>
              <a:rPr dirty="0" sz="1800" spc="-5">
                <a:latin typeface="Arial MT"/>
                <a:cs typeface="Arial MT"/>
              </a:rPr>
              <a:t>from</a:t>
            </a:r>
            <a:r>
              <a:rPr dirty="0" sz="1800">
                <a:latin typeface="Arial MT"/>
                <a:cs typeface="Arial MT"/>
              </a:rPr>
              <a:t> </a:t>
            </a:r>
            <a:r>
              <a:rPr dirty="0" sz="1800" spc="-5">
                <a:latin typeface="Arial MT"/>
                <a:cs typeface="Arial MT"/>
              </a:rPr>
              <a:t>society </a:t>
            </a:r>
            <a:r>
              <a:rPr dirty="0" sz="1800" spc="-25">
                <a:latin typeface="Arial MT"/>
                <a:cs typeface="Arial MT"/>
              </a:rPr>
              <a:t>to </a:t>
            </a:r>
            <a:r>
              <a:rPr dirty="0" sz="1800" spc="-20">
                <a:latin typeface="Arial MT"/>
                <a:cs typeface="Arial MT"/>
              </a:rPr>
              <a:t> society.</a:t>
            </a:r>
            <a:r>
              <a:rPr dirty="0" sz="1800" spc="-15">
                <a:latin typeface="Arial MT"/>
                <a:cs typeface="Arial MT"/>
              </a:rPr>
              <a:t> </a:t>
            </a:r>
            <a:r>
              <a:rPr dirty="0" sz="1800" spc="-5">
                <a:latin typeface="Arial MT"/>
                <a:cs typeface="Arial MT"/>
              </a:rPr>
              <a:t>Culture</a:t>
            </a:r>
            <a:r>
              <a:rPr dirty="0" sz="1800">
                <a:latin typeface="Arial MT"/>
                <a:cs typeface="Arial MT"/>
              </a:rPr>
              <a:t> of</a:t>
            </a:r>
            <a:r>
              <a:rPr dirty="0" sz="1800" spc="5">
                <a:latin typeface="Arial MT"/>
                <a:cs typeface="Arial MT"/>
              </a:rPr>
              <a:t> </a:t>
            </a:r>
            <a:r>
              <a:rPr dirty="0" sz="1800" spc="-5">
                <a:latin typeface="Arial MT"/>
                <a:cs typeface="Arial MT"/>
              </a:rPr>
              <a:t>every</a:t>
            </a:r>
            <a:r>
              <a:rPr dirty="0" sz="1800">
                <a:latin typeface="Arial MT"/>
                <a:cs typeface="Arial MT"/>
              </a:rPr>
              <a:t> society</a:t>
            </a:r>
            <a:r>
              <a:rPr dirty="0" sz="1800" spc="5">
                <a:latin typeface="Arial MT"/>
                <a:cs typeface="Arial MT"/>
              </a:rPr>
              <a:t> </a:t>
            </a:r>
            <a:r>
              <a:rPr dirty="0" sz="1800" spc="-20">
                <a:latin typeface="Arial MT"/>
                <a:cs typeface="Arial MT"/>
              </a:rPr>
              <a:t>is </a:t>
            </a:r>
            <a:r>
              <a:rPr dirty="0" sz="1800" spc="-15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unique</a:t>
            </a:r>
            <a:r>
              <a:rPr dirty="0" sz="1800" spc="5">
                <a:latin typeface="Arial MT"/>
                <a:cs typeface="Arial MT"/>
              </a:rPr>
              <a:t> </a:t>
            </a:r>
            <a:r>
              <a:rPr dirty="0" sz="1800" spc="-15">
                <a:latin typeface="Arial MT"/>
                <a:cs typeface="Arial MT"/>
              </a:rPr>
              <a:t>to</a:t>
            </a:r>
            <a:r>
              <a:rPr dirty="0" sz="1800" spc="-10">
                <a:latin typeface="Arial MT"/>
                <a:cs typeface="Arial MT"/>
              </a:rPr>
              <a:t> </a:t>
            </a:r>
            <a:r>
              <a:rPr dirty="0" sz="1800" spc="-5">
                <a:latin typeface="Arial MT"/>
                <a:cs typeface="Arial MT"/>
              </a:rPr>
              <a:t>itself.</a:t>
            </a:r>
            <a:r>
              <a:rPr dirty="0" sz="1800">
                <a:latin typeface="Arial MT"/>
                <a:cs typeface="Arial MT"/>
              </a:rPr>
              <a:t> </a:t>
            </a:r>
            <a:r>
              <a:rPr dirty="0" sz="1800" spc="-5">
                <a:latin typeface="Arial MT"/>
                <a:cs typeface="Arial MT"/>
              </a:rPr>
              <a:t>Cultures</a:t>
            </a:r>
            <a:r>
              <a:rPr dirty="0" sz="1800">
                <a:latin typeface="Arial MT"/>
                <a:cs typeface="Arial MT"/>
              </a:rPr>
              <a:t> are</a:t>
            </a:r>
            <a:r>
              <a:rPr dirty="0" sz="1800" spc="5">
                <a:latin typeface="Arial MT"/>
                <a:cs typeface="Arial MT"/>
              </a:rPr>
              <a:t> </a:t>
            </a:r>
            <a:r>
              <a:rPr dirty="0" sz="1800" spc="-5">
                <a:latin typeface="Arial MT"/>
                <a:cs typeface="Arial MT"/>
              </a:rPr>
              <a:t>not </a:t>
            </a:r>
            <a:r>
              <a:rPr dirty="0" sz="1800" spc="-490">
                <a:latin typeface="Arial MT"/>
                <a:cs typeface="Arial MT"/>
              </a:rPr>
              <a:t> </a:t>
            </a:r>
            <a:r>
              <a:rPr dirty="0" sz="1800" spc="5">
                <a:latin typeface="Arial MT"/>
                <a:cs typeface="Arial MT"/>
              </a:rPr>
              <a:t>uniform.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875"/>
              </a:spcBef>
            </a:pP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Components</a:t>
            </a:r>
            <a:r>
              <a:rPr dirty="0" sz="2200" spc="-35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of</a:t>
            </a:r>
            <a:r>
              <a:rPr dirty="0" sz="2200" spc="-20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10"/>
              </a:spcBef>
              <a:buChar char="•"/>
              <a:tabLst>
                <a:tab pos="445770" algn="l"/>
              </a:tabLst>
            </a:pPr>
            <a:r>
              <a:rPr dirty="0" sz="2000" spc="-40">
                <a:latin typeface="Arial MT"/>
                <a:cs typeface="Arial MT"/>
              </a:rPr>
              <a:t>Values</a:t>
            </a:r>
            <a:endParaRPr sz="2000">
              <a:latin typeface="Arial MT"/>
              <a:cs typeface="Arial MT"/>
            </a:endParaRPr>
          </a:p>
          <a:p>
            <a:pPr marL="445134" indent="-170815">
              <a:lnSpc>
                <a:spcPct val="100000"/>
              </a:lnSpc>
              <a:spcBef>
                <a:spcPts val="484"/>
              </a:spcBef>
              <a:buChar char="•"/>
              <a:tabLst>
                <a:tab pos="445770" algn="l"/>
              </a:tabLst>
            </a:pPr>
            <a:r>
              <a:rPr dirty="0" sz="2000">
                <a:latin typeface="Arial MT"/>
                <a:cs typeface="Arial MT"/>
              </a:rPr>
              <a:t>Norms</a:t>
            </a:r>
            <a:endParaRPr sz="2000">
              <a:latin typeface="Arial MT"/>
              <a:cs typeface="Arial MT"/>
            </a:endParaRPr>
          </a:p>
          <a:p>
            <a:pPr marL="445134" indent="-170815">
              <a:lnSpc>
                <a:spcPct val="100000"/>
              </a:lnSpc>
              <a:spcBef>
                <a:spcPts val="480"/>
              </a:spcBef>
              <a:buChar char="•"/>
              <a:tabLst>
                <a:tab pos="445770" algn="l"/>
              </a:tabLst>
            </a:pPr>
            <a:r>
              <a:rPr dirty="0" sz="2000" spc="-15">
                <a:latin typeface="Arial MT"/>
                <a:cs typeface="Arial MT"/>
              </a:rPr>
              <a:t>Symbols</a:t>
            </a:r>
            <a:endParaRPr sz="2000">
              <a:latin typeface="Arial MT"/>
              <a:cs typeface="Arial MT"/>
            </a:endParaRPr>
          </a:p>
          <a:p>
            <a:pPr marL="445134" indent="-170815">
              <a:lnSpc>
                <a:spcPct val="100000"/>
              </a:lnSpc>
              <a:spcBef>
                <a:spcPts val="480"/>
              </a:spcBef>
              <a:buChar char="•"/>
              <a:tabLst>
                <a:tab pos="445770" algn="l"/>
              </a:tabLst>
            </a:pPr>
            <a:r>
              <a:rPr dirty="0" sz="2000" spc="-10">
                <a:latin typeface="Arial MT"/>
                <a:cs typeface="Arial MT"/>
              </a:rPr>
              <a:t>Language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just" marL="958215">
              <a:lnSpc>
                <a:spcPct val="100000"/>
              </a:lnSpc>
              <a:spcBef>
                <a:spcPts val="1875"/>
              </a:spcBef>
            </a:pP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Components</a:t>
            </a:r>
            <a:r>
              <a:rPr dirty="0" sz="2200" spc="-35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of</a:t>
            </a:r>
            <a:r>
              <a:rPr dirty="0" sz="2200" spc="-20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algn="just" marL="730885" marR="264795">
              <a:lnSpc>
                <a:spcPct val="89600"/>
              </a:lnSpc>
              <a:spcBef>
                <a:spcPts val="1939"/>
              </a:spcBef>
            </a:pPr>
            <a:r>
              <a:rPr dirty="0" u="heavy" sz="135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1. </a:t>
            </a:r>
            <a:r>
              <a:rPr dirty="0" u="heavy" sz="1350" spc="-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Values </a:t>
            </a:r>
            <a:r>
              <a:rPr dirty="0" sz="1350" spc="-5">
                <a:latin typeface="Arial MT"/>
                <a:cs typeface="Arial MT"/>
              </a:rPr>
              <a:t>– Collective </a:t>
            </a:r>
            <a:r>
              <a:rPr dirty="0" sz="1350" spc="-10">
                <a:latin typeface="Arial MT"/>
                <a:cs typeface="Arial MT"/>
              </a:rPr>
              <a:t>concept </a:t>
            </a:r>
            <a:r>
              <a:rPr dirty="0" sz="1350" spc="-5">
                <a:latin typeface="Arial MT"/>
                <a:cs typeface="Arial MT"/>
              </a:rPr>
              <a:t>of </a:t>
            </a:r>
            <a:r>
              <a:rPr dirty="0" sz="1350" spc="-20">
                <a:latin typeface="Arial MT"/>
                <a:cs typeface="Arial MT"/>
              </a:rPr>
              <a:t>what </a:t>
            </a:r>
            <a:r>
              <a:rPr dirty="0" sz="1350">
                <a:latin typeface="Arial MT"/>
                <a:cs typeface="Arial MT"/>
              </a:rPr>
              <a:t>is </a:t>
            </a:r>
            <a:r>
              <a:rPr dirty="0" sz="1350" spc="-10">
                <a:latin typeface="Arial MT"/>
                <a:cs typeface="Arial MT"/>
              </a:rPr>
              <a:t>good, </a:t>
            </a:r>
            <a:r>
              <a:rPr dirty="0" sz="1350" spc="-36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bad </a:t>
            </a:r>
            <a:r>
              <a:rPr dirty="0" sz="1350" spc="-5">
                <a:latin typeface="Arial MT"/>
                <a:cs typeface="Arial MT"/>
              </a:rPr>
              <a:t>, </a:t>
            </a:r>
            <a:r>
              <a:rPr dirty="0" sz="1350" spc="-10">
                <a:latin typeface="Arial MT"/>
                <a:cs typeface="Arial MT"/>
              </a:rPr>
              <a:t>desirable,</a:t>
            </a:r>
            <a:r>
              <a:rPr dirty="0" sz="1350" spc="35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proper ,and</a:t>
            </a:r>
            <a:r>
              <a:rPr dirty="0" sz="1350" spc="36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improper</a:t>
            </a:r>
            <a:r>
              <a:rPr dirty="0" sz="1350" spc="73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and </a:t>
            </a:r>
            <a:r>
              <a:rPr dirty="0" sz="1350" spc="-5">
                <a:latin typeface="Arial MT"/>
                <a:cs typeface="Arial MT"/>
              </a:rPr>
              <a:t> that</a:t>
            </a:r>
            <a:r>
              <a:rPr dirty="0" sz="1350" spc="-10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serve</a:t>
            </a:r>
            <a:r>
              <a:rPr dirty="0" sz="1350" spc="-2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as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broad</a:t>
            </a:r>
            <a:r>
              <a:rPr dirty="0" sz="1350" spc="2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guidelines</a:t>
            </a:r>
            <a:r>
              <a:rPr dirty="0" sz="1350" spc="6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for</a:t>
            </a:r>
            <a:r>
              <a:rPr dirty="0" sz="1350" spc="-1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social living.</a:t>
            </a:r>
            <a:endParaRPr sz="1350">
              <a:latin typeface="Arial MT"/>
              <a:cs typeface="Arial MT"/>
            </a:endParaRPr>
          </a:p>
          <a:p>
            <a:pPr algn="just" marL="950594" indent="-220345">
              <a:lnSpc>
                <a:spcPts val="1530"/>
              </a:lnSpc>
              <a:spcBef>
                <a:spcPts val="180"/>
              </a:spcBef>
              <a:buChar char="•"/>
              <a:tabLst>
                <a:tab pos="951230" algn="l"/>
              </a:tabLst>
            </a:pPr>
            <a:r>
              <a:rPr dirty="0" sz="1350" spc="-30">
                <a:latin typeface="Arial MT"/>
                <a:cs typeface="Arial MT"/>
              </a:rPr>
              <a:t>Values</a:t>
            </a:r>
            <a:r>
              <a:rPr dirty="0" sz="1350" spc="22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indicate</a:t>
            </a:r>
            <a:r>
              <a:rPr dirty="0" sz="1350" spc="24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what</a:t>
            </a:r>
            <a:r>
              <a:rPr dirty="0" sz="1350" spc="23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people</a:t>
            </a:r>
            <a:r>
              <a:rPr dirty="0" sz="1350" spc="220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find</a:t>
            </a:r>
            <a:r>
              <a:rPr dirty="0" sz="1350" spc="22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important</a:t>
            </a:r>
            <a:endParaRPr sz="1350">
              <a:latin typeface="Arial MT"/>
              <a:cs typeface="Arial MT"/>
            </a:endParaRPr>
          </a:p>
          <a:p>
            <a:pPr algn="just" marL="901700">
              <a:lnSpc>
                <a:spcPts val="1530"/>
              </a:lnSpc>
            </a:pPr>
            <a:r>
              <a:rPr dirty="0" sz="1350" spc="-10">
                <a:latin typeface="Arial MT"/>
                <a:cs typeface="Arial MT"/>
              </a:rPr>
              <a:t>and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morally</a:t>
            </a:r>
            <a:r>
              <a:rPr dirty="0" sz="1350" spc="7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right</a:t>
            </a:r>
            <a:r>
              <a:rPr dirty="0" sz="1350" spc="-1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(or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wrong)</a:t>
            </a:r>
            <a:endParaRPr sz="1350">
              <a:latin typeface="Arial MT"/>
              <a:cs typeface="Arial MT"/>
            </a:endParaRPr>
          </a:p>
          <a:p>
            <a:pPr marL="901700" indent="-171450">
              <a:lnSpc>
                <a:spcPct val="100000"/>
              </a:lnSpc>
              <a:spcBef>
                <a:spcPts val="180"/>
              </a:spcBef>
              <a:buChar char="•"/>
              <a:tabLst>
                <a:tab pos="902335" algn="l"/>
              </a:tabLst>
            </a:pPr>
            <a:r>
              <a:rPr dirty="0" sz="1350" spc="-10">
                <a:latin typeface="Arial MT"/>
                <a:cs typeface="Arial MT"/>
              </a:rPr>
              <a:t>Respect</a:t>
            </a:r>
            <a:r>
              <a:rPr dirty="0" sz="1350" spc="3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for</a:t>
            </a:r>
            <a:r>
              <a:rPr dirty="0" sz="1350" spc="-1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parents,</a:t>
            </a:r>
            <a:r>
              <a:rPr dirty="0" sz="1350" spc="1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elders</a:t>
            </a:r>
            <a:endParaRPr sz="1350">
              <a:latin typeface="Arial MT"/>
              <a:cs typeface="Arial MT"/>
            </a:endParaRPr>
          </a:p>
          <a:p>
            <a:pPr marL="901700" indent="-171450">
              <a:lnSpc>
                <a:spcPct val="100000"/>
              </a:lnSpc>
              <a:spcBef>
                <a:spcPts val="155"/>
              </a:spcBef>
              <a:buChar char="•"/>
              <a:tabLst>
                <a:tab pos="902335" algn="l"/>
              </a:tabLst>
            </a:pPr>
            <a:r>
              <a:rPr dirty="0" sz="1350" spc="-15">
                <a:latin typeface="Arial MT"/>
                <a:cs typeface="Arial MT"/>
              </a:rPr>
              <a:t>Cleanliness</a:t>
            </a:r>
            <a:endParaRPr sz="1350">
              <a:latin typeface="Arial MT"/>
              <a:cs typeface="Arial MT"/>
            </a:endParaRPr>
          </a:p>
          <a:p>
            <a:pPr marL="901700" indent="-171450">
              <a:lnSpc>
                <a:spcPct val="100000"/>
              </a:lnSpc>
              <a:spcBef>
                <a:spcPts val="155"/>
              </a:spcBef>
              <a:buChar char="•"/>
              <a:tabLst>
                <a:tab pos="902335" algn="l"/>
              </a:tabLst>
            </a:pPr>
            <a:r>
              <a:rPr dirty="0" sz="1350" spc="-5">
                <a:latin typeface="Arial MT"/>
                <a:cs typeface="Arial MT"/>
              </a:rPr>
              <a:t>Generosity</a:t>
            </a:r>
            <a:endParaRPr sz="1350">
              <a:latin typeface="Arial MT"/>
              <a:cs typeface="Arial MT"/>
            </a:endParaRPr>
          </a:p>
          <a:p>
            <a:pPr marL="901700" indent="-171450">
              <a:lnSpc>
                <a:spcPts val="1545"/>
              </a:lnSpc>
              <a:spcBef>
                <a:spcPts val="155"/>
              </a:spcBef>
              <a:buChar char="•"/>
              <a:tabLst>
                <a:tab pos="902335" algn="l"/>
              </a:tabLst>
            </a:pPr>
            <a:r>
              <a:rPr dirty="0" sz="1350" spc="-25">
                <a:latin typeface="Arial MT"/>
                <a:cs typeface="Arial MT"/>
              </a:rPr>
              <a:t>Values</a:t>
            </a:r>
            <a:r>
              <a:rPr dirty="0" sz="1350" spc="26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are</a:t>
            </a:r>
            <a:r>
              <a:rPr dirty="0" sz="1350" spc="60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broad</a:t>
            </a:r>
            <a:r>
              <a:rPr dirty="0" sz="1350" spc="59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principles</a:t>
            </a:r>
            <a:r>
              <a:rPr dirty="0" sz="1350" spc="60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that</a:t>
            </a:r>
            <a:r>
              <a:rPr dirty="0" sz="1350" spc="61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support</a:t>
            </a:r>
            <a:endParaRPr sz="1350">
              <a:latin typeface="Arial MT"/>
              <a:cs typeface="Arial MT"/>
            </a:endParaRPr>
          </a:p>
          <a:p>
            <a:pPr marL="901700">
              <a:lnSpc>
                <a:spcPts val="1545"/>
              </a:lnSpc>
            </a:pPr>
            <a:r>
              <a:rPr dirty="0" sz="1350" spc="-10">
                <a:latin typeface="Arial MT"/>
                <a:cs typeface="Arial MT"/>
              </a:rPr>
              <a:t>beliefs.</a:t>
            </a:r>
            <a:endParaRPr sz="1350">
              <a:latin typeface="Arial MT"/>
              <a:cs typeface="Arial MT"/>
            </a:endParaRPr>
          </a:p>
          <a:p>
            <a:pPr marL="901700" marR="266065" indent="-170815">
              <a:lnSpc>
                <a:spcPts val="1460"/>
              </a:lnSpc>
              <a:spcBef>
                <a:spcPts val="340"/>
              </a:spcBef>
              <a:buFont typeface="Arial MT"/>
              <a:buChar char="•"/>
              <a:tabLst>
                <a:tab pos="902335" algn="l"/>
              </a:tabLst>
            </a:pPr>
            <a:r>
              <a:rPr dirty="0" sz="1350" spc="-5" b="1">
                <a:latin typeface="Arial"/>
                <a:cs typeface="Arial"/>
              </a:rPr>
              <a:t>Beliefs</a:t>
            </a:r>
            <a:r>
              <a:rPr dirty="0" sz="1350" b="1">
                <a:latin typeface="Arial"/>
                <a:cs typeface="Arial"/>
              </a:rPr>
              <a:t> </a:t>
            </a:r>
            <a:r>
              <a:rPr dirty="0" sz="1350" spc="-5">
                <a:latin typeface="Arial MT"/>
                <a:cs typeface="Arial MT"/>
              </a:rPr>
              <a:t>are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specific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thoughts </a:t>
            </a:r>
            <a:r>
              <a:rPr dirty="0" sz="1350" spc="-10">
                <a:latin typeface="Arial MT"/>
                <a:cs typeface="Arial MT"/>
              </a:rPr>
              <a:t>or</a:t>
            </a:r>
            <a:r>
              <a:rPr dirty="0" sz="1350" spc="-5">
                <a:latin typeface="Arial MT"/>
                <a:cs typeface="Arial MT"/>
              </a:rPr>
              <a:t> ideas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that </a:t>
            </a:r>
            <a:r>
              <a:rPr dirty="0" sz="1350" spc="-36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people</a:t>
            </a:r>
            <a:r>
              <a:rPr dirty="0" sz="1350" spc="50">
                <a:latin typeface="Arial MT"/>
                <a:cs typeface="Arial MT"/>
              </a:rPr>
              <a:t> </a:t>
            </a:r>
            <a:r>
              <a:rPr dirty="0" sz="1350" spc="-20">
                <a:latin typeface="Arial MT"/>
                <a:cs typeface="Arial MT"/>
              </a:rPr>
              <a:t>hold</a:t>
            </a:r>
            <a:r>
              <a:rPr dirty="0" sz="1350" spc="5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to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be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true.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844" y="4368800"/>
            <a:ext cx="3978910" cy="20377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latin typeface="Calibri"/>
                <a:cs typeface="Calibri"/>
              </a:rPr>
              <a:t>Ten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Core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Values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identified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Robin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M. </a:t>
            </a:r>
            <a:r>
              <a:rPr dirty="0" sz="1200" spc="-10">
                <a:latin typeface="Calibri"/>
                <a:cs typeface="Calibri"/>
              </a:rPr>
              <a:t>Williams,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45">
                <a:latin typeface="Calibri"/>
                <a:cs typeface="Calibri"/>
              </a:rPr>
              <a:t>Jr.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</a:t>
            </a:r>
            <a:r>
              <a:rPr dirty="0" sz="1200" spc="-25">
                <a:latin typeface="Calibri"/>
                <a:cs typeface="Calibri"/>
              </a:rPr>
              <a:t>1970’s</a:t>
            </a:r>
            <a:endParaRPr sz="1200">
              <a:latin typeface="Calibri"/>
              <a:cs typeface="Calibri"/>
            </a:endParaRPr>
          </a:p>
          <a:p>
            <a:pPr marL="12700" marR="960119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Individualism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(ability,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work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ethic,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responsibility)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Achievement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Success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(do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better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life)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latin typeface="Calibri"/>
                <a:cs typeface="Calibri"/>
              </a:rPr>
              <a:t>Activity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Work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(“work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play,”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active </a:t>
            </a:r>
            <a:r>
              <a:rPr dirty="0" sz="1200" spc="-10">
                <a:latin typeface="Calibri"/>
                <a:cs typeface="Calibri"/>
              </a:rPr>
              <a:t>lifestyle)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Science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Technology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(expectations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from…)</a:t>
            </a:r>
            <a:endParaRPr sz="1200">
              <a:latin typeface="Calibri"/>
              <a:cs typeface="Calibri"/>
            </a:endParaRPr>
          </a:p>
          <a:p>
            <a:pPr marL="12700" marR="50419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Progress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Comfort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(goods,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services,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necessities)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Efficiency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Practicality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(bigger,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better,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faster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things)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Equality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(class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equality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opportunity)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Morality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Humanitarianism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(aiding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others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need)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Freedom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Liberty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(self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explanatory)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>
                <a:latin typeface="Calibri"/>
                <a:cs typeface="Calibri"/>
              </a:rPr>
              <a:t>Racism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Superiority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(value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group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above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others)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875"/>
              </a:spcBef>
            </a:pP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Components</a:t>
            </a:r>
            <a:r>
              <a:rPr dirty="0" sz="2200" spc="-35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of</a:t>
            </a:r>
            <a:r>
              <a:rPr dirty="0" sz="2200" spc="-20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00">
              <a:latin typeface="Calibri"/>
              <a:cs typeface="Calibri"/>
            </a:endParaRPr>
          </a:p>
          <a:p>
            <a:pPr algn="just" marL="730885" marR="262890">
              <a:lnSpc>
                <a:spcPct val="100000"/>
              </a:lnSpc>
            </a:pPr>
            <a:r>
              <a:rPr dirty="0" sz="1600" spc="-5" b="1">
                <a:latin typeface="Arial"/>
                <a:cs typeface="Arial"/>
              </a:rPr>
              <a:t>2. </a:t>
            </a:r>
            <a:r>
              <a:rPr dirty="0" sz="1600" spc="-10" b="1">
                <a:latin typeface="Arial"/>
                <a:cs typeface="Arial"/>
              </a:rPr>
              <a:t>Norms; </a:t>
            </a:r>
            <a:r>
              <a:rPr dirty="0" sz="1600" spc="-5">
                <a:latin typeface="Arial MT"/>
                <a:cs typeface="Arial MT"/>
              </a:rPr>
              <a:t>rules developed by </a:t>
            </a:r>
            <a:r>
              <a:rPr dirty="0" sz="1600">
                <a:latin typeface="Arial MT"/>
                <a:cs typeface="Arial MT"/>
              </a:rPr>
              <a:t>a </a:t>
            </a:r>
            <a:r>
              <a:rPr dirty="0" sz="1600" spc="-5">
                <a:latin typeface="Arial MT"/>
                <a:cs typeface="Arial MT"/>
              </a:rPr>
              <a:t>group 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 people </a:t>
            </a:r>
            <a:r>
              <a:rPr dirty="0" sz="1600" spc="-10">
                <a:latin typeface="Arial MT"/>
                <a:cs typeface="Arial MT"/>
              </a:rPr>
              <a:t>that </a:t>
            </a:r>
            <a:r>
              <a:rPr dirty="0" sz="1600" spc="-5">
                <a:latin typeface="Arial MT"/>
                <a:cs typeface="Arial MT"/>
              </a:rPr>
              <a:t>specify how people </a:t>
            </a:r>
            <a:r>
              <a:rPr dirty="0" u="heavy" sz="16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must</a:t>
            </a:r>
            <a:r>
              <a:rPr dirty="0" sz="1600">
                <a:latin typeface="Arial MT"/>
                <a:cs typeface="Arial MT"/>
              </a:rPr>
              <a:t>,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u="heavy" sz="16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should</a:t>
            </a:r>
            <a:r>
              <a:rPr dirty="0" sz="1600" spc="-5">
                <a:latin typeface="Arial MT"/>
                <a:cs typeface="Arial MT"/>
              </a:rPr>
              <a:t>, </a:t>
            </a:r>
            <a:r>
              <a:rPr dirty="0" u="heavy" sz="16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may</a:t>
            </a:r>
            <a:r>
              <a:rPr dirty="0" sz="1600" spc="-25">
                <a:latin typeface="Arial MT"/>
                <a:cs typeface="Arial MT"/>
              </a:rPr>
              <a:t>, </a:t>
            </a:r>
            <a:r>
              <a:rPr dirty="0" u="heavy" sz="16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should </a:t>
            </a:r>
            <a:r>
              <a:rPr dirty="0" u="heavy" sz="16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not </a:t>
            </a:r>
            <a:r>
              <a:rPr dirty="0" sz="1600" spc="-5">
                <a:latin typeface="Arial MT"/>
                <a:cs typeface="Arial MT"/>
              </a:rPr>
              <a:t>and </a:t>
            </a:r>
            <a:r>
              <a:rPr dirty="0" u="heavy" sz="16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must </a:t>
            </a:r>
            <a:r>
              <a:rPr dirty="0" u="heavy" sz="16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not 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behave</a:t>
            </a:r>
            <a:r>
              <a:rPr dirty="0" sz="1600">
                <a:latin typeface="Arial MT"/>
                <a:cs typeface="Arial MT"/>
              </a:rPr>
              <a:t> in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various</a:t>
            </a:r>
            <a:r>
              <a:rPr dirty="0" sz="1600">
                <a:latin typeface="Arial MT"/>
                <a:cs typeface="Arial MT"/>
              </a:rPr>
              <a:t> situations.</a:t>
            </a:r>
            <a:endParaRPr sz="1600">
              <a:latin typeface="Arial MT"/>
              <a:cs typeface="Arial MT"/>
            </a:endParaRPr>
          </a:p>
          <a:p>
            <a:pPr algn="just" marL="901700" marR="266700" indent="-170815">
              <a:lnSpc>
                <a:spcPct val="100000"/>
              </a:lnSpc>
              <a:spcBef>
                <a:spcPts val="385"/>
              </a:spcBef>
              <a:buChar char="•"/>
              <a:tabLst>
                <a:tab pos="902335" algn="l"/>
              </a:tabLst>
            </a:pPr>
            <a:r>
              <a:rPr dirty="0" sz="1600">
                <a:latin typeface="Arial MT"/>
                <a:cs typeface="Arial MT"/>
              </a:rPr>
              <a:t>These </a:t>
            </a:r>
            <a:r>
              <a:rPr dirty="0" sz="1600" spc="-5">
                <a:latin typeface="Arial MT"/>
                <a:cs typeface="Arial MT"/>
              </a:rPr>
              <a:t>are </a:t>
            </a:r>
            <a:r>
              <a:rPr dirty="0" sz="1600" spc="-10">
                <a:latin typeface="Arial MT"/>
                <a:cs typeface="Arial MT"/>
              </a:rPr>
              <a:t>rules </a:t>
            </a:r>
            <a:r>
              <a:rPr dirty="0" sz="1600" spc="-5">
                <a:latin typeface="Arial MT"/>
                <a:cs typeface="Arial MT"/>
              </a:rPr>
              <a:t>and </a:t>
            </a:r>
            <a:r>
              <a:rPr dirty="0" sz="1600" spc="-10">
                <a:latin typeface="Arial MT"/>
                <a:cs typeface="Arial MT"/>
              </a:rPr>
              <a:t>expectations </a:t>
            </a:r>
            <a:r>
              <a:rPr dirty="0" sz="1600" spc="-5">
                <a:latin typeface="Arial MT"/>
                <a:cs typeface="Arial MT"/>
              </a:rPr>
              <a:t>by 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which</a:t>
            </a:r>
            <a:r>
              <a:rPr dirty="0" sz="1600" spc="28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28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society</a:t>
            </a:r>
            <a:r>
              <a:rPr dirty="0" sz="1600" spc="29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guides</a:t>
            </a:r>
            <a:r>
              <a:rPr dirty="0" sz="1600" spc="28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29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behavior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its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5">
                <a:latin typeface="Arial MT"/>
                <a:cs typeface="Arial MT"/>
              </a:rPr>
              <a:t>members.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marL="942975">
              <a:lnSpc>
                <a:spcPct val="100000"/>
              </a:lnSpc>
              <a:spcBef>
                <a:spcPts val="1875"/>
              </a:spcBef>
            </a:pP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Components</a:t>
            </a:r>
            <a:r>
              <a:rPr dirty="0" sz="2200" spc="-35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of</a:t>
            </a:r>
            <a:r>
              <a:rPr dirty="0" sz="2200" spc="-20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marL="445134" indent="-170815">
              <a:lnSpc>
                <a:spcPts val="1730"/>
              </a:lnSpc>
              <a:spcBef>
                <a:spcPts val="1739"/>
              </a:spcBef>
              <a:buChar char="•"/>
              <a:tabLst>
                <a:tab pos="445770" algn="l"/>
              </a:tabLst>
            </a:pPr>
            <a:r>
              <a:rPr dirty="0" sz="1500">
                <a:latin typeface="Arial MT"/>
                <a:cs typeface="Arial MT"/>
              </a:rPr>
              <a:t>There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are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 spc="-15">
                <a:latin typeface="Arial MT"/>
                <a:cs typeface="Arial MT"/>
              </a:rPr>
              <a:t>two</a:t>
            </a:r>
            <a:r>
              <a:rPr dirty="0" sz="1500" spc="2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aspects</a:t>
            </a:r>
            <a:r>
              <a:rPr dirty="0" sz="1500" spc="-7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of</a:t>
            </a:r>
            <a:r>
              <a:rPr dirty="0" sz="1500" spc="-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norms…</a:t>
            </a:r>
            <a:endParaRPr sz="1500">
              <a:latin typeface="Arial MT"/>
              <a:cs typeface="Arial MT"/>
            </a:endParaRPr>
          </a:p>
          <a:p>
            <a:pPr lvl="1" marL="646430" indent="-143510">
              <a:lnSpc>
                <a:spcPts val="1630"/>
              </a:lnSpc>
              <a:buFont typeface="Arial MT"/>
              <a:buChar char="–"/>
              <a:tabLst>
                <a:tab pos="647065" algn="l"/>
              </a:tabLst>
            </a:pPr>
            <a:r>
              <a:rPr dirty="0" sz="1500" spc="5" b="1">
                <a:solidFill>
                  <a:srgbClr val="990099"/>
                </a:solidFill>
                <a:latin typeface="Arial"/>
                <a:cs typeface="Arial"/>
              </a:rPr>
              <a:t>PROSCRIPTIVE</a:t>
            </a:r>
            <a:endParaRPr sz="1500">
              <a:latin typeface="Arial"/>
              <a:cs typeface="Arial"/>
            </a:endParaRPr>
          </a:p>
          <a:p>
            <a:pPr lvl="2" marL="847725" indent="-116205">
              <a:lnSpc>
                <a:spcPts val="1620"/>
              </a:lnSpc>
              <a:buChar char="•"/>
              <a:tabLst>
                <a:tab pos="848360" algn="l"/>
              </a:tabLst>
            </a:pPr>
            <a:r>
              <a:rPr dirty="0" sz="1500">
                <a:latin typeface="Arial MT"/>
                <a:cs typeface="Arial MT"/>
              </a:rPr>
              <a:t>should</a:t>
            </a:r>
            <a:r>
              <a:rPr dirty="0" sz="1500" spc="-6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not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and</a:t>
            </a:r>
            <a:r>
              <a:rPr dirty="0" sz="1500" spc="-1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must</a:t>
            </a:r>
            <a:r>
              <a:rPr dirty="0" sz="1500" spc="-8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not</a:t>
            </a:r>
            <a:r>
              <a:rPr dirty="0" sz="1500" spc="1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;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u="heavy" sz="15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pro</a:t>
            </a:r>
            <a:r>
              <a:rPr dirty="0" sz="1500">
                <a:latin typeface="Arial MT"/>
                <a:cs typeface="Arial MT"/>
              </a:rPr>
              <a:t>hibited</a:t>
            </a:r>
            <a:endParaRPr sz="1500">
              <a:latin typeface="Arial MT"/>
              <a:cs typeface="Arial MT"/>
            </a:endParaRPr>
          </a:p>
          <a:p>
            <a:pPr lvl="2" marL="847725" indent="-116205">
              <a:lnSpc>
                <a:spcPts val="1440"/>
              </a:lnSpc>
              <a:buChar char="•"/>
              <a:tabLst>
                <a:tab pos="848360" algn="l"/>
              </a:tabLst>
            </a:pPr>
            <a:r>
              <a:rPr dirty="0" sz="1500" spc="-15">
                <a:latin typeface="Arial MT"/>
                <a:cs typeface="Arial MT"/>
              </a:rPr>
              <a:t>Laws</a:t>
            </a:r>
            <a:r>
              <a:rPr dirty="0" sz="1500" spc="1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that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prohibit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us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from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driving</a:t>
            </a:r>
            <a:r>
              <a:rPr dirty="0" sz="1500" spc="-95">
                <a:latin typeface="Arial MT"/>
                <a:cs typeface="Arial MT"/>
              </a:rPr>
              <a:t> </a:t>
            </a:r>
            <a:r>
              <a:rPr dirty="0" sz="1500" spc="10">
                <a:latin typeface="Arial MT"/>
                <a:cs typeface="Arial MT"/>
              </a:rPr>
              <a:t>over</a:t>
            </a:r>
            <a:endParaRPr sz="1500">
              <a:latin typeface="Arial MT"/>
              <a:cs typeface="Arial MT"/>
            </a:endParaRPr>
          </a:p>
          <a:p>
            <a:pPr marL="847725">
              <a:lnSpc>
                <a:spcPts val="1440"/>
              </a:lnSpc>
            </a:pPr>
            <a:r>
              <a:rPr dirty="0" sz="1500" spc="5">
                <a:latin typeface="Arial MT"/>
                <a:cs typeface="Arial MT"/>
              </a:rPr>
              <a:t>the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speed</a:t>
            </a:r>
            <a:r>
              <a:rPr dirty="0" sz="1500" spc="-9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limit</a:t>
            </a:r>
            <a:endParaRPr sz="1500">
              <a:latin typeface="Arial MT"/>
              <a:cs typeface="Arial MT"/>
            </a:endParaRPr>
          </a:p>
          <a:p>
            <a:pPr lvl="1" marL="646430" indent="-143510">
              <a:lnSpc>
                <a:spcPts val="1620"/>
              </a:lnSpc>
              <a:buFont typeface="Arial MT"/>
              <a:buChar char="–"/>
              <a:tabLst>
                <a:tab pos="647065" algn="l"/>
              </a:tabLst>
            </a:pPr>
            <a:r>
              <a:rPr dirty="0" sz="1500" spc="5" b="1">
                <a:solidFill>
                  <a:srgbClr val="990099"/>
                </a:solidFill>
                <a:latin typeface="Arial"/>
                <a:cs typeface="Arial"/>
              </a:rPr>
              <a:t>PRESCRIPTIVE</a:t>
            </a:r>
            <a:endParaRPr sz="1500">
              <a:latin typeface="Arial"/>
              <a:cs typeface="Arial"/>
            </a:endParaRPr>
          </a:p>
          <a:p>
            <a:pPr lvl="2" marL="847725" marR="835025" indent="-116205">
              <a:lnSpc>
                <a:spcPct val="70700"/>
              </a:lnSpc>
              <a:spcBef>
                <a:spcPts val="430"/>
              </a:spcBef>
              <a:buChar char="•"/>
              <a:tabLst>
                <a:tab pos="848360" algn="l"/>
              </a:tabLst>
            </a:pPr>
            <a:r>
              <a:rPr dirty="0" sz="1500" spc="5">
                <a:latin typeface="Arial MT"/>
                <a:cs typeface="Arial MT"/>
              </a:rPr>
              <a:t>must,</a:t>
            </a:r>
            <a:r>
              <a:rPr dirty="0" sz="1500" spc="-7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should,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may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;prescribed</a:t>
            </a:r>
            <a:r>
              <a:rPr dirty="0" sz="1500" spc="-7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like </a:t>
            </a:r>
            <a:r>
              <a:rPr dirty="0" sz="1500" spc="-40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medicine</a:t>
            </a:r>
            <a:endParaRPr sz="1500">
              <a:latin typeface="Arial MT"/>
              <a:cs typeface="Arial MT"/>
            </a:endParaRPr>
          </a:p>
          <a:p>
            <a:pPr lvl="2" marL="847725" indent="-116205">
              <a:lnSpc>
                <a:spcPts val="1345"/>
              </a:lnSpc>
              <a:buChar char="•"/>
              <a:tabLst>
                <a:tab pos="848360" algn="l"/>
              </a:tabLst>
            </a:pPr>
            <a:r>
              <a:rPr dirty="0" sz="1500" spc="5">
                <a:latin typeface="Arial MT"/>
                <a:cs typeface="Arial MT"/>
              </a:rPr>
              <a:t>Persons</a:t>
            </a:r>
            <a:r>
              <a:rPr dirty="0" sz="1500" spc="-8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making</a:t>
            </a:r>
            <a:r>
              <a:rPr dirty="0" sz="1500" spc="-6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a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certain</a:t>
            </a:r>
            <a:r>
              <a:rPr dirty="0" sz="1500" spc="-6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amount</a:t>
            </a:r>
            <a:r>
              <a:rPr dirty="0" sz="1500" spc="-8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of</a:t>
            </a:r>
            <a:endParaRPr sz="1500">
              <a:latin typeface="Arial MT"/>
              <a:cs typeface="Arial MT"/>
            </a:endParaRPr>
          </a:p>
          <a:p>
            <a:pPr marL="847725" marR="465455">
              <a:lnSpc>
                <a:spcPct val="69300"/>
              </a:lnSpc>
              <a:spcBef>
                <a:spcPts val="290"/>
              </a:spcBef>
            </a:pPr>
            <a:r>
              <a:rPr dirty="0" sz="1500" spc="5">
                <a:latin typeface="Arial MT"/>
                <a:cs typeface="Arial MT"/>
              </a:rPr>
              <a:t>money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are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expected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 spc="10">
                <a:latin typeface="Arial MT"/>
                <a:cs typeface="Arial MT"/>
              </a:rPr>
              <a:t>to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file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a</a:t>
            </a:r>
            <a:r>
              <a:rPr dirty="0" sz="1500" spc="1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tax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return </a:t>
            </a:r>
            <a:r>
              <a:rPr dirty="0" sz="1500" spc="-40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and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pay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any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taxes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they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5">
                <a:latin typeface="Arial MT"/>
                <a:cs typeface="Arial MT"/>
              </a:rPr>
              <a:t>owe.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marL="1089025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Culture</a:t>
            </a:r>
            <a:r>
              <a:rPr dirty="0" sz="2200" spc="-5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determines…</a:t>
            </a:r>
            <a:endParaRPr sz="22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664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10">
                <a:latin typeface="Calibri"/>
                <a:cs typeface="Calibri"/>
              </a:rPr>
              <a:t>Food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eat</a:t>
            </a:r>
            <a:endParaRPr sz="16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10">
                <a:latin typeface="Calibri"/>
                <a:cs typeface="Calibri"/>
              </a:rPr>
              <a:t>Clothing</a:t>
            </a:r>
            <a:endParaRPr sz="16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5">
                <a:latin typeface="Calibri"/>
                <a:cs typeface="Calibri"/>
              </a:rPr>
              <a:t>Music</a:t>
            </a:r>
            <a:endParaRPr sz="16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>
                <a:latin typeface="Calibri"/>
                <a:cs typeface="Calibri"/>
              </a:rPr>
              <a:t>Games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play</a:t>
            </a:r>
            <a:endParaRPr sz="16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>
                <a:latin typeface="Calibri"/>
                <a:cs typeface="Calibri"/>
              </a:rPr>
              <a:t>How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express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emotions</a:t>
            </a:r>
            <a:endParaRPr sz="16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5">
                <a:latin typeface="Calibri"/>
                <a:cs typeface="Calibri"/>
              </a:rPr>
              <a:t>What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 </a:t>
            </a:r>
            <a:r>
              <a:rPr dirty="0" sz="1600">
                <a:latin typeface="Calibri"/>
                <a:cs typeface="Calibri"/>
              </a:rPr>
              <a:t>good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or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bad</a:t>
            </a:r>
            <a:endParaRPr sz="16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5">
                <a:latin typeface="Calibri"/>
                <a:cs typeface="Calibri"/>
              </a:rPr>
              <a:t>What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high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or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low </a:t>
            </a:r>
            <a:r>
              <a:rPr dirty="0" sz="1600" spc="-10">
                <a:latin typeface="Calibri"/>
                <a:cs typeface="Calibri"/>
              </a:rPr>
              <a:t>culture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(if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any)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875"/>
              </a:spcBef>
            </a:pP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Components</a:t>
            </a:r>
            <a:r>
              <a:rPr dirty="0" sz="2200" spc="-35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of</a:t>
            </a:r>
            <a:r>
              <a:rPr dirty="0" sz="2200" spc="-20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marL="274955" marR="335280">
              <a:lnSpc>
                <a:spcPct val="100000"/>
              </a:lnSpc>
              <a:spcBef>
                <a:spcPts val="1930"/>
              </a:spcBef>
            </a:pPr>
            <a:r>
              <a:rPr dirty="0" sz="1600" spc="-10" b="1">
                <a:latin typeface="Arial"/>
                <a:cs typeface="Arial"/>
              </a:rPr>
              <a:t>a)Folkways </a:t>
            </a:r>
            <a:r>
              <a:rPr dirty="0" sz="1600" spc="-5">
                <a:latin typeface="Arial MT"/>
                <a:cs typeface="Arial MT"/>
              </a:rPr>
              <a:t>are </a:t>
            </a:r>
            <a:r>
              <a:rPr dirty="0" sz="1600">
                <a:latin typeface="Arial MT"/>
                <a:cs typeface="Arial MT"/>
              </a:rPr>
              <a:t>informal norms </a:t>
            </a:r>
            <a:r>
              <a:rPr dirty="0" sz="1600" spc="-5">
                <a:latin typeface="Arial MT"/>
                <a:cs typeface="Arial MT"/>
              </a:rPr>
              <a:t>or </a:t>
            </a:r>
            <a:r>
              <a:rPr dirty="0" sz="1600" spc="-10">
                <a:latin typeface="Arial MT"/>
                <a:cs typeface="Arial MT"/>
              </a:rPr>
              <a:t>everyday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 spc="5">
                <a:latin typeface="Arial MT"/>
                <a:cs typeface="Arial MT"/>
              </a:rPr>
              <a:t>customs </a:t>
            </a:r>
            <a:r>
              <a:rPr dirty="0" sz="1600" spc="-5">
                <a:latin typeface="Arial MT"/>
                <a:cs typeface="Arial MT"/>
              </a:rPr>
              <a:t>that </a:t>
            </a:r>
            <a:r>
              <a:rPr dirty="0" sz="1600" spc="10">
                <a:latin typeface="Arial MT"/>
                <a:cs typeface="Arial MT"/>
              </a:rPr>
              <a:t>may </a:t>
            </a:r>
            <a:r>
              <a:rPr dirty="0" sz="1600" spc="-5">
                <a:latin typeface="Arial MT"/>
                <a:cs typeface="Arial MT"/>
              </a:rPr>
              <a:t>be violated </a:t>
            </a:r>
            <a:r>
              <a:rPr dirty="0" sz="1600" spc="-10">
                <a:latin typeface="Arial MT"/>
                <a:cs typeface="Arial MT"/>
              </a:rPr>
              <a:t>without </a:t>
            </a:r>
            <a:r>
              <a:rPr dirty="0" sz="1600" spc="-5">
                <a:latin typeface="Arial MT"/>
                <a:cs typeface="Arial MT"/>
              </a:rPr>
              <a:t> serious consequences within </a:t>
            </a:r>
            <a:r>
              <a:rPr dirty="0" sz="1600">
                <a:latin typeface="Arial MT"/>
                <a:cs typeface="Arial MT"/>
              </a:rPr>
              <a:t>a </a:t>
            </a:r>
            <a:r>
              <a:rPr dirty="0" sz="1600" spc="-5">
                <a:latin typeface="Arial MT"/>
                <a:cs typeface="Arial MT"/>
              </a:rPr>
              <a:t>particular 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culture.</a:t>
            </a:r>
            <a:endParaRPr sz="1600">
              <a:latin typeface="Arial MT"/>
              <a:cs typeface="Arial MT"/>
            </a:endParaRPr>
          </a:p>
          <a:p>
            <a:pPr marL="445134" marR="394970" indent="-170815">
              <a:lnSpc>
                <a:spcPct val="100000"/>
              </a:lnSpc>
              <a:spcBef>
                <a:spcPts val="385"/>
              </a:spcBef>
              <a:buChar char="•"/>
              <a:tabLst>
                <a:tab pos="445770" algn="l"/>
              </a:tabLst>
            </a:pPr>
            <a:r>
              <a:rPr dirty="0" sz="1600">
                <a:latin typeface="Arial MT"/>
                <a:cs typeface="Arial MT"/>
              </a:rPr>
              <a:t>norms</a:t>
            </a:r>
            <a:r>
              <a:rPr dirty="0" sz="1600" spc="-5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routine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or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casual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interaction</a:t>
            </a:r>
            <a:r>
              <a:rPr dirty="0" sz="1600" spc="-70">
                <a:latin typeface="Arial MT"/>
                <a:cs typeface="Arial MT"/>
              </a:rPr>
              <a:t> </a:t>
            </a:r>
            <a:r>
              <a:rPr dirty="0" sz="1600" spc="-15">
                <a:latin typeface="Arial MT"/>
                <a:cs typeface="Arial MT"/>
              </a:rPr>
              <a:t>(ex.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Shaking </a:t>
            </a:r>
            <a:r>
              <a:rPr dirty="0" sz="1600" spc="-5">
                <a:latin typeface="Arial MT"/>
                <a:cs typeface="Arial MT"/>
              </a:rPr>
              <a:t>hands, eating </a:t>
            </a:r>
            <a:r>
              <a:rPr dirty="0" sz="1600">
                <a:latin typeface="Arial MT"/>
                <a:cs typeface="Arial MT"/>
              </a:rPr>
              <a:t>styles, </a:t>
            </a:r>
            <a:r>
              <a:rPr dirty="0" sz="1600" spc="-5">
                <a:latin typeface="Arial MT"/>
                <a:cs typeface="Arial MT"/>
              </a:rPr>
              <a:t>saying 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excuse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5">
                <a:latin typeface="Arial MT"/>
                <a:cs typeface="Arial MT"/>
              </a:rPr>
              <a:t>me)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875"/>
              </a:spcBef>
            </a:pP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Components</a:t>
            </a:r>
            <a:r>
              <a:rPr dirty="0" sz="2200" spc="-35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of</a:t>
            </a:r>
            <a:r>
              <a:rPr dirty="0" sz="2200" spc="-20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>
              <a:latin typeface="Calibri"/>
              <a:cs typeface="Calibri"/>
            </a:endParaRPr>
          </a:p>
          <a:p>
            <a:pPr algn="just" marL="730885">
              <a:lnSpc>
                <a:spcPct val="100000"/>
              </a:lnSpc>
            </a:pPr>
            <a:r>
              <a:rPr dirty="0" sz="1500" spc="-5" b="1">
                <a:latin typeface="Arial"/>
                <a:cs typeface="Arial"/>
              </a:rPr>
              <a:t>b)</a:t>
            </a:r>
            <a:r>
              <a:rPr dirty="0" sz="1500" spc="5" b="1">
                <a:latin typeface="Arial"/>
                <a:cs typeface="Arial"/>
              </a:rPr>
              <a:t> Mores</a:t>
            </a:r>
            <a:r>
              <a:rPr dirty="0" sz="1500" spc="-70" b="1">
                <a:latin typeface="Arial"/>
                <a:cs typeface="Arial"/>
              </a:rPr>
              <a:t> </a:t>
            </a:r>
            <a:r>
              <a:rPr dirty="0" sz="1500">
                <a:latin typeface="Arial MT"/>
                <a:cs typeface="Arial MT"/>
              </a:rPr>
              <a:t>–(pronounced</a:t>
            </a:r>
            <a:r>
              <a:rPr dirty="0" sz="1500" spc="-8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MOR-ays)</a:t>
            </a:r>
            <a:endParaRPr sz="1500">
              <a:latin typeface="Arial MT"/>
              <a:cs typeface="Arial MT"/>
            </a:endParaRPr>
          </a:p>
          <a:p>
            <a:pPr algn="just" marL="901700" marR="261620" indent="-170815">
              <a:lnSpc>
                <a:spcPct val="89900"/>
              </a:lnSpc>
              <a:spcBef>
                <a:spcPts val="375"/>
              </a:spcBef>
              <a:buChar char="•"/>
              <a:tabLst>
                <a:tab pos="902335" algn="l"/>
              </a:tabLst>
            </a:pPr>
            <a:r>
              <a:rPr dirty="0" sz="1300" spc="-5">
                <a:latin typeface="Arial MT"/>
                <a:cs typeface="Arial MT"/>
              </a:rPr>
              <a:t>Mores</a:t>
            </a:r>
            <a:r>
              <a:rPr dirty="0" sz="13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norms </a:t>
            </a:r>
            <a:r>
              <a:rPr dirty="0" sz="1500">
                <a:latin typeface="Arial MT"/>
                <a:cs typeface="Arial MT"/>
              </a:rPr>
              <a:t>that </a:t>
            </a:r>
            <a:r>
              <a:rPr dirty="0" sz="1500" spc="-5">
                <a:latin typeface="Arial MT"/>
                <a:cs typeface="Arial MT"/>
              </a:rPr>
              <a:t>are </a:t>
            </a:r>
            <a:r>
              <a:rPr dirty="0" sz="1500" spc="-10">
                <a:latin typeface="Arial MT"/>
                <a:cs typeface="Arial MT"/>
              </a:rPr>
              <a:t>widely </a:t>
            </a:r>
            <a:r>
              <a:rPr dirty="0" sz="1500" spc="-5">
                <a:latin typeface="Arial MT"/>
                <a:cs typeface="Arial MT"/>
              </a:rPr>
              <a:t>observed </a:t>
            </a:r>
            <a:r>
              <a:rPr dirty="0" sz="1500">
                <a:latin typeface="Arial MT"/>
                <a:cs typeface="Arial MT"/>
              </a:rPr>
              <a:t> and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have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great</a:t>
            </a:r>
            <a:r>
              <a:rPr dirty="0" sz="1500">
                <a:latin typeface="Arial MT"/>
                <a:cs typeface="Arial MT"/>
              </a:rPr>
              <a:t> moral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significance*. </a:t>
            </a:r>
            <a:r>
              <a:rPr dirty="0" sz="1500">
                <a:latin typeface="Arial MT"/>
                <a:cs typeface="Arial MT"/>
              </a:rPr>
              <a:t> Often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breaking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norms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lead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10">
                <a:latin typeface="Arial MT"/>
                <a:cs typeface="Arial MT"/>
              </a:rPr>
              <a:t>to</a:t>
            </a:r>
            <a:r>
              <a:rPr dirty="0" sz="1500" spc="1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being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outcast</a:t>
            </a:r>
            <a:r>
              <a:rPr dirty="0" sz="1500">
                <a:latin typeface="Arial MT"/>
                <a:cs typeface="Arial MT"/>
              </a:rPr>
              <a:t> or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imprisonment</a:t>
            </a:r>
            <a:r>
              <a:rPr dirty="0" sz="1500">
                <a:latin typeface="Arial MT"/>
                <a:cs typeface="Arial MT"/>
              </a:rPr>
              <a:t> (ex.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Incest,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rape,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murder)</a:t>
            </a:r>
            <a:r>
              <a:rPr dirty="0" sz="1500">
                <a:latin typeface="Arial MT"/>
                <a:cs typeface="Arial MT"/>
              </a:rPr>
              <a:t> are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strict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norms</a:t>
            </a:r>
            <a:r>
              <a:rPr dirty="0" sz="1500">
                <a:latin typeface="Arial MT"/>
                <a:cs typeface="Arial MT"/>
              </a:rPr>
              <a:t> that </a:t>
            </a:r>
            <a:r>
              <a:rPr dirty="0" sz="1500" spc="5">
                <a:latin typeface="Arial MT"/>
                <a:cs typeface="Arial MT"/>
              </a:rPr>
              <a:t> control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moral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and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ethical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behavior.</a:t>
            </a:r>
            <a:endParaRPr sz="1500">
              <a:latin typeface="Arial MT"/>
              <a:cs typeface="Arial MT"/>
            </a:endParaRPr>
          </a:p>
          <a:p>
            <a:pPr algn="just" marL="901700" marR="266700" indent="-170815">
              <a:lnSpc>
                <a:spcPct val="90000"/>
              </a:lnSpc>
              <a:spcBef>
                <a:spcPts val="370"/>
              </a:spcBef>
              <a:buFont typeface="Arial MT"/>
              <a:buChar char="•"/>
              <a:tabLst>
                <a:tab pos="957580" algn="l"/>
              </a:tabLst>
            </a:pPr>
            <a:r>
              <a:rPr dirty="0"/>
              <a:t>	</a:t>
            </a:r>
            <a:r>
              <a:rPr dirty="0" u="heavy" sz="15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Laws* a</a:t>
            </a:r>
            <a:r>
              <a:rPr dirty="0" sz="1500" spc="-5">
                <a:latin typeface="Arial MT"/>
                <a:cs typeface="Arial MT"/>
              </a:rPr>
              <a:t>re formal, </a:t>
            </a:r>
            <a:r>
              <a:rPr dirty="0" sz="1500" spc="-10">
                <a:latin typeface="Arial MT"/>
                <a:cs typeface="Arial MT"/>
              </a:rPr>
              <a:t>standardized </a:t>
            </a:r>
            <a:r>
              <a:rPr dirty="0" sz="1500" spc="-5">
                <a:latin typeface="Arial MT"/>
                <a:cs typeface="Arial MT"/>
              </a:rPr>
              <a:t>norms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that </a:t>
            </a:r>
            <a:r>
              <a:rPr dirty="0" sz="1500">
                <a:latin typeface="Arial MT"/>
                <a:cs typeface="Arial MT"/>
              </a:rPr>
              <a:t>have </a:t>
            </a:r>
            <a:r>
              <a:rPr dirty="0" sz="1500" spc="-5">
                <a:latin typeface="Arial MT"/>
                <a:cs typeface="Arial MT"/>
              </a:rPr>
              <a:t>been enacted </a:t>
            </a:r>
            <a:r>
              <a:rPr dirty="0" sz="1500">
                <a:latin typeface="Arial MT"/>
                <a:cs typeface="Arial MT"/>
              </a:rPr>
              <a:t>by </a:t>
            </a:r>
            <a:r>
              <a:rPr dirty="0" sz="1500" spc="-10">
                <a:latin typeface="Arial MT"/>
                <a:cs typeface="Arial MT"/>
              </a:rPr>
              <a:t>legislatures </a:t>
            </a:r>
            <a:r>
              <a:rPr dirty="0" sz="1500" spc="-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and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are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enforced</a:t>
            </a:r>
            <a:r>
              <a:rPr dirty="0" sz="1500" spc="-7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by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formal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sanctions.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844" y="4368800"/>
            <a:ext cx="5150485" cy="148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7145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Calibri"/>
                <a:cs typeface="Calibri"/>
              </a:rPr>
              <a:t>Because </a:t>
            </a:r>
            <a:r>
              <a:rPr dirty="0" sz="1200" spc="-10">
                <a:latin typeface="Calibri"/>
                <a:cs typeface="Calibri"/>
              </a:rPr>
              <a:t>mores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are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based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cultural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values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are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considered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crucial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well-being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</a:t>
            </a:r>
            <a:r>
              <a:rPr dirty="0" sz="1200" spc="-10">
                <a:latin typeface="Calibri"/>
                <a:cs typeface="Calibri"/>
              </a:rPr>
              <a:t>group,</a:t>
            </a:r>
            <a:endParaRPr sz="1200">
              <a:latin typeface="Calibri"/>
              <a:cs typeface="Calibri"/>
            </a:endParaRPr>
          </a:p>
          <a:p>
            <a:pPr marL="12700" marR="309245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violators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are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subject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more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severe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negative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sanctions/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punishments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(such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ridicule,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loss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employment,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imprisonment)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Laws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latin typeface="Calibri"/>
                <a:cs typeface="Calibri"/>
              </a:rPr>
              <a:t>Law-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Written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codes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that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control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</a:t>
            </a:r>
            <a:r>
              <a:rPr dirty="0" sz="1200" spc="-10">
                <a:latin typeface="Calibri"/>
                <a:cs typeface="Calibri"/>
              </a:rPr>
              <a:t>behaviour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people;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u="sng" sz="1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Laws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 either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civil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criminal.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Civil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law deals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disputes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among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persons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groups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while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Criminal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law deals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public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safety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wellbeing.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875"/>
              </a:spcBef>
            </a:pP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Components</a:t>
            </a:r>
            <a:r>
              <a:rPr dirty="0" sz="2200" spc="-35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of</a:t>
            </a:r>
            <a:r>
              <a:rPr dirty="0" sz="2200" spc="-20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marL="274955" marR="351790">
              <a:lnSpc>
                <a:spcPts val="1730"/>
              </a:lnSpc>
              <a:spcBef>
                <a:spcPts val="1955"/>
              </a:spcBef>
            </a:pPr>
            <a:r>
              <a:rPr dirty="0" sz="1600" spc="-30">
                <a:latin typeface="Arial MT"/>
                <a:cs typeface="Arial MT"/>
              </a:rPr>
              <a:t>#Taboos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are </a:t>
            </a:r>
            <a:r>
              <a:rPr dirty="0" sz="1600">
                <a:latin typeface="Arial MT"/>
                <a:cs typeface="Arial MT"/>
              </a:rPr>
              <a:t>mores specifying </a:t>
            </a:r>
            <a:r>
              <a:rPr dirty="0" sz="1600" spc="-10">
                <a:latin typeface="Arial MT"/>
                <a:cs typeface="Arial MT"/>
              </a:rPr>
              <a:t>what </a:t>
            </a:r>
            <a:r>
              <a:rPr dirty="0" sz="1600">
                <a:latin typeface="Arial MT"/>
                <a:cs typeface="Arial MT"/>
              </a:rPr>
              <a:t>actions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are prohibited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culture.</a:t>
            </a:r>
            <a:endParaRPr sz="1600">
              <a:latin typeface="Arial MT"/>
              <a:cs typeface="Arial MT"/>
            </a:endParaRPr>
          </a:p>
          <a:p>
            <a:pPr marL="274955" marR="848994">
              <a:lnSpc>
                <a:spcPts val="1730"/>
              </a:lnSpc>
              <a:spcBef>
                <a:spcPts val="375"/>
              </a:spcBef>
            </a:pPr>
            <a:r>
              <a:rPr dirty="0" sz="1600" spc="-35">
                <a:latin typeface="Arial MT"/>
                <a:cs typeface="Arial MT"/>
              </a:rPr>
              <a:t>Taboos </a:t>
            </a:r>
            <a:r>
              <a:rPr dirty="0" sz="1600" spc="-5">
                <a:latin typeface="Arial MT"/>
                <a:cs typeface="Arial MT"/>
              </a:rPr>
              <a:t>are </a:t>
            </a:r>
            <a:r>
              <a:rPr dirty="0" sz="1600" spc="5">
                <a:latin typeface="Arial MT"/>
                <a:cs typeface="Arial MT"/>
              </a:rPr>
              <a:t>mores so </a:t>
            </a:r>
            <a:r>
              <a:rPr dirty="0" sz="1600">
                <a:latin typeface="Arial MT"/>
                <a:cs typeface="Arial MT"/>
              </a:rPr>
              <a:t>strong that their </a:t>
            </a:r>
            <a:r>
              <a:rPr dirty="0" sz="1600" spc="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violation </a:t>
            </a:r>
            <a:r>
              <a:rPr dirty="0" sz="1600">
                <a:latin typeface="Arial MT"/>
                <a:cs typeface="Arial MT"/>
              </a:rPr>
              <a:t>is </a:t>
            </a:r>
            <a:r>
              <a:rPr dirty="0" sz="1600" spc="-5">
                <a:latin typeface="Arial MT"/>
                <a:cs typeface="Arial MT"/>
              </a:rPr>
              <a:t>considered </a:t>
            </a:r>
            <a:r>
              <a:rPr dirty="0" sz="1600" spc="5">
                <a:latin typeface="Arial MT"/>
                <a:cs typeface="Arial MT"/>
              </a:rPr>
              <a:t>to </a:t>
            </a:r>
            <a:r>
              <a:rPr dirty="0" sz="1600" spc="-5">
                <a:latin typeface="Arial MT"/>
                <a:cs typeface="Arial MT"/>
              </a:rPr>
              <a:t>be extremely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offensive</a:t>
            </a:r>
            <a:r>
              <a:rPr dirty="0" sz="1600" spc="-5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and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even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unmentionable.</a:t>
            </a:r>
            <a:endParaRPr sz="1600">
              <a:latin typeface="Arial MT"/>
              <a:cs typeface="Arial MT"/>
            </a:endParaRPr>
          </a:p>
          <a:p>
            <a:pPr marL="445134" marR="561340" indent="-170815">
              <a:lnSpc>
                <a:spcPts val="1730"/>
              </a:lnSpc>
              <a:spcBef>
                <a:spcPts val="31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25">
                <a:solidFill>
                  <a:srgbClr val="990033"/>
                </a:solidFill>
                <a:latin typeface="Calibri"/>
                <a:cs typeface="Calibri"/>
              </a:rPr>
              <a:t>Taboo</a:t>
            </a:r>
            <a:r>
              <a:rPr dirty="0" sz="1600" spc="-1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meaning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culture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absolutely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forbids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them.</a:t>
            </a:r>
            <a:endParaRPr sz="16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6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10">
                <a:latin typeface="Calibri"/>
                <a:cs typeface="Calibri"/>
              </a:rPr>
              <a:t>Eating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human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flesh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-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cannibalism</a:t>
            </a:r>
            <a:endParaRPr sz="16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10">
                <a:latin typeface="Calibri"/>
                <a:cs typeface="Calibri"/>
              </a:rPr>
              <a:t>Incest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844" y="4368800"/>
            <a:ext cx="227584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Calibri"/>
                <a:cs typeface="Calibri"/>
              </a:rPr>
              <a:t>Taboos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for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Muslims:</a:t>
            </a:r>
            <a:endParaRPr sz="1200">
              <a:latin typeface="Calibri"/>
              <a:cs typeface="Calibri"/>
            </a:endParaRPr>
          </a:p>
          <a:p>
            <a:pPr marL="12700" marR="1560830">
              <a:lnSpc>
                <a:spcPct val="100000"/>
              </a:lnSpc>
            </a:pPr>
            <a:r>
              <a:rPr dirty="0" sz="1200" spc="-35">
                <a:latin typeface="Calibri"/>
                <a:cs typeface="Calibri"/>
              </a:rPr>
              <a:t>E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t</a:t>
            </a:r>
            <a:r>
              <a:rPr dirty="0" sz="1200" spc="-15">
                <a:latin typeface="Calibri"/>
                <a:cs typeface="Calibri"/>
              </a:rPr>
              <a:t>i</a:t>
            </a:r>
            <a:r>
              <a:rPr dirty="0" sz="1200" spc="-10">
                <a:latin typeface="Calibri"/>
                <a:cs typeface="Calibri"/>
              </a:rPr>
              <a:t>n</a:t>
            </a:r>
            <a:r>
              <a:rPr dirty="0" sz="1200">
                <a:latin typeface="Calibri"/>
                <a:cs typeface="Calibri"/>
              </a:rPr>
              <a:t>g </a:t>
            </a:r>
            <a:r>
              <a:rPr dirty="0" sz="1200" spc="-10">
                <a:latin typeface="Calibri"/>
                <a:cs typeface="Calibri"/>
              </a:rPr>
              <a:t>po</a:t>
            </a:r>
            <a:r>
              <a:rPr dirty="0" sz="1200" spc="-15">
                <a:latin typeface="Calibri"/>
                <a:cs typeface="Calibri"/>
              </a:rPr>
              <a:t>r</a:t>
            </a:r>
            <a:r>
              <a:rPr dirty="0" sz="1200">
                <a:latin typeface="Calibri"/>
                <a:cs typeface="Calibri"/>
              </a:rPr>
              <a:t>k  </a:t>
            </a:r>
            <a:r>
              <a:rPr dirty="0" sz="1200" spc="-5">
                <a:latin typeface="Calibri"/>
                <a:cs typeface="Calibri"/>
              </a:rPr>
              <a:t>Gambling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latin typeface="Calibri"/>
                <a:cs typeface="Calibri"/>
              </a:rPr>
              <a:t>Consumption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-10">
                <a:latin typeface="Calibri"/>
                <a:cs typeface="Calibri"/>
              </a:rPr>
              <a:t> Alcohol/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intoxicants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367" y="924305"/>
            <a:ext cx="2713355" cy="3619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 b="1">
                <a:solidFill>
                  <a:srgbClr val="CC0000"/>
                </a:solidFill>
                <a:latin typeface="Calibri"/>
                <a:cs typeface="Calibri"/>
              </a:rPr>
              <a:t>Components</a:t>
            </a:r>
            <a:r>
              <a:rPr dirty="0" spc="-25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pc="-5" b="1">
                <a:solidFill>
                  <a:srgbClr val="CC0000"/>
                </a:solidFill>
                <a:latin typeface="Calibri"/>
                <a:cs typeface="Calibri"/>
              </a:rPr>
              <a:t>of</a:t>
            </a:r>
            <a:r>
              <a:rPr dirty="0" spc="-15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pc="-5" b="1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33854" y="1570481"/>
            <a:ext cx="1956435" cy="189166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3.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5" b="1">
                <a:latin typeface="Arial"/>
                <a:cs typeface="Arial"/>
              </a:rPr>
              <a:t>Symbols:</a:t>
            </a:r>
            <a:endParaRPr sz="1200">
              <a:latin typeface="Arial"/>
              <a:cs typeface="Arial"/>
            </a:endParaRPr>
          </a:p>
          <a:p>
            <a:pPr algn="just" marL="183515" marR="5715">
              <a:lnSpc>
                <a:spcPct val="80000"/>
              </a:lnSpc>
              <a:spcBef>
                <a:spcPts val="28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symbol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is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5">
                <a:latin typeface="Arial MT"/>
                <a:cs typeface="Arial MT"/>
              </a:rPr>
              <a:t>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object,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word,</a:t>
            </a:r>
            <a:r>
              <a:rPr dirty="0" sz="1200">
                <a:latin typeface="Arial MT"/>
                <a:cs typeface="Arial MT"/>
              </a:rPr>
              <a:t> or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action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stands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something 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5">
                <a:latin typeface="Arial MT"/>
                <a:cs typeface="Arial MT"/>
              </a:rPr>
              <a:t>else.</a:t>
            </a:r>
            <a:endParaRPr sz="1200">
              <a:latin typeface="Arial MT"/>
              <a:cs typeface="Arial MT"/>
            </a:endParaRPr>
          </a:p>
          <a:p>
            <a:pPr algn="just" marL="183515" marR="5080" indent="-171450">
              <a:lnSpc>
                <a:spcPct val="80000"/>
              </a:lnSpc>
              <a:spcBef>
                <a:spcPts val="290"/>
              </a:spcBef>
              <a:buFont typeface="Arial MT"/>
              <a:buChar char="•"/>
              <a:tabLst>
                <a:tab pos="226695" algn="l"/>
              </a:tabLst>
            </a:pPr>
            <a:r>
              <a:rPr dirty="0"/>
              <a:t>	</a:t>
            </a:r>
            <a:r>
              <a:rPr dirty="0" sz="1200" spc="-5">
                <a:latin typeface="Arial MT"/>
                <a:cs typeface="Arial MT"/>
              </a:rPr>
              <a:t>Symbol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is </a:t>
            </a:r>
            <a:r>
              <a:rPr dirty="0" sz="1200">
                <a:latin typeface="Arial MT"/>
                <a:cs typeface="Arial MT"/>
              </a:rPr>
              <a:t>anything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carries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particular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meaning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recognized</a:t>
            </a:r>
            <a:r>
              <a:rPr dirty="0" sz="1200">
                <a:latin typeface="Arial MT"/>
                <a:cs typeface="Arial MT"/>
              </a:rPr>
              <a:t> by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people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who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share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culture </a:t>
            </a:r>
            <a:r>
              <a:rPr dirty="0" sz="1200" spc="-10">
                <a:latin typeface="Arial MT"/>
                <a:cs typeface="Arial MT"/>
              </a:rPr>
              <a:t>(a </a:t>
            </a:r>
            <a:r>
              <a:rPr dirty="0" sz="1200" spc="-5">
                <a:latin typeface="Arial MT"/>
                <a:cs typeface="Arial MT"/>
              </a:rPr>
              <a:t>flag, </a:t>
            </a: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-5">
                <a:latin typeface="Arial MT"/>
                <a:cs typeface="Arial MT"/>
              </a:rPr>
              <a:t>word, </a:t>
            </a: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flashing red light, a raised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fist,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 </a:t>
            </a:r>
            <a:r>
              <a:rPr dirty="0" sz="1200" spc="-5">
                <a:latin typeface="Arial MT"/>
                <a:cs typeface="Arial MT"/>
              </a:rPr>
              <a:t>animal</a:t>
            </a:r>
            <a:r>
              <a:rPr dirty="0" sz="1200">
                <a:latin typeface="Arial MT"/>
                <a:cs typeface="Arial MT"/>
              </a:rPr>
              <a:t> etc).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4176" y="1667255"/>
            <a:ext cx="1944624" cy="92354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728720" y="2640583"/>
            <a:ext cx="1881505" cy="126746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algn="just" marL="182880" marR="5080" indent="-170815">
              <a:lnSpc>
                <a:spcPct val="80000"/>
              </a:lnSpc>
              <a:spcBef>
                <a:spcPts val="365"/>
              </a:spcBef>
              <a:buChar char="•"/>
              <a:tabLst>
                <a:tab pos="183515" algn="l"/>
              </a:tabLst>
            </a:pPr>
            <a:r>
              <a:rPr dirty="0" sz="1100">
                <a:latin typeface="Arial MT"/>
                <a:cs typeface="Arial MT"/>
              </a:rPr>
              <a:t>Pakistani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flag:The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green </a:t>
            </a:r>
            <a:r>
              <a:rPr dirty="0" sz="1100" spc="-2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color </a:t>
            </a:r>
            <a:r>
              <a:rPr dirty="0" sz="1100" spc="-5">
                <a:latin typeface="Arial MT"/>
                <a:cs typeface="Arial MT"/>
              </a:rPr>
              <a:t>represents Islam and </a:t>
            </a:r>
            <a:r>
              <a:rPr dirty="0" sz="1100">
                <a:latin typeface="Arial MT"/>
                <a:cs typeface="Arial MT"/>
              </a:rPr>
              <a:t> the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Muslim</a:t>
            </a:r>
            <a:r>
              <a:rPr dirty="0" sz="1100" spc="-5">
                <a:latin typeface="Arial MT"/>
                <a:cs typeface="Arial MT"/>
              </a:rPr>
              <a:t> majority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 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Pakistan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and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the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white </a:t>
            </a:r>
            <a:r>
              <a:rPr dirty="0" sz="1100" spc="-5">
                <a:latin typeface="Arial MT"/>
                <a:cs typeface="Arial MT"/>
              </a:rPr>
              <a:t> stripe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represents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the </a:t>
            </a:r>
            <a:r>
              <a:rPr dirty="0" sz="1100" spc="-29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minorities.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305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center, 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crescent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and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star </a:t>
            </a:r>
            <a:r>
              <a:rPr dirty="0" sz="1100" spc="-29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symbolize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progress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and </a:t>
            </a:r>
            <a:r>
              <a:rPr dirty="0" sz="1100">
                <a:latin typeface="Arial MT"/>
                <a:cs typeface="Arial MT"/>
              </a:rPr>
              <a:t> light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respectively.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algn="just" marL="445134" marR="263525" indent="-170815">
              <a:lnSpc>
                <a:spcPct val="89600"/>
              </a:lnSpc>
              <a:spcBef>
                <a:spcPts val="1280"/>
              </a:spcBef>
              <a:buChar char="•"/>
              <a:tabLst>
                <a:tab pos="445770" algn="l"/>
              </a:tabLst>
            </a:pPr>
            <a:r>
              <a:rPr dirty="0" sz="1350" spc="-10">
                <a:latin typeface="Arial MT"/>
                <a:cs typeface="Arial MT"/>
              </a:rPr>
              <a:t>Symbols </a:t>
            </a:r>
            <a:r>
              <a:rPr dirty="0" sz="1350" spc="-15">
                <a:latin typeface="Arial MT"/>
                <a:cs typeface="Arial MT"/>
              </a:rPr>
              <a:t>help </a:t>
            </a:r>
            <a:r>
              <a:rPr dirty="0" sz="1350" spc="-10">
                <a:latin typeface="Arial MT"/>
                <a:cs typeface="Arial MT"/>
              </a:rPr>
              <a:t>us </a:t>
            </a:r>
            <a:r>
              <a:rPr dirty="0" sz="1350" spc="-5">
                <a:latin typeface="Arial MT"/>
                <a:cs typeface="Arial MT"/>
              </a:rPr>
              <a:t>communicate </a:t>
            </a:r>
            <a:r>
              <a:rPr dirty="0" sz="1350" spc="-10">
                <a:latin typeface="Arial MT"/>
                <a:cs typeface="Arial MT"/>
              </a:rPr>
              <a:t>ideas. </a:t>
            </a:r>
            <a:r>
              <a:rPr dirty="0" sz="1350" spc="-5">
                <a:latin typeface="Arial MT"/>
                <a:cs typeface="Arial MT"/>
              </a:rPr>
              <a:t>A siren </a:t>
            </a:r>
            <a:r>
              <a:rPr dirty="0" sz="1350">
                <a:latin typeface="Arial MT"/>
                <a:cs typeface="Arial MT"/>
              </a:rPr>
              <a:t>is </a:t>
            </a:r>
            <a:r>
              <a:rPr dirty="0" sz="1350" spc="-5">
                <a:latin typeface="Arial MT"/>
                <a:cs typeface="Arial MT"/>
              </a:rPr>
              <a:t>a 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symbol that </a:t>
            </a:r>
            <a:r>
              <a:rPr dirty="0" sz="1350" spc="-10">
                <a:latin typeface="Arial MT"/>
                <a:cs typeface="Arial MT"/>
              </a:rPr>
              <a:t>denotes an </a:t>
            </a:r>
            <a:r>
              <a:rPr dirty="0" sz="1350" spc="-5">
                <a:latin typeface="Arial MT"/>
                <a:cs typeface="Arial MT"/>
              </a:rPr>
              <a:t>emergency situation </a:t>
            </a:r>
            <a:r>
              <a:rPr dirty="0" sz="1350" spc="-10">
                <a:latin typeface="Arial MT"/>
                <a:cs typeface="Arial MT"/>
              </a:rPr>
              <a:t>and 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sends</a:t>
            </a:r>
            <a:r>
              <a:rPr dirty="0" sz="1350" spc="2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the</a:t>
            </a:r>
            <a:r>
              <a:rPr dirty="0" sz="1350" spc="-2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message</a:t>
            </a:r>
            <a:r>
              <a:rPr dirty="0" sz="1350" spc="2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to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clear</a:t>
            </a:r>
            <a:r>
              <a:rPr dirty="0" sz="1350" spc="4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the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20">
                <a:latin typeface="Arial MT"/>
                <a:cs typeface="Arial MT"/>
              </a:rPr>
              <a:t>way</a:t>
            </a:r>
            <a:r>
              <a:rPr dirty="0" sz="1350" spc="30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immediately.</a:t>
            </a:r>
            <a:endParaRPr sz="1350">
              <a:latin typeface="Arial MT"/>
              <a:cs typeface="Arial MT"/>
            </a:endParaRPr>
          </a:p>
          <a:p>
            <a:pPr algn="just" marL="445134" marR="265430" indent="-170815">
              <a:lnSpc>
                <a:spcPct val="90000"/>
              </a:lnSpc>
              <a:spcBef>
                <a:spcPts val="340"/>
              </a:spcBef>
              <a:buFont typeface="Arial MT"/>
              <a:buChar char="•"/>
              <a:tabLst>
                <a:tab pos="543560" algn="l"/>
              </a:tabLst>
            </a:pPr>
            <a:r>
              <a:rPr dirty="0"/>
              <a:t>	</a:t>
            </a:r>
            <a:r>
              <a:rPr dirty="0" sz="1350" spc="-10">
                <a:latin typeface="Arial MT"/>
                <a:cs typeface="Arial MT"/>
              </a:rPr>
              <a:t>Symbols</a:t>
            </a:r>
            <a:r>
              <a:rPr dirty="0" sz="1350" spc="-5">
                <a:latin typeface="Arial MT"/>
                <a:cs typeface="Arial MT"/>
              </a:rPr>
              <a:t> mean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different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things</a:t>
            </a:r>
            <a:r>
              <a:rPr dirty="0" sz="1350" spc="370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to</a:t>
            </a:r>
            <a:r>
              <a:rPr dirty="0" sz="1350" spc="38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different 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people,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which</a:t>
            </a:r>
            <a:r>
              <a:rPr dirty="0" sz="1350" spc="-10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is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why</a:t>
            </a:r>
            <a:r>
              <a:rPr dirty="0" sz="1350">
                <a:latin typeface="Arial MT"/>
                <a:cs typeface="Arial MT"/>
              </a:rPr>
              <a:t> it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is</a:t>
            </a:r>
            <a:r>
              <a:rPr dirty="0" sz="1350" spc="38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impossible</a:t>
            </a:r>
            <a:r>
              <a:rPr dirty="0" sz="1350" spc="370">
                <a:latin typeface="Arial MT"/>
                <a:cs typeface="Arial MT"/>
              </a:rPr>
              <a:t> </a:t>
            </a:r>
            <a:r>
              <a:rPr dirty="0" sz="1350" spc="5">
                <a:latin typeface="Arial MT"/>
                <a:cs typeface="Arial MT"/>
              </a:rPr>
              <a:t>to </a:t>
            </a:r>
            <a:r>
              <a:rPr dirty="0" sz="1350" spc="1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hypothesize </a:t>
            </a:r>
            <a:r>
              <a:rPr dirty="0" sz="1350" spc="5">
                <a:latin typeface="Arial MT"/>
                <a:cs typeface="Arial MT"/>
              </a:rPr>
              <a:t>how </a:t>
            </a:r>
            <a:r>
              <a:rPr dirty="0" sz="1350" spc="-5">
                <a:latin typeface="Arial MT"/>
                <a:cs typeface="Arial MT"/>
              </a:rPr>
              <a:t>a specific </a:t>
            </a:r>
            <a:r>
              <a:rPr dirty="0" sz="1350" spc="-10">
                <a:latin typeface="Arial MT"/>
                <a:cs typeface="Arial MT"/>
              </a:rPr>
              <a:t>culture will </a:t>
            </a:r>
            <a:r>
              <a:rPr dirty="0" sz="1350" spc="-5">
                <a:latin typeface="Arial MT"/>
                <a:cs typeface="Arial MT"/>
              </a:rPr>
              <a:t>symbolize 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something.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In</a:t>
            </a:r>
            <a:r>
              <a:rPr dirty="0" sz="1350" spc="-5">
                <a:latin typeface="Arial MT"/>
                <a:cs typeface="Arial MT"/>
              </a:rPr>
              <a:t> European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culture</a:t>
            </a:r>
            <a:r>
              <a:rPr dirty="0" sz="1350" spc="-5">
                <a:latin typeface="Arial MT"/>
                <a:cs typeface="Arial MT"/>
              </a:rPr>
              <a:t> the</a:t>
            </a:r>
            <a:r>
              <a:rPr dirty="0" sz="1350" spc="36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color</a:t>
            </a:r>
            <a:r>
              <a:rPr dirty="0" sz="1350" spc="36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black 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has</a:t>
            </a:r>
            <a:r>
              <a:rPr dirty="0" sz="1350" spc="-5">
                <a:latin typeface="Arial MT"/>
                <a:cs typeface="Arial MT"/>
              </a:rPr>
              <a:t> come</a:t>
            </a:r>
            <a:r>
              <a:rPr dirty="0" sz="1350">
                <a:latin typeface="Arial MT"/>
                <a:cs typeface="Arial MT"/>
              </a:rPr>
              <a:t> to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symbolize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death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and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is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worn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at </a:t>
            </a:r>
            <a:r>
              <a:rPr dirty="0" sz="1350" spc="-5">
                <a:latin typeface="Arial MT"/>
                <a:cs typeface="Arial MT"/>
              </a:rPr>
              <a:t> funerals.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In</a:t>
            </a:r>
            <a:r>
              <a:rPr dirty="0" sz="1350" spc="-5">
                <a:latin typeface="Arial MT"/>
                <a:cs typeface="Arial MT"/>
              </a:rPr>
              <a:t> other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cultures,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Asian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for</a:t>
            </a:r>
            <a:r>
              <a:rPr dirty="0" sz="1350" spc="36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example, </a:t>
            </a:r>
            <a:r>
              <a:rPr dirty="0" sz="1350" spc="-5">
                <a:latin typeface="Arial MT"/>
                <a:cs typeface="Arial MT"/>
              </a:rPr>
              <a:t> white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often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symbolizes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death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and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is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worn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at 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funerals.</a:t>
            </a:r>
            <a:endParaRPr sz="1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imes New Roman"/>
              <a:cs typeface="Times New Roman"/>
            </a:endParaRPr>
          </a:p>
          <a:p>
            <a:pPr marL="445134" indent="-170815">
              <a:lnSpc>
                <a:spcPct val="100000"/>
              </a:lnSpc>
              <a:buFont typeface="Arial MT"/>
              <a:buChar char="•"/>
              <a:tabLst>
                <a:tab pos="445770" algn="l"/>
              </a:tabLst>
            </a:pPr>
            <a:r>
              <a:rPr dirty="0" sz="1600" spc="-5">
                <a:latin typeface="Calibri"/>
                <a:cs typeface="Calibri"/>
              </a:rPr>
              <a:t>Non-verbal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gestures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can</a:t>
            </a:r>
            <a:r>
              <a:rPr dirty="0" sz="1600">
                <a:latin typeface="Calibri"/>
                <a:cs typeface="Calibri"/>
              </a:rPr>
              <a:t> be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very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“symbolic”</a:t>
            </a:r>
            <a:endParaRPr sz="1600">
              <a:latin typeface="Calibri"/>
              <a:cs typeface="Calibri"/>
            </a:endParaRPr>
          </a:p>
          <a:p>
            <a:pPr marL="445134">
              <a:lnSpc>
                <a:spcPct val="100000"/>
              </a:lnSpc>
            </a:pP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diverse.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844" y="4368800"/>
            <a:ext cx="5290820" cy="94615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3299"/>
              </a:lnSpc>
              <a:spcBef>
                <a:spcPts val="50"/>
              </a:spcBef>
            </a:pP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Arial MT"/>
                <a:cs typeface="Arial MT"/>
              </a:rPr>
              <a:t>Argentina,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rotating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one’s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index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finger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around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ear</a:t>
            </a:r>
            <a:r>
              <a:rPr dirty="0" sz="1200" spc="-10">
                <a:latin typeface="Arial MT"/>
                <a:cs typeface="Arial MT"/>
              </a:rPr>
              <a:t> means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“You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telephone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5">
                <a:latin typeface="Arial MT"/>
                <a:cs typeface="Arial MT"/>
              </a:rPr>
              <a:t>call,”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in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United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States </a:t>
            </a:r>
            <a:r>
              <a:rPr dirty="0" sz="1200" spc="10">
                <a:latin typeface="Arial MT"/>
                <a:cs typeface="Arial MT"/>
              </a:rPr>
              <a:t>it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5">
                <a:latin typeface="Arial MT"/>
                <a:cs typeface="Arial MT"/>
              </a:rPr>
              <a:t>usually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suggests</a:t>
            </a:r>
            <a:endParaRPr sz="1200">
              <a:latin typeface="Arial MT"/>
              <a:cs typeface="Arial MT"/>
            </a:endParaRPr>
          </a:p>
          <a:p>
            <a:pPr marL="12700" marR="317500">
              <a:lnSpc>
                <a:spcPct val="100000"/>
              </a:lnSpc>
            </a:pPr>
            <a:r>
              <a:rPr dirty="0" sz="1200">
                <a:latin typeface="Arial MT"/>
                <a:cs typeface="Arial MT"/>
              </a:rPr>
              <a:t>that a person </a:t>
            </a:r>
            <a:r>
              <a:rPr dirty="0" sz="1200" spc="10">
                <a:latin typeface="Arial MT"/>
                <a:cs typeface="Arial MT"/>
              </a:rPr>
              <a:t>is </a:t>
            </a:r>
            <a:r>
              <a:rPr dirty="0" sz="1200">
                <a:latin typeface="Arial MT"/>
                <a:cs typeface="Arial MT"/>
              </a:rPr>
              <a:t>“crazy” (Axtell, 1991). </a:t>
            </a:r>
            <a:r>
              <a:rPr dirty="0" sz="1200" spc="-10">
                <a:latin typeface="Arial MT"/>
                <a:cs typeface="Arial MT"/>
              </a:rPr>
              <a:t>Similarly, </a:t>
            </a:r>
            <a:r>
              <a:rPr dirty="0" sz="1200" spc="-5">
                <a:latin typeface="Arial MT"/>
                <a:cs typeface="Arial MT"/>
              </a:rPr>
              <a:t>making </a:t>
            </a: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5">
                <a:latin typeface="Arial MT"/>
                <a:cs typeface="Arial MT"/>
              </a:rPr>
              <a:t>circle </a:t>
            </a:r>
            <a:r>
              <a:rPr dirty="0" sz="1200" spc="-5">
                <a:latin typeface="Arial MT"/>
                <a:cs typeface="Arial MT"/>
              </a:rPr>
              <a:t>with </a:t>
            </a:r>
            <a:r>
              <a:rPr dirty="0" sz="1200">
                <a:latin typeface="Arial MT"/>
                <a:cs typeface="Arial MT"/>
              </a:rPr>
              <a:t>your 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thumb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index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nger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indicates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“OK”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United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States, but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in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Tunisia </a:t>
            </a:r>
            <a:r>
              <a:rPr dirty="0" sz="1200" spc="-32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it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means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“I’ll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5">
                <a:latin typeface="Arial MT"/>
                <a:cs typeface="Arial MT"/>
              </a:rPr>
              <a:t>kill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you!”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(Samovar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Porter,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1991).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7424" y="1493782"/>
            <a:ext cx="1578864" cy="100825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03487" y="1316451"/>
            <a:ext cx="1022299" cy="102282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80566" y="2912012"/>
            <a:ext cx="1387194" cy="81254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1136650" y="679450"/>
            <a:ext cx="4584700" cy="3441700"/>
            <a:chOff x="1136650" y="679450"/>
            <a:chExt cx="4584700" cy="3441700"/>
          </a:xfrm>
        </p:grpSpPr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02023" y="2401823"/>
              <a:ext cx="923544" cy="123139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143000" y="685800"/>
              <a:ext cx="4572000" cy="3429000"/>
            </a:xfrm>
            <a:custGeom>
              <a:avLst/>
              <a:gdLst/>
              <a:ahLst/>
              <a:cxnLst/>
              <a:rect l="l" t="t" r="r" b="b"/>
              <a:pathLst>
                <a:path w="4572000" h="3429000">
                  <a:moveTo>
                    <a:pt x="0" y="3429000"/>
                  </a:moveTo>
                  <a:lnTo>
                    <a:pt x="4572000" y="3429000"/>
                  </a:lnTo>
                  <a:lnTo>
                    <a:pt x="4572000" y="0"/>
                  </a:lnTo>
                  <a:lnTo>
                    <a:pt x="0" y="0"/>
                  </a:lnTo>
                  <a:lnTo>
                    <a:pt x="0" y="3429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764844" y="4368800"/>
            <a:ext cx="5176520" cy="940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dirty="0" sz="1200" spc="-5">
                <a:latin typeface="Calibri"/>
                <a:cs typeface="Calibri"/>
              </a:rPr>
              <a:t>Peace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Symbol: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Dove</a:t>
            </a:r>
            <a:endParaRPr sz="1200">
              <a:latin typeface="Calibri"/>
              <a:cs typeface="Calibri"/>
            </a:endParaRPr>
          </a:p>
          <a:p>
            <a:pPr marL="274320" indent="-262255">
              <a:lnSpc>
                <a:spcPct val="100000"/>
              </a:lnSpc>
              <a:buAutoNum type="arabicPeriod"/>
              <a:tabLst>
                <a:tab pos="274320" algn="l"/>
                <a:tab pos="274955" algn="l"/>
              </a:tabLst>
            </a:pPr>
            <a:r>
              <a:rPr dirty="0" sz="1200" spc="-5">
                <a:latin typeface="Calibri"/>
                <a:cs typeface="Calibri"/>
              </a:rPr>
              <a:t>Peace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Symbol: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anti-nuclear</a:t>
            </a:r>
            <a:r>
              <a:rPr dirty="0" sz="1200" spc="-5">
                <a:latin typeface="Calibri"/>
                <a:cs typeface="Calibri"/>
              </a:rPr>
              <a:t> emblem</a:t>
            </a:r>
            <a:endParaRPr sz="1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dirty="0" sz="1200" spc="-5">
                <a:latin typeface="Calibri"/>
                <a:cs typeface="Calibri"/>
              </a:rPr>
              <a:t>Health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Care</a:t>
            </a:r>
            <a:endParaRPr sz="1200">
              <a:latin typeface="Calibri"/>
              <a:cs typeface="Calibri"/>
            </a:endParaRPr>
          </a:p>
          <a:p>
            <a:pPr marL="161290" indent="-149225">
              <a:lnSpc>
                <a:spcPct val="100000"/>
              </a:lnSpc>
              <a:buAutoNum type="arabicPeriod"/>
              <a:tabLst>
                <a:tab pos="161925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nazar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eye-shaped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amulet,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Turkish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believes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that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it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protects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against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evil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latin typeface="Calibri"/>
                <a:cs typeface="Calibri"/>
              </a:rPr>
              <a:t>eye.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274955">
              <a:lnSpc>
                <a:spcPct val="100000"/>
              </a:lnSpc>
              <a:spcBef>
                <a:spcPts val="945"/>
              </a:spcBef>
            </a:pPr>
            <a:r>
              <a:rPr dirty="0" sz="1350" spc="-5" b="1">
                <a:latin typeface="Arial"/>
                <a:cs typeface="Arial"/>
              </a:rPr>
              <a:t>4.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spc="-15" b="1">
                <a:latin typeface="Arial"/>
                <a:cs typeface="Arial"/>
              </a:rPr>
              <a:t>Language:</a:t>
            </a:r>
            <a:endParaRPr sz="1350">
              <a:latin typeface="Arial"/>
              <a:cs typeface="Arial"/>
            </a:endParaRPr>
          </a:p>
          <a:p>
            <a:pPr algn="just" marL="445134" marR="283845" indent="-170815">
              <a:lnSpc>
                <a:spcPct val="80000"/>
              </a:lnSpc>
              <a:spcBef>
                <a:spcPts val="335"/>
              </a:spcBef>
              <a:buChar char="•"/>
              <a:tabLst>
                <a:tab pos="445770" algn="l"/>
              </a:tabLst>
            </a:pPr>
            <a:r>
              <a:rPr dirty="0" sz="1350" spc="-15">
                <a:latin typeface="Arial MT"/>
                <a:cs typeface="Arial MT"/>
              </a:rPr>
              <a:t>Culture </a:t>
            </a:r>
            <a:r>
              <a:rPr dirty="0" sz="1350">
                <a:latin typeface="Arial MT"/>
                <a:cs typeface="Arial MT"/>
              </a:rPr>
              <a:t>is </a:t>
            </a:r>
            <a:r>
              <a:rPr dirty="0" sz="1350" spc="-5">
                <a:latin typeface="Arial MT"/>
                <a:cs typeface="Arial MT"/>
              </a:rPr>
              <a:t>the social heritage of the </a:t>
            </a:r>
            <a:r>
              <a:rPr dirty="0" sz="1350" spc="-10">
                <a:latin typeface="Arial MT"/>
                <a:cs typeface="Arial MT"/>
              </a:rPr>
              <a:t>humans </a:t>
            </a:r>
            <a:r>
              <a:rPr dirty="0" sz="1350" spc="-5">
                <a:latin typeface="Arial MT"/>
                <a:cs typeface="Arial MT"/>
              </a:rPr>
              <a:t>that </a:t>
            </a:r>
            <a:r>
              <a:rPr dirty="0" sz="1350">
                <a:latin typeface="Arial MT"/>
                <a:cs typeface="Arial MT"/>
              </a:rPr>
              <a:t>is 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transmitted </a:t>
            </a:r>
            <a:r>
              <a:rPr dirty="0" sz="1350">
                <a:latin typeface="Arial MT"/>
                <a:cs typeface="Arial MT"/>
              </a:rPr>
              <a:t>to </a:t>
            </a:r>
            <a:r>
              <a:rPr dirty="0" sz="1350" spc="-5">
                <a:latin typeface="Arial MT"/>
                <a:cs typeface="Arial MT"/>
              </a:rPr>
              <a:t>the future generation </a:t>
            </a:r>
            <a:r>
              <a:rPr dirty="0" sz="1350" spc="-10">
                <a:latin typeface="Arial MT"/>
                <a:cs typeface="Arial MT"/>
              </a:rPr>
              <a:t>mainly through </a:t>
            </a:r>
            <a:r>
              <a:rPr dirty="0" sz="1350" spc="-36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language.</a:t>
            </a:r>
            <a:endParaRPr sz="1350">
              <a:latin typeface="Arial MT"/>
              <a:cs typeface="Arial MT"/>
            </a:endParaRPr>
          </a:p>
          <a:p>
            <a:pPr marL="445134" marR="278765" indent="-170815">
              <a:lnSpc>
                <a:spcPct val="80000"/>
              </a:lnSpc>
              <a:spcBef>
                <a:spcPts val="310"/>
              </a:spcBef>
              <a:buFont typeface="Arial MT"/>
              <a:buChar char="•"/>
              <a:tabLst>
                <a:tab pos="494030" algn="l"/>
                <a:tab pos="494665" algn="l"/>
              </a:tabLst>
            </a:pPr>
            <a:r>
              <a:rPr dirty="0"/>
              <a:t>	</a:t>
            </a:r>
            <a:r>
              <a:rPr dirty="0" sz="1350" spc="-10">
                <a:latin typeface="Arial MT"/>
                <a:cs typeface="Arial MT"/>
              </a:rPr>
              <a:t>Language</a:t>
            </a:r>
            <a:r>
              <a:rPr dirty="0" sz="1350" spc="2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is</a:t>
            </a:r>
            <a:r>
              <a:rPr dirty="0" sz="1350" spc="-1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a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system</a:t>
            </a:r>
            <a:r>
              <a:rPr dirty="0" sz="1350" spc="4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of</a:t>
            </a:r>
            <a:r>
              <a:rPr dirty="0" sz="1350" spc="20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words</a:t>
            </a:r>
            <a:r>
              <a:rPr dirty="0" sz="1350" spc="6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and</a:t>
            </a:r>
            <a:r>
              <a:rPr dirty="0" sz="1350" spc="2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symbols</a:t>
            </a:r>
            <a:r>
              <a:rPr dirty="0" sz="1350" spc="8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used </a:t>
            </a:r>
            <a:r>
              <a:rPr dirty="0" sz="1350" spc="-360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to</a:t>
            </a:r>
            <a:r>
              <a:rPr dirty="0" sz="1350" spc="-2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communicate </a:t>
            </a:r>
            <a:r>
              <a:rPr dirty="0" sz="1350" spc="-10">
                <a:latin typeface="Arial MT"/>
                <a:cs typeface="Arial MT"/>
              </a:rPr>
              <a:t>with</a:t>
            </a:r>
            <a:r>
              <a:rPr dirty="0" sz="1350" spc="2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other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people.</a:t>
            </a:r>
            <a:r>
              <a:rPr dirty="0" sz="1350" spc="5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Language</a:t>
            </a:r>
            <a:r>
              <a:rPr dirty="0" sz="1350" spc="4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is</a:t>
            </a:r>
            <a:r>
              <a:rPr dirty="0" sz="1350" spc="-2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a 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set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of</a:t>
            </a:r>
            <a:r>
              <a:rPr dirty="0" sz="1350" spc="-15">
                <a:latin typeface="Arial MT"/>
                <a:cs typeface="Arial MT"/>
              </a:rPr>
              <a:t> symbols</a:t>
            </a:r>
            <a:r>
              <a:rPr dirty="0" sz="1350" spc="7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that</a:t>
            </a:r>
            <a:r>
              <a:rPr dirty="0" sz="1350" spc="-1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expresses</a:t>
            </a:r>
            <a:r>
              <a:rPr dirty="0" sz="1350" spc="4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ideas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and</a:t>
            </a:r>
            <a:r>
              <a:rPr dirty="0" sz="1350" spc="10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enables </a:t>
            </a:r>
            <a:r>
              <a:rPr dirty="0" sz="1350" spc="-10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people</a:t>
            </a:r>
            <a:r>
              <a:rPr dirty="0" sz="1350" spc="34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to </a:t>
            </a:r>
            <a:r>
              <a:rPr dirty="0" sz="1350" spc="-5">
                <a:latin typeface="Arial MT"/>
                <a:cs typeface="Arial MT"/>
              </a:rPr>
              <a:t>think </a:t>
            </a:r>
            <a:r>
              <a:rPr dirty="0" sz="1350" spc="-10">
                <a:latin typeface="Arial MT"/>
                <a:cs typeface="Arial MT"/>
              </a:rPr>
              <a:t>and</a:t>
            </a:r>
            <a:r>
              <a:rPr dirty="0" sz="1350" spc="35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communicate </a:t>
            </a:r>
            <a:r>
              <a:rPr dirty="0" sz="1350" spc="-10">
                <a:latin typeface="Arial MT"/>
                <a:cs typeface="Arial MT"/>
              </a:rPr>
              <a:t>with one 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another.</a:t>
            </a:r>
            <a:endParaRPr sz="1350">
              <a:latin typeface="Arial MT"/>
              <a:cs typeface="Arial MT"/>
            </a:endParaRPr>
          </a:p>
          <a:p>
            <a:pPr marL="445134" indent="-170815">
              <a:lnSpc>
                <a:spcPts val="1460"/>
              </a:lnSpc>
              <a:spcBef>
                <a:spcPts val="15"/>
              </a:spcBef>
              <a:buChar char="•"/>
              <a:tabLst>
                <a:tab pos="445770" algn="l"/>
              </a:tabLst>
            </a:pPr>
            <a:r>
              <a:rPr dirty="0" sz="1350" spc="-20">
                <a:latin typeface="Arial MT"/>
                <a:cs typeface="Arial MT"/>
              </a:rPr>
              <a:t>Verbal</a:t>
            </a:r>
            <a:r>
              <a:rPr dirty="0" sz="1350" spc="2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(spoken)</a:t>
            </a:r>
            <a:r>
              <a:rPr dirty="0" sz="1350" spc="10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language</a:t>
            </a:r>
            <a:r>
              <a:rPr dirty="0" sz="1350" spc="7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and</a:t>
            </a:r>
            <a:r>
              <a:rPr dirty="0" sz="1350" spc="2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nonverbal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(written</a:t>
            </a:r>
            <a:endParaRPr sz="1350">
              <a:latin typeface="Arial MT"/>
              <a:cs typeface="Arial MT"/>
            </a:endParaRPr>
          </a:p>
          <a:p>
            <a:pPr marL="445134">
              <a:lnSpc>
                <a:spcPts val="1455"/>
              </a:lnSpc>
            </a:pPr>
            <a:r>
              <a:rPr dirty="0" sz="1350" spc="-10">
                <a:latin typeface="Arial MT"/>
                <a:cs typeface="Arial MT"/>
              </a:rPr>
              <a:t>or</a:t>
            </a:r>
            <a:r>
              <a:rPr dirty="0" sz="1350" spc="-3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gestured)</a:t>
            </a:r>
            <a:endParaRPr sz="1350">
              <a:latin typeface="Arial MT"/>
              <a:cs typeface="Arial MT"/>
            </a:endParaRPr>
          </a:p>
          <a:p>
            <a:pPr marL="494030" indent="-219710">
              <a:lnSpc>
                <a:spcPts val="1614"/>
              </a:lnSpc>
              <a:buChar char="•"/>
              <a:tabLst>
                <a:tab pos="494030" algn="l"/>
                <a:tab pos="494665" algn="l"/>
              </a:tabLst>
            </a:pPr>
            <a:r>
              <a:rPr dirty="0" sz="1350" spc="-10">
                <a:latin typeface="Arial MT"/>
                <a:cs typeface="Arial MT"/>
              </a:rPr>
              <a:t>Language</a:t>
            </a:r>
            <a:r>
              <a:rPr dirty="0" sz="1350" spc="25">
                <a:latin typeface="Arial MT"/>
                <a:cs typeface="Arial MT"/>
              </a:rPr>
              <a:t> </a:t>
            </a:r>
            <a:r>
              <a:rPr dirty="0" sz="1350" spc="-20">
                <a:latin typeface="Arial MT"/>
                <a:cs typeface="Arial MT"/>
              </a:rPr>
              <a:t>help</a:t>
            </a:r>
            <a:r>
              <a:rPr dirty="0" sz="1350" spc="4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us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describe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25">
                <a:latin typeface="Arial MT"/>
                <a:cs typeface="Arial MT"/>
              </a:rPr>
              <a:t>reality.</a:t>
            </a:r>
            <a:endParaRPr sz="1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imes New Roman"/>
              <a:cs typeface="Times New Roman"/>
            </a:endParaRPr>
          </a:p>
          <a:p>
            <a:pPr marL="445134" indent="-170815">
              <a:lnSpc>
                <a:spcPct val="100000"/>
              </a:lnSpc>
              <a:buFont typeface="Arial MT"/>
              <a:buChar char="•"/>
              <a:tabLst>
                <a:tab pos="445770" algn="l"/>
              </a:tabLst>
            </a:pPr>
            <a:r>
              <a:rPr dirty="0" sz="1600">
                <a:latin typeface="Calibri"/>
                <a:cs typeface="Calibri"/>
              </a:rPr>
              <a:t>High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Culture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Popular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Culture:</a:t>
            </a:r>
            <a:endParaRPr sz="1600">
              <a:latin typeface="Calibri"/>
              <a:cs typeface="Calibri"/>
            </a:endParaRPr>
          </a:p>
          <a:p>
            <a:pPr marL="445134" marR="658495" indent="-170815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>
                <a:latin typeface="Calibri"/>
                <a:cs typeface="Calibri"/>
              </a:rPr>
              <a:t>High</a:t>
            </a:r>
            <a:r>
              <a:rPr dirty="0" sz="1600" spc="-10">
                <a:latin typeface="Calibri"/>
                <a:cs typeface="Calibri"/>
              </a:rPr>
              <a:t> Culture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pattern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cultural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experiences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attitudes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exist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highest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class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segments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society.</a:t>
            </a:r>
            <a:endParaRPr sz="1600">
              <a:latin typeface="Calibri"/>
              <a:cs typeface="Calibri"/>
            </a:endParaRPr>
          </a:p>
          <a:p>
            <a:pPr marL="445134" marR="337820" indent="-170815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490855" algn="l"/>
                <a:tab pos="491490" algn="l"/>
              </a:tabLst>
            </a:pPr>
            <a:r>
              <a:rPr dirty="0"/>
              <a:t>	</a:t>
            </a:r>
            <a:r>
              <a:rPr dirty="0" sz="1600" spc="-10">
                <a:latin typeface="Calibri"/>
                <a:cs typeface="Calibri"/>
              </a:rPr>
              <a:t>People </a:t>
            </a:r>
            <a:r>
              <a:rPr dirty="0" sz="1600" spc="-15">
                <a:latin typeface="Calibri"/>
                <a:cs typeface="Calibri"/>
              </a:rPr>
              <a:t>often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associate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high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culture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with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political</a:t>
            </a:r>
            <a:r>
              <a:rPr dirty="0" sz="1600" spc="55">
                <a:latin typeface="Calibri"/>
                <a:cs typeface="Calibri"/>
              </a:rPr>
              <a:t> </a:t>
            </a:r>
            <a:r>
              <a:rPr dirty="0" sz="1600" spc="-35">
                <a:latin typeface="Calibri"/>
                <a:cs typeface="Calibri"/>
              </a:rPr>
              <a:t>power,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wealth,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prestige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0">
                <a:latin typeface="Calibri"/>
                <a:cs typeface="Calibri"/>
              </a:rPr>
              <a:t> aesthetic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taste.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10">
                <a:latin typeface="Calibri"/>
                <a:cs typeface="Calibri"/>
              </a:rPr>
              <a:t>E.g: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attending</a:t>
            </a:r>
            <a:r>
              <a:rPr dirty="0" sz="1600" spc="70">
                <a:latin typeface="Calibri"/>
                <a:cs typeface="Calibri"/>
              </a:rPr>
              <a:t> </a:t>
            </a:r>
            <a:r>
              <a:rPr dirty="0" sz="1600" spc="5">
                <a:latin typeface="Calibri"/>
                <a:cs typeface="Calibri"/>
              </a:rPr>
              <a:t>a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live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musical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programme,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joining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golf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club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etc.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844" y="4368800"/>
            <a:ext cx="39395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Events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/</a:t>
            </a:r>
            <a:r>
              <a:rPr dirty="0" sz="1200" spc="-15">
                <a:latin typeface="Calibri"/>
                <a:cs typeface="Calibri"/>
              </a:rPr>
              <a:t> way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life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high</a:t>
            </a:r>
            <a:r>
              <a:rPr dirty="0" sz="1200" spc="-15">
                <a:latin typeface="Calibri"/>
                <a:cs typeface="Calibri"/>
              </a:rPr>
              <a:t> culture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expensive 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formal.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Times New Roman"/>
              <a:cs typeface="Times New Roman"/>
            </a:endParaRPr>
          </a:p>
          <a:p>
            <a:pPr marL="445134" marR="312420" indent="-170815">
              <a:lnSpc>
                <a:spcPct val="100000"/>
              </a:lnSpc>
              <a:buFont typeface="Arial MT"/>
              <a:buChar char="•"/>
              <a:tabLst>
                <a:tab pos="445770" algn="l"/>
              </a:tabLst>
            </a:pPr>
            <a:r>
              <a:rPr dirty="0" sz="1600" spc="-5">
                <a:latin typeface="Calibri"/>
                <a:cs typeface="Calibri"/>
              </a:rPr>
              <a:t>Popular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Culture</a:t>
            </a:r>
            <a:r>
              <a:rPr dirty="0" sz="1600" spc="55">
                <a:latin typeface="Calibri"/>
                <a:cs typeface="Calibri"/>
              </a:rPr>
              <a:t> </a:t>
            </a:r>
            <a:r>
              <a:rPr dirty="0" sz="1600" spc="-30">
                <a:latin typeface="Calibri"/>
                <a:cs typeface="Calibri"/>
              </a:rPr>
              <a:t>refers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pattern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cultural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experiences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attitudes</a:t>
            </a:r>
            <a:r>
              <a:rPr dirty="0" sz="1600" spc="6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that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exist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mainstream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society.</a:t>
            </a:r>
            <a:endParaRPr sz="1600">
              <a:latin typeface="Calibri"/>
              <a:cs typeface="Calibri"/>
            </a:endParaRPr>
          </a:p>
          <a:p>
            <a:pPr marL="445134" marR="422275" indent="-170815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15">
                <a:latin typeface="Calibri"/>
                <a:cs typeface="Calibri"/>
              </a:rPr>
              <a:t>Unlike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high</a:t>
            </a:r>
            <a:r>
              <a:rPr dirty="0" sz="1600" spc="-10">
                <a:latin typeface="Calibri"/>
                <a:cs typeface="Calibri"/>
              </a:rPr>
              <a:t> culture,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popular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culture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known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accessible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to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most</a:t>
            </a:r>
            <a:r>
              <a:rPr dirty="0" sz="1600" spc="-10">
                <a:latin typeface="Calibri"/>
                <a:cs typeface="Calibri"/>
              </a:rPr>
              <a:t> people.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marL="1089025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Culture</a:t>
            </a:r>
            <a:r>
              <a:rPr dirty="0" sz="2200" spc="-5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determines…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1600" y="1563624"/>
            <a:ext cx="1645920" cy="226161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76600" y="1600200"/>
            <a:ext cx="2097024" cy="224942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Times New Roman"/>
              <a:cs typeface="Times New Roman"/>
            </a:endParaRPr>
          </a:p>
          <a:p>
            <a:pPr marL="445134" marR="325120" indent="-170815">
              <a:lnSpc>
                <a:spcPct val="100000"/>
              </a:lnSpc>
              <a:buFont typeface="Arial MT"/>
              <a:buChar char="•"/>
              <a:tabLst>
                <a:tab pos="445770" algn="l"/>
              </a:tabLst>
            </a:pPr>
            <a:r>
              <a:rPr dirty="0" sz="1600" spc="-5" b="1">
                <a:latin typeface="Calibri"/>
                <a:cs typeface="Calibri"/>
              </a:rPr>
              <a:t>Cultural</a:t>
            </a:r>
            <a:r>
              <a:rPr dirty="0" sz="1600" spc="-20" b="1">
                <a:latin typeface="Calibri"/>
                <a:cs typeface="Calibri"/>
              </a:rPr>
              <a:t> </a:t>
            </a:r>
            <a:r>
              <a:rPr dirty="0" sz="1600" spc="-10" b="1">
                <a:latin typeface="Calibri"/>
                <a:cs typeface="Calibri"/>
              </a:rPr>
              <a:t>Relativism;</a:t>
            </a:r>
            <a:r>
              <a:rPr dirty="0" sz="1600" spc="-25" b="1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belief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that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behaviors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customs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0">
                <a:latin typeface="Calibri"/>
                <a:cs typeface="Calibri"/>
              </a:rPr>
              <a:t> any </a:t>
            </a:r>
            <a:r>
              <a:rPr dirty="0" sz="1600" spc="-15">
                <a:latin typeface="Calibri"/>
                <a:cs typeface="Calibri"/>
              </a:rPr>
              <a:t>culture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must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be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viewed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analyzed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by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culture’s</a:t>
            </a:r>
            <a:r>
              <a:rPr dirty="0" sz="1600" spc="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own 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standards.</a:t>
            </a:r>
            <a:endParaRPr sz="1600">
              <a:latin typeface="Calibri"/>
              <a:cs typeface="Calibri"/>
            </a:endParaRPr>
          </a:p>
          <a:p>
            <a:pPr marL="445134" marR="498475" indent="-170815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5">
                <a:latin typeface="Calibri"/>
                <a:cs typeface="Calibri"/>
              </a:rPr>
              <a:t>One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cannot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judge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anyone </a:t>
            </a:r>
            <a:r>
              <a:rPr dirty="0" sz="1600" spc="-5">
                <a:latin typeface="Calibri"/>
                <a:cs typeface="Calibri"/>
              </a:rPr>
              <a:t>else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or </a:t>
            </a:r>
            <a:r>
              <a:rPr dirty="0" sz="1600" spc="-10">
                <a:latin typeface="Calibri"/>
                <a:cs typeface="Calibri"/>
              </a:rPr>
              <a:t>another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culture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as</a:t>
            </a:r>
            <a:r>
              <a:rPr dirty="0" sz="1600" spc="-5">
                <a:latin typeface="Calibri"/>
                <a:cs typeface="Calibri"/>
              </a:rPr>
              <a:t> these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standards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vary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according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to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culture,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time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situation.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844" y="4368800"/>
            <a:ext cx="516001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81635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Calibri"/>
                <a:cs typeface="Calibri"/>
              </a:rPr>
              <a:t>No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practice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universally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good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bad,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goodness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badness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are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relative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not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absolute.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30">
                <a:latin typeface="Calibri"/>
                <a:cs typeface="Calibri"/>
              </a:rPr>
              <a:t>We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should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judge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other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cultures’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beliefs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behaviors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until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we </a:t>
            </a:r>
            <a:r>
              <a:rPr dirty="0" sz="1200" spc="-10">
                <a:latin typeface="Calibri"/>
                <a:cs typeface="Calibri"/>
              </a:rPr>
              <a:t>have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thorough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5">
                <a:latin typeface="Calibri"/>
                <a:cs typeface="Calibri"/>
              </a:rPr>
              <a:t>understanding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why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act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believe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do,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based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clear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understanding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history,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religion,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technology,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environmental </a:t>
            </a:r>
            <a:r>
              <a:rPr dirty="0" sz="1200" spc="-5">
                <a:latin typeface="Calibri"/>
                <a:cs typeface="Calibri"/>
              </a:rPr>
              <a:t>situations.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Times New Roman"/>
              <a:cs typeface="Times New Roman"/>
            </a:endParaRPr>
          </a:p>
          <a:p>
            <a:pPr marL="445134" marR="358775" indent="-170815">
              <a:lnSpc>
                <a:spcPct val="100000"/>
              </a:lnSpc>
              <a:buFont typeface="Arial MT"/>
              <a:buChar char="•"/>
              <a:tabLst>
                <a:tab pos="445770" algn="l"/>
              </a:tabLst>
            </a:pPr>
            <a:r>
              <a:rPr dirty="0" sz="1600" spc="-10">
                <a:latin typeface="Calibri"/>
                <a:cs typeface="Calibri"/>
              </a:rPr>
              <a:t>Ethnocentrism;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tendency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judge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other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cultures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according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to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norms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values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our</a:t>
            </a:r>
            <a:r>
              <a:rPr dirty="0" sz="1600">
                <a:latin typeface="Calibri"/>
                <a:cs typeface="Calibri"/>
              </a:rPr>
              <a:t> own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culture.</a:t>
            </a:r>
            <a:endParaRPr sz="1600">
              <a:latin typeface="Calibri"/>
              <a:cs typeface="Calibri"/>
            </a:endParaRPr>
          </a:p>
          <a:p>
            <a:pPr algn="just" marL="445134" marR="611505" indent="-170815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10">
                <a:latin typeface="Calibri"/>
                <a:cs typeface="Calibri"/>
              </a:rPr>
              <a:t>Ethnocentrism </a:t>
            </a:r>
            <a:r>
              <a:rPr dirty="0" sz="1600" spc="-5">
                <a:latin typeface="Calibri"/>
                <a:cs typeface="Calibri"/>
              </a:rPr>
              <a:t>is based on the assumption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that </a:t>
            </a:r>
            <a:r>
              <a:rPr dirty="0" sz="1600" spc="-25">
                <a:latin typeface="Calibri"/>
                <a:cs typeface="Calibri"/>
              </a:rPr>
              <a:t>one’s </a:t>
            </a:r>
            <a:r>
              <a:rPr dirty="0" sz="1600">
                <a:latin typeface="Calibri"/>
                <a:cs typeface="Calibri"/>
              </a:rPr>
              <a:t>own </a:t>
            </a:r>
            <a:r>
              <a:rPr dirty="0" sz="1600" spc="-15">
                <a:latin typeface="Calibri"/>
                <a:cs typeface="Calibri"/>
              </a:rPr>
              <a:t>way </a:t>
            </a:r>
            <a:r>
              <a:rPr dirty="0" sz="1600" spc="-5">
                <a:latin typeface="Calibri"/>
                <a:cs typeface="Calibri"/>
              </a:rPr>
              <a:t>of </a:t>
            </a:r>
            <a:r>
              <a:rPr dirty="0" sz="1600" spc="-20">
                <a:latin typeface="Calibri"/>
                <a:cs typeface="Calibri"/>
              </a:rPr>
              <a:t>life </a:t>
            </a:r>
            <a:r>
              <a:rPr dirty="0" sz="1600" spc="-5">
                <a:latin typeface="Calibri"/>
                <a:cs typeface="Calibri"/>
              </a:rPr>
              <a:t>is superior </a:t>
            </a:r>
            <a:r>
              <a:rPr dirty="0" sz="1600" spc="-20">
                <a:latin typeface="Calibri"/>
                <a:cs typeface="Calibri"/>
              </a:rPr>
              <a:t>to </a:t>
            </a:r>
            <a:r>
              <a:rPr dirty="0" sz="1600" spc="-5">
                <a:latin typeface="Calibri"/>
                <a:cs typeface="Calibri"/>
              </a:rPr>
              <a:t>all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others.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3810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Culture</a:t>
            </a:r>
            <a:r>
              <a:rPr dirty="0" sz="2200" spc="-3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and </a:t>
            </a:r>
            <a:r>
              <a:rPr dirty="0" sz="2200" spc="-10">
                <a:latin typeface="Calibri"/>
                <a:cs typeface="Calibri"/>
              </a:rPr>
              <a:t>Related</a:t>
            </a:r>
            <a:r>
              <a:rPr dirty="0" sz="2200" spc="-4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Concepts</a:t>
            </a:r>
            <a:endParaRPr sz="2200">
              <a:latin typeface="Calibri"/>
              <a:cs typeface="Calibri"/>
            </a:endParaRPr>
          </a:p>
          <a:p>
            <a:pPr marL="274955">
              <a:lnSpc>
                <a:spcPct val="100000"/>
              </a:lnSpc>
              <a:spcBef>
                <a:spcPts val="1550"/>
              </a:spcBef>
            </a:pPr>
            <a:r>
              <a:rPr dirty="0" sz="1500" spc="-5">
                <a:latin typeface="Calibri"/>
                <a:cs typeface="Calibri"/>
              </a:rPr>
              <a:t>IDEAL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VS</a:t>
            </a:r>
            <a:r>
              <a:rPr dirty="0" sz="1500" spc="-6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REAL </a:t>
            </a:r>
            <a:r>
              <a:rPr dirty="0" sz="1500" spc="-15">
                <a:latin typeface="Calibri"/>
                <a:cs typeface="Calibri"/>
              </a:rPr>
              <a:t>CULTURE:</a:t>
            </a:r>
            <a:endParaRPr sz="1500">
              <a:latin typeface="Calibri"/>
              <a:cs typeface="Calibri"/>
            </a:endParaRPr>
          </a:p>
          <a:p>
            <a:pPr marL="274955" marR="480059">
              <a:lnSpc>
                <a:spcPct val="80000"/>
              </a:lnSpc>
              <a:spcBef>
                <a:spcPts val="360"/>
              </a:spcBef>
            </a:pPr>
            <a:r>
              <a:rPr dirty="0" sz="1500" spc="-5">
                <a:latin typeface="Calibri"/>
                <a:cs typeface="Calibri"/>
              </a:rPr>
              <a:t>There is sometimes </a:t>
            </a:r>
            <a:r>
              <a:rPr dirty="0" sz="1500" spc="5">
                <a:latin typeface="Calibri"/>
                <a:cs typeface="Calibri"/>
              </a:rPr>
              <a:t>a </a:t>
            </a:r>
            <a:r>
              <a:rPr dirty="0" sz="1500" spc="-5">
                <a:latin typeface="Calibri"/>
                <a:cs typeface="Calibri"/>
              </a:rPr>
              <a:t>gap between cultural </a:t>
            </a:r>
            <a:r>
              <a:rPr dirty="0" sz="150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guidelines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(values)</a:t>
            </a:r>
            <a:r>
              <a:rPr dirty="0" sz="1500">
                <a:latin typeface="Calibri"/>
                <a:cs typeface="Calibri"/>
              </a:rPr>
              <a:t> and actual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 spc="-25">
                <a:latin typeface="Calibri"/>
                <a:cs typeface="Calibri"/>
              </a:rPr>
              <a:t>behaviour.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This</a:t>
            </a:r>
            <a:r>
              <a:rPr dirty="0" sz="1500" spc="4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gap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exists at </a:t>
            </a:r>
            <a:r>
              <a:rPr dirty="0" sz="1500" spc="5">
                <a:latin typeface="Calibri"/>
                <a:cs typeface="Calibri"/>
              </a:rPr>
              <a:t>a </a:t>
            </a:r>
            <a:r>
              <a:rPr dirty="0" sz="1500">
                <a:latin typeface="Calibri"/>
                <a:cs typeface="Calibri"/>
              </a:rPr>
              <a:t>bigger </a:t>
            </a:r>
            <a:r>
              <a:rPr dirty="0" sz="1500" spc="-10">
                <a:latin typeface="Calibri"/>
                <a:cs typeface="Calibri"/>
              </a:rPr>
              <a:t>level </a:t>
            </a:r>
            <a:r>
              <a:rPr dirty="0" sz="1500" spc="-5">
                <a:latin typeface="Calibri"/>
                <a:cs typeface="Calibri"/>
              </a:rPr>
              <a:t>between ideal culture </a:t>
            </a:r>
            <a:r>
              <a:rPr dirty="0" sz="1500">
                <a:latin typeface="Calibri"/>
                <a:cs typeface="Calibri"/>
              </a:rPr>
              <a:t>and 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real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culture.</a:t>
            </a:r>
            <a:endParaRPr sz="1500">
              <a:latin typeface="Calibri"/>
              <a:cs typeface="Calibri"/>
            </a:endParaRPr>
          </a:p>
          <a:p>
            <a:pPr marL="274955" marR="348615" indent="42545">
              <a:lnSpc>
                <a:spcPts val="1440"/>
              </a:lnSpc>
              <a:spcBef>
                <a:spcPts val="345"/>
              </a:spcBef>
            </a:pPr>
            <a:r>
              <a:rPr dirty="0" sz="1500" spc="5" b="1">
                <a:latin typeface="Calibri"/>
                <a:cs typeface="Calibri"/>
              </a:rPr>
              <a:t>Ideal </a:t>
            </a:r>
            <a:r>
              <a:rPr dirty="0" sz="1500" spc="-5" b="1">
                <a:latin typeface="Calibri"/>
                <a:cs typeface="Calibri"/>
              </a:rPr>
              <a:t>culture </a:t>
            </a:r>
            <a:r>
              <a:rPr dirty="0" sz="1500">
                <a:latin typeface="Calibri"/>
                <a:cs typeface="Calibri"/>
              </a:rPr>
              <a:t>includes </a:t>
            </a:r>
            <a:r>
              <a:rPr dirty="0" sz="1500" spc="5">
                <a:latin typeface="Calibri"/>
                <a:cs typeface="Calibri"/>
              </a:rPr>
              <a:t>the </a:t>
            </a:r>
            <a:r>
              <a:rPr dirty="0" sz="1500" spc="-10">
                <a:latin typeface="Calibri"/>
                <a:cs typeface="Calibri"/>
              </a:rPr>
              <a:t>values </a:t>
            </a:r>
            <a:r>
              <a:rPr dirty="0" sz="1500">
                <a:latin typeface="Calibri"/>
                <a:cs typeface="Calibri"/>
              </a:rPr>
              <a:t>and norms </a:t>
            </a:r>
            <a:r>
              <a:rPr dirty="0" sz="1500" spc="-5">
                <a:latin typeface="Calibri"/>
                <a:cs typeface="Calibri"/>
              </a:rPr>
              <a:t>that </a:t>
            </a:r>
            <a:r>
              <a:rPr dirty="0" sz="1500" spc="5">
                <a:latin typeface="Calibri"/>
                <a:cs typeface="Calibri"/>
              </a:rPr>
              <a:t>a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culture</a:t>
            </a:r>
            <a:r>
              <a:rPr dirty="0" sz="1500" spc="30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claims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to</a:t>
            </a:r>
            <a:r>
              <a:rPr dirty="0" sz="1500" spc="-15">
                <a:latin typeface="Calibri"/>
                <a:cs typeface="Calibri"/>
              </a:rPr>
              <a:t> have.</a:t>
            </a:r>
            <a:r>
              <a:rPr dirty="0" sz="1500">
                <a:latin typeface="Calibri"/>
                <a:cs typeface="Calibri"/>
              </a:rPr>
              <a:t> It</a:t>
            </a:r>
            <a:r>
              <a:rPr dirty="0" sz="1500" spc="-5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involves</a:t>
            </a:r>
            <a:r>
              <a:rPr dirty="0" sz="1500" spc="2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an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idealized, </a:t>
            </a:r>
            <a:r>
              <a:rPr dirty="0" sz="150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uncompromising </a:t>
            </a:r>
            <a:r>
              <a:rPr dirty="0" sz="1500" spc="-10">
                <a:latin typeface="Calibri"/>
                <a:cs typeface="Calibri"/>
              </a:rPr>
              <a:t>value </a:t>
            </a:r>
            <a:r>
              <a:rPr dirty="0" sz="1500" spc="-15">
                <a:latin typeface="Calibri"/>
                <a:cs typeface="Calibri"/>
              </a:rPr>
              <a:t>system </a:t>
            </a:r>
            <a:r>
              <a:rPr dirty="0" sz="1500" spc="-5">
                <a:latin typeface="Calibri"/>
                <a:cs typeface="Calibri"/>
              </a:rPr>
              <a:t>that </a:t>
            </a:r>
            <a:r>
              <a:rPr dirty="0" sz="1500" spc="-10">
                <a:latin typeface="Calibri"/>
                <a:cs typeface="Calibri"/>
              </a:rPr>
              <a:t>dictates perfect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 spc="-25">
                <a:latin typeface="Calibri"/>
                <a:cs typeface="Calibri"/>
              </a:rPr>
              <a:t>behavior.</a:t>
            </a:r>
            <a:endParaRPr sz="1500">
              <a:latin typeface="Calibri"/>
              <a:cs typeface="Calibri"/>
            </a:endParaRPr>
          </a:p>
          <a:p>
            <a:pPr marL="274955" marR="381000">
              <a:lnSpc>
                <a:spcPct val="80000"/>
              </a:lnSpc>
              <a:spcBef>
                <a:spcPts val="375"/>
              </a:spcBef>
            </a:pPr>
            <a:r>
              <a:rPr dirty="0" sz="1500">
                <a:latin typeface="Calibri"/>
                <a:cs typeface="Calibri"/>
              </a:rPr>
              <a:t>Ideal </a:t>
            </a:r>
            <a:r>
              <a:rPr dirty="0" sz="1500" spc="-10">
                <a:latin typeface="Calibri"/>
                <a:cs typeface="Calibri"/>
              </a:rPr>
              <a:t>values </a:t>
            </a:r>
            <a:r>
              <a:rPr dirty="0" sz="1500" spc="-5">
                <a:latin typeface="Calibri"/>
                <a:cs typeface="Calibri"/>
              </a:rPr>
              <a:t>are absolute; </a:t>
            </a:r>
            <a:r>
              <a:rPr dirty="0" sz="1500">
                <a:latin typeface="Calibri"/>
                <a:cs typeface="Calibri"/>
              </a:rPr>
              <a:t>they bear no </a:t>
            </a:r>
            <a:r>
              <a:rPr dirty="0" sz="1500" spc="-10">
                <a:latin typeface="Calibri"/>
                <a:cs typeface="Calibri"/>
              </a:rPr>
              <a:t>exceptions.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Using </a:t>
            </a:r>
            <a:r>
              <a:rPr dirty="0" sz="1500" spc="-5">
                <a:latin typeface="Calibri"/>
                <a:cs typeface="Calibri"/>
              </a:rPr>
              <a:t>ideal culture </a:t>
            </a:r>
            <a:r>
              <a:rPr dirty="0" sz="1500" spc="5">
                <a:latin typeface="Calibri"/>
                <a:cs typeface="Calibri"/>
              </a:rPr>
              <a:t>as a </a:t>
            </a:r>
            <a:r>
              <a:rPr dirty="0" sz="1500" spc="-10">
                <a:latin typeface="Calibri"/>
                <a:cs typeface="Calibri"/>
              </a:rPr>
              <a:t>standard, </a:t>
            </a:r>
            <a:r>
              <a:rPr dirty="0" sz="1500" spc="-5">
                <a:latin typeface="Calibri"/>
                <a:cs typeface="Calibri"/>
              </a:rPr>
              <a:t>you are either </a:t>
            </a:r>
            <a:r>
              <a:rPr dirty="0" sz="150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right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or</a:t>
            </a:r>
            <a:r>
              <a:rPr dirty="0" sz="1500" spc="-5">
                <a:latin typeface="Calibri"/>
                <a:cs typeface="Calibri"/>
              </a:rPr>
              <a:t> wrong.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3810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Culture</a:t>
            </a:r>
            <a:r>
              <a:rPr dirty="0" sz="2200" spc="-3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and </a:t>
            </a:r>
            <a:r>
              <a:rPr dirty="0" sz="2200" spc="-10">
                <a:latin typeface="Calibri"/>
                <a:cs typeface="Calibri"/>
              </a:rPr>
              <a:t>Related</a:t>
            </a:r>
            <a:r>
              <a:rPr dirty="0" sz="2200" spc="-4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Concepts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200">
              <a:latin typeface="Calibri"/>
              <a:cs typeface="Calibri"/>
            </a:endParaRPr>
          </a:p>
          <a:p>
            <a:pPr marL="274955" marR="349885">
              <a:lnSpc>
                <a:spcPct val="100000"/>
              </a:lnSpc>
              <a:spcBef>
                <a:spcPts val="1360"/>
              </a:spcBef>
            </a:pPr>
            <a:r>
              <a:rPr dirty="0" sz="1500" spc="-5" b="1">
                <a:latin typeface="Calibri"/>
                <a:cs typeface="Calibri"/>
              </a:rPr>
              <a:t>Real culture </a:t>
            </a:r>
            <a:r>
              <a:rPr dirty="0" sz="1500">
                <a:latin typeface="Calibri"/>
                <a:cs typeface="Calibri"/>
              </a:rPr>
              <a:t>can be observed </a:t>
            </a:r>
            <a:r>
              <a:rPr dirty="0" sz="1500" spc="-5">
                <a:latin typeface="Calibri"/>
                <a:cs typeface="Calibri"/>
              </a:rPr>
              <a:t>in </a:t>
            </a:r>
            <a:r>
              <a:rPr dirty="0" sz="1500">
                <a:latin typeface="Calibri"/>
                <a:cs typeface="Calibri"/>
              </a:rPr>
              <a:t>our social </a:t>
            </a:r>
            <a:r>
              <a:rPr dirty="0" sz="1500" spc="-20">
                <a:latin typeface="Calibri"/>
                <a:cs typeface="Calibri"/>
              </a:rPr>
              <a:t>life. </a:t>
            </a:r>
            <a:r>
              <a:rPr dirty="0" sz="1500" spc="-5">
                <a:latin typeface="Calibri"/>
                <a:cs typeface="Calibri"/>
              </a:rPr>
              <a:t>Real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culture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shows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how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individuals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actually</a:t>
            </a:r>
            <a:r>
              <a:rPr dirty="0" sz="1500" spc="-15">
                <a:latin typeface="Calibri"/>
                <a:cs typeface="Calibri"/>
              </a:rPr>
              <a:t> live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and</a:t>
            </a:r>
            <a:r>
              <a:rPr dirty="0" sz="1500" spc="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act.</a:t>
            </a:r>
            <a:endParaRPr sz="1500">
              <a:latin typeface="Calibri"/>
              <a:cs typeface="Calibri"/>
            </a:endParaRPr>
          </a:p>
          <a:p>
            <a:pPr marL="274955" marR="350520" indent="42545">
              <a:lnSpc>
                <a:spcPct val="100000"/>
              </a:lnSpc>
              <a:spcBef>
                <a:spcPts val="360"/>
              </a:spcBef>
            </a:pPr>
            <a:r>
              <a:rPr dirty="0" sz="1500" spc="-5">
                <a:latin typeface="Calibri"/>
                <a:cs typeface="Calibri"/>
              </a:rPr>
              <a:t>Example: </a:t>
            </a:r>
            <a:r>
              <a:rPr dirty="0" sz="1500">
                <a:latin typeface="Calibri"/>
                <a:cs typeface="Calibri"/>
              </a:rPr>
              <a:t>It </a:t>
            </a:r>
            <a:r>
              <a:rPr dirty="0" sz="1500" spc="-5">
                <a:latin typeface="Calibri"/>
                <a:cs typeface="Calibri"/>
              </a:rPr>
              <a:t>is commonly imagined </a:t>
            </a:r>
            <a:r>
              <a:rPr dirty="0" sz="1500">
                <a:latin typeface="Calibri"/>
                <a:cs typeface="Calibri"/>
              </a:rPr>
              <a:t>or </a:t>
            </a:r>
            <a:r>
              <a:rPr dirty="0" sz="1500" spc="-5">
                <a:latin typeface="Calibri"/>
                <a:cs typeface="Calibri"/>
              </a:rPr>
              <a:t>claimed that </a:t>
            </a:r>
            <a:r>
              <a:rPr dirty="0" sz="150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the </a:t>
            </a:r>
            <a:r>
              <a:rPr dirty="0" sz="1500">
                <a:latin typeface="Calibri"/>
                <a:cs typeface="Calibri"/>
              </a:rPr>
              <a:t>our </a:t>
            </a:r>
            <a:r>
              <a:rPr dirty="0" sz="1500" spc="-10">
                <a:latin typeface="Calibri"/>
                <a:cs typeface="Calibri"/>
              </a:rPr>
              <a:t>joint family </a:t>
            </a:r>
            <a:r>
              <a:rPr dirty="0" sz="1500" spc="-15">
                <a:latin typeface="Calibri"/>
                <a:cs typeface="Calibri"/>
              </a:rPr>
              <a:t>system </a:t>
            </a:r>
            <a:r>
              <a:rPr dirty="0" sz="1500" spc="-5">
                <a:latin typeface="Calibri"/>
                <a:cs typeface="Calibri"/>
              </a:rPr>
              <a:t>is </a:t>
            </a:r>
            <a:r>
              <a:rPr dirty="0" sz="1500" spc="-10">
                <a:latin typeface="Calibri"/>
                <a:cs typeface="Calibri"/>
              </a:rPr>
              <a:t>providing care </a:t>
            </a:r>
            <a:r>
              <a:rPr dirty="0" sz="1500">
                <a:latin typeface="Calibri"/>
                <a:cs typeface="Calibri"/>
              </a:rPr>
              <a:t>and 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respect </a:t>
            </a:r>
            <a:r>
              <a:rPr dirty="0" sz="1500" spc="-10">
                <a:latin typeface="Calibri"/>
                <a:cs typeface="Calibri"/>
              </a:rPr>
              <a:t>to </a:t>
            </a:r>
            <a:r>
              <a:rPr dirty="0" sz="1500" spc="5">
                <a:latin typeface="Calibri"/>
                <a:cs typeface="Calibri"/>
              </a:rPr>
              <a:t>the </a:t>
            </a:r>
            <a:r>
              <a:rPr dirty="0" sz="1500" spc="-5">
                <a:latin typeface="Calibri"/>
                <a:cs typeface="Calibri"/>
              </a:rPr>
              <a:t>elderly </a:t>
            </a:r>
            <a:r>
              <a:rPr dirty="0" sz="1500" spc="-10">
                <a:latin typeface="Calibri"/>
                <a:cs typeface="Calibri"/>
              </a:rPr>
              <a:t>parents </a:t>
            </a:r>
            <a:r>
              <a:rPr dirty="0" sz="1500" spc="-5">
                <a:latin typeface="Calibri"/>
                <a:cs typeface="Calibri"/>
              </a:rPr>
              <a:t>(ideal culture), </a:t>
            </a:r>
            <a:r>
              <a:rPr dirty="0" sz="1500">
                <a:latin typeface="Calibri"/>
                <a:cs typeface="Calibri"/>
              </a:rPr>
              <a:t>but </a:t>
            </a:r>
            <a:r>
              <a:rPr dirty="0" sz="1500" spc="-5">
                <a:latin typeface="Calibri"/>
                <a:cs typeface="Calibri"/>
              </a:rPr>
              <a:t>in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reality </a:t>
            </a:r>
            <a:r>
              <a:rPr dirty="0" sz="1500" spc="-5">
                <a:latin typeface="Calibri"/>
                <a:cs typeface="Calibri"/>
              </a:rPr>
              <a:t>many </a:t>
            </a:r>
            <a:r>
              <a:rPr dirty="0" sz="1500" spc="-15">
                <a:latin typeface="Calibri"/>
                <a:cs typeface="Calibri"/>
              </a:rPr>
              <a:t>have </a:t>
            </a:r>
            <a:r>
              <a:rPr dirty="0" sz="1500" spc="-10">
                <a:latin typeface="Calibri"/>
                <a:cs typeface="Calibri"/>
              </a:rPr>
              <a:t>moved away </a:t>
            </a:r>
            <a:r>
              <a:rPr dirty="0" sz="1500" spc="-5">
                <a:latin typeface="Calibri"/>
                <a:cs typeface="Calibri"/>
              </a:rPr>
              <a:t>from their </a:t>
            </a:r>
            <a:r>
              <a:rPr dirty="0" sz="1500" spc="-10">
                <a:latin typeface="Calibri"/>
                <a:cs typeface="Calibri"/>
              </a:rPr>
              <a:t>parental </a:t>
            </a:r>
            <a:r>
              <a:rPr dirty="0" sz="1500" spc="-5">
                <a:latin typeface="Calibri"/>
                <a:cs typeface="Calibri"/>
              </a:rPr>
              <a:t> homes </a:t>
            </a:r>
            <a:r>
              <a:rPr dirty="0" sz="1500" spc="-10">
                <a:latin typeface="Calibri"/>
                <a:cs typeface="Calibri"/>
              </a:rPr>
              <a:t>leaving </a:t>
            </a:r>
            <a:r>
              <a:rPr dirty="0" sz="1500" spc="-5">
                <a:latin typeface="Calibri"/>
                <a:cs typeface="Calibri"/>
              </a:rPr>
              <a:t>their elderly </a:t>
            </a:r>
            <a:r>
              <a:rPr dirty="0" sz="1500" spc="-10">
                <a:latin typeface="Calibri"/>
                <a:cs typeface="Calibri"/>
              </a:rPr>
              <a:t>parents </a:t>
            </a:r>
            <a:r>
              <a:rPr dirty="0" sz="1500" spc="-5">
                <a:latin typeface="Calibri"/>
                <a:cs typeface="Calibri"/>
              </a:rPr>
              <a:t>alone </a:t>
            </a:r>
            <a:r>
              <a:rPr dirty="0" sz="1500">
                <a:latin typeface="Calibri"/>
                <a:cs typeface="Calibri"/>
              </a:rPr>
              <a:t>( </a:t>
            </a:r>
            <a:r>
              <a:rPr dirty="0" sz="1500" spc="-5">
                <a:latin typeface="Calibri"/>
                <a:cs typeface="Calibri"/>
              </a:rPr>
              <a:t>real </a:t>
            </a:r>
            <a:r>
              <a:rPr dirty="0" sz="150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culture)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3810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Culture</a:t>
            </a:r>
            <a:r>
              <a:rPr dirty="0" sz="2200" spc="-3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and </a:t>
            </a:r>
            <a:r>
              <a:rPr dirty="0" sz="2200" spc="-10">
                <a:latin typeface="Calibri"/>
                <a:cs typeface="Calibri"/>
              </a:rPr>
              <a:t>Related</a:t>
            </a:r>
            <a:r>
              <a:rPr dirty="0" sz="2200" spc="-4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Concepts</a:t>
            </a:r>
            <a:endParaRPr sz="2200">
              <a:latin typeface="Calibri"/>
              <a:cs typeface="Calibri"/>
            </a:endParaRPr>
          </a:p>
          <a:p>
            <a:pPr marL="445134" indent="-170815">
              <a:lnSpc>
                <a:spcPct val="100000"/>
              </a:lnSpc>
              <a:spcBef>
                <a:spcPts val="1739"/>
              </a:spcBef>
              <a:buChar char="•"/>
              <a:tabLst>
                <a:tab pos="445770" algn="l"/>
              </a:tabLst>
            </a:pPr>
            <a:r>
              <a:rPr dirty="0" sz="1500" spc="-15">
                <a:latin typeface="Arial MT"/>
                <a:cs typeface="Arial MT"/>
              </a:rPr>
              <a:t>SUBCULTURE:</a:t>
            </a:r>
            <a:endParaRPr sz="1500">
              <a:latin typeface="Arial MT"/>
              <a:cs typeface="Arial MT"/>
            </a:endParaRPr>
          </a:p>
          <a:p>
            <a:pPr algn="just" marL="445134" marR="261620" indent="-170815">
              <a:lnSpc>
                <a:spcPct val="89800"/>
              </a:lnSpc>
              <a:spcBef>
                <a:spcPts val="375"/>
              </a:spcBef>
              <a:buChar char="•"/>
              <a:tabLst>
                <a:tab pos="445770" algn="l"/>
              </a:tabLst>
            </a:pPr>
            <a:r>
              <a:rPr dirty="0" sz="1500" spc="5">
                <a:latin typeface="Arial MT"/>
                <a:cs typeface="Arial MT"/>
              </a:rPr>
              <a:t>A</a:t>
            </a:r>
            <a:r>
              <a:rPr dirty="0" sz="1500" spc="1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subculture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is</a:t>
            </a:r>
            <a:r>
              <a:rPr dirty="0" sz="1500" spc="-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a</a:t>
            </a:r>
            <a:r>
              <a:rPr dirty="0" sz="1500" spc="1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category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of</a:t>
            </a:r>
            <a:r>
              <a:rPr dirty="0" sz="1500" spc="-5">
                <a:latin typeface="Arial MT"/>
                <a:cs typeface="Arial MT"/>
              </a:rPr>
              <a:t> people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who </a:t>
            </a:r>
            <a:r>
              <a:rPr dirty="0" sz="1500" spc="-1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share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distinguishing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beliefs,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values,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and/or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norms that set them apart </a:t>
            </a:r>
            <a:r>
              <a:rPr dirty="0" sz="1500">
                <a:latin typeface="Arial MT"/>
                <a:cs typeface="Arial MT"/>
              </a:rPr>
              <a:t>in some </a:t>
            </a:r>
            <a:r>
              <a:rPr dirty="0" sz="1500" spc="-5">
                <a:latin typeface="Arial MT"/>
                <a:cs typeface="Arial MT"/>
              </a:rPr>
              <a:t>significant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manner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from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the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dominant</a:t>
            </a:r>
            <a:r>
              <a:rPr dirty="0" sz="1500" spc="-9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culture.</a:t>
            </a:r>
            <a:endParaRPr sz="1500">
              <a:latin typeface="Arial MT"/>
              <a:cs typeface="Arial MT"/>
            </a:endParaRPr>
          </a:p>
          <a:p>
            <a:pPr algn="just" marL="445134" marR="262890" indent="-170815">
              <a:lnSpc>
                <a:spcPct val="89800"/>
              </a:lnSpc>
              <a:spcBef>
                <a:spcPts val="375"/>
              </a:spcBef>
              <a:buChar char="•"/>
              <a:tabLst>
                <a:tab pos="445770" algn="l"/>
              </a:tabLst>
            </a:pPr>
            <a:r>
              <a:rPr dirty="0" sz="1500" spc="5">
                <a:latin typeface="Arial MT"/>
                <a:cs typeface="Arial MT"/>
              </a:rPr>
              <a:t>It </a:t>
            </a:r>
            <a:r>
              <a:rPr dirty="0" sz="1500" spc="-5">
                <a:latin typeface="Arial MT"/>
                <a:cs typeface="Arial MT"/>
              </a:rPr>
              <a:t>shares </a:t>
            </a:r>
            <a:r>
              <a:rPr dirty="0" sz="1500" spc="-10">
                <a:latin typeface="Arial MT"/>
                <a:cs typeface="Arial MT"/>
              </a:rPr>
              <a:t>in </a:t>
            </a:r>
            <a:r>
              <a:rPr dirty="0" sz="1500" spc="-5">
                <a:latin typeface="Arial MT"/>
                <a:cs typeface="Arial MT"/>
              </a:rPr>
              <a:t>overall culture </a:t>
            </a:r>
            <a:r>
              <a:rPr dirty="0" sz="1500" spc="5">
                <a:latin typeface="Arial MT"/>
                <a:cs typeface="Arial MT"/>
              </a:rPr>
              <a:t>of </a:t>
            </a:r>
            <a:r>
              <a:rPr dirty="0" sz="1500" spc="-5">
                <a:latin typeface="Arial MT"/>
                <a:cs typeface="Arial MT"/>
              </a:rPr>
              <a:t>the </a:t>
            </a:r>
            <a:r>
              <a:rPr dirty="0" sz="1500">
                <a:latin typeface="Arial MT"/>
                <a:cs typeface="Arial MT"/>
              </a:rPr>
              <a:t>society </a:t>
            </a:r>
            <a:r>
              <a:rPr dirty="0" sz="1500" spc="-10">
                <a:latin typeface="Arial MT"/>
                <a:cs typeface="Arial MT"/>
              </a:rPr>
              <a:t>but </a:t>
            </a:r>
            <a:r>
              <a:rPr dirty="0" sz="1500" spc="-5">
                <a:latin typeface="Arial MT"/>
                <a:cs typeface="Arial MT"/>
              </a:rPr>
              <a:t> also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maintain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a</a:t>
            </a:r>
            <a:r>
              <a:rPr dirty="0" sz="1500" spc="1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distinctive</a:t>
            </a:r>
            <a:r>
              <a:rPr dirty="0" sz="1500">
                <a:latin typeface="Arial MT"/>
                <a:cs typeface="Arial MT"/>
              </a:rPr>
              <a:t> set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of</a:t>
            </a:r>
            <a:r>
              <a:rPr dirty="0" sz="1500" spc="5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values, 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norms,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5">
                <a:latin typeface="Arial MT"/>
                <a:cs typeface="Arial MT"/>
              </a:rPr>
              <a:t>lifestyles,</a:t>
            </a:r>
            <a:r>
              <a:rPr dirty="0" sz="150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traditions</a:t>
            </a:r>
            <a:r>
              <a:rPr dirty="0" sz="1500" spc="-5">
                <a:latin typeface="Arial MT"/>
                <a:cs typeface="Arial MT"/>
              </a:rPr>
              <a:t> and</a:t>
            </a:r>
            <a:r>
              <a:rPr dirty="0" sz="1500">
                <a:latin typeface="Arial MT"/>
                <a:cs typeface="Arial MT"/>
              </a:rPr>
              <a:t> even</a:t>
            </a:r>
            <a:r>
              <a:rPr dirty="0" sz="1500" spc="42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a </a:t>
            </a:r>
            <a:r>
              <a:rPr dirty="0" sz="1500" spc="1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distinct</a:t>
            </a:r>
            <a:r>
              <a:rPr dirty="0" sz="1500" spc="-7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language*.</a:t>
            </a:r>
            <a:endParaRPr sz="1500">
              <a:latin typeface="Arial MT"/>
              <a:cs typeface="Arial MT"/>
            </a:endParaRPr>
          </a:p>
          <a:p>
            <a:pPr algn="just" marL="445134" marR="266065" indent="-170815">
              <a:lnSpc>
                <a:spcPts val="1610"/>
              </a:lnSpc>
              <a:spcBef>
                <a:spcPts val="405"/>
              </a:spcBef>
              <a:buChar char="•"/>
              <a:tabLst>
                <a:tab pos="445770" algn="l"/>
              </a:tabLst>
            </a:pPr>
            <a:r>
              <a:rPr dirty="0" sz="1500">
                <a:latin typeface="Arial MT"/>
                <a:cs typeface="Arial MT"/>
              </a:rPr>
              <a:t>Sub </a:t>
            </a:r>
            <a:r>
              <a:rPr dirty="0" sz="1500" spc="-5">
                <a:latin typeface="Arial MT"/>
                <a:cs typeface="Arial MT"/>
              </a:rPr>
              <a:t>culture </a:t>
            </a:r>
            <a:r>
              <a:rPr dirty="0" sz="1500" spc="5">
                <a:latin typeface="Arial MT"/>
                <a:cs typeface="Arial MT"/>
              </a:rPr>
              <a:t>may </a:t>
            </a:r>
            <a:r>
              <a:rPr dirty="0" sz="1500" spc="-5">
                <a:latin typeface="Arial MT"/>
                <a:cs typeface="Arial MT"/>
              </a:rPr>
              <a:t>reflect </a:t>
            </a:r>
            <a:r>
              <a:rPr dirty="0" sz="1500" spc="5">
                <a:latin typeface="Arial MT"/>
                <a:cs typeface="Arial MT"/>
              </a:rPr>
              <a:t>a </a:t>
            </a:r>
            <a:r>
              <a:rPr dirty="0" sz="1500">
                <a:latin typeface="Arial MT"/>
                <a:cs typeface="Arial MT"/>
              </a:rPr>
              <a:t>social </a:t>
            </a:r>
            <a:r>
              <a:rPr dirty="0" sz="1500" spc="-5">
                <a:latin typeface="Arial MT"/>
                <a:cs typeface="Arial MT"/>
              </a:rPr>
              <a:t>and ethnic </a:t>
            </a:r>
            <a:r>
              <a:rPr dirty="0" sz="1500">
                <a:latin typeface="Arial MT"/>
                <a:cs typeface="Arial MT"/>
              </a:rPr>
              <a:t> difference.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844" y="4368800"/>
            <a:ext cx="5188585" cy="1306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26364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*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Subculture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differs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from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dominant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culture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but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not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opposition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that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culture.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smaller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cultural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group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within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larger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culture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latin typeface="Calibri"/>
                <a:cs typeface="Calibri"/>
              </a:rPr>
              <a:t>Examples:</a:t>
            </a:r>
            <a:endParaRPr sz="1200">
              <a:latin typeface="Calibri"/>
              <a:cs typeface="Calibri"/>
            </a:endParaRPr>
          </a:p>
          <a:p>
            <a:pPr marL="161290" indent="-149225">
              <a:lnSpc>
                <a:spcPct val="100000"/>
              </a:lnSpc>
              <a:buAutoNum type="arabicPeriod"/>
              <a:tabLst>
                <a:tab pos="161925" algn="l"/>
              </a:tabLst>
            </a:pPr>
            <a:r>
              <a:rPr dirty="0" sz="1200">
                <a:latin typeface="Calibri"/>
                <a:cs typeface="Calibri"/>
              </a:rPr>
              <a:t>Based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ethnicity: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Pakhtoon,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Pujabi,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Sindhi,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Balochi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culture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</a:t>
            </a:r>
            <a:r>
              <a:rPr dirty="0" sz="1200" spc="-10">
                <a:latin typeface="Calibri"/>
                <a:cs typeface="Calibri"/>
              </a:rPr>
              <a:t> subcultures)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within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Pakistani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culture(dominant)</a:t>
            </a:r>
            <a:endParaRPr sz="1200">
              <a:latin typeface="Calibri"/>
              <a:cs typeface="Calibri"/>
            </a:endParaRPr>
          </a:p>
          <a:p>
            <a:pPr marL="161290" indent="-149225">
              <a:lnSpc>
                <a:spcPct val="100000"/>
              </a:lnSpc>
              <a:buAutoNum type="arabicPeriod" startAt="2"/>
              <a:tabLst>
                <a:tab pos="161925" algn="l"/>
              </a:tabLst>
            </a:pPr>
            <a:r>
              <a:rPr dirty="0" sz="1200" spc="-5">
                <a:latin typeface="Calibri"/>
                <a:cs typeface="Calibri"/>
              </a:rPr>
              <a:t>Sometimes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based</a:t>
            </a:r>
            <a:r>
              <a:rPr dirty="0" sz="1200" spc="-5">
                <a:latin typeface="Calibri"/>
                <a:cs typeface="Calibri"/>
              </a:rPr>
              <a:t> on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religion: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445134" indent="-170815">
              <a:lnSpc>
                <a:spcPct val="100000"/>
              </a:lnSpc>
              <a:spcBef>
                <a:spcPts val="1110"/>
              </a:spcBef>
              <a:buChar char="•"/>
              <a:tabLst>
                <a:tab pos="445770" algn="l"/>
              </a:tabLst>
            </a:pPr>
            <a:r>
              <a:rPr dirty="0" sz="1350" spc="-20">
                <a:latin typeface="Arial MT"/>
                <a:cs typeface="Arial MT"/>
              </a:rPr>
              <a:t>COUNTERCULTURE:</a:t>
            </a:r>
            <a:endParaRPr sz="1350">
              <a:latin typeface="Arial MT"/>
              <a:cs typeface="Arial MT"/>
            </a:endParaRPr>
          </a:p>
          <a:p>
            <a:pPr marL="445134" marR="753745" indent="-170815">
              <a:lnSpc>
                <a:spcPts val="1460"/>
              </a:lnSpc>
              <a:spcBef>
                <a:spcPts val="340"/>
              </a:spcBef>
              <a:buChar char="•"/>
              <a:tabLst>
                <a:tab pos="445770" algn="l"/>
              </a:tabLst>
            </a:pPr>
            <a:r>
              <a:rPr dirty="0" sz="1350" spc="-10">
                <a:latin typeface="Arial MT"/>
                <a:cs typeface="Arial MT"/>
              </a:rPr>
              <a:t>Some subcultures</a:t>
            </a:r>
            <a:r>
              <a:rPr dirty="0" sz="1350" spc="8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actively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oppose</a:t>
            </a:r>
            <a:r>
              <a:rPr dirty="0" sz="1350" spc="2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the</a:t>
            </a:r>
            <a:r>
              <a:rPr dirty="0" sz="1350" spc="-30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larger </a:t>
            </a:r>
            <a:r>
              <a:rPr dirty="0" sz="1350" spc="-360">
                <a:latin typeface="Arial MT"/>
                <a:cs typeface="Arial MT"/>
              </a:rPr>
              <a:t> </a:t>
            </a:r>
            <a:r>
              <a:rPr dirty="0" sz="1350" spc="-20">
                <a:latin typeface="Arial MT"/>
                <a:cs typeface="Arial MT"/>
              </a:rPr>
              <a:t>society.</a:t>
            </a:r>
            <a:endParaRPr sz="1350">
              <a:latin typeface="Arial MT"/>
              <a:cs typeface="Arial MT"/>
            </a:endParaRPr>
          </a:p>
          <a:p>
            <a:pPr marL="445134" indent="-170815">
              <a:lnSpc>
                <a:spcPts val="1545"/>
              </a:lnSpc>
              <a:spcBef>
                <a:spcPts val="135"/>
              </a:spcBef>
              <a:buChar char="•"/>
              <a:tabLst>
                <a:tab pos="445770" algn="l"/>
              </a:tabLst>
            </a:pPr>
            <a:r>
              <a:rPr dirty="0" sz="1350" spc="-10">
                <a:latin typeface="Arial MT"/>
                <a:cs typeface="Arial MT"/>
              </a:rPr>
              <a:t>Subculture</a:t>
            </a:r>
            <a:r>
              <a:rPr dirty="0" sz="1350" spc="50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is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a</a:t>
            </a:r>
            <a:r>
              <a:rPr dirty="0" sz="1350" spc="-2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group</a:t>
            </a:r>
            <a:r>
              <a:rPr dirty="0" sz="1350" spc="30">
                <a:latin typeface="Arial MT"/>
                <a:cs typeface="Arial MT"/>
              </a:rPr>
              <a:t> </a:t>
            </a:r>
            <a:r>
              <a:rPr dirty="0" sz="1350" spc="-15">
                <a:latin typeface="Arial MT"/>
                <a:cs typeface="Arial MT"/>
              </a:rPr>
              <a:t>whose</a:t>
            </a:r>
            <a:r>
              <a:rPr dirty="0" sz="1350" spc="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values,</a:t>
            </a:r>
            <a:r>
              <a:rPr dirty="0" sz="1350" spc="3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beliefs,</a:t>
            </a:r>
            <a:r>
              <a:rPr dirty="0" sz="1350" spc="40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and</a:t>
            </a:r>
            <a:endParaRPr sz="1350">
              <a:latin typeface="Arial MT"/>
              <a:cs typeface="Arial MT"/>
            </a:endParaRPr>
          </a:p>
          <a:p>
            <a:pPr marL="445134">
              <a:lnSpc>
                <a:spcPts val="1545"/>
              </a:lnSpc>
            </a:pPr>
            <a:r>
              <a:rPr dirty="0" sz="1350" spc="-15">
                <a:latin typeface="Arial MT"/>
                <a:cs typeface="Arial MT"/>
              </a:rPr>
              <a:t>lifestyle</a:t>
            </a:r>
            <a:r>
              <a:rPr dirty="0" sz="1350" spc="7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conflict</a:t>
            </a:r>
            <a:r>
              <a:rPr dirty="0" sz="1350" spc="4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with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those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of</a:t>
            </a:r>
            <a:r>
              <a:rPr dirty="0" sz="1350" spc="1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the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dominant</a:t>
            </a:r>
            <a:r>
              <a:rPr dirty="0" sz="1350" spc="1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culture.</a:t>
            </a:r>
            <a:endParaRPr sz="1350">
              <a:latin typeface="Arial MT"/>
              <a:cs typeface="Arial MT"/>
            </a:endParaRPr>
          </a:p>
          <a:p>
            <a:pPr algn="just" marL="445134" marR="546100" indent="-170815">
              <a:lnSpc>
                <a:spcPts val="1460"/>
              </a:lnSpc>
              <a:spcBef>
                <a:spcPts val="340"/>
              </a:spcBef>
              <a:buChar char="•"/>
              <a:tabLst>
                <a:tab pos="445770" algn="l"/>
              </a:tabLst>
            </a:pPr>
            <a:r>
              <a:rPr dirty="0" sz="1350" spc="-5">
                <a:latin typeface="Arial MT"/>
                <a:cs typeface="Arial MT"/>
              </a:rPr>
              <a:t>A counterculture </a:t>
            </a:r>
            <a:r>
              <a:rPr dirty="0" sz="1350">
                <a:latin typeface="Arial MT"/>
                <a:cs typeface="Arial MT"/>
              </a:rPr>
              <a:t>is </a:t>
            </a:r>
            <a:r>
              <a:rPr dirty="0" sz="1350" spc="-5">
                <a:latin typeface="Arial MT"/>
                <a:cs typeface="Arial MT"/>
              </a:rPr>
              <a:t>a </a:t>
            </a:r>
            <a:r>
              <a:rPr dirty="0" sz="1350" spc="-10">
                <a:latin typeface="Arial MT"/>
                <a:cs typeface="Arial MT"/>
              </a:rPr>
              <a:t>group </a:t>
            </a:r>
            <a:r>
              <a:rPr dirty="0" sz="1350" spc="-5">
                <a:latin typeface="Arial MT"/>
                <a:cs typeface="Arial MT"/>
              </a:rPr>
              <a:t>that </a:t>
            </a:r>
            <a:r>
              <a:rPr dirty="0" sz="1350" spc="-10">
                <a:latin typeface="Arial MT"/>
                <a:cs typeface="Arial MT"/>
              </a:rPr>
              <a:t>strongly </a:t>
            </a:r>
            <a:r>
              <a:rPr dirty="0" sz="1350" spc="-5">
                <a:latin typeface="Arial MT"/>
                <a:cs typeface="Arial MT"/>
              </a:rPr>
              <a:t>rejects </a:t>
            </a:r>
            <a:r>
              <a:rPr dirty="0" sz="1350" spc="-36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dominant </a:t>
            </a:r>
            <a:r>
              <a:rPr dirty="0" sz="1350" spc="-5">
                <a:latin typeface="Arial MT"/>
                <a:cs typeface="Arial MT"/>
              </a:rPr>
              <a:t>societal </a:t>
            </a:r>
            <a:r>
              <a:rPr dirty="0" sz="1350" spc="-10">
                <a:latin typeface="Arial MT"/>
                <a:cs typeface="Arial MT"/>
              </a:rPr>
              <a:t>values and </a:t>
            </a:r>
            <a:r>
              <a:rPr dirty="0" sz="1350" spc="-5">
                <a:latin typeface="Arial MT"/>
                <a:cs typeface="Arial MT"/>
              </a:rPr>
              <a:t>norms </a:t>
            </a:r>
            <a:r>
              <a:rPr dirty="0" sz="1350" spc="-10">
                <a:latin typeface="Arial MT"/>
                <a:cs typeface="Arial MT"/>
              </a:rPr>
              <a:t>and seeks </a:t>
            </a:r>
            <a:r>
              <a:rPr dirty="0" sz="1350" spc="-36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alternative </a:t>
            </a:r>
            <a:r>
              <a:rPr dirty="0" sz="1350" spc="-15">
                <a:latin typeface="Arial MT"/>
                <a:cs typeface="Arial MT"/>
              </a:rPr>
              <a:t>lifestyles</a:t>
            </a:r>
            <a:r>
              <a:rPr dirty="0" sz="1350" spc="70">
                <a:latin typeface="Arial MT"/>
                <a:cs typeface="Arial MT"/>
              </a:rPr>
              <a:t> </a:t>
            </a:r>
            <a:r>
              <a:rPr dirty="0" sz="1350" spc="-20">
                <a:latin typeface="Arial MT"/>
                <a:cs typeface="Arial MT"/>
              </a:rPr>
              <a:t>(Yinger,</a:t>
            </a:r>
            <a:r>
              <a:rPr dirty="0" sz="1350" spc="15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1960,</a:t>
            </a:r>
            <a:r>
              <a:rPr dirty="0" sz="1350" spc="1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1982).</a:t>
            </a:r>
            <a:endParaRPr sz="1350">
              <a:latin typeface="Arial MT"/>
              <a:cs typeface="Arial MT"/>
            </a:endParaRPr>
          </a:p>
          <a:p>
            <a:pPr algn="just" marL="445134" indent="-170815">
              <a:lnSpc>
                <a:spcPct val="100000"/>
              </a:lnSpc>
              <a:spcBef>
                <a:spcPts val="140"/>
              </a:spcBef>
              <a:buChar char="•"/>
              <a:tabLst>
                <a:tab pos="445770" algn="l"/>
              </a:tabLst>
            </a:pPr>
            <a:r>
              <a:rPr dirty="0" sz="1350" spc="-10">
                <a:latin typeface="Arial MT"/>
                <a:cs typeface="Arial MT"/>
              </a:rPr>
              <a:t>Examples:</a:t>
            </a:r>
            <a:r>
              <a:rPr dirty="0" sz="1350" spc="6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Mafia</a:t>
            </a:r>
            <a:r>
              <a:rPr dirty="0" sz="1350" spc="36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involved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in</a:t>
            </a:r>
            <a:r>
              <a:rPr dirty="0" sz="1350" spc="-2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drug</a:t>
            </a:r>
            <a:r>
              <a:rPr dirty="0" sz="1350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trafficking,</a:t>
            </a:r>
            <a:endParaRPr sz="1350">
              <a:latin typeface="Arial MT"/>
              <a:cs typeface="Arial MT"/>
            </a:endParaRPr>
          </a:p>
          <a:p>
            <a:pPr algn="just" marL="539750" indent="-265430">
              <a:lnSpc>
                <a:spcPct val="100000"/>
              </a:lnSpc>
              <a:spcBef>
                <a:spcPts val="160"/>
              </a:spcBef>
              <a:buChar char="•"/>
              <a:tabLst>
                <a:tab pos="540385" algn="l"/>
              </a:tabLst>
            </a:pPr>
            <a:r>
              <a:rPr dirty="0" sz="1350" spc="-10">
                <a:latin typeface="Arial MT"/>
                <a:cs typeface="Arial MT"/>
              </a:rPr>
              <a:t>Drug</a:t>
            </a:r>
            <a:r>
              <a:rPr dirty="0" sz="1350" spc="1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abusers and</a:t>
            </a:r>
            <a:r>
              <a:rPr dirty="0" sz="1350" spc="15">
                <a:latin typeface="Arial MT"/>
                <a:cs typeface="Arial MT"/>
              </a:rPr>
              <a:t> </a:t>
            </a:r>
            <a:r>
              <a:rPr dirty="0" sz="1350" spc="-5">
                <a:latin typeface="Arial MT"/>
                <a:cs typeface="Arial MT"/>
              </a:rPr>
              <a:t>addicts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844" y="4368800"/>
            <a:ext cx="4888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5">
                <a:latin typeface="Calibri"/>
                <a:cs typeface="Calibri"/>
              </a:rPr>
              <a:t>Basically,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countercultures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exist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purpose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changing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dominant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culture.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750">
              <a:latin typeface="Times New Roman"/>
              <a:cs typeface="Times New Roman"/>
            </a:endParaRPr>
          </a:p>
          <a:p>
            <a:pPr algn="ctr" marL="456565">
              <a:lnSpc>
                <a:spcPct val="100000"/>
              </a:lnSpc>
            </a:pPr>
            <a:r>
              <a:rPr dirty="0" sz="2000" spc="-10">
                <a:latin typeface="Arial MT"/>
                <a:cs typeface="Arial MT"/>
              </a:rPr>
              <a:t>Culture</a:t>
            </a:r>
            <a:r>
              <a:rPr dirty="0" sz="2000" spc="1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and</a:t>
            </a:r>
            <a:r>
              <a:rPr dirty="0" sz="2000" spc="-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Related</a:t>
            </a:r>
            <a:r>
              <a:rPr dirty="0" sz="2000" spc="4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Concepts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00">
              <a:latin typeface="Arial MT"/>
              <a:cs typeface="Arial MT"/>
            </a:endParaRPr>
          </a:p>
          <a:p>
            <a:pPr marL="445134" marR="318770" indent="-170815">
              <a:lnSpc>
                <a:spcPts val="1460"/>
              </a:lnSpc>
              <a:buFont typeface="Arial MT"/>
              <a:buChar char="•"/>
              <a:tabLst>
                <a:tab pos="445770" algn="l"/>
              </a:tabLst>
            </a:pPr>
            <a:r>
              <a:rPr dirty="0" sz="1350" spc="-30" b="1">
                <a:latin typeface="Arial"/>
                <a:cs typeface="Arial"/>
              </a:rPr>
              <a:t>CULTURAL</a:t>
            </a:r>
            <a:r>
              <a:rPr dirty="0" sz="1350" spc="70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LAG</a:t>
            </a:r>
            <a:r>
              <a:rPr dirty="0" sz="1350" spc="55" b="1">
                <a:latin typeface="Arial"/>
                <a:cs typeface="Arial"/>
              </a:rPr>
              <a:t> </a:t>
            </a:r>
            <a:r>
              <a:rPr dirty="0" sz="1350" spc="-5">
                <a:latin typeface="Calibri"/>
                <a:cs typeface="Calibri"/>
              </a:rPr>
              <a:t>;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the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term </a:t>
            </a:r>
            <a:r>
              <a:rPr dirty="0" sz="1350" spc="-15">
                <a:latin typeface="Calibri"/>
                <a:cs typeface="Calibri"/>
              </a:rPr>
              <a:t>was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coined</a:t>
            </a:r>
            <a:r>
              <a:rPr dirty="0" sz="1350" spc="-2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by</a:t>
            </a:r>
            <a:r>
              <a:rPr dirty="0" sz="1350" spc="2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William</a:t>
            </a:r>
            <a:r>
              <a:rPr dirty="0" sz="1350" spc="10">
                <a:latin typeface="Calibri"/>
                <a:cs typeface="Calibri"/>
              </a:rPr>
              <a:t> </a:t>
            </a:r>
            <a:r>
              <a:rPr dirty="0" sz="1350" spc="-60">
                <a:latin typeface="Calibri"/>
                <a:cs typeface="Calibri"/>
              </a:rPr>
              <a:t>F. </a:t>
            </a:r>
            <a:r>
              <a:rPr dirty="0" sz="1350" spc="-29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Ogburn,</a:t>
            </a:r>
            <a:r>
              <a:rPr dirty="0" sz="1350" spc="2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an American sociologist  in </a:t>
            </a:r>
            <a:r>
              <a:rPr dirty="0" sz="1350" spc="-15">
                <a:latin typeface="Calibri"/>
                <a:cs typeface="Calibri"/>
              </a:rPr>
              <a:t>1922.</a:t>
            </a:r>
            <a:endParaRPr sz="1350">
              <a:latin typeface="Calibri"/>
              <a:cs typeface="Calibri"/>
            </a:endParaRPr>
          </a:p>
          <a:p>
            <a:pPr marL="445134" marR="459740" indent="-170815">
              <a:lnSpc>
                <a:spcPct val="90000"/>
              </a:lnSpc>
              <a:spcBef>
                <a:spcPts val="30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350" spc="-10">
                <a:latin typeface="Calibri"/>
                <a:cs typeface="Calibri"/>
              </a:rPr>
              <a:t>Material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culture</a:t>
            </a:r>
            <a:r>
              <a:rPr dirty="0" sz="1350" spc="-15">
                <a:latin typeface="Calibri"/>
                <a:cs typeface="Calibri"/>
              </a:rPr>
              <a:t> tends</a:t>
            </a:r>
            <a:r>
              <a:rPr dirty="0" sz="1350" spc="35">
                <a:latin typeface="Calibri"/>
                <a:cs typeface="Calibri"/>
              </a:rPr>
              <a:t> </a:t>
            </a:r>
            <a:r>
              <a:rPr dirty="0" sz="1350" spc="-15">
                <a:latin typeface="Calibri"/>
                <a:cs typeface="Calibri"/>
              </a:rPr>
              <a:t>to</a:t>
            </a:r>
            <a:r>
              <a:rPr dirty="0" sz="1350" spc="1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develop</a:t>
            </a:r>
            <a:r>
              <a:rPr dirty="0" sz="1350" spc="-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and</a:t>
            </a:r>
            <a:r>
              <a:rPr dirty="0" sz="1350" spc="2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advance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15">
                <a:latin typeface="Calibri"/>
                <a:cs typeface="Calibri"/>
              </a:rPr>
              <a:t>at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a </a:t>
            </a:r>
            <a:r>
              <a:rPr dirty="0" sz="1350">
                <a:latin typeface="Calibri"/>
                <a:cs typeface="Calibri"/>
              </a:rPr>
              <a:t> </a:t>
            </a:r>
            <a:r>
              <a:rPr dirty="0" sz="1350" spc="-15">
                <a:latin typeface="Calibri"/>
                <a:cs typeface="Calibri"/>
              </a:rPr>
              <a:t>faster</a:t>
            </a:r>
            <a:r>
              <a:rPr dirty="0" sz="1350" spc="-5">
                <a:latin typeface="Calibri"/>
                <a:cs typeface="Calibri"/>
              </a:rPr>
              <a:t> </a:t>
            </a:r>
            <a:r>
              <a:rPr dirty="0" sz="1350" spc="-20">
                <a:latin typeface="Calibri"/>
                <a:cs typeface="Calibri"/>
              </a:rPr>
              <a:t>rate</a:t>
            </a:r>
            <a:r>
              <a:rPr dirty="0" sz="1350" spc="1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than</a:t>
            </a:r>
            <a:r>
              <a:rPr dirty="0" sz="135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non-material</a:t>
            </a:r>
            <a:r>
              <a:rPr dirty="0" sz="1350" spc="1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culture.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A</a:t>
            </a:r>
            <a:r>
              <a:rPr dirty="0" sz="1350" spc="25">
                <a:latin typeface="Calibri"/>
                <a:cs typeface="Calibri"/>
              </a:rPr>
              <a:t> </a:t>
            </a:r>
            <a:r>
              <a:rPr dirty="0" sz="1350" spc="-15">
                <a:latin typeface="Calibri"/>
                <a:cs typeface="Calibri"/>
              </a:rPr>
              <a:t>gap</a:t>
            </a:r>
            <a:r>
              <a:rPr dirty="0" sz="1350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between </a:t>
            </a:r>
            <a:r>
              <a:rPr dirty="0" sz="1350" spc="-29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the</a:t>
            </a:r>
            <a:r>
              <a:rPr dirty="0" sz="1350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technical</a:t>
            </a:r>
            <a:r>
              <a:rPr dirty="0" sz="1350" spc="-1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development</a:t>
            </a:r>
            <a:r>
              <a:rPr dirty="0" sz="1350" spc="5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of</a:t>
            </a:r>
            <a:r>
              <a:rPr dirty="0" sz="1350" spc="-20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a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society</a:t>
            </a:r>
            <a:r>
              <a:rPr dirty="0" sz="1350" spc="-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(material </a:t>
            </a:r>
            <a:r>
              <a:rPr dirty="0" sz="1350" spc="-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culture)</a:t>
            </a:r>
            <a:r>
              <a:rPr dirty="0" sz="1350" spc="1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and</a:t>
            </a:r>
            <a:r>
              <a:rPr dirty="0" sz="1350" spc="-5">
                <a:latin typeface="Calibri"/>
                <a:cs typeface="Calibri"/>
              </a:rPr>
              <a:t> its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moral</a:t>
            </a:r>
            <a:r>
              <a:rPr dirty="0" sz="1350" spc="-3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and</a:t>
            </a:r>
            <a:r>
              <a:rPr dirty="0" sz="1350" spc="1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legal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institutions </a:t>
            </a:r>
            <a:r>
              <a:rPr dirty="0" sz="1350" spc="-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(nonmaterial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culture)</a:t>
            </a:r>
            <a:r>
              <a:rPr dirty="0" sz="1350" spc="10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is</a:t>
            </a:r>
            <a:r>
              <a:rPr dirty="0" sz="1350" spc="-1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cultural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lag.</a:t>
            </a:r>
            <a:endParaRPr sz="1350">
              <a:latin typeface="Calibri"/>
              <a:cs typeface="Calibri"/>
            </a:endParaRPr>
          </a:p>
          <a:p>
            <a:pPr marL="445134" marR="558165" indent="-170815">
              <a:lnSpc>
                <a:spcPct val="89900"/>
              </a:lnSpc>
              <a:spcBef>
                <a:spcPts val="32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350" spc="-10">
                <a:latin typeface="Calibri"/>
                <a:cs typeface="Calibri"/>
              </a:rPr>
              <a:t>The</a:t>
            </a:r>
            <a:r>
              <a:rPr dirty="0" sz="1350" spc="1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term</a:t>
            </a:r>
            <a:r>
              <a:rPr dirty="0" sz="1350" spc="1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cultural </a:t>
            </a:r>
            <a:r>
              <a:rPr dirty="0" sz="1350" spc="-5">
                <a:latin typeface="Calibri"/>
                <a:cs typeface="Calibri"/>
              </a:rPr>
              <a:t>lag</a:t>
            </a:r>
            <a:r>
              <a:rPr dirty="0" sz="1350">
                <a:latin typeface="Calibri"/>
                <a:cs typeface="Calibri"/>
              </a:rPr>
              <a:t> </a:t>
            </a:r>
            <a:r>
              <a:rPr dirty="0" sz="1350" spc="-15">
                <a:latin typeface="Calibri"/>
                <a:cs typeface="Calibri"/>
              </a:rPr>
              <a:t>refers</a:t>
            </a:r>
            <a:r>
              <a:rPr dirty="0" sz="1350" spc="-35">
                <a:latin typeface="Calibri"/>
                <a:cs typeface="Calibri"/>
              </a:rPr>
              <a:t> </a:t>
            </a:r>
            <a:r>
              <a:rPr dirty="0" sz="1350" spc="-15">
                <a:latin typeface="Calibri"/>
                <a:cs typeface="Calibri"/>
              </a:rPr>
              <a:t>to</a:t>
            </a:r>
            <a:r>
              <a:rPr dirty="0" sz="1350" spc="2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the</a:t>
            </a:r>
            <a:r>
              <a:rPr dirty="0" sz="1350" spc="10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notion</a:t>
            </a:r>
            <a:r>
              <a:rPr dirty="0" sz="1350">
                <a:latin typeface="Calibri"/>
                <a:cs typeface="Calibri"/>
              </a:rPr>
              <a:t> </a:t>
            </a:r>
            <a:r>
              <a:rPr dirty="0" sz="1350" spc="-15">
                <a:latin typeface="Calibri"/>
                <a:cs typeface="Calibri"/>
              </a:rPr>
              <a:t>that</a:t>
            </a:r>
            <a:r>
              <a:rPr dirty="0" sz="1350" spc="10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non- </a:t>
            </a:r>
            <a:r>
              <a:rPr dirty="0" sz="135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material</a:t>
            </a:r>
            <a:r>
              <a:rPr dirty="0" sz="1350" spc="1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culture</a:t>
            </a:r>
            <a:r>
              <a:rPr dirty="0" sz="1350" spc="-15">
                <a:latin typeface="Calibri"/>
                <a:cs typeface="Calibri"/>
              </a:rPr>
              <a:t> </a:t>
            </a:r>
            <a:r>
              <a:rPr dirty="0" sz="1350" spc="-20">
                <a:latin typeface="Calibri"/>
                <a:cs typeface="Calibri"/>
              </a:rPr>
              <a:t>takes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time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 spc="-15">
                <a:latin typeface="Calibri"/>
                <a:cs typeface="Calibri"/>
              </a:rPr>
              <a:t>to</a:t>
            </a:r>
            <a:r>
              <a:rPr dirty="0" sz="1350" spc="-10">
                <a:latin typeface="Calibri"/>
                <a:cs typeface="Calibri"/>
              </a:rPr>
              <a:t> catch up</a:t>
            </a:r>
            <a:r>
              <a:rPr dirty="0" sz="1350" spc="20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with </a:t>
            </a:r>
            <a:r>
              <a:rPr dirty="0" sz="1350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technological</a:t>
            </a:r>
            <a:r>
              <a:rPr dirty="0" sz="1350" spc="-1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innovations,</a:t>
            </a:r>
            <a:r>
              <a:rPr dirty="0" sz="1350" spc="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and</a:t>
            </a:r>
            <a:r>
              <a:rPr dirty="0" sz="1350" spc="15">
                <a:latin typeface="Calibri"/>
                <a:cs typeface="Calibri"/>
              </a:rPr>
              <a:t> </a:t>
            </a:r>
            <a:r>
              <a:rPr dirty="0" sz="1350" spc="-15">
                <a:latin typeface="Calibri"/>
                <a:cs typeface="Calibri"/>
              </a:rPr>
              <a:t>that</a:t>
            </a:r>
            <a:r>
              <a:rPr dirty="0" sz="1350" spc="5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social</a:t>
            </a:r>
            <a:r>
              <a:rPr dirty="0" sz="1350" spc="-15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problems </a:t>
            </a:r>
            <a:r>
              <a:rPr dirty="0" sz="1350" spc="-29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and </a:t>
            </a:r>
            <a:r>
              <a:rPr dirty="0" sz="1350" spc="-5">
                <a:latin typeface="Calibri"/>
                <a:cs typeface="Calibri"/>
              </a:rPr>
              <a:t>conflicts</a:t>
            </a:r>
            <a:r>
              <a:rPr dirty="0" sz="1350" spc="-2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are</a:t>
            </a:r>
            <a:r>
              <a:rPr dirty="0" sz="1350" spc="-1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caused</a:t>
            </a:r>
            <a:r>
              <a:rPr dirty="0" sz="1350" spc="-30">
                <a:latin typeface="Calibri"/>
                <a:cs typeface="Calibri"/>
              </a:rPr>
              <a:t> </a:t>
            </a:r>
            <a:r>
              <a:rPr dirty="0" sz="1350" spc="-10">
                <a:latin typeface="Calibri"/>
                <a:cs typeface="Calibri"/>
              </a:rPr>
              <a:t>by</a:t>
            </a:r>
            <a:r>
              <a:rPr dirty="0" sz="1350" spc="15">
                <a:latin typeface="Calibri"/>
                <a:cs typeface="Calibri"/>
              </a:rPr>
              <a:t> </a:t>
            </a:r>
            <a:r>
              <a:rPr dirty="0" sz="1350" spc="-5">
                <a:latin typeface="Calibri"/>
                <a:cs typeface="Calibri"/>
              </a:rPr>
              <a:t>this</a:t>
            </a:r>
            <a:r>
              <a:rPr dirty="0" sz="1350" spc="10">
                <a:latin typeface="Calibri"/>
                <a:cs typeface="Calibri"/>
              </a:rPr>
              <a:t> </a:t>
            </a:r>
            <a:r>
              <a:rPr dirty="0" sz="1350">
                <a:latin typeface="Calibri"/>
                <a:cs typeface="Calibri"/>
              </a:rPr>
              <a:t>lag.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844" y="4368800"/>
            <a:ext cx="505523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1877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technology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spread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through </a:t>
            </a:r>
            <a:r>
              <a:rPr dirty="0" sz="1200" spc="-5">
                <a:latin typeface="Calibri"/>
                <a:cs typeface="Calibri"/>
              </a:rPr>
              <a:t>society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matter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months,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but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take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generations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for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ideas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beliefs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society</a:t>
            </a:r>
            <a:r>
              <a:rPr dirty="0" sz="1200">
                <a:latin typeface="Calibri"/>
                <a:cs typeface="Calibri"/>
              </a:rPr>
              <a:t> 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change.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refers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gap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when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new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item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material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culture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introduced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when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it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becomes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accepted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part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nonmaterial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culture.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marL="488315">
              <a:lnSpc>
                <a:spcPct val="100000"/>
              </a:lnSpc>
              <a:spcBef>
                <a:spcPts val="1875"/>
              </a:spcBef>
            </a:pPr>
            <a:r>
              <a:rPr dirty="0" sz="2200">
                <a:latin typeface="Calibri"/>
                <a:cs typeface="Calibri"/>
              </a:rPr>
              <a:t>Is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photography</a:t>
            </a:r>
            <a:r>
              <a:rPr dirty="0" sz="2200" spc="-3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Halal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5">
                <a:latin typeface="Calibri"/>
                <a:cs typeface="Calibri"/>
              </a:rPr>
              <a:t>or</a:t>
            </a:r>
            <a:r>
              <a:rPr dirty="0" sz="2200" spc="-5">
                <a:latin typeface="Calibri"/>
                <a:cs typeface="Calibri"/>
              </a:rPr>
              <a:t> Haram?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58824" y="1371600"/>
            <a:ext cx="4191000" cy="2362200"/>
            <a:chOff x="1258824" y="1371600"/>
            <a:chExt cx="4191000" cy="23622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63824" y="1524000"/>
              <a:ext cx="2286000" cy="21336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58824" y="1371600"/>
              <a:ext cx="1905000" cy="2362200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9248" y="910285"/>
            <a:ext cx="1619250" cy="3625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5" b="1">
                <a:solidFill>
                  <a:srgbClr val="CC0000"/>
                </a:solidFill>
                <a:latin typeface="Calibri"/>
                <a:cs typeface="Calibri"/>
              </a:rPr>
              <a:t>Culture</a:t>
            </a:r>
            <a:r>
              <a:rPr dirty="0" spc="-110" b="1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 spc="-5" b="1">
                <a:solidFill>
                  <a:srgbClr val="CC0000"/>
                </a:solidFill>
                <a:latin typeface="Calibri"/>
                <a:cs typeface="Calibri"/>
              </a:rPr>
              <a:t>Shock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36650" y="679450"/>
            <a:ext cx="4584700" cy="3441700"/>
            <a:chOff x="1136650" y="679450"/>
            <a:chExt cx="4584700" cy="34417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37842" y="3838098"/>
              <a:ext cx="233362" cy="15716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95042" y="3899058"/>
              <a:ext cx="193738" cy="15716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143000" y="685800"/>
              <a:ext cx="4572000" cy="3429000"/>
            </a:xfrm>
            <a:custGeom>
              <a:avLst/>
              <a:gdLst/>
              <a:ahLst/>
              <a:cxnLst/>
              <a:rect l="l" t="t" r="r" b="b"/>
              <a:pathLst>
                <a:path w="4572000" h="3429000">
                  <a:moveTo>
                    <a:pt x="0" y="3429000"/>
                  </a:moveTo>
                  <a:lnTo>
                    <a:pt x="4572000" y="3429000"/>
                  </a:lnTo>
                  <a:lnTo>
                    <a:pt x="4572000" y="0"/>
                  </a:lnTo>
                  <a:lnTo>
                    <a:pt x="0" y="0"/>
                  </a:lnTo>
                  <a:lnTo>
                    <a:pt x="0" y="3429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64844" y="1493647"/>
            <a:ext cx="5110480" cy="326644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823594" marR="426720" indent="-170815">
              <a:lnSpc>
                <a:spcPct val="100000"/>
              </a:lnSpc>
              <a:spcBef>
                <a:spcPts val="90"/>
              </a:spcBef>
              <a:buChar char="•"/>
              <a:tabLst>
                <a:tab pos="824230" algn="l"/>
              </a:tabLst>
            </a:pPr>
            <a:r>
              <a:rPr dirty="0" sz="1400" spc="-5">
                <a:latin typeface="Arial MT"/>
                <a:cs typeface="Arial MT"/>
              </a:rPr>
              <a:t>Culture shock is a feeling </a:t>
            </a:r>
            <a:r>
              <a:rPr dirty="0" sz="1400" spc="-10">
                <a:latin typeface="Arial MT"/>
                <a:cs typeface="Arial MT"/>
              </a:rPr>
              <a:t>of </a:t>
            </a:r>
            <a:r>
              <a:rPr dirty="0" sz="1400" spc="-5">
                <a:latin typeface="Arial MT"/>
                <a:cs typeface="Arial MT"/>
              </a:rPr>
              <a:t>dislocation, </a:t>
            </a:r>
            <a:r>
              <a:rPr dirty="0" sz="1400" spc="-10">
                <a:latin typeface="Arial MT"/>
                <a:cs typeface="Arial MT"/>
              </a:rPr>
              <a:t>of </a:t>
            </a:r>
            <a:r>
              <a:rPr dirty="0" sz="1400" spc="-5">
                <a:latin typeface="Arial MT"/>
                <a:cs typeface="Arial MT"/>
              </a:rPr>
              <a:t>being 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15">
                <a:latin typeface="Arial MT"/>
                <a:cs typeface="Arial MT"/>
              </a:rPr>
              <a:t>out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of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place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15">
                <a:latin typeface="Arial MT"/>
                <a:cs typeface="Arial MT"/>
              </a:rPr>
              <a:t>new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culture.</a:t>
            </a:r>
            <a:endParaRPr sz="1400">
              <a:latin typeface="Arial MT"/>
              <a:cs typeface="Arial MT"/>
            </a:endParaRPr>
          </a:p>
          <a:p>
            <a:pPr algn="just" marL="823594" marR="426720" indent="-170815">
              <a:lnSpc>
                <a:spcPct val="100000"/>
              </a:lnSpc>
              <a:spcBef>
                <a:spcPts val="335"/>
              </a:spcBef>
              <a:buChar char="•"/>
              <a:tabLst>
                <a:tab pos="824230" algn="l"/>
              </a:tabLst>
            </a:pPr>
            <a:r>
              <a:rPr dirty="0" sz="1400" spc="-5">
                <a:latin typeface="Arial MT"/>
                <a:cs typeface="Arial MT"/>
              </a:rPr>
              <a:t>Culture shock is the term </a:t>
            </a:r>
            <a:r>
              <a:rPr dirty="0" sz="1400" spc="-20">
                <a:latin typeface="Arial MT"/>
                <a:cs typeface="Arial MT"/>
              </a:rPr>
              <a:t>we </a:t>
            </a:r>
            <a:r>
              <a:rPr dirty="0" sz="1400" spc="-10">
                <a:latin typeface="Arial MT"/>
                <a:cs typeface="Arial MT"/>
              </a:rPr>
              <a:t>use to </a:t>
            </a:r>
            <a:r>
              <a:rPr dirty="0" sz="1400" spc="-5">
                <a:latin typeface="Arial MT"/>
                <a:cs typeface="Arial MT"/>
              </a:rPr>
              <a:t>describe </a:t>
            </a:r>
            <a:r>
              <a:rPr dirty="0" sz="1400" spc="5">
                <a:latin typeface="Arial MT"/>
                <a:cs typeface="Arial MT"/>
              </a:rPr>
              <a:t>the 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feelings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of</a:t>
            </a:r>
            <a:r>
              <a:rPr dirty="0" sz="1400" spc="-5">
                <a:latin typeface="Arial MT"/>
                <a:cs typeface="Arial MT"/>
              </a:rPr>
              <a:t> confusion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and</a:t>
            </a:r>
            <a:r>
              <a:rPr dirty="0" sz="1400">
                <a:latin typeface="Arial MT"/>
                <a:cs typeface="Arial MT"/>
              </a:rPr>
              <a:t> uncertainty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that</a:t>
            </a:r>
            <a:r>
              <a:rPr dirty="0" sz="1400" spc="-5">
                <a:latin typeface="Arial MT"/>
                <a:cs typeface="Arial MT"/>
              </a:rPr>
              <a:t> are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experienced when </a:t>
            </a:r>
            <a:r>
              <a:rPr dirty="0" sz="1400" spc="-10">
                <a:latin typeface="Arial MT"/>
                <a:cs typeface="Arial MT"/>
              </a:rPr>
              <a:t>you </a:t>
            </a:r>
            <a:r>
              <a:rPr dirty="0" sz="1400">
                <a:latin typeface="Arial MT"/>
                <a:cs typeface="Arial MT"/>
              </a:rPr>
              <a:t>come </a:t>
            </a:r>
            <a:r>
              <a:rPr dirty="0" sz="1400" spc="-5">
                <a:latin typeface="Arial MT"/>
                <a:cs typeface="Arial MT"/>
              </a:rPr>
              <a:t>into </a:t>
            </a:r>
            <a:r>
              <a:rPr dirty="0" sz="1400">
                <a:latin typeface="Arial MT"/>
                <a:cs typeface="Arial MT"/>
              </a:rPr>
              <a:t>contact </a:t>
            </a:r>
            <a:r>
              <a:rPr dirty="0" sz="1400" spc="-10">
                <a:latin typeface="Arial MT"/>
                <a:cs typeface="Arial MT"/>
              </a:rPr>
              <a:t>with </a:t>
            </a:r>
            <a:r>
              <a:rPr dirty="0" sz="1400" spc="-5">
                <a:latin typeface="Arial MT"/>
                <a:cs typeface="Arial MT"/>
              </a:rPr>
              <a:t>a 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culture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that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is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vastly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spc="-15">
                <a:latin typeface="Arial MT"/>
                <a:cs typeface="Arial MT"/>
              </a:rPr>
              <a:t>different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from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your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 spc="-15">
                <a:latin typeface="Arial MT"/>
                <a:cs typeface="Arial MT"/>
              </a:rPr>
              <a:t>own.</a:t>
            </a:r>
            <a:endParaRPr sz="1400">
              <a:latin typeface="Arial MT"/>
              <a:cs typeface="Arial MT"/>
            </a:endParaRPr>
          </a:p>
          <a:p>
            <a:pPr algn="just" marL="823594" indent="-171450">
              <a:lnSpc>
                <a:spcPct val="100000"/>
              </a:lnSpc>
              <a:spcBef>
                <a:spcPts val="340"/>
              </a:spcBef>
              <a:buChar char="•"/>
              <a:tabLst>
                <a:tab pos="824230" algn="l"/>
              </a:tabLst>
            </a:pPr>
            <a:r>
              <a:rPr dirty="0" sz="1400" spc="-5">
                <a:latin typeface="Arial MT"/>
                <a:cs typeface="Arial MT"/>
              </a:rPr>
              <a:t>Culture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shock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can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commonly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seen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foreign</a:t>
            </a:r>
            <a:endParaRPr sz="1400">
              <a:latin typeface="Arial MT"/>
              <a:cs typeface="Arial MT"/>
            </a:endParaRPr>
          </a:p>
          <a:p>
            <a:pPr algn="just" marL="823594">
              <a:lnSpc>
                <a:spcPct val="100000"/>
              </a:lnSpc>
            </a:pPr>
            <a:r>
              <a:rPr dirty="0" sz="1400" spc="-10">
                <a:latin typeface="Arial MT"/>
                <a:cs typeface="Arial MT"/>
              </a:rPr>
              <a:t>students,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immigrants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and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spc="-15">
                <a:latin typeface="Arial MT"/>
                <a:cs typeface="Arial MT"/>
              </a:rPr>
              <a:t>refugees.</a:t>
            </a:r>
            <a:endParaRPr sz="1400">
              <a:latin typeface="Arial MT"/>
              <a:cs typeface="Arial MT"/>
            </a:endParaRPr>
          </a:p>
          <a:p>
            <a:pPr algn="just" marL="823594" marR="424180" indent="-170815">
              <a:lnSpc>
                <a:spcPct val="100000"/>
              </a:lnSpc>
              <a:spcBef>
                <a:spcPts val="340"/>
              </a:spcBef>
              <a:buChar char="•"/>
              <a:tabLst>
                <a:tab pos="824230" algn="l"/>
              </a:tabLst>
            </a:pPr>
            <a:r>
              <a:rPr dirty="0" sz="1400" spc="-15">
                <a:latin typeface="Arial MT"/>
                <a:cs typeface="Arial MT"/>
              </a:rPr>
              <a:t>Suddenly,</a:t>
            </a:r>
            <a:r>
              <a:rPr dirty="0" sz="1400" spc="-10">
                <a:latin typeface="Arial MT"/>
                <a:cs typeface="Arial MT"/>
              </a:rPr>
              <a:t> you</a:t>
            </a:r>
            <a:r>
              <a:rPr dirty="0" sz="1400" spc="-5">
                <a:latin typeface="Arial MT"/>
                <a:cs typeface="Arial MT"/>
              </a:rPr>
              <a:t> find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yourself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unable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 spc="15">
                <a:latin typeface="Arial MT"/>
                <a:cs typeface="Arial MT"/>
              </a:rPr>
              <a:t>to 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understand,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communicate,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and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function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effectively.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dirty="0" sz="1200" spc="-15">
                <a:latin typeface="Calibri"/>
                <a:cs typeface="Calibri"/>
              </a:rPr>
              <a:t>Persistent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feelings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uneasiness,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loneliness,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anxiety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that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occur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when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person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has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shifted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from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one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culture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different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one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000">
              <a:latin typeface="Times New Roman"/>
              <a:cs typeface="Times New Roman"/>
            </a:endParaRPr>
          </a:p>
          <a:p>
            <a:pPr marL="413384" marR="407034" indent="326390">
              <a:lnSpc>
                <a:spcPct val="100000"/>
              </a:lnSpc>
            </a:pPr>
            <a:r>
              <a:rPr dirty="0" sz="2200" spc="-20">
                <a:latin typeface="Calibri"/>
                <a:cs typeface="Calibri"/>
              </a:rPr>
              <a:t>IMPORTANCE </a:t>
            </a:r>
            <a:r>
              <a:rPr dirty="0" sz="2200">
                <a:latin typeface="Calibri"/>
                <a:cs typeface="Calibri"/>
              </a:rPr>
              <a:t>OF </a:t>
            </a:r>
            <a:r>
              <a:rPr dirty="0" sz="2200" spc="-15">
                <a:latin typeface="Calibri"/>
                <a:cs typeface="Calibri"/>
              </a:rPr>
              <a:t>STUDY </a:t>
            </a:r>
            <a:r>
              <a:rPr dirty="0" sz="2200" spc="-5">
                <a:latin typeface="Calibri"/>
                <a:cs typeface="Calibri"/>
              </a:rPr>
              <a:t>OF 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25">
                <a:latin typeface="Calibri"/>
                <a:cs typeface="Calibri"/>
              </a:rPr>
              <a:t>CULTURE </a:t>
            </a:r>
            <a:r>
              <a:rPr dirty="0" sz="2200" spc="-10">
                <a:latin typeface="Calibri"/>
                <a:cs typeface="Calibri"/>
              </a:rPr>
              <a:t>FOR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</a:t>
            </a:r>
            <a:r>
              <a:rPr dirty="0" sz="2200" spc="-5">
                <a:latin typeface="Calibri"/>
                <a:cs typeface="Calibri"/>
              </a:rPr>
              <a:t> SOCIAL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WORKER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marL="1089025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Culture</a:t>
            </a:r>
            <a:r>
              <a:rPr dirty="0" sz="2200" spc="-5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determines…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5024" y="1447800"/>
            <a:ext cx="1981200" cy="24780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92423" y="1447800"/>
            <a:ext cx="2124455" cy="257860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14630" rIns="0" bIns="0" rtlCol="0" vert="horz">
            <a:spAutoFit/>
          </a:bodyPr>
          <a:lstStyle/>
          <a:p>
            <a:pPr marL="1131570" marR="1121410" indent="69850">
              <a:lnSpc>
                <a:spcPct val="100000"/>
              </a:lnSpc>
              <a:spcBef>
                <a:spcPts val="1690"/>
              </a:spcBef>
            </a:pPr>
            <a:r>
              <a:rPr dirty="0" sz="2000" spc="-10">
                <a:latin typeface="Calibri"/>
                <a:cs typeface="Calibri"/>
              </a:rPr>
              <a:t>Cultural Competence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vs.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Cultural Awareness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50">
              <a:latin typeface="Calibri"/>
              <a:cs typeface="Calibri"/>
            </a:endParaRPr>
          </a:p>
          <a:p>
            <a:pPr marL="521334" indent="-170815">
              <a:lnSpc>
                <a:spcPts val="1825"/>
              </a:lnSpc>
              <a:buChar char="•"/>
              <a:tabLst>
                <a:tab pos="521970" algn="l"/>
              </a:tabLst>
            </a:pPr>
            <a:r>
              <a:rPr dirty="0" sz="1600" spc="-5">
                <a:latin typeface="Arial MT"/>
                <a:cs typeface="Arial MT"/>
              </a:rPr>
              <a:t>Cultural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competence:</a:t>
            </a:r>
            <a:endParaRPr sz="1600">
              <a:latin typeface="Arial MT"/>
              <a:cs typeface="Arial MT"/>
            </a:endParaRPr>
          </a:p>
          <a:p>
            <a:pPr marL="521334">
              <a:lnSpc>
                <a:spcPts val="1730"/>
              </a:lnSpc>
            </a:pP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ability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5">
                <a:latin typeface="Arial MT"/>
                <a:cs typeface="Arial MT"/>
              </a:rPr>
              <a:t>to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effectively</a:t>
            </a:r>
            <a:r>
              <a:rPr dirty="0" sz="1600" spc="-7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operate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within</a:t>
            </a:r>
            <a:endParaRPr sz="1600">
              <a:latin typeface="Arial MT"/>
              <a:cs typeface="Arial MT"/>
            </a:endParaRPr>
          </a:p>
          <a:p>
            <a:pPr marL="521334">
              <a:lnSpc>
                <a:spcPts val="1825"/>
              </a:lnSpc>
            </a:pPr>
            <a:r>
              <a:rPr dirty="0" sz="1600" spc="-5">
                <a:latin typeface="Arial MT"/>
                <a:cs typeface="Arial MT"/>
              </a:rPr>
              <a:t>different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cultural</a:t>
            </a:r>
            <a:r>
              <a:rPr dirty="0" sz="1600" spc="-5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contexts</a:t>
            </a:r>
            <a:endParaRPr sz="1600">
              <a:latin typeface="Arial MT"/>
              <a:cs typeface="Arial MT"/>
            </a:endParaRPr>
          </a:p>
          <a:p>
            <a:pPr marL="521334" indent="-170815">
              <a:lnSpc>
                <a:spcPts val="1825"/>
              </a:lnSpc>
              <a:spcBef>
                <a:spcPts val="575"/>
              </a:spcBef>
              <a:buChar char="•"/>
              <a:tabLst>
                <a:tab pos="521970" algn="l"/>
              </a:tabLst>
            </a:pPr>
            <a:r>
              <a:rPr dirty="0" sz="1600" spc="-5">
                <a:latin typeface="Arial MT"/>
                <a:cs typeface="Arial MT"/>
              </a:rPr>
              <a:t>Cultural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awareness:</a:t>
            </a:r>
            <a:endParaRPr sz="1600">
              <a:latin typeface="Arial MT"/>
              <a:cs typeface="Arial MT"/>
            </a:endParaRPr>
          </a:p>
          <a:p>
            <a:pPr marL="521334">
              <a:lnSpc>
                <a:spcPts val="1730"/>
              </a:lnSpc>
            </a:pPr>
            <a:r>
              <a:rPr dirty="0" sz="1600" b="1">
                <a:latin typeface="Arial"/>
                <a:cs typeface="Arial"/>
              </a:rPr>
              <a:t>S</a:t>
            </a:r>
            <a:r>
              <a:rPr dirty="0" sz="1600">
                <a:latin typeface="Arial MT"/>
                <a:cs typeface="Arial MT"/>
              </a:rPr>
              <a:t>ensitivity</a:t>
            </a:r>
            <a:r>
              <a:rPr dirty="0" sz="1600" spc="-8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and understanding</a:t>
            </a:r>
            <a:r>
              <a:rPr dirty="0" sz="1600" spc="-5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toward</a:t>
            </a:r>
            <a:endParaRPr sz="1600">
              <a:latin typeface="Arial MT"/>
              <a:cs typeface="Arial MT"/>
            </a:endParaRPr>
          </a:p>
          <a:p>
            <a:pPr marL="521334">
              <a:lnSpc>
                <a:spcPts val="1825"/>
              </a:lnSpc>
            </a:pPr>
            <a:r>
              <a:rPr dirty="0" sz="1600" spc="5">
                <a:latin typeface="Arial MT"/>
                <a:cs typeface="Arial MT"/>
              </a:rPr>
              <a:t>members</a:t>
            </a:r>
            <a:r>
              <a:rPr dirty="0" sz="1600" spc="-8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other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ethnic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groups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700">
              <a:latin typeface="Times New Roman"/>
              <a:cs typeface="Times New Roman"/>
            </a:endParaRPr>
          </a:p>
          <a:p>
            <a:pPr marL="327025">
              <a:lnSpc>
                <a:spcPct val="100000"/>
              </a:lnSpc>
            </a:pPr>
            <a:r>
              <a:rPr dirty="0" sz="2000" spc="-15">
                <a:latin typeface="Calibri"/>
                <a:cs typeface="Calibri"/>
              </a:rPr>
              <a:t>SOURCES</a:t>
            </a:r>
            <a:r>
              <a:rPr dirty="0" sz="2000" spc="2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OF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30">
                <a:latin typeface="Calibri"/>
                <a:cs typeface="Calibri"/>
              </a:rPr>
              <a:t>CULTURAL</a:t>
            </a:r>
            <a:r>
              <a:rPr dirty="0" sz="2000" spc="3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COMPETENCE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Calibri"/>
              <a:cs typeface="Calibri"/>
            </a:endParaRPr>
          </a:p>
          <a:p>
            <a:pPr marL="445134" marR="401955" indent="-170815">
              <a:lnSpc>
                <a:spcPct val="100000"/>
              </a:lnSpc>
              <a:buChar char="-"/>
              <a:tabLst>
                <a:tab pos="445770" algn="l"/>
              </a:tabLst>
            </a:pPr>
            <a:r>
              <a:rPr dirty="0" sz="1600" spc="5">
                <a:latin typeface="Arial MT"/>
                <a:cs typeface="Arial MT"/>
              </a:rPr>
              <a:t>A </a:t>
            </a:r>
            <a:r>
              <a:rPr dirty="0" sz="1600">
                <a:latin typeface="Arial MT"/>
                <a:cs typeface="Arial MT"/>
              </a:rPr>
              <a:t>professional social </a:t>
            </a:r>
            <a:r>
              <a:rPr dirty="0" sz="1600" spc="-5">
                <a:latin typeface="Arial MT"/>
                <a:cs typeface="Arial MT"/>
              </a:rPr>
              <a:t>worker </a:t>
            </a:r>
            <a:r>
              <a:rPr dirty="0" sz="1600" spc="5">
                <a:latin typeface="Arial MT"/>
                <a:cs typeface="Arial MT"/>
              </a:rPr>
              <a:t>become </a:t>
            </a:r>
            <a:r>
              <a:rPr dirty="0" sz="1600" spc="1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familiar </a:t>
            </a:r>
            <a:r>
              <a:rPr dirty="0" sz="1600" spc="-10">
                <a:latin typeface="Arial MT"/>
                <a:cs typeface="Arial MT"/>
              </a:rPr>
              <a:t>with </a:t>
            </a:r>
            <a:r>
              <a:rPr dirty="0" sz="1600" spc="-5">
                <a:latin typeface="Arial MT"/>
                <a:cs typeface="Arial MT"/>
              </a:rPr>
              <a:t>backgrounds of client groups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with</a:t>
            </a:r>
            <a:r>
              <a:rPr dirty="0" sz="1600" spc="-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whom</a:t>
            </a:r>
            <a:r>
              <a:rPr dirty="0" sz="1600" spc="1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(s)he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works</a:t>
            </a:r>
            <a:r>
              <a:rPr dirty="0" sz="1600" spc="2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with</a:t>
            </a:r>
            <a:endParaRPr sz="1600">
              <a:latin typeface="Arial MT"/>
              <a:cs typeface="Arial MT"/>
            </a:endParaRPr>
          </a:p>
          <a:p>
            <a:pPr lvl="1" marL="906144" indent="-180340">
              <a:lnSpc>
                <a:spcPct val="100000"/>
              </a:lnSpc>
              <a:spcBef>
                <a:spcPts val="385"/>
              </a:spcBef>
              <a:buChar char="-"/>
              <a:tabLst>
                <a:tab pos="906144" algn="l"/>
              </a:tabLst>
            </a:pPr>
            <a:r>
              <a:rPr dirty="0" sz="1600" spc="-5">
                <a:latin typeface="Arial MT"/>
                <a:cs typeface="Arial MT"/>
              </a:rPr>
              <a:t>research</a:t>
            </a:r>
            <a:r>
              <a:rPr dirty="0" sz="1600" spc="-6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literature</a:t>
            </a:r>
            <a:endParaRPr sz="1600">
              <a:latin typeface="Arial MT"/>
              <a:cs typeface="Arial MT"/>
            </a:endParaRPr>
          </a:p>
          <a:p>
            <a:pPr lvl="1" marL="911860" indent="-180340">
              <a:lnSpc>
                <a:spcPct val="100000"/>
              </a:lnSpc>
              <a:spcBef>
                <a:spcPts val="385"/>
              </a:spcBef>
              <a:buChar char="-"/>
              <a:tabLst>
                <a:tab pos="912494" algn="l"/>
              </a:tabLst>
            </a:pPr>
            <a:r>
              <a:rPr dirty="0" sz="1600" spc="-5">
                <a:latin typeface="Arial MT"/>
                <a:cs typeface="Arial MT"/>
              </a:rPr>
              <a:t>visit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cultural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community</a:t>
            </a:r>
            <a:endParaRPr sz="1600">
              <a:latin typeface="Arial MT"/>
              <a:cs typeface="Arial MT"/>
            </a:endParaRPr>
          </a:p>
          <a:p>
            <a:pPr lvl="1" marL="911860" indent="-180340">
              <a:lnSpc>
                <a:spcPct val="100000"/>
              </a:lnSpc>
              <a:spcBef>
                <a:spcPts val="385"/>
              </a:spcBef>
              <a:buChar char="-"/>
              <a:tabLst>
                <a:tab pos="912494" algn="l"/>
              </a:tabLst>
            </a:pPr>
            <a:r>
              <a:rPr dirty="0" sz="1600" spc="-5">
                <a:latin typeface="Arial MT"/>
                <a:cs typeface="Arial MT"/>
              </a:rPr>
              <a:t>interview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key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respondents</a:t>
            </a:r>
            <a:endParaRPr sz="1600">
              <a:latin typeface="Arial MT"/>
              <a:cs typeface="Arial MT"/>
            </a:endParaRPr>
          </a:p>
          <a:p>
            <a:pPr lvl="1" marL="857250" indent="-125730">
              <a:lnSpc>
                <a:spcPct val="100000"/>
              </a:lnSpc>
              <a:spcBef>
                <a:spcPts val="385"/>
              </a:spcBef>
              <a:buChar char="-"/>
              <a:tabLst>
                <a:tab pos="857885" algn="l"/>
              </a:tabLst>
            </a:pPr>
            <a:r>
              <a:rPr dirty="0" sz="1600">
                <a:latin typeface="Arial MT"/>
                <a:cs typeface="Arial MT"/>
              </a:rPr>
              <a:t>become</a:t>
            </a:r>
            <a:r>
              <a:rPr dirty="0" sz="1600" spc="-8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participant</a:t>
            </a:r>
            <a:r>
              <a:rPr dirty="0" sz="1600" spc="-6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observer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508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7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2000" spc="-30">
                <a:latin typeface="Calibri"/>
                <a:cs typeface="Calibri"/>
              </a:rPr>
              <a:t>CULTURAL</a:t>
            </a:r>
            <a:r>
              <a:rPr dirty="0" sz="2000" spc="1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COMPETENCE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50">
              <a:latin typeface="Calibri"/>
              <a:cs typeface="Calibri"/>
            </a:endParaRPr>
          </a:p>
          <a:p>
            <a:pPr marL="445134" marR="429895" indent="-170815">
              <a:lnSpc>
                <a:spcPct val="100000"/>
              </a:lnSpc>
              <a:buChar char="•"/>
              <a:tabLst>
                <a:tab pos="445770" algn="l"/>
              </a:tabLst>
            </a:pPr>
            <a:r>
              <a:rPr dirty="0" sz="1600">
                <a:latin typeface="Arial MT"/>
                <a:cs typeface="Arial MT"/>
              </a:rPr>
              <a:t>It is </a:t>
            </a:r>
            <a:r>
              <a:rPr dirty="0" sz="1600" spc="-5">
                <a:latin typeface="Arial MT"/>
                <a:cs typeface="Arial MT"/>
              </a:rPr>
              <a:t>very </a:t>
            </a:r>
            <a:r>
              <a:rPr dirty="0" sz="1600" spc="5">
                <a:latin typeface="Arial MT"/>
                <a:cs typeface="Arial MT"/>
              </a:rPr>
              <a:t>much </a:t>
            </a:r>
            <a:r>
              <a:rPr dirty="0" sz="1600">
                <a:latin typeface="Arial MT"/>
                <a:cs typeface="Arial MT"/>
              </a:rPr>
              <a:t>important </a:t>
            </a:r>
            <a:r>
              <a:rPr dirty="0" sz="1600" spc="5">
                <a:latin typeface="Arial MT"/>
                <a:cs typeface="Arial MT"/>
              </a:rPr>
              <a:t>to </a:t>
            </a:r>
            <a:r>
              <a:rPr dirty="0" sz="1600">
                <a:latin typeface="Arial MT"/>
                <a:cs typeface="Arial MT"/>
              </a:rPr>
              <a:t>study </a:t>
            </a:r>
            <a:r>
              <a:rPr dirty="0" sz="1600" spc="-5">
                <a:latin typeface="Arial MT"/>
                <a:cs typeface="Arial MT"/>
              </a:rPr>
              <a:t>about </a:t>
            </a:r>
            <a:r>
              <a:rPr dirty="0" sz="1600">
                <a:latin typeface="Arial MT"/>
                <a:cs typeface="Arial MT"/>
              </a:rPr>
              <a:t> the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culture</a:t>
            </a:r>
            <a:r>
              <a:rPr dirty="0" sz="1600" spc="-5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for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helping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professionals</a:t>
            </a:r>
            <a:r>
              <a:rPr dirty="0" sz="1600" spc="-55">
                <a:latin typeface="Arial MT"/>
                <a:cs typeface="Arial MT"/>
              </a:rPr>
              <a:t> </a:t>
            </a:r>
            <a:r>
              <a:rPr dirty="0" sz="1600" spc="5">
                <a:latin typeface="Arial MT"/>
                <a:cs typeface="Arial MT"/>
              </a:rPr>
              <a:t>such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as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social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workers.</a:t>
            </a:r>
            <a:endParaRPr sz="1600">
              <a:latin typeface="Arial MT"/>
              <a:cs typeface="Arial MT"/>
            </a:endParaRPr>
          </a:p>
          <a:p>
            <a:pPr marL="445134" marR="283210" indent="-170815">
              <a:lnSpc>
                <a:spcPct val="100000"/>
              </a:lnSpc>
              <a:spcBef>
                <a:spcPts val="390"/>
              </a:spcBef>
              <a:buChar char="•"/>
              <a:tabLst>
                <a:tab pos="445770" algn="l"/>
              </a:tabLst>
            </a:pPr>
            <a:r>
              <a:rPr dirty="0" sz="1600" spc="-5">
                <a:latin typeface="Arial MT"/>
                <a:cs typeface="Arial MT"/>
              </a:rPr>
              <a:t>“cultural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competence”—</a:t>
            </a:r>
            <a:r>
              <a:rPr dirty="0" sz="1600" spc="-8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understanding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specific </a:t>
            </a:r>
            <a:r>
              <a:rPr dirty="0" sz="1600" spc="-5">
                <a:latin typeface="Arial MT"/>
                <a:cs typeface="Arial MT"/>
              </a:rPr>
              <a:t>culture, language, </a:t>
            </a:r>
            <a:r>
              <a:rPr dirty="0" sz="1600">
                <a:latin typeface="Arial MT"/>
                <a:cs typeface="Arial MT"/>
              </a:rPr>
              <a:t>social </a:t>
            </a:r>
            <a:r>
              <a:rPr dirty="0" sz="1600" spc="-5">
                <a:latin typeface="Arial MT"/>
                <a:cs typeface="Arial MT"/>
              </a:rPr>
              <a:t>and </a:t>
            </a:r>
            <a:r>
              <a:rPr dirty="0" sz="1600">
                <a:latin typeface="Arial MT"/>
                <a:cs typeface="Arial MT"/>
              </a:rPr>
              <a:t> economic distinctions </a:t>
            </a:r>
            <a:r>
              <a:rPr dirty="0" sz="1600" spc="-5">
                <a:latin typeface="Arial MT"/>
                <a:cs typeface="Arial MT"/>
              </a:rPr>
              <a:t>of particular people 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and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families—more</a:t>
            </a:r>
            <a:r>
              <a:rPr dirty="0" sz="1600" spc="-7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important</a:t>
            </a:r>
            <a:r>
              <a:rPr dirty="0" sz="1600" spc="-6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than</a:t>
            </a:r>
            <a:r>
              <a:rPr dirty="0" sz="1600" spc="-25">
                <a:latin typeface="Arial MT"/>
                <a:cs typeface="Arial MT"/>
              </a:rPr>
              <a:t> ever.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52704" rIns="0" bIns="0" rtlCol="0" vert="horz">
            <a:spAutoFit/>
          </a:bodyPr>
          <a:lstStyle/>
          <a:p>
            <a:pPr marL="1049655" marR="323850" indent="-716915">
              <a:lnSpc>
                <a:spcPct val="100000"/>
              </a:lnSpc>
              <a:spcBef>
                <a:spcPts val="414"/>
              </a:spcBef>
            </a:pP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5">
                <a:latin typeface="Arial MT"/>
                <a:cs typeface="Arial MT"/>
              </a:rPr>
              <a:t>NASW</a:t>
            </a:r>
            <a:r>
              <a:rPr dirty="0" sz="1600" spc="-15">
                <a:latin typeface="Arial MT"/>
                <a:cs typeface="Arial MT"/>
              </a:rPr>
              <a:t> </a:t>
            </a:r>
            <a:r>
              <a:rPr dirty="0" sz="1600" spc="-5" i="1">
                <a:latin typeface="Arial"/>
                <a:cs typeface="Arial"/>
              </a:rPr>
              <a:t>Code</a:t>
            </a:r>
            <a:r>
              <a:rPr dirty="0" sz="1600" spc="-20" i="1">
                <a:latin typeface="Arial"/>
                <a:cs typeface="Arial"/>
              </a:rPr>
              <a:t> </a:t>
            </a:r>
            <a:r>
              <a:rPr dirty="0" sz="1600" spc="-5" i="1">
                <a:latin typeface="Arial"/>
                <a:cs typeface="Arial"/>
              </a:rPr>
              <a:t>of </a:t>
            </a:r>
            <a:r>
              <a:rPr dirty="0" sz="1600" i="1">
                <a:latin typeface="Arial"/>
                <a:cs typeface="Arial"/>
              </a:rPr>
              <a:t>Ethics</a:t>
            </a:r>
            <a:r>
              <a:rPr dirty="0" sz="1600" spc="-35" i="1">
                <a:latin typeface="Arial"/>
                <a:cs typeface="Arial"/>
              </a:rPr>
              <a:t> </a:t>
            </a:r>
            <a:r>
              <a:rPr dirty="0" sz="1600" spc="-5">
                <a:latin typeface="Arial MT"/>
                <a:cs typeface="Arial MT"/>
              </a:rPr>
              <a:t>refers </a:t>
            </a:r>
            <a:r>
              <a:rPr dirty="0" sz="1600" spc="5">
                <a:latin typeface="Arial MT"/>
                <a:cs typeface="Arial MT"/>
              </a:rPr>
              <a:t>to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cultural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competence</a:t>
            </a:r>
            <a:r>
              <a:rPr dirty="0" sz="1600" spc="-10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section</a:t>
            </a:r>
            <a:r>
              <a:rPr dirty="0" sz="1600" spc="-5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1.05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Arial MT"/>
              <a:cs typeface="Arial MT"/>
            </a:endParaRPr>
          </a:p>
          <a:p>
            <a:pPr marL="445134" marR="891540" indent="-170815">
              <a:lnSpc>
                <a:spcPts val="1390"/>
              </a:lnSpc>
              <a:buFont typeface="Arial MT"/>
              <a:buChar char="•"/>
              <a:tabLst>
                <a:tab pos="445770" algn="l"/>
              </a:tabLst>
            </a:pPr>
            <a:r>
              <a:rPr dirty="0" sz="1450" spc="-10" b="1">
                <a:latin typeface="Arial"/>
                <a:cs typeface="Arial"/>
              </a:rPr>
              <a:t>1.05</a:t>
            </a:r>
            <a:r>
              <a:rPr dirty="0" sz="1450" spc="5" b="1">
                <a:latin typeface="Arial"/>
                <a:cs typeface="Arial"/>
              </a:rPr>
              <a:t> </a:t>
            </a:r>
            <a:r>
              <a:rPr dirty="0" sz="1450" spc="-10" b="1">
                <a:latin typeface="Arial"/>
                <a:cs typeface="Arial"/>
              </a:rPr>
              <a:t>Cultural</a:t>
            </a:r>
            <a:r>
              <a:rPr dirty="0" sz="1450" spc="20" b="1">
                <a:latin typeface="Arial"/>
                <a:cs typeface="Arial"/>
              </a:rPr>
              <a:t> </a:t>
            </a:r>
            <a:r>
              <a:rPr dirty="0" sz="1450" spc="-10" b="1">
                <a:latin typeface="Arial"/>
                <a:cs typeface="Arial"/>
              </a:rPr>
              <a:t>Competence</a:t>
            </a:r>
            <a:r>
              <a:rPr dirty="0" sz="1450" spc="55" b="1">
                <a:latin typeface="Arial"/>
                <a:cs typeface="Arial"/>
              </a:rPr>
              <a:t> </a:t>
            </a:r>
            <a:r>
              <a:rPr dirty="0" sz="1450" spc="-10" b="1">
                <a:latin typeface="Arial"/>
                <a:cs typeface="Arial"/>
              </a:rPr>
              <a:t>and</a:t>
            </a:r>
            <a:r>
              <a:rPr dirty="0" sz="1450" spc="30" b="1">
                <a:latin typeface="Arial"/>
                <a:cs typeface="Arial"/>
              </a:rPr>
              <a:t> </a:t>
            </a:r>
            <a:r>
              <a:rPr dirty="0" sz="1450" spc="-10" b="1">
                <a:latin typeface="Arial"/>
                <a:cs typeface="Arial"/>
              </a:rPr>
              <a:t>Social </a:t>
            </a:r>
            <a:r>
              <a:rPr dirty="0" sz="1450" spc="-390" b="1">
                <a:latin typeface="Arial"/>
                <a:cs typeface="Arial"/>
              </a:rPr>
              <a:t> </a:t>
            </a:r>
            <a:r>
              <a:rPr dirty="0" sz="1450" spc="-10" b="1">
                <a:latin typeface="Arial"/>
                <a:cs typeface="Arial"/>
              </a:rPr>
              <a:t>Diversity</a:t>
            </a:r>
            <a:endParaRPr sz="1450">
              <a:latin typeface="Arial"/>
              <a:cs typeface="Arial"/>
            </a:endParaRPr>
          </a:p>
          <a:p>
            <a:pPr marL="445134" marR="306070" indent="-170815">
              <a:lnSpc>
                <a:spcPct val="80000"/>
              </a:lnSpc>
              <a:spcBef>
                <a:spcPts val="375"/>
              </a:spcBef>
              <a:buChar char="•"/>
              <a:tabLst>
                <a:tab pos="445770" algn="l"/>
              </a:tabLst>
            </a:pPr>
            <a:r>
              <a:rPr dirty="0" sz="1450" spc="-10">
                <a:latin typeface="Arial MT"/>
                <a:cs typeface="Arial MT"/>
              </a:rPr>
              <a:t>(a)</a:t>
            </a:r>
            <a:r>
              <a:rPr dirty="0" sz="1450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Social</a:t>
            </a:r>
            <a:r>
              <a:rPr dirty="0" sz="1450" spc="6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workers</a:t>
            </a:r>
            <a:r>
              <a:rPr dirty="0" sz="1450" spc="3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should</a:t>
            </a:r>
            <a:r>
              <a:rPr dirty="0" sz="1450" spc="65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understand</a:t>
            </a:r>
            <a:r>
              <a:rPr dirty="0" sz="1450" spc="90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culture </a:t>
            </a:r>
            <a:r>
              <a:rPr dirty="0" sz="1450" spc="-5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and</a:t>
            </a:r>
            <a:r>
              <a:rPr dirty="0" sz="1450" spc="5">
                <a:latin typeface="Arial MT"/>
                <a:cs typeface="Arial MT"/>
              </a:rPr>
              <a:t> </a:t>
            </a:r>
            <a:r>
              <a:rPr dirty="0" sz="1450" spc="-5">
                <a:latin typeface="Arial MT"/>
                <a:cs typeface="Arial MT"/>
              </a:rPr>
              <a:t>its</a:t>
            </a:r>
            <a:r>
              <a:rPr dirty="0" sz="1450" spc="20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function</a:t>
            </a:r>
            <a:r>
              <a:rPr dirty="0" sz="1450" spc="3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in</a:t>
            </a:r>
            <a:r>
              <a:rPr dirty="0" sz="1450" spc="-20">
                <a:latin typeface="Arial MT"/>
                <a:cs typeface="Arial MT"/>
              </a:rPr>
              <a:t> human</a:t>
            </a:r>
            <a:r>
              <a:rPr dirty="0" sz="1450" spc="8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behavior</a:t>
            </a:r>
            <a:r>
              <a:rPr dirty="0" sz="1450" spc="45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and</a:t>
            </a:r>
            <a:r>
              <a:rPr dirty="0" sz="1450" spc="30">
                <a:latin typeface="Arial MT"/>
                <a:cs typeface="Arial MT"/>
              </a:rPr>
              <a:t> </a:t>
            </a:r>
            <a:r>
              <a:rPr dirty="0" sz="1450" spc="-25">
                <a:latin typeface="Arial MT"/>
                <a:cs typeface="Arial MT"/>
              </a:rPr>
              <a:t>society, </a:t>
            </a:r>
            <a:r>
              <a:rPr dirty="0" sz="1450" spc="-385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recognizing</a:t>
            </a:r>
            <a:r>
              <a:rPr dirty="0" sz="1450" spc="-10">
                <a:latin typeface="Arial MT"/>
                <a:cs typeface="Arial MT"/>
              </a:rPr>
              <a:t> the strengths that exist in all </a:t>
            </a:r>
            <a:r>
              <a:rPr dirty="0" sz="1450" spc="-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cultures.</a:t>
            </a:r>
            <a:endParaRPr sz="1450">
              <a:latin typeface="Arial MT"/>
              <a:cs typeface="Arial MT"/>
            </a:endParaRPr>
          </a:p>
          <a:p>
            <a:pPr marL="445134" marR="449580" indent="-170815">
              <a:lnSpc>
                <a:spcPct val="80000"/>
              </a:lnSpc>
              <a:spcBef>
                <a:spcPts val="335"/>
              </a:spcBef>
              <a:buChar char="•"/>
              <a:tabLst>
                <a:tab pos="445770" algn="l"/>
              </a:tabLst>
            </a:pPr>
            <a:r>
              <a:rPr dirty="0" sz="1450" spc="-10">
                <a:latin typeface="Arial MT"/>
                <a:cs typeface="Arial MT"/>
              </a:rPr>
              <a:t>(b)</a:t>
            </a:r>
            <a:r>
              <a:rPr dirty="0" sz="1450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Social</a:t>
            </a:r>
            <a:r>
              <a:rPr dirty="0" sz="1450" spc="6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workers</a:t>
            </a:r>
            <a:r>
              <a:rPr dirty="0" sz="1450" spc="3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should</a:t>
            </a:r>
            <a:r>
              <a:rPr dirty="0" sz="1450" spc="6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have</a:t>
            </a:r>
            <a:r>
              <a:rPr dirty="0" sz="1450" spc="-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a</a:t>
            </a:r>
            <a:r>
              <a:rPr dirty="0" sz="1450" spc="15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knowledge </a:t>
            </a:r>
            <a:r>
              <a:rPr dirty="0" sz="1450" spc="-1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base</a:t>
            </a:r>
            <a:r>
              <a:rPr dirty="0" sz="1450" spc="3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of</a:t>
            </a:r>
            <a:r>
              <a:rPr dirty="0" sz="1450" spc="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their</a:t>
            </a:r>
            <a:r>
              <a:rPr dirty="0" sz="1450" spc="2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clients’ cultures</a:t>
            </a:r>
            <a:r>
              <a:rPr dirty="0" sz="1450" spc="5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and</a:t>
            </a:r>
            <a:r>
              <a:rPr dirty="0" sz="1450" spc="4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be</a:t>
            </a:r>
            <a:r>
              <a:rPr dirty="0" sz="1450" spc="-1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able</a:t>
            </a:r>
            <a:r>
              <a:rPr dirty="0" sz="1450" spc="35">
                <a:latin typeface="Arial MT"/>
                <a:cs typeface="Arial MT"/>
              </a:rPr>
              <a:t> </a:t>
            </a:r>
            <a:r>
              <a:rPr dirty="0" sz="1450" spc="-5">
                <a:latin typeface="Arial MT"/>
                <a:cs typeface="Arial MT"/>
              </a:rPr>
              <a:t>to </a:t>
            </a:r>
            <a:r>
              <a:rPr dirty="0" sz="145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demonstrate competence</a:t>
            </a:r>
            <a:r>
              <a:rPr dirty="0" sz="1450" spc="-10">
                <a:latin typeface="Arial MT"/>
                <a:cs typeface="Arial MT"/>
              </a:rPr>
              <a:t> in the provision of </a:t>
            </a:r>
            <a:r>
              <a:rPr dirty="0" sz="1450" spc="-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services</a:t>
            </a:r>
            <a:r>
              <a:rPr dirty="0" sz="1450" spc="20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that</a:t>
            </a:r>
            <a:r>
              <a:rPr dirty="0" sz="1450" spc="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are</a:t>
            </a:r>
            <a:r>
              <a:rPr dirty="0" sz="1450" spc="10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sensitive</a:t>
            </a:r>
            <a:r>
              <a:rPr dirty="0" sz="1450" spc="40">
                <a:latin typeface="Arial MT"/>
                <a:cs typeface="Arial MT"/>
              </a:rPr>
              <a:t> </a:t>
            </a:r>
            <a:r>
              <a:rPr dirty="0" sz="1450" spc="-5">
                <a:latin typeface="Arial MT"/>
                <a:cs typeface="Arial MT"/>
              </a:rPr>
              <a:t>to</a:t>
            </a:r>
            <a:r>
              <a:rPr dirty="0" sz="1450" spc="-10">
                <a:latin typeface="Arial MT"/>
                <a:cs typeface="Arial MT"/>
              </a:rPr>
              <a:t> clients’ cultures </a:t>
            </a:r>
            <a:r>
              <a:rPr dirty="0" sz="1450" spc="-5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and</a:t>
            </a:r>
            <a:r>
              <a:rPr dirty="0" sz="1450" spc="15">
                <a:latin typeface="Arial MT"/>
                <a:cs typeface="Arial MT"/>
              </a:rPr>
              <a:t> </a:t>
            </a:r>
            <a:r>
              <a:rPr dirty="0" sz="1450" spc="-5">
                <a:latin typeface="Arial MT"/>
                <a:cs typeface="Arial MT"/>
              </a:rPr>
              <a:t>to</a:t>
            </a:r>
            <a:r>
              <a:rPr dirty="0" sz="1450" spc="-1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differences</a:t>
            </a:r>
            <a:r>
              <a:rPr dirty="0" sz="1450" spc="75">
                <a:latin typeface="Arial MT"/>
                <a:cs typeface="Arial MT"/>
              </a:rPr>
              <a:t> </a:t>
            </a:r>
            <a:r>
              <a:rPr dirty="0" sz="1450" spc="-20">
                <a:latin typeface="Arial MT"/>
                <a:cs typeface="Arial MT"/>
              </a:rPr>
              <a:t>among</a:t>
            </a:r>
            <a:r>
              <a:rPr dirty="0" sz="1450" spc="9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people</a:t>
            </a:r>
            <a:r>
              <a:rPr dirty="0" sz="1450" spc="65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and</a:t>
            </a:r>
            <a:r>
              <a:rPr dirty="0" sz="1450" spc="15">
                <a:latin typeface="Arial MT"/>
                <a:cs typeface="Arial MT"/>
              </a:rPr>
              <a:t> </a:t>
            </a:r>
            <a:r>
              <a:rPr dirty="0" sz="1450" spc="-10">
                <a:latin typeface="Arial MT"/>
                <a:cs typeface="Arial MT"/>
              </a:rPr>
              <a:t>cultural </a:t>
            </a:r>
            <a:r>
              <a:rPr dirty="0" sz="1450" spc="-390">
                <a:latin typeface="Arial MT"/>
                <a:cs typeface="Arial MT"/>
              </a:rPr>
              <a:t> </a:t>
            </a:r>
            <a:r>
              <a:rPr dirty="0" sz="1450" spc="-15">
                <a:latin typeface="Arial MT"/>
                <a:cs typeface="Arial MT"/>
              </a:rPr>
              <a:t>groups.</a:t>
            </a:r>
            <a:endParaRPr sz="14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445134" marR="328930" indent="-170815">
              <a:lnSpc>
                <a:spcPct val="100000"/>
              </a:lnSpc>
              <a:spcBef>
                <a:spcPts val="122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500">
                <a:latin typeface="Calibri"/>
                <a:cs typeface="Calibri"/>
              </a:rPr>
              <a:t>It can be </a:t>
            </a:r>
            <a:r>
              <a:rPr dirty="0" sz="1500" spc="-5">
                <a:latin typeface="Calibri"/>
                <a:cs typeface="Calibri"/>
              </a:rPr>
              <a:t>argued that </a:t>
            </a:r>
            <a:r>
              <a:rPr dirty="0" sz="1500" spc="-15">
                <a:latin typeface="Calibri"/>
                <a:cs typeface="Calibri"/>
              </a:rPr>
              <a:t>effective </a:t>
            </a:r>
            <a:r>
              <a:rPr dirty="0" sz="1500" spc="-10">
                <a:latin typeface="Calibri"/>
                <a:cs typeface="Calibri"/>
              </a:rPr>
              <a:t>care </a:t>
            </a:r>
            <a:r>
              <a:rPr dirty="0" sz="1500" spc="-5">
                <a:latin typeface="Calibri"/>
                <a:cs typeface="Calibri"/>
              </a:rPr>
              <a:t>is impossible </a:t>
            </a:r>
            <a:r>
              <a:rPr dirty="0" sz="1500">
                <a:latin typeface="Calibri"/>
                <a:cs typeface="Calibri"/>
              </a:rPr>
              <a:t> without </a:t>
            </a:r>
            <a:r>
              <a:rPr dirty="0" sz="1500" spc="5">
                <a:latin typeface="Calibri"/>
                <a:cs typeface="Calibri"/>
              </a:rPr>
              <a:t>a </a:t>
            </a:r>
            <a:r>
              <a:rPr dirty="0" sz="1500" spc="-5">
                <a:latin typeface="Calibri"/>
                <a:cs typeface="Calibri"/>
              </a:rPr>
              <a:t>working knowledge </a:t>
            </a:r>
            <a:r>
              <a:rPr dirty="0" sz="1500">
                <a:latin typeface="Calibri"/>
                <a:cs typeface="Calibri"/>
              </a:rPr>
              <a:t>and </a:t>
            </a:r>
            <a:r>
              <a:rPr dirty="0" sz="1500" spc="-10">
                <a:latin typeface="Calibri"/>
                <a:cs typeface="Calibri"/>
              </a:rPr>
              <a:t>understanding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of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a</a:t>
            </a:r>
            <a:r>
              <a:rPr dirty="0" sz="1500" spc="-15">
                <a:latin typeface="Calibri"/>
                <a:cs typeface="Calibri"/>
              </a:rPr>
              <a:t> person’s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or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15">
                <a:latin typeface="Calibri"/>
                <a:cs typeface="Calibri"/>
              </a:rPr>
              <a:t>group’s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culture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and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background.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2050">
              <a:latin typeface="Calibri"/>
              <a:cs typeface="Calibri"/>
            </a:endParaRPr>
          </a:p>
          <a:p>
            <a:pPr marL="445134" marR="347345" indent="-170815">
              <a:lnSpc>
                <a:spcPct val="100000"/>
              </a:lnSpc>
              <a:buFont typeface="Arial MT"/>
              <a:buChar char="•"/>
              <a:tabLst>
                <a:tab pos="445770" algn="l"/>
              </a:tabLst>
            </a:pPr>
            <a:r>
              <a:rPr dirty="0" sz="1500" spc="5">
                <a:latin typeface="Calibri"/>
                <a:cs typeface="Calibri"/>
              </a:rPr>
              <a:t>A </a:t>
            </a:r>
            <a:r>
              <a:rPr dirty="0" sz="1500">
                <a:latin typeface="Calibri"/>
                <a:cs typeface="Calibri"/>
              </a:rPr>
              <a:t>social </a:t>
            </a:r>
            <a:r>
              <a:rPr dirty="0" sz="1500" spc="-10">
                <a:latin typeface="Calibri"/>
                <a:cs typeface="Calibri"/>
              </a:rPr>
              <a:t>worker </a:t>
            </a:r>
            <a:r>
              <a:rPr dirty="0" sz="1500">
                <a:latin typeface="Calibri"/>
                <a:cs typeface="Calibri"/>
              </a:rPr>
              <a:t>with </a:t>
            </a:r>
            <a:r>
              <a:rPr dirty="0" sz="1500" spc="-5">
                <a:latin typeface="Calibri"/>
                <a:cs typeface="Calibri"/>
              </a:rPr>
              <a:t>cultural competency is in </a:t>
            </a:r>
            <a:r>
              <a:rPr dirty="0" sz="1500" spc="5">
                <a:latin typeface="Calibri"/>
                <a:cs typeface="Calibri"/>
              </a:rPr>
              <a:t>a 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position </a:t>
            </a:r>
            <a:r>
              <a:rPr dirty="0" sz="1500" spc="-10">
                <a:latin typeface="Calibri"/>
                <a:cs typeface="Calibri"/>
              </a:rPr>
              <a:t>to </a:t>
            </a:r>
            <a:r>
              <a:rPr dirty="0" sz="1500">
                <a:latin typeface="Calibri"/>
                <a:cs typeface="Calibri"/>
              </a:rPr>
              <a:t>serve </a:t>
            </a:r>
            <a:r>
              <a:rPr dirty="0" sz="1500" spc="-10">
                <a:latin typeface="Calibri"/>
                <a:cs typeface="Calibri"/>
              </a:rPr>
              <a:t>better (even </a:t>
            </a:r>
            <a:r>
              <a:rPr dirty="0" sz="1500" spc="5">
                <a:latin typeface="Calibri"/>
                <a:cs typeface="Calibri"/>
              </a:rPr>
              <a:t>as an </a:t>
            </a:r>
            <a:r>
              <a:rPr dirty="0" sz="1500">
                <a:latin typeface="Calibri"/>
                <a:cs typeface="Calibri"/>
              </a:rPr>
              <a:t>outsider)by 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understanding</a:t>
            </a:r>
            <a:r>
              <a:rPr dirty="0" sz="1500" spc="-5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and</a:t>
            </a:r>
            <a:r>
              <a:rPr dirty="0" sz="1500" spc="33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accepting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the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diverse beliefs,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norms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and</a:t>
            </a:r>
            <a:r>
              <a:rPr dirty="0" sz="1500" spc="-10">
                <a:latin typeface="Calibri"/>
                <a:cs typeface="Calibri"/>
              </a:rPr>
              <a:t> values</a:t>
            </a:r>
            <a:r>
              <a:rPr dirty="0" sz="1500">
                <a:latin typeface="Calibri"/>
                <a:cs typeface="Calibri"/>
              </a:rPr>
              <a:t> of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local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culture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Times New Roman"/>
              <a:cs typeface="Times New Roman"/>
            </a:endParaRPr>
          </a:p>
          <a:p>
            <a:pPr marL="445134" marR="486409" indent="-170815">
              <a:lnSpc>
                <a:spcPct val="100000"/>
              </a:lnSpc>
              <a:buFont typeface="Arial MT"/>
              <a:buChar char="•"/>
              <a:tabLst>
                <a:tab pos="445770" algn="l"/>
              </a:tabLst>
            </a:pPr>
            <a:r>
              <a:rPr dirty="0" sz="1600" spc="-10">
                <a:latin typeface="Calibri"/>
                <a:cs typeface="Calibri"/>
              </a:rPr>
              <a:t>Culturally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competent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social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workers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are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also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better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able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address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issues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0">
                <a:latin typeface="Calibri"/>
                <a:cs typeface="Calibri"/>
              </a:rPr>
              <a:t> gender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 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help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persons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with</a:t>
            </a:r>
            <a:r>
              <a:rPr dirty="0" sz="1600" spc="-10">
                <a:latin typeface="Calibri"/>
                <a:cs typeface="Calibri"/>
              </a:rPr>
              <a:t> disabilities,</a:t>
            </a:r>
            <a:r>
              <a:rPr dirty="0" sz="1600" spc="6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older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adults,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transgender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people.</a:t>
            </a:r>
            <a:endParaRPr sz="1600">
              <a:latin typeface="Calibri"/>
              <a:cs typeface="Calibri"/>
            </a:endParaRPr>
          </a:p>
          <a:p>
            <a:pPr marL="445134" marR="350520" indent="-170815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working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knowledge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these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groups’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cultures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values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helps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social </a:t>
            </a:r>
            <a:r>
              <a:rPr dirty="0" sz="1600" spc="-20">
                <a:latin typeface="Calibri"/>
                <a:cs typeface="Calibri"/>
              </a:rPr>
              <a:t>workers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tailor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care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so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effective</a:t>
            </a:r>
            <a:r>
              <a:rPr dirty="0" sz="1600" spc="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appropriate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their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clients’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needs.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20823" y="1752600"/>
            <a:ext cx="2819400" cy="204825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imes New Roman"/>
              <a:cs typeface="Times New Roman"/>
            </a:endParaRPr>
          </a:p>
          <a:p>
            <a:pPr marL="503555" marR="447675">
              <a:lnSpc>
                <a:spcPct val="100000"/>
              </a:lnSpc>
            </a:pPr>
            <a:r>
              <a:rPr dirty="0" sz="900">
                <a:latin typeface="Verdana"/>
                <a:cs typeface="Verdana"/>
              </a:rPr>
              <a:t>According</a:t>
            </a:r>
            <a:r>
              <a:rPr dirty="0" sz="900" spc="-70">
                <a:latin typeface="Verdana"/>
                <a:cs typeface="Verdana"/>
              </a:rPr>
              <a:t> </a:t>
            </a:r>
            <a:r>
              <a:rPr dirty="0" sz="900">
                <a:latin typeface="Verdana"/>
                <a:cs typeface="Verdana"/>
              </a:rPr>
              <a:t>to</a:t>
            </a:r>
            <a:r>
              <a:rPr dirty="0" sz="900" spc="-5">
                <a:latin typeface="Verdana"/>
                <a:cs typeface="Verdana"/>
              </a:rPr>
              <a:t> </a:t>
            </a:r>
            <a:r>
              <a:rPr dirty="0" sz="900" spc="5">
                <a:latin typeface="Verdana"/>
                <a:cs typeface="Verdana"/>
              </a:rPr>
              <a:t>the</a:t>
            </a:r>
            <a:r>
              <a:rPr dirty="0" sz="900" spc="-15">
                <a:latin typeface="Verdana"/>
                <a:cs typeface="Verdana"/>
              </a:rPr>
              <a:t> </a:t>
            </a:r>
            <a:r>
              <a:rPr dirty="0" sz="900">
                <a:latin typeface="Verdana"/>
                <a:cs typeface="Verdana"/>
              </a:rPr>
              <a:t>informal</a:t>
            </a:r>
            <a:r>
              <a:rPr dirty="0" sz="900" spc="-10">
                <a:latin typeface="Verdana"/>
                <a:cs typeface="Verdana"/>
              </a:rPr>
              <a:t> </a:t>
            </a:r>
            <a:r>
              <a:rPr dirty="0" sz="900">
                <a:latin typeface="Verdana"/>
                <a:cs typeface="Verdana"/>
              </a:rPr>
              <a:t>norms</a:t>
            </a:r>
            <a:r>
              <a:rPr dirty="0" sz="900" spc="-40">
                <a:latin typeface="Verdana"/>
                <a:cs typeface="Verdana"/>
              </a:rPr>
              <a:t> </a:t>
            </a:r>
            <a:r>
              <a:rPr dirty="0" sz="900" spc="5">
                <a:latin typeface="Verdana"/>
                <a:cs typeface="Verdana"/>
              </a:rPr>
              <a:t>of</a:t>
            </a:r>
            <a:r>
              <a:rPr dirty="0" sz="900" spc="10">
                <a:latin typeface="Verdana"/>
                <a:cs typeface="Verdana"/>
              </a:rPr>
              <a:t> </a:t>
            </a:r>
            <a:r>
              <a:rPr dirty="0" sz="900">
                <a:latin typeface="Verdana"/>
                <a:cs typeface="Verdana"/>
              </a:rPr>
              <a:t>culture</a:t>
            </a:r>
            <a:r>
              <a:rPr dirty="0" sz="900" spc="-40">
                <a:latin typeface="Verdana"/>
                <a:cs typeface="Verdana"/>
              </a:rPr>
              <a:t> </a:t>
            </a:r>
            <a:r>
              <a:rPr dirty="0" sz="900" spc="5">
                <a:latin typeface="Verdana"/>
                <a:cs typeface="Verdana"/>
              </a:rPr>
              <a:t>of</a:t>
            </a:r>
            <a:r>
              <a:rPr dirty="0" sz="900" spc="10">
                <a:latin typeface="Verdana"/>
                <a:cs typeface="Verdana"/>
              </a:rPr>
              <a:t> </a:t>
            </a:r>
            <a:r>
              <a:rPr dirty="0" sz="900" spc="5">
                <a:latin typeface="Verdana"/>
                <a:cs typeface="Verdana"/>
              </a:rPr>
              <a:t>the</a:t>
            </a:r>
            <a:r>
              <a:rPr dirty="0" sz="900" spc="-15">
                <a:latin typeface="Verdana"/>
                <a:cs typeface="Verdana"/>
              </a:rPr>
              <a:t> </a:t>
            </a:r>
            <a:r>
              <a:rPr dirty="0" sz="900">
                <a:latin typeface="Verdana"/>
                <a:cs typeface="Verdana"/>
              </a:rPr>
              <a:t>mountainous </a:t>
            </a:r>
            <a:r>
              <a:rPr dirty="0" sz="900" spc="-300">
                <a:latin typeface="Verdana"/>
                <a:cs typeface="Verdana"/>
              </a:rPr>
              <a:t> </a:t>
            </a:r>
            <a:r>
              <a:rPr dirty="0" sz="900" spc="5">
                <a:latin typeface="Verdana"/>
                <a:cs typeface="Verdana"/>
              </a:rPr>
              <a:t>Asian </a:t>
            </a:r>
            <a:r>
              <a:rPr dirty="0" sz="900">
                <a:latin typeface="Verdana"/>
                <a:cs typeface="Verdana"/>
              </a:rPr>
              <a:t>kingdom of Bhutan, </a:t>
            </a:r>
            <a:r>
              <a:rPr dirty="0" sz="900" spc="5">
                <a:latin typeface="Verdana"/>
                <a:cs typeface="Verdana"/>
              </a:rPr>
              <a:t>people greet </a:t>
            </a:r>
            <a:r>
              <a:rPr dirty="0" sz="900" spc="10">
                <a:latin typeface="Verdana"/>
                <a:cs typeface="Verdana"/>
              </a:rPr>
              <a:t>each </a:t>
            </a:r>
            <a:r>
              <a:rPr dirty="0" sz="900" spc="5">
                <a:latin typeface="Verdana"/>
                <a:cs typeface="Verdana"/>
              </a:rPr>
              <a:t>other </a:t>
            </a:r>
            <a:r>
              <a:rPr dirty="0" sz="900" spc="10">
                <a:latin typeface="Verdana"/>
                <a:cs typeface="Verdana"/>
              </a:rPr>
              <a:t>by </a:t>
            </a:r>
            <a:r>
              <a:rPr dirty="0" sz="900" spc="15">
                <a:latin typeface="Verdana"/>
                <a:cs typeface="Verdana"/>
              </a:rPr>
              <a:t> </a:t>
            </a:r>
            <a:r>
              <a:rPr dirty="0" sz="900">
                <a:latin typeface="Verdana"/>
                <a:cs typeface="Verdana"/>
              </a:rPr>
              <a:t>extending</a:t>
            </a:r>
            <a:r>
              <a:rPr dirty="0" sz="900" spc="-50">
                <a:latin typeface="Verdana"/>
                <a:cs typeface="Verdana"/>
              </a:rPr>
              <a:t> </a:t>
            </a:r>
            <a:r>
              <a:rPr dirty="0" sz="900">
                <a:latin typeface="Verdana"/>
                <a:cs typeface="Verdana"/>
              </a:rPr>
              <a:t>their</a:t>
            </a:r>
            <a:r>
              <a:rPr dirty="0" sz="900" spc="-35">
                <a:latin typeface="Verdana"/>
                <a:cs typeface="Verdana"/>
              </a:rPr>
              <a:t> </a:t>
            </a:r>
            <a:r>
              <a:rPr dirty="0" sz="900" spc="5">
                <a:latin typeface="Verdana"/>
                <a:cs typeface="Verdana"/>
              </a:rPr>
              <a:t>tongues</a:t>
            </a:r>
            <a:r>
              <a:rPr dirty="0" sz="900" spc="-50">
                <a:latin typeface="Verdana"/>
                <a:cs typeface="Verdana"/>
              </a:rPr>
              <a:t> </a:t>
            </a:r>
            <a:r>
              <a:rPr dirty="0" sz="900" spc="5">
                <a:latin typeface="Verdana"/>
                <a:cs typeface="Verdana"/>
              </a:rPr>
              <a:t>and</a:t>
            </a:r>
            <a:r>
              <a:rPr dirty="0" sz="900" spc="-25">
                <a:latin typeface="Verdana"/>
                <a:cs typeface="Verdana"/>
              </a:rPr>
              <a:t> </a:t>
            </a:r>
            <a:r>
              <a:rPr dirty="0" sz="900" spc="5">
                <a:latin typeface="Verdana"/>
                <a:cs typeface="Verdana"/>
              </a:rPr>
              <a:t>hands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6223" y="1487449"/>
            <a:ext cx="1786375" cy="215186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11224" y="1429541"/>
            <a:ext cx="1728136" cy="215177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marL="1076960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Culture</a:t>
            </a:r>
            <a:r>
              <a:rPr dirty="0" sz="2200" spc="-4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Determines…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marL="314325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MEANING</a:t>
            </a:r>
            <a:r>
              <a:rPr dirty="0" sz="2200" spc="-2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OF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THE</a:t>
            </a:r>
            <a:r>
              <a:rPr dirty="0" sz="2200" spc="-3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WORD</a:t>
            </a:r>
            <a:r>
              <a:rPr dirty="0" sz="2200" spc="-20">
                <a:latin typeface="Calibri"/>
                <a:cs typeface="Calibri"/>
              </a:rPr>
              <a:t> </a:t>
            </a:r>
            <a:r>
              <a:rPr dirty="0" sz="2200" spc="-25"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marL="445134" marR="463550" indent="-170815">
              <a:lnSpc>
                <a:spcPct val="100000"/>
              </a:lnSpc>
              <a:spcBef>
                <a:spcPts val="188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500" spc="5">
                <a:latin typeface="Calibri"/>
                <a:cs typeface="Calibri"/>
              </a:rPr>
              <a:t>The</a:t>
            </a:r>
            <a:r>
              <a:rPr dirty="0" sz="1500" spc="-4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word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"culture"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derives</a:t>
            </a:r>
            <a:r>
              <a:rPr dirty="0" sz="1500" spc="-5">
                <a:latin typeface="Calibri"/>
                <a:cs typeface="Calibri"/>
              </a:rPr>
              <a:t> from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a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French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term,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which </a:t>
            </a:r>
            <a:r>
              <a:rPr dirty="0" sz="1500" spc="-5">
                <a:latin typeface="Calibri"/>
                <a:cs typeface="Calibri"/>
              </a:rPr>
              <a:t>in </a:t>
            </a:r>
            <a:r>
              <a:rPr dirty="0" sz="1500" spc="5">
                <a:latin typeface="Calibri"/>
                <a:cs typeface="Calibri"/>
              </a:rPr>
              <a:t>turn </a:t>
            </a:r>
            <a:r>
              <a:rPr dirty="0" sz="1500" spc="-10">
                <a:latin typeface="Calibri"/>
                <a:cs typeface="Calibri"/>
              </a:rPr>
              <a:t>derives </a:t>
            </a:r>
            <a:r>
              <a:rPr dirty="0" sz="1500" spc="-5">
                <a:latin typeface="Calibri"/>
                <a:cs typeface="Calibri"/>
              </a:rPr>
              <a:t>from </a:t>
            </a:r>
            <a:r>
              <a:rPr dirty="0" sz="1500" spc="5">
                <a:latin typeface="Calibri"/>
                <a:cs typeface="Calibri"/>
              </a:rPr>
              <a:t>the </a:t>
            </a:r>
            <a:r>
              <a:rPr dirty="0" sz="1500" spc="-10">
                <a:latin typeface="Calibri"/>
                <a:cs typeface="Calibri"/>
              </a:rPr>
              <a:t>Latin </a:t>
            </a:r>
            <a:r>
              <a:rPr dirty="0" sz="1500" spc="-5">
                <a:latin typeface="Calibri"/>
                <a:cs typeface="Calibri"/>
              </a:rPr>
              <a:t>"colere," </a:t>
            </a:r>
            <a:r>
              <a:rPr dirty="0" sz="1500">
                <a:latin typeface="Calibri"/>
                <a:cs typeface="Calibri"/>
              </a:rPr>
              <a:t> which means </a:t>
            </a:r>
            <a:r>
              <a:rPr dirty="0" sz="1500" spc="-10">
                <a:latin typeface="Calibri"/>
                <a:cs typeface="Calibri"/>
              </a:rPr>
              <a:t>to tend to </a:t>
            </a:r>
            <a:r>
              <a:rPr dirty="0" sz="1500" spc="5">
                <a:latin typeface="Calibri"/>
                <a:cs typeface="Calibri"/>
              </a:rPr>
              <a:t>the </a:t>
            </a:r>
            <a:r>
              <a:rPr dirty="0" sz="1500">
                <a:latin typeface="Calibri"/>
                <a:cs typeface="Calibri"/>
              </a:rPr>
              <a:t>earth and </a:t>
            </a:r>
            <a:r>
              <a:rPr dirty="0" sz="1500" spc="-30">
                <a:latin typeface="Calibri"/>
                <a:cs typeface="Calibri"/>
              </a:rPr>
              <a:t>grow, </a:t>
            </a:r>
            <a:r>
              <a:rPr dirty="0" sz="1500">
                <a:latin typeface="Calibri"/>
                <a:cs typeface="Calibri"/>
              </a:rPr>
              <a:t>or 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cultivation </a:t>
            </a:r>
            <a:r>
              <a:rPr dirty="0" sz="1500">
                <a:latin typeface="Calibri"/>
                <a:cs typeface="Calibri"/>
              </a:rPr>
              <a:t>and</a:t>
            </a:r>
            <a:r>
              <a:rPr dirty="0" sz="1500" spc="-5">
                <a:latin typeface="Calibri"/>
                <a:cs typeface="Calibri"/>
              </a:rPr>
              <a:t> nurture”</a:t>
            </a:r>
            <a:r>
              <a:rPr dirty="0" sz="1500" spc="-4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(Cristina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5">
                <a:latin typeface="Calibri"/>
                <a:cs typeface="Calibri"/>
              </a:rPr>
              <a:t>De</a:t>
            </a:r>
            <a:r>
              <a:rPr dirty="0" sz="1500" spc="-1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Rossi)</a:t>
            </a:r>
            <a:endParaRPr sz="1500">
              <a:latin typeface="Calibri"/>
              <a:cs typeface="Calibri"/>
            </a:endParaRPr>
          </a:p>
          <a:p>
            <a:pPr marL="445134" marR="555625" indent="-170815">
              <a:lnSpc>
                <a:spcPct val="100000"/>
              </a:lnSpc>
              <a:spcBef>
                <a:spcPts val="360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500">
                <a:latin typeface="Calibri"/>
                <a:cs typeface="Calibri"/>
              </a:rPr>
              <a:t>In </a:t>
            </a:r>
            <a:r>
              <a:rPr dirty="0" sz="1500" spc="-5">
                <a:latin typeface="Calibri"/>
                <a:cs typeface="Calibri"/>
              </a:rPr>
              <a:t>this </a:t>
            </a:r>
            <a:r>
              <a:rPr dirty="0" sz="1500">
                <a:latin typeface="Calibri"/>
                <a:cs typeface="Calibri"/>
              </a:rPr>
              <a:t>sense </a:t>
            </a:r>
            <a:r>
              <a:rPr dirty="0" sz="1500" spc="-5">
                <a:latin typeface="Calibri"/>
                <a:cs typeface="Calibri"/>
              </a:rPr>
              <a:t>culture is </a:t>
            </a:r>
            <a:r>
              <a:rPr dirty="0" sz="1500" spc="5">
                <a:latin typeface="Calibri"/>
                <a:cs typeface="Calibri"/>
              </a:rPr>
              <a:t>the </a:t>
            </a:r>
            <a:r>
              <a:rPr dirty="0" sz="1500">
                <a:latin typeface="Calibri"/>
                <a:cs typeface="Calibri"/>
              </a:rPr>
              <a:t>man-made </a:t>
            </a:r>
            <a:r>
              <a:rPr dirty="0" sz="1500" spc="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environment </a:t>
            </a:r>
            <a:r>
              <a:rPr dirty="0" sz="1500">
                <a:latin typeface="Calibri"/>
                <a:cs typeface="Calibri"/>
              </a:rPr>
              <a:t>and </a:t>
            </a:r>
            <a:r>
              <a:rPr dirty="0" sz="1500" spc="5">
                <a:latin typeface="Calibri"/>
                <a:cs typeface="Calibri"/>
              </a:rPr>
              <a:t>the </a:t>
            </a:r>
            <a:r>
              <a:rPr dirty="0" sz="1500" spc="-5">
                <a:latin typeface="Calibri"/>
                <a:cs typeface="Calibri"/>
              </a:rPr>
              <a:t>people </a:t>
            </a:r>
            <a:r>
              <a:rPr dirty="0" sz="1500" spc="-10">
                <a:latin typeface="Calibri"/>
                <a:cs typeface="Calibri"/>
              </a:rPr>
              <a:t>living </a:t>
            </a:r>
            <a:r>
              <a:rPr dirty="0" sz="1500" spc="-5">
                <a:latin typeface="Calibri"/>
                <a:cs typeface="Calibri"/>
              </a:rPr>
              <a:t>in </a:t>
            </a:r>
            <a:r>
              <a:rPr dirty="0" sz="1500" spc="5">
                <a:latin typeface="Calibri"/>
                <a:cs typeface="Calibri"/>
              </a:rPr>
              <a:t>a </a:t>
            </a:r>
            <a:r>
              <a:rPr dirty="0" sz="1500">
                <a:latin typeface="Calibri"/>
                <a:cs typeface="Calibri"/>
              </a:rPr>
              <a:t>society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actually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grow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their </a:t>
            </a:r>
            <a:r>
              <a:rPr dirty="0" sz="1500" spc="-15">
                <a:latin typeface="Calibri"/>
                <a:cs typeface="Calibri"/>
              </a:rPr>
              <a:t>way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of</a:t>
            </a:r>
            <a:r>
              <a:rPr dirty="0" sz="1500" spc="-10">
                <a:latin typeface="Calibri"/>
                <a:cs typeface="Calibri"/>
              </a:rPr>
              <a:t> </a:t>
            </a:r>
            <a:r>
              <a:rPr dirty="0" sz="1500" spc="-20">
                <a:latin typeface="Calibri"/>
                <a:cs typeface="Calibri"/>
              </a:rPr>
              <a:t>life</a:t>
            </a:r>
            <a:r>
              <a:rPr dirty="0" sz="1500" spc="10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over</a:t>
            </a:r>
            <a:r>
              <a:rPr dirty="0" sz="1500" spc="1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time.</a:t>
            </a:r>
            <a:endParaRPr sz="1500">
              <a:latin typeface="Calibri"/>
              <a:cs typeface="Calibri"/>
            </a:endParaRPr>
          </a:p>
          <a:p>
            <a:pPr marL="445134" marR="673100" indent="-170815">
              <a:lnSpc>
                <a:spcPct val="100000"/>
              </a:lnSpc>
              <a:spcBef>
                <a:spcPts val="36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500" spc="-15">
                <a:latin typeface="Calibri"/>
                <a:cs typeface="Calibri"/>
              </a:rPr>
              <a:t>Western </a:t>
            </a:r>
            <a:r>
              <a:rPr dirty="0" sz="1500" spc="-5">
                <a:latin typeface="Calibri"/>
                <a:cs typeface="Calibri"/>
              </a:rPr>
              <a:t>culture, European culture, Pakistani </a:t>
            </a:r>
            <a:r>
              <a:rPr dirty="0" sz="1500" spc="-32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culture,</a:t>
            </a:r>
            <a:r>
              <a:rPr dirty="0" sz="1500" spc="-2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Pakhtoon</a:t>
            </a:r>
            <a:r>
              <a:rPr dirty="0" sz="1500" spc="-3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culture</a:t>
            </a:r>
            <a:r>
              <a:rPr dirty="0" sz="1500" spc="-35">
                <a:latin typeface="Calibri"/>
                <a:cs typeface="Calibri"/>
              </a:rPr>
              <a:t> </a:t>
            </a:r>
            <a:r>
              <a:rPr dirty="0" sz="1500" spc="-10">
                <a:latin typeface="Calibri"/>
                <a:cs typeface="Calibri"/>
              </a:rPr>
              <a:t>etc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3810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INTRODUCTION</a:t>
            </a:r>
            <a:endParaRPr sz="2200">
              <a:latin typeface="Calibri"/>
              <a:cs typeface="Calibri"/>
            </a:endParaRPr>
          </a:p>
          <a:p>
            <a:pPr marL="503555" indent="-228600">
              <a:lnSpc>
                <a:spcPts val="1630"/>
              </a:lnSpc>
              <a:spcBef>
                <a:spcPts val="1375"/>
              </a:spcBef>
              <a:buChar char="•"/>
              <a:tabLst>
                <a:tab pos="502920" algn="l"/>
                <a:tab pos="503555" algn="l"/>
              </a:tabLst>
            </a:pPr>
            <a:r>
              <a:rPr dirty="0" sz="1600" spc="-5">
                <a:latin typeface="Arial MT"/>
                <a:cs typeface="Arial MT"/>
              </a:rPr>
              <a:t>Culture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is the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5">
                <a:latin typeface="Arial MT"/>
                <a:cs typeface="Arial MT"/>
              </a:rPr>
              <a:t>ways</a:t>
            </a:r>
            <a:r>
              <a:rPr dirty="0" sz="1600" spc="2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 </a:t>
            </a:r>
            <a:r>
              <a:rPr dirty="0" sz="1600">
                <a:latin typeface="Arial MT"/>
                <a:cs typeface="Arial MT"/>
              </a:rPr>
              <a:t>thinking,</a:t>
            </a:r>
            <a:r>
              <a:rPr dirty="0" sz="1600" spc="-6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15">
                <a:latin typeface="Arial MT"/>
                <a:cs typeface="Arial MT"/>
              </a:rPr>
              <a:t>ways</a:t>
            </a:r>
            <a:r>
              <a:rPr dirty="0" sz="1600" spc="4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</a:t>
            </a:r>
            <a:endParaRPr sz="1600">
              <a:latin typeface="Arial MT"/>
              <a:cs typeface="Arial MT"/>
            </a:endParaRPr>
          </a:p>
          <a:p>
            <a:pPr marL="503555">
              <a:lnSpc>
                <a:spcPts val="1345"/>
              </a:lnSpc>
            </a:pPr>
            <a:r>
              <a:rPr dirty="0" sz="1600">
                <a:latin typeface="Arial MT"/>
                <a:cs typeface="Arial MT"/>
              </a:rPr>
              <a:t>acting,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and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material</a:t>
            </a:r>
            <a:r>
              <a:rPr dirty="0" sz="1600" spc="-7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objects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that</a:t>
            </a:r>
            <a:endParaRPr sz="1600">
              <a:latin typeface="Arial MT"/>
              <a:cs typeface="Arial MT"/>
            </a:endParaRPr>
          </a:p>
          <a:p>
            <a:pPr marL="503555">
              <a:lnSpc>
                <a:spcPts val="1535"/>
              </a:lnSpc>
            </a:pPr>
            <a:r>
              <a:rPr dirty="0" sz="1600" spc="-5">
                <a:latin typeface="Arial MT"/>
                <a:cs typeface="Arial MT"/>
              </a:rPr>
              <a:t>together</a:t>
            </a:r>
            <a:r>
              <a:rPr dirty="0" sz="1600" spc="-5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form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 </a:t>
            </a:r>
            <a:r>
              <a:rPr dirty="0" sz="1600" spc="-10">
                <a:latin typeface="Arial MT"/>
                <a:cs typeface="Arial MT"/>
              </a:rPr>
              <a:t>people’s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5">
                <a:latin typeface="Arial MT"/>
                <a:cs typeface="Arial MT"/>
              </a:rPr>
              <a:t>way</a:t>
            </a:r>
            <a:r>
              <a:rPr dirty="0" sz="1600" spc="1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 </a:t>
            </a:r>
            <a:r>
              <a:rPr dirty="0" sz="1600">
                <a:latin typeface="Arial MT"/>
                <a:cs typeface="Arial MT"/>
              </a:rPr>
              <a:t>life.</a:t>
            </a:r>
            <a:endParaRPr sz="1600">
              <a:latin typeface="Arial MT"/>
              <a:cs typeface="Arial MT"/>
            </a:endParaRPr>
          </a:p>
          <a:p>
            <a:pPr marL="503555" indent="-228600">
              <a:lnSpc>
                <a:spcPts val="1535"/>
              </a:lnSpc>
              <a:buChar char="•"/>
              <a:tabLst>
                <a:tab pos="502920" algn="l"/>
                <a:tab pos="503555" algn="l"/>
              </a:tabLst>
            </a:pPr>
            <a:r>
              <a:rPr dirty="0" sz="1600" spc="-5">
                <a:latin typeface="Arial MT"/>
                <a:cs typeface="Arial MT"/>
              </a:rPr>
              <a:t>Culture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is</a:t>
            </a:r>
            <a:r>
              <a:rPr dirty="0" sz="1600" spc="-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NOT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society-culture</a:t>
            </a:r>
            <a:r>
              <a:rPr dirty="0" sz="1600" spc="-10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is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blueprint</a:t>
            </a:r>
            <a:endParaRPr sz="1600">
              <a:latin typeface="Arial MT"/>
              <a:cs typeface="Arial MT"/>
            </a:endParaRPr>
          </a:p>
          <a:p>
            <a:pPr marL="503555">
              <a:lnSpc>
                <a:spcPts val="1345"/>
              </a:lnSpc>
            </a:pPr>
            <a:r>
              <a:rPr dirty="0" sz="1600">
                <a:latin typeface="Arial MT"/>
                <a:cs typeface="Arial MT"/>
              </a:rPr>
              <a:t>for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how </a:t>
            </a:r>
            <a:r>
              <a:rPr dirty="0" sz="1600" spc="-15">
                <a:latin typeface="Arial MT"/>
                <a:cs typeface="Arial MT"/>
              </a:rPr>
              <a:t>we</a:t>
            </a:r>
            <a:r>
              <a:rPr dirty="0" sz="160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live,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think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and</a:t>
            </a:r>
            <a:r>
              <a:rPr dirty="0" sz="1600">
                <a:latin typeface="Arial MT"/>
                <a:cs typeface="Arial MT"/>
              </a:rPr>
              <a:t> act,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while</a:t>
            </a:r>
            <a:r>
              <a:rPr dirty="0" sz="1600">
                <a:latin typeface="Arial MT"/>
                <a:cs typeface="Arial MT"/>
              </a:rPr>
              <a:t> society</a:t>
            </a:r>
            <a:endParaRPr sz="1600">
              <a:latin typeface="Arial MT"/>
              <a:cs typeface="Arial MT"/>
            </a:endParaRPr>
          </a:p>
          <a:p>
            <a:pPr marL="503555" marR="476884">
              <a:lnSpc>
                <a:spcPct val="70000"/>
              </a:lnSpc>
              <a:spcBef>
                <a:spcPts val="290"/>
              </a:spcBef>
            </a:pPr>
            <a:r>
              <a:rPr dirty="0" sz="1600">
                <a:latin typeface="Arial MT"/>
                <a:cs typeface="Arial MT"/>
              </a:rPr>
              <a:t>is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group</a:t>
            </a:r>
            <a:r>
              <a:rPr dirty="0" sz="1600" spc="-1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of</a:t>
            </a:r>
            <a:r>
              <a:rPr dirty="0" sz="1600" spc="-15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people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within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geographic </a:t>
            </a:r>
            <a:r>
              <a:rPr dirty="0" sz="1600" spc="-430">
                <a:latin typeface="Arial MT"/>
                <a:cs typeface="Arial MT"/>
              </a:rPr>
              <a:t> </a:t>
            </a:r>
            <a:r>
              <a:rPr dirty="0" sz="1600" spc="-5">
                <a:latin typeface="Arial MT"/>
                <a:cs typeface="Arial MT"/>
              </a:rPr>
              <a:t>area.</a:t>
            </a:r>
            <a:endParaRPr sz="1600">
              <a:latin typeface="Arial MT"/>
              <a:cs typeface="Arial MT"/>
            </a:endParaRPr>
          </a:p>
          <a:p>
            <a:pPr marL="503555" marR="311150" indent="-228600">
              <a:lnSpc>
                <a:spcPct val="70000"/>
              </a:lnSpc>
              <a:spcBef>
                <a:spcPts val="385"/>
              </a:spcBef>
              <a:buFont typeface="Arial MT"/>
              <a:buChar char="•"/>
              <a:tabLst>
                <a:tab pos="502920" algn="l"/>
                <a:tab pos="503555" algn="l"/>
              </a:tabLst>
            </a:pPr>
            <a:r>
              <a:rPr dirty="0" sz="1600" spc="-10" b="1">
                <a:latin typeface="Calibri"/>
                <a:cs typeface="Calibri"/>
              </a:rPr>
              <a:t>Culture</a:t>
            </a:r>
            <a:r>
              <a:rPr dirty="0" sz="1600" spc="5" b="1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includes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traditions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we inherit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pass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next </a:t>
            </a:r>
            <a:r>
              <a:rPr dirty="0" sz="1600" spc="-15">
                <a:latin typeface="Calibri"/>
                <a:cs typeface="Calibri"/>
              </a:rPr>
              <a:t>generation</a:t>
            </a:r>
            <a:endParaRPr sz="1600">
              <a:latin typeface="Calibri"/>
              <a:cs typeface="Calibri"/>
            </a:endParaRPr>
          </a:p>
          <a:p>
            <a:pPr marL="503555" indent="-228600">
              <a:lnSpc>
                <a:spcPts val="1440"/>
              </a:lnSpc>
              <a:buFont typeface="Arial MT"/>
              <a:buChar char="•"/>
              <a:tabLst>
                <a:tab pos="502920" algn="l"/>
                <a:tab pos="503555" algn="l"/>
              </a:tabLst>
            </a:pPr>
            <a:r>
              <a:rPr dirty="0" sz="1600" spc="-5" b="1">
                <a:latin typeface="Calibri"/>
                <a:cs typeface="Calibri"/>
              </a:rPr>
              <a:t>Culture</a:t>
            </a:r>
            <a:r>
              <a:rPr dirty="0" sz="1600" spc="-5">
                <a:latin typeface="Calibri"/>
                <a:cs typeface="Calibri"/>
              </a:rPr>
              <a:t>: </a:t>
            </a:r>
            <a:r>
              <a:rPr dirty="0" sz="1600" spc="-15">
                <a:latin typeface="Calibri"/>
                <a:cs typeface="Calibri"/>
              </a:rPr>
              <a:t>totality</a:t>
            </a:r>
            <a:r>
              <a:rPr dirty="0" sz="1600" spc="5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our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shared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language,</a:t>
            </a:r>
            <a:endParaRPr sz="1600">
              <a:latin typeface="Calibri"/>
              <a:cs typeface="Calibri"/>
            </a:endParaRPr>
          </a:p>
          <a:p>
            <a:pPr marL="503555">
              <a:lnSpc>
                <a:spcPts val="1635"/>
              </a:lnSpc>
            </a:pPr>
            <a:r>
              <a:rPr dirty="0" sz="1600" spc="-10">
                <a:latin typeface="Calibri"/>
                <a:cs typeface="Calibri"/>
              </a:rPr>
              <a:t>knowledge,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material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objects,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behavior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38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marL="1180465">
              <a:lnSpc>
                <a:spcPct val="100000"/>
              </a:lnSpc>
              <a:spcBef>
                <a:spcPts val="1875"/>
              </a:spcBef>
            </a:pPr>
            <a:r>
              <a:rPr dirty="0" sz="2200" spc="-5">
                <a:latin typeface="Calibri"/>
                <a:cs typeface="Calibri"/>
              </a:rPr>
              <a:t>DEFINING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25">
                <a:latin typeface="Calibri"/>
                <a:cs typeface="Calibri"/>
              </a:rPr>
              <a:t>CULTURE</a:t>
            </a:r>
            <a:endParaRPr sz="2200">
              <a:latin typeface="Calibri"/>
              <a:cs typeface="Calibri"/>
            </a:endParaRPr>
          </a:p>
          <a:p>
            <a:pPr marL="445134" marR="303530" indent="-170815">
              <a:lnSpc>
                <a:spcPct val="90000"/>
              </a:lnSpc>
              <a:spcBef>
                <a:spcPts val="185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10">
                <a:latin typeface="Calibri"/>
                <a:cs typeface="Calibri"/>
              </a:rPr>
              <a:t>Culture</a:t>
            </a:r>
            <a:r>
              <a:rPr dirty="0" sz="1600" spc="5">
                <a:latin typeface="Calibri"/>
                <a:cs typeface="Calibri"/>
              </a:rPr>
              <a:t> …</a:t>
            </a:r>
            <a:r>
              <a:rPr dirty="0" sz="1600" spc="-5">
                <a:latin typeface="Calibri"/>
                <a:cs typeface="Calibri"/>
              </a:rPr>
              <a:t> is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that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complex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whole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which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includes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knowledge,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belief,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arts,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morals,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laws,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customs,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0">
                <a:latin typeface="Calibri"/>
                <a:cs typeface="Calibri"/>
              </a:rPr>
              <a:t> any other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capabilities</a:t>
            </a:r>
            <a:r>
              <a:rPr dirty="0" sz="1600" spc="6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habits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acquired </a:t>
            </a:r>
            <a:r>
              <a:rPr dirty="0" sz="1600">
                <a:latin typeface="Calibri"/>
                <a:cs typeface="Calibri"/>
              </a:rPr>
              <a:t>by </a:t>
            </a:r>
            <a:r>
              <a:rPr dirty="0" sz="1600" spc="5">
                <a:latin typeface="Calibri"/>
                <a:cs typeface="Calibri"/>
              </a:rPr>
              <a:t>man </a:t>
            </a:r>
            <a:r>
              <a:rPr dirty="0" sz="1600">
                <a:latin typeface="Calibri"/>
                <a:cs typeface="Calibri"/>
              </a:rPr>
              <a:t>as </a:t>
            </a:r>
            <a:r>
              <a:rPr dirty="0" sz="1600" spc="5">
                <a:latin typeface="Calibri"/>
                <a:cs typeface="Calibri"/>
              </a:rPr>
              <a:t>a </a:t>
            </a:r>
            <a:r>
              <a:rPr dirty="0" sz="1600">
                <a:latin typeface="Calibri"/>
                <a:cs typeface="Calibri"/>
              </a:rPr>
              <a:t>member </a:t>
            </a:r>
            <a:r>
              <a:rPr dirty="0" sz="1600" spc="-5">
                <a:latin typeface="Calibri"/>
                <a:cs typeface="Calibri"/>
              </a:rPr>
              <a:t>of </a:t>
            </a:r>
            <a:r>
              <a:rPr dirty="0" sz="1600" spc="-20">
                <a:latin typeface="Calibri"/>
                <a:cs typeface="Calibri"/>
              </a:rPr>
              <a:t>society. </a:t>
            </a:r>
            <a:r>
              <a:rPr dirty="0" sz="1600" spc="-15">
                <a:latin typeface="Calibri"/>
                <a:cs typeface="Calibri"/>
              </a:rPr>
              <a:t> (Edward </a:t>
            </a:r>
            <a:r>
              <a:rPr dirty="0" sz="1600" spc="-5">
                <a:latin typeface="Calibri"/>
                <a:cs typeface="Calibri"/>
              </a:rPr>
              <a:t>B.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30">
                <a:latin typeface="Calibri"/>
                <a:cs typeface="Calibri"/>
              </a:rPr>
              <a:t>Taylor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,1871:1)</a:t>
            </a:r>
            <a:endParaRPr sz="1600">
              <a:latin typeface="Calibri"/>
              <a:cs typeface="Calibri"/>
            </a:endParaRPr>
          </a:p>
          <a:p>
            <a:pPr marL="445134" marR="367665" indent="-170815">
              <a:lnSpc>
                <a:spcPct val="90100"/>
              </a:lnSpc>
              <a:spcBef>
                <a:spcPts val="385"/>
              </a:spcBef>
              <a:buFont typeface="Arial MT"/>
              <a:buChar char="•"/>
              <a:tabLst>
                <a:tab pos="445770" algn="l"/>
              </a:tabLst>
            </a:pPr>
            <a:r>
              <a:rPr dirty="0" sz="1600" spc="-10">
                <a:latin typeface="Calibri"/>
                <a:cs typeface="Calibri"/>
              </a:rPr>
              <a:t>Culture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ways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thinking,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ways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 </a:t>
            </a:r>
            <a:r>
              <a:rPr dirty="0" sz="1600">
                <a:latin typeface="Calibri"/>
                <a:cs typeface="Calibri"/>
              </a:rPr>
              <a:t> acting,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material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objects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that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together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form</a:t>
            </a:r>
            <a:r>
              <a:rPr dirty="0" sz="1600" spc="5">
                <a:latin typeface="Calibri"/>
                <a:cs typeface="Calibri"/>
              </a:rPr>
              <a:t> a</a:t>
            </a:r>
            <a:r>
              <a:rPr dirty="0" sz="1600" spc="-15">
                <a:latin typeface="Calibri"/>
                <a:cs typeface="Calibri"/>
              </a:rPr>
              <a:t> people’s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way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life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(Macionis,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2012: 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54).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Bs Examination</dc:creator>
  <dc:title>CULTURE</dc:title>
  <dcterms:created xsi:type="dcterms:W3CDTF">2023-09-29T20:58:43Z</dcterms:created>
  <dcterms:modified xsi:type="dcterms:W3CDTF">2023-09-29T20:58:43Z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2023-09-29T00:00:00Z</vt:filetime>
  </property>
</Properties>
</file>