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57"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467235-B4B9-47B5-A8B7-B87B9F6AB9DE}" type="datetimeFigureOut">
              <a:rPr lang="en-US" smtClean="0"/>
              <a:t>29-Dec-23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2572475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67235-B4B9-47B5-A8B7-B87B9F6AB9DE}" type="datetimeFigureOut">
              <a:rPr lang="en-US" smtClean="0"/>
              <a:t>29-Dec-23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106282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67235-B4B9-47B5-A8B7-B87B9F6AB9DE}" type="datetimeFigureOut">
              <a:rPr lang="en-US" smtClean="0"/>
              <a:t>29-Dec-23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114209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467235-B4B9-47B5-A8B7-B87B9F6AB9DE}" type="datetimeFigureOut">
              <a:rPr lang="en-US" smtClean="0"/>
              <a:t>29-Dec-23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82002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E467235-B4B9-47B5-A8B7-B87B9F6AB9DE}" type="datetimeFigureOut">
              <a:rPr lang="en-US" smtClean="0"/>
              <a:t>29-Dec-23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306422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467235-B4B9-47B5-A8B7-B87B9F6AB9DE}" type="datetimeFigureOut">
              <a:rPr lang="en-US" smtClean="0"/>
              <a:t>29-Dec-23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4291783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467235-B4B9-47B5-A8B7-B87B9F6AB9DE}" type="datetimeFigureOut">
              <a:rPr lang="en-US" smtClean="0"/>
              <a:t>29-Dec-23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129672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467235-B4B9-47B5-A8B7-B87B9F6AB9DE}" type="datetimeFigureOut">
              <a:rPr lang="en-US" smtClean="0"/>
              <a:t>29-Dec-23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1741850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67235-B4B9-47B5-A8B7-B87B9F6AB9DE}" type="datetimeFigureOut">
              <a:rPr lang="en-US" smtClean="0"/>
              <a:t>29-Dec-23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346087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467235-B4B9-47B5-A8B7-B87B9F6AB9DE}" type="datetimeFigureOut">
              <a:rPr lang="en-US" smtClean="0"/>
              <a:t>29-Dec-23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281081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467235-B4B9-47B5-A8B7-B87B9F6AB9DE}" type="datetimeFigureOut">
              <a:rPr lang="en-US" smtClean="0"/>
              <a:t>29-Dec-23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E9C85-0D25-46B2-8583-29062657DBB6}" type="slidenum">
              <a:rPr lang="en-US" smtClean="0"/>
              <a:t>‹#›</a:t>
            </a:fld>
            <a:endParaRPr lang="en-US"/>
          </a:p>
        </p:txBody>
      </p:sp>
    </p:spTree>
    <p:extLst>
      <p:ext uri="{BB962C8B-B14F-4D97-AF65-F5344CB8AC3E}">
        <p14:creationId xmlns:p14="http://schemas.microsoft.com/office/powerpoint/2010/main" val="3802130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67235-B4B9-47B5-A8B7-B87B9F6AB9DE}" type="datetimeFigureOut">
              <a:rPr lang="en-US" smtClean="0"/>
              <a:t>29-Dec-23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E9C85-0D25-46B2-8583-29062657DBB6}" type="slidenum">
              <a:rPr lang="en-US" smtClean="0"/>
              <a:t>‹#›</a:t>
            </a:fld>
            <a:endParaRPr lang="en-US"/>
          </a:p>
        </p:txBody>
      </p:sp>
    </p:spTree>
    <p:extLst>
      <p:ext uri="{BB962C8B-B14F-4D97-AF65-F5344CB8AC3E}">
        <p14:creationId xmlns:p14="http://schemas.microsoft.com/office/powerpoint/2010/main" val="309762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SSH LESSON</a:t>
            </a:r>
            <a:endParaRPr lang="en-US" dirty="0"/>
          </a:p>
        </p:txBody>
      </p:sp>
    </p:spTree>
    <p:extLst>
      <p:ext uri="{BB962C8B-B14F-4D97-AF65-F5344CB8AC3E}">
        <p14:creationId xmlns:p14="http://schemas.microsoft.com/office/powerpoint/2010/main" val="171851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79480" y="233362"/>
            <a:ext cx="8650840" cy="6391275"/>
          </a:xfrm>
          <a:prstGeom prst="rect">
            <a:avLst/>
          </a:prstGeom>
        </p:spPr>
      </p:pic>
    </p:spTree>
    <p:extLst>
      <p:ext uri="{BB962C8B-B14F-4D97-AF65-F5344CB8AC3E}">
        <p14:creationId xmlns:p14="http://schemas.microsoft.com/office/powerpoint/2010/main" val="2703069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749" y="460038"/>
            <a:ext cx="4934108" cy="369332"/>
          </a:xfrm>
          <a:prstGeom prst="rect">
            <a:avLst/>
          </a:prstGeom>
        </p:spPr>
        <p:txBody>
          <a:bodyPr wrap="none">
            <a:spAutoFit/>
          </a:bodyPr>
          <a:lstStyle/>
          <a:p>
            <a:r>
              <a:rPr lang="en-US" b="1" dirty="0" smtClean="0">
                <a:solidFill>
                  <a:schemeClr val="accent2">
                    <a:lumMod val="75000"/>
                  </a:schemeClr>
                </a:solidFill>
                <a:latin typeface="Times New Roman" panose="02020603050405020304" pitchFamily="18" charset="0"/>
                <a:cs typeface="Times New Roman" panose="02020603050405020304" pitchFamily="18" charset="0"/>
              </a:rPr>
              <a:t>Difference Between Sociology and Anthropology</a:t>
            </a:r>
            <a:endParaRPr lang="en-US"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431515" y="971634"/>
            <a:ext cx="10911155" cy="5170646"/>
          </a:xfrm>
          <a:prstGeom prst="rect">
            <a:avLst/>
          </a:prstGeom>
        </p:spPr>
        <p:txBody>
          <a:bodyPr wrap="square">
            <a:spAutoFit/>
          </a:bodyPr>
          <a:lstStyle/>
          <a:p>
            <a:pPr>
              <a:lnSpc>
                <a:spcPct val="150000"/>
              </a:lnSpc>
            </a:pPr>
            <a:r>
              <a:rPr lang="en-US" sz="2000" dirty="0" smtClean="0">
                <a:latin typeface="Times New Roman" panose="02020603050405020304" pitchFamily="18" charset="0"/>
                <a:cs typeface="Times New Roman" panose="02020603050405020304" pitchFamily="18" charset="0"/>
              </a:rPr>
              <a:t>Humans and their </a:t>
            </a:r>
            <a:r>
              <a:rPr lang="en-US" sz="2000" dirty="0" err="1" smtClean="0">
                <a:latin typeface="Times New Roman" panose="02020603050405020304" pitchFamily="18" charset="0"/>
                <a:cs typeface="Times New Roman" panose="02020603050405020304" pitchFamily="18" charset="0"/>
              </a:rPr>
              <a:t>behaviour</a:t>
            </a:r>
            <a:r>
              <a:rPr lang="en-US" sz="2000" dirty="0" smtClean="0">
                <a:latin typeface="Times New Roman" panose="02020603050405020304" pitchFamily="18" charset="0"/>
                <a:cs typeface="Times New Roman" panose="02020603050405020304" pitchFamily="18" charset="0"/>
              </a:rPr>
              <a:t> within their societies is always a subject of study for many researchers, especially for the sociologist and anthropologist. Anthropology is a branch of knowledge in which we learn about humans and their evolution, with respect to culture, physical traits, interactions, language, </a:t>
            </a:r>
            <a:r>
              <a:rPr lang="en-US" sz="2000" dirty="0" err="1" smtClean="0">
                <a:latin typeface="Times New Roman" panose="02020603050405020304" pitchFamily="18" charset="0"/>
                <a:cs typeface="Times New Roman" panose="02020603050405020304" pitchFamily="18" charset="0"/>
              </a:rPr>
              <a:t>behaviour</a:t>
            </a:r>
            <a:r>
              <a:rPr lang="en-US" sz="2000" dirty="0" smtClean="0">
                <a:latin typeface="Times New Roman" panose="02020603050405020304" pitchFamily="18" charset="0"/>
                <a:cs typeface="Times New Roman" panose="02020603050405020304" pitchFamily="18" charset="0"/>
              </a:rPr>
              <a:t>, etc.</a:t>
            </a:r>
          </a:p>
          <a:p>
            <a:pPr>
              <a:lnSpc>
                <a:spcPct val="150000"/>
              </a:lnSpc>
            </a:pPr>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solidFill>
                  <a:schemeClr val="accent6">
                    <a:lumMod val="75000"/>
                  </a:schemeClr>
                </a:solidFill>
                <a:latin typeface="Times New Roman" panose="02020603050405020304" pitchFamily="18" charset="0"/>
                <a:cs typeface="Times New Roman" panose="02020603050405020304" pitchFamily="18" charset="0"/>
              </a:rPr>
              <a:t>Anthropology is a broad field of study, whose subject matter is ‘Man’, both past and present. Many think that sociology is same as anthropology, but the fact is sociology is a sub-domain of anthropology.</a:t>
            </a:r>
          </a:p>
          <a:p>
            <a:pPr>
              <a:lnSpc>
                <a:spcPct val="150000"/>
              </a:lnSpc>
            </a:pPr>
            <a:endParaRPr lang="en-US" sz="2000" dirty="0" smtClean="0">
              <a:latin typeface="Times New Roman" panose="02020603050405020304" pitchFamily="18" charset="0"/>
              <a:cs typeface="Times New Roman" panose="02020603050405020304" pitchFamily="18" charset="0"/>
            </a:endParaRPr>
          </a:p>
          <a:p>
            <a:pPr>
              <a:lnSpc>
                <a:spcPct val="150000"/>
              </a:lnSpc>
            </a:pPr>
            <a:r>
              <a:rPr lang="en-US" sz="2000" dirty="0" smtClean="0">
                <a:solidFill>
                  <a:schemeClr val="accent1">
                    <a:lumMod val="75000"/>
                  </a:schemeClr>
                </a:solidFill>
                <a:latin typeface="Times New Roman" panose="02020603050405020304" pitchFamily="18" charset="0"/>
                <a:cs typeface="Times New Roman" panose="02020603050405020304" pitchFamily="18" charset="0"/>
              </a:rPr>
              <a:t>Sociology is a social science which studies organized groups, their functions, origins, interactions, problems etc. In this article excerpt, we are going to discuss the differences between anthropology and sociology.</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1226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78121" y="223837"/>
            <a:ext cx="7479587" cy="6410325"/>
          </a:xfrm>
          <a:prstGeom prst="rect">
            <a:avLst/>
          </a:prstGeom>
        </p:spPr>
      </p:pic>
    </p:spTree>
    <p:extLst>
      <p:ext uri="{BB962C8B-B14F-4D97-AF65-F5344CB8AC3E}">
        <p14:creationId xmlns:p14="http://schemas.microsoft.com/office/powerpoint/2010/main" val="2906723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9191" y="413103"/>
            <a:ext cx="10376899" cy="5632311"/>
          </a:xfrm>
          <a:prstGeom prst="rect">
            <a:avLst/>
          </a:prstGeom>
        </p:spPr>
        <p:txBody>
          <a:bodyPr wrap="square">
            <a:spAutoFit/>
          </a:bodyPr>
          <a:lstStyle/>
          <a:p>
            <a:r>
              <a:rPr lang="en-US" sz="2000" dirty="0" smtClean="0">
                <a:solidFill>
                  <a:schemeClr val="accent2">
                    <a:lumMod val="75000"/>
                  </a:schemeClr>
                </a:solidFill>
                <a:latin typeface="Times New Roman" panose="02020603050405020304" pitchFamily="18" charset="0"/>
                <a:cs typeface="Times New Roman" panose="02020603050405020304" pitchFamily="18" charset="0"/>
              </a:rPr>
              <a:t>Definition of Sociology</a:t>
            </a:r>
          </a:p>
          <a:p>
            <a:r>
              <a:rPr lang="en-US" sz="2000" dirty="0" smtClean="0">
                <a:latin typeface="Times New Roman" panose="02020603050405020304" pitchFamily="18" charset="0"/>
                <a:cs typeface="Times New Roman" panose="02020603050405020304" pitchFamily="18" charset="0"/>
              </a:rPr>
              <a:t>Sociology is a </a:t>
            </a:r>
            <a:r>
              <a:rPr lang="en-US" sz="2000" dirty="0" err="1" smtClean="0">
                <a:latin typeface="Times New Roman" panose="02020603050405020304" pitchFamily="18" charset="0"/>
                <a:cs typeface="Times New Roman" panose="02020603050405020304" pitchFamily="18" charset="0"/>
              </a:rPr>
              <a:t>behavioural</a:t>
            </a:r>
            <a:r>
              <a:rPr lang="en-US" sz="2000" dirty="0" smtClean="0">
                <a:latin typeface="Times New Roman" panose="02020603050405020304" pitchFamily="18" charset="0"/>
                <a:cs typeface="Times New Roman" panose="02020603050405020304" pitchFamily="18" charset="0"/>
              </a:rPr>
              <a:t> science which deals with the social lives, changes, interaction, causes and outcomes of human </a:t>
            </a:r>
            <a:r>
              <a:rPr lang="en-US" sz="2000" dirty="0" err="1" smtClean="0">
                <a:latin typeface="Times New Roman" panose="02020603050405020304" pitchFamily="18" charset="0"/>
                <a:cs typeface="Times New Roman" panose="02020603050405020304" pitchFamily="18" charset="0"/>
              </a:rPr>
              <a:t>behaviour</a:t>
            </a:r>
            <a:r>
              <a:rPr lang="en-US" sz="2000" dirty="0" smtClean="0">
                <a:latin typeface="Times New Roman" panose="02020603050405020304" pitchFamily="18" charset="0"/>
                <a:cs typeface="Times New Roman" panose="02020603050405020304" pitchFamily="18" charset="0"/>
              </a:rPr>
              <a:t>. Basically, sociology studies how people interact with one another in society, as well as how an individual’s </a:t>
            </a:r>
            <a:r>
              <a:rPr lang="en-US" sz="2000" dirty="0" err="1" smtClean="0">
                <a:latin typeface="Times New Roman" panose="02020603050405020304" pitchFamily="18" charset="0"/>
                <a:cs typeface="Times New Roman" panose="02020603050405020304" pitchFamily="18" charset="0"/>
              </a:rPr>
              <a:t>behaviour</a:t>
            </a:r>
            <a:r>
              <a:rPr lang="en-US" sz="2000" dirty="0" smtClean="0">
                <a:latin typeface="Times New Roman" panose="02020603050405020304" pitchFamily="18" charset="0"/>
                <a:cs typeface="Times New Roman" panose="02020603050405020304" pitchFamily="18" charset="0"/>
              </a:rPr>
              <a:t> is swayed according to the social structure, categories, etc.</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sociologists study the structure, patterns, processes, organization, culture and </a:t>
            </a:r>
            <a:r>
              <a:rPr lang="en-US" sz="2000" dirty="0" err="1" smtClean="0">
                <a:latin typeface="Times New Roman" panose="02020603050405020304" pitchFamily="18" charset="0"/>
                <a:cs typeface="Times New Roman" panose="02020603050405020304" pitchFamily="18" charset="0"/>
              </a:rPr>
              <a:t>behaviour</a:t>
            </a:r>
            <a:r>
              <a:rPr lang="en-US" sz="2000" dirty="0" smtClean="0">
                <a:latin typeface="Times New Roman" panose="02020603050405020304" pitchFamily="18" charset="0"/>
                <a:cs typeface="Times New Roman" panose="02020603050405020304" pitchFamily="18" charset="0"/>
              </a:rPr>
              <a:t> of society by observing and surveying the changes in the significant elements of organized groups such as communities, societies, etc.</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Sociology is a scientific field of study in which, we get to know about human society, social </a:t>
            </a:r>
            <a:r>
              <a:rPr lang="en-US" sz="2000" dirty="0" err="1" smtClean="0">
                <a:latin typeface="Times New Roman" panose="02020603050405020304" pitchFamily="18" charset="0"/>
                <a:cs typeface="Times New Roman" panose="02020603050405020304" pitchFamily="18" charset="0"/>
              </a:rPr>
              <a:t>behaviour</a:t>
            </a:r>
            <a:r>
              <a:rPr lang="en-US" sz="2000" dirty="0" smtClean="0">
                <a:latin typeface="Times New Roman" panose="02020603050405020304" pitchFamily="18" charset="0"/>
                <a:cs typeface="Times New Roman" panose="02020603050405020304" pitchFamily="18" charset="0"/>
              </a:rPr>
              <a:t>, interactions, structure, processes, the pattern of relationships and its forms. The individuals who study sociology are called as sociologists. The social facts collected by the sociologists include the attitudes, values, beliefs, norms, traditions, institutions and so forth, constituting the social order.</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Sociology helps in addressing a number of social issues such as community belief and practices, social mobility, stratification, changes, disorder/unrest, etc.</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7931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658" y="273395"/>
            <a:ext cx="10510463" cy="6247864"/>
          </a:xfrm>
          <a:prstGeom prst="rect">
            <a:avLst/>
          </a:prstGeom>
        </p:spPr>
        <p:txBody>
          <a:bodyPr wrap="square">
            <a:spAutoFit/>
          </a:bodyPr>
          <a:lstStyle/>
          <a:p>
            <a:r>
              <a:rPr lang="en-US" sz="2000" b="1" dirty="0" smtClean="0">
                <a:solidFill>
                  <a:schemeClr val="accent1">
                    <a:lumMod val="75000"/>
                  </a:schemeClr>
                </a:solidFill>
                <a:latin typeface="Times New Roman" panose="02020603050405020304" pitchFamily="18" charset="0"/>
                <a:cs typeface="Times New Roman" panose="02020603050405020304" pitchFamily="18" charset="0"/>
              </a:rPr>
              <a:t>Definition of Anthropology</a:t>
            </a:r>
          </a:p>
          <a:p>
            <a:endParaRPr lang="en-US"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Anthropology refers to a methodical study of human beings concerning their evolution and development, the way they behave and communicate, the culture they follow, how they adapt to the dynamic environment, how they socialize, etc. physically, socially and culturally.</a:t>
            </a:r>
          </a:p>
          <a:p>
            <a:pPr algn="just">
              <a:lnSpc>
                <a:spcPct val="150000"/>
              </a:lnSpc>
            </a:pP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Further, it also deals with the prehistoric origins, the distinctiveness of human beings as species, and modern human diversity. In finer terms, anthropology is the study of a ‘man’ in terms of biological and sociocultural facets.</a:t>
            </a:r>
          </a:p>
          <a:p>
            <a:pPr algn="just">
              <a:lnSpc>
                <a:spcPct val="150000"/>
              </a:lnSpc>
            </a:pP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The individual who studies anthropology is known as an anthropologist. Anthropologists attempt to explore more about human origin and antiquity, as to what makes us human beings. And they do so by researching our ancestors by way of archaeological survey and by analyzing the culture around the world.</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6258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8381" y="1067424"/>
            <a:ext cx="8671389" cy="4154984"/>
          </a:xfrm>
          <a:prstGeom prst="rect">
            <a:avLst/>
          </a:prstGeom>
        </p:spPr>
        <p:txBody>
          <a:bodyPr wrap="square">
            <a:spAutoFit/>
          </a:bodyPr>
          <a:lstStyle/>
          <a:p>
            <a:r>
              <a:rPr lang="en-US" sz="2400" b="1" i="0" dirty="0" smtClean="0">
                <a:solidFill>
                  <a:srgbClr val="222222"/>
                </a:solidFill>
                <a:effectLst/>
                <a:latin typeface="Times New Roman" panose="02020603050405020304" pitchFamily="18" charset="0"/>
                <a:cs typeface="Times New Roman" panose="02020603050405020304" pitchFamily="18" charset="0"/>
              </a:rPr>
              <a:t>Conclusion</a:t>
            </a:r>
          </a:p>
          <a:p>
            <a:pPr algn="just">
              <a:lnSpc>
                <a:spcPct val="200000"/>
              </a:lnSpc>
            </a:pPr>
            <a:r>
              <a:rPr lang="en-US" sz="2400" b="0" i="0" dirty="0" smtClean="0">
                <a:solidFill>
                  <a:srgbClr val="222222"/>
                </a:solidFill>
                <a:effectLst/>
                <a:latin typeface="Times New Roman" panose="02020603050405020304" pitchFamily="18" charset="0"/>
                <a:cs typeface="Times New Roman" panose="02020603050405020304" pitchFamily="18" charset="0"/>
              </a:rPr>
              <a:t>In a nutshell, anthropology is the study of a ‘man’. It studies all aspects and characteristics of human beings, including sociology of the ancestors. On the other hand, in sociology, we study patterned and shared </a:t>
            </a:r>
            <a:r>
              <a:rPr lang="en-US" sz="2400" b="0" i="0" dirty="0" err="1" smtClean="0">
                <a:solidFill>
                  <a:srgbClr val="222222"/>
                </a:solidFill>
                <a:effectLst/>
                <a:latin typeface="Times New Roman" panose="02020603050405020304" pitchFamily="18" charset="0"/>
                <a:cs typeface="Times New Roman" panose="02020603050405020304" pitchFamily="18" charset="0"/>
              </a:rPr>
              <a:t>behaviour</a:t>
            </a:r>
            <a:r>
              <a:rPr lang="en-US" sz="2400" b="0" i="0" dirty="0" smtClean="0">
                <a:solidFill>
                  <a:srgbClr val="222222"/>
                </a:solidFill>
                <a:effectLst/>
                <a:latin typeface="Times New Roman" panose="02020603050405020304" pitchFamily="18" charset="0"/>
                <a:cs typeface="Times New Roman" panose="02020603050405020304" pitchFamily="18" charset="0"/>
              </a:rPr>
              <a:t> of human beings, and their social lives, social change, social mobility etc.</a:t>
            </a:r>
            <a:endParaRPr lang="en-US" sz="24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509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43572" y="706617"/>
            <a:ext cx="5060809" cy="400110"/>
          </a:xfrm>
          <a:prstGeom prst="rect">
            <a:avLst/>
          </a:prstGeom>
        </p:spPr>
        <p:txBody>
          <a:bodyPr wrap="none">
            <a:spAutoFit/>
          </a:bodyPr>
          <a:lstStyle/>
          <a:p>
            <a:r>
              <a:rPr lang="en-US" sz="2000" b="1" dirty="0" smtClean="0">
                <a:solidFill>
                  <a:schemeClr val="accent1">
                    <a:lumMod val="75000"/>
                  </a:schemeClr>
                </a:solidFill>
              </a:rPr>
              <a:t>Difference Between Psychology and Sociology</a:t>
            </a:r>
            <a:endParaRPr lang="en-US" sz="2000" b="1" dirty="0">
              <a:solidFill>
                <a:schemeClr val="accent1">
                  <a:lumMod val="75000"/>
                </a:schemeClr>
              </a:solidFill>
            </a:endParaRPr>
          </a:p>
        </p:txBody>
      </p:sp>
      <p:pic>
        <p:nvPicPr>
          <p:cNvPr id="3" name="Picture 2"/>
          <p:cNvPicPr>
            <a:picLocks noChangeAspect="1"/>
          </p:cNvPicPr>
          <p:nvPr/>
        </p:nvPicPr>
        <p:blipFill>
          <a:blip r:embed="rId2"/>
          <a:stretch>
            <a:fillRect/>
          </a:stretch>
        </p:blipFill>
        <p:spPr>
          <a:xfrm>
            <a:off x="2794571" y="1731624"/>
            <a:ext cx="6554912" cy="2819400"/>
          </a:xfrm>
          <a:prstGeom prst="rect">
            <a:avLst/>
          </a:prstGeom>
        </p:spPr>
      </p:pic>
    </p:spTree>
    <p:extLst>
      <p:ext uri="{BB962C8B-B14F-4D97-AF65-F5344CB8AC3E}">
        <p14:creationId xmlns:p14="http://schemas.microsoft.com/office/powerpoint/2010/main" val="3929192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41124" y="544530"/>
            <a:ext cx="8733033" cy="5589142"/>
          </a:xfrm>
          <a:prstGeom prst="rect">
            <a:avLst/>
          </a:prstGeom>
        </p:spPr>
      </p:pic>
    </p:spTree>
    <p:extLst>
      <p:ext uri="{BB962C8B-B14F-4D97-AF65-F5344CB8AC3E}">
        <p14:creationId xmlns:p14="http://schemas.microsoft.com/office/powerpoint/2010/main" val="1268574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82912" y="609600"/>
            <a:ext cx="7890553" cy="5638800"/>
          </a:xfrm>
          <a:prstGeom prst="rect">
            <a:avLst/>
          </a:prstGeom>
        </p:spPr>
      </p:pic>
    </p:spTree>
    <p:extLst>
      <p:ext uri="{BB962C8B-B14F-4D97-AF65-F5344CB8AC3E}">
        <p14:creationId xmlns:p14="http://schemas.microsoft.com/office/powerpoint/2010/main" val="1728061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50040" y="945222"/>
            <a:ext cx="7351160" cy="4243227"/>
          </a:xfrm>
          <a:prstGeom prst="rect">
            <a:avLst/>
          </a:prstGeom>
        </p:spPr>
      </p:pic>
    </p:spTree>
    <p:extLst>
      <p:ext uri="{BB962C8B-B14F-4D97-AF65-F5344CB8AC3E}">
        <p14:creationId xmlns:p14="http://schemas.microsoft.com/office/powerpoint/2010/main" val="3242408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901" y="612845"/>
            <a:ext cx="11085816" cy="5170646"/>
          </a:xfrm>
          <a:prstGeom prst="rect">
            <a:avLst/>
          </a:prstGeom>
        </p:spPr>
        <p:txBody>
          <a:bodyPr wrap="square">
            <a:spAutoFit/>
          </a:bodyPr>
          <a:lstStyle/>
          <a:p>
            <a:pPr>
              <a:lnSpc>
                <a:spcPct val="150000"/>
              </a:lnSpc>
            </a:pPr>
            <a:r>
              <a:rPr lang="en-US" sz="2000" dirty="0" smtClean="0">
                <a:latin typeface="Times New Roman" panose="02020603050405020304" pitchFamily="18" charset="0"/>
                <a:cs typeface="Times New Roman" panose="02020603050405020304" pitchFamily="18" charset="0"/>
              </a:rPr>
              <a:t>HS: (Humanities) Academic disciplines that study aspects of human society and culture, using primarily analytical or critical methods, with significant historical elements.</a:t>
            </a:r>
          </a:p>
          <a:p>
            <a:pPr>
              <a:lnSpc>
                <a:spcPct val="150000"/>
              </a:lnSpc>
            </a:pPr>
            <a:r>
              <a:rPr lang="en-US" sz="2000" dirty="0" smtClean="0">
                <a:latin typeface="Times New Roman" panose="02020603050405020304" pitchFamily="18" charset="0"/>
                <a:cs typeface="Times New Roman" panose="02020603050405020304" pitchFamily="18" charset="0"/>
              </a:rPr>
              <a:t>❑ It includes Language (Ancient and modern languages), History, Literature, Philosophy, Religion,</a:t>
            </a:r>
          </a:p>
          <a:p>
            <a:pPr>
              <a:lnSpc>
                <a:spcPct val="150000"/>
              </a:lnSpc>
            </a:pPr>
            <a:r>
              <a:rPr lang="en-US" sz="2000" dirty="0" smtClean="0">
                <a:latin typeface="Times New Roman" panose="02020603050405020304" pitchFamily="18" charset="0"/>
                <a:cs typeface="Times New Roman" panose="02020603050405020304" pitchFamily="18" charset="0"/>
              </a:rPr>
              <a:t>Visual arts (Media types, Drawing, Painting, Film) and Performing arts such as music, dancing and theatre, etc.</a:t>
            </a:r>
          </a:p>
          <a:p>
            <a:pPr>
              <a:lnSpc>
                <a:spcPct val="150000"/>
              </a:lnSpc>
            </a:pPr>
            <a:r>
              <a:rPr lang="en-US" sz="2000" dirty="0" smtClean="0">
                <a:latin typeface="Times New Roman" panose="02020603050405020304" pitchFamily="18" charset="0"/>
                <a:cs typeface="Times New Roman" panose="02020603050405020304" pitchFamily="18" charset="0"/>
              </a:rPr>
              <a:t>❑ Humanist: He/she is the one who works in the field of humanities</a:t>
            </a:r>
          </a:p>
          <a:p>
            <a:pPr>
              <a:lnSpc>
                <a:spcPct val="150000"/>
              </a:lnSpc>
            </a:pPr>
            <a:r>
              <a:rPr lang="en-US" sz="2000" dirty="0" smtClean="0">
                <a:latin typeface="Times New Roman" panose="02020603050405020304" pitchFamily="18" charset="0"/>
                <a:cs typeface="Times New Roman" panose="02020603050405020304" pitchFamily="18" charset="0"/>
              </a:rPr>
              <a:t>SS (Social Sciences): A branch of science that deals with the institutions and functioning of human society</a:t>
            </a:r>
          </a:p>
          <a:p>
            <a:pPr>
              <a:lnSpc>
                <a:spcPct val="150000"/>
              </a:lnSpc>
            </a:pPr>
            <a:r>
              <a:rPr lang="en-US" sz="2000" dirty="0" smtClean="0">
                <a:latin typeface="Times New Roman" panose="02020603050405020304" pitchFamily="18" charset="0"/>
                <a:cs typeface="Times New Roman" panose="02020603050405020304" pitchFamily="18" charset="0"/>
              </a:rPr>
              <a:t>and with the interpersonal relationships of individuals as members of society.</a:t>
            </a:r>
          </a:p>
          <a:p>
            <a:pPr>
              <a:lnSpc>
                <a:spcPct val="150000"/>
              </a:lnSpc>
            </a:pPr>
            <a:r>
              <a:rPr lang="en-US" sz="2000" dirty="0" smtClean="0">
                <a:latin typeface="Times New Roman" panose="02020603050405020304" pitchFamily="18" charset="0"/>
                <a:cs typeface="Times New Roman" panose="02020603050405020304" pitchFamily="18" charset="0"/>
              </a:rPr>
              <a:t>❑ It includes Sociology, anthropology, economics, human geography, linguistics, communication,</a:t>
            </a:r>
          </a:p>
          <a:p>
            <a:pPr>
              <a:lnSpc>
                <a:spcPct val="150000"/>
              </a:lnSpc>
            </a:pPr>
            <a:r>
              <a:rPr lang="en-US" sz="2000" dirty="0" smtClean="0">
                <a:latin typeface="Times New Roman" panose="02020603050405020304" pitchFamily="18" charset="0"/>
                <a:cs typeface="Times New Roman" panose="02020603050405020304" pitchFamily="18" charset="0"/>
              </a:rPr>
              <a:t>political sciences, psychology, law and education, etc.</a:t>
            </a:r>
          </a:p>
          <a:p>
            <a:pPr>
              <a:lnSpc>
                <a:spcPct val="150000"/>
              </a:lnSpc>
            </a:pPr>
            <a:r>
              <a:rPr lang="en-US" sz="2000" dirty="0" smtClean="0">
                <a:latin typeface="Times New Roman" panose="02020603050405020304" pitchFamily="18" charset="0"/>
                <a:cs typeface="Times New Roman" panose="02020603050405020304" pitchFamily="18" charset="0"/>
              </a:rPr>
              <a:t>❑ Social Scientist: He/ she is the one who works in the field of social sciences.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913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07899" y="1028004"/>
            <a:ext cx="6800850" cy="4391025"/>
          </a:xfrm>
          <a:prstGeom prst="rect">
            <a:avLst/>
          </a:prstGeom>
        </p:spPr>
      </p:pic>
    </p:spTree>
    <p:extLst>
      <p:ext uri="{BB962C8B-B14F-4D97-AF65-F5344CB8AC3E}">
        <p14:creationId xmlns:p14="http://schemas.microsoft.com/office/powerpoint/2010/main" val="793690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28800" y="719191"/>
            <a:ext cx="8424809" cy="5133921"/>
          </a:xfrm>
          <a:prstGeom prst="rect">
            <a:avLst/>
          </a:prstGeom>
        </p:spPr>
      </p:pic>
    </p:spTree>
    <p:extLst>
      <p:ext uri="{BB962C8B-B14F-4D97-AF65-F5344CB8AC3E}">
        <p14:creationId xmlns:p14="http://schemas.microsoft.com/office/powerpoint/2010/main" val="4097117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47912" y="385762"/>
            <a:ext cx="7496175" cy="6086475"/>
          </a:xfrm>
          <a:prstGeom prst="rect">
            <a:avLst/>
          </a:prstGeom>
        </p:spPr>
      </p:pic>
    </p:spTree>
    <p:extLst>
      <p:ext uri="{BB962C8B-B14F-4D97-AF65-F5344CB8AC3E}">
        <p14:creationId xmlns:p14="http://schemas.microsoft.com/office/powerpoint/2010/main" val="2130183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4807" y="603875"/>
            <a:ext cx="3917163" cy="369332"/>
          </a:xfrm>
          <a:prstGeom prst="rect">
            <a:avLst/>
          </a:prstGeom>
        </p:spPr>
        <p:txBody>
          <a:bodyPr wrap="none">
            <a:spAutoFit/>
          </a:bodyPr>
          <a:lstStyle/>
          <a:p>
            <a:r>
              <a:rPr lang="en-US" dirty="0" smtClean="0"/>
              <a:t>Difference Between Culture and Society</a:t>
            </a:r>
            <a:endParaRPr lang="en-US" dirty="0"/>
          </a:p>
        </p:txBody>
      </p:sp>
      <p:pic>
        <p:nvPicPr>
          <p:cNvPr id="3" name="Picture 2"/>
          <p:cNvPicPr>
            <a:picLocks noChangeAspect="1"/>
          </p:cNvPicPr>
          <p:nvPr/>
        </p:nvPicPr>
        <p:blipFill>
          <a:blip r:embed="rId2"/>
          <a:stretch>
            <a:fillRect/>
          </a:stretch>
        </p:blipFill>
        <p:spPr>
          <a:xfrm>
            <a:off x="2383604" y="973206"/>
            <a:ext cx="7551506" cy="5732393"/>
          </a:xfrm>
          <a:prstGeom prst="rect">
            <a:avLst/>
          </a:prstGeom>
        </p:spPr>
      </p:pic>
    </p:spTree>
    <p:extLst>
      <p:ext uri="{BB962C8B-B14F-4D97-AF65-F5344CB8AC3E}">
        <p14:creationId xmlns:p14="http://schemas.microsoft.com/office/powerpoint/2010/main" val="3884605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16476" y="863029"/>
            <a:ext cx="7890553" cy="4590033"/>
          </a:xfrm>
          <a:prstGeom prst="rect">
            <a:avLst/>
          </a:prstGeom>
        </p:spPr>
      </p:pic>
    </p:spTree>
    <p:extLst>
      <p:ext uri="{BB962C8B-B14F-4D97-AF65-F5344CB8AC3E}">
        <p14:creationId xmlns:p14="http://schemas.microsoft.com/office/powerpoint/2010/main" val="1445555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6333" y="569731"/>
            <a:ext cx="9154274" cy="4401205"/>
          </a:xfrm>
          <a:prstGeom prst="rect">
            <a:avLst/>
          </a:prstGeom>
        </p:spPr>
        <p:txBody>
          <a:bodyPr wrap="square">
            <a:spAutoFit/>
          </a:bodyPr>
          <a:lstStyle/>
          <a:p>
            <a:pPr>
              <a:lnSpc>
                <a:spcPct val="200000"/>
              </a:lnSpc>
            </a:pPr>
            <a:r>
              <a:rPr lang="en-US" sz="2000" b="1" i="0" dirty="0" smtClean="0">
                <a:solidFill>
                  <a:srgbClr val="222222"/>
                </a:solidFill>
                <a:effectLst/>
                <a:latin typeface="Times New Roman" panose="02020603050405020304" pitchFamily="18" charset="0"/>
                <a:cs typeface="Times New Roman" panose="02020603050405020304" pitchFamily="18" charset="0"/>
              </a:rPr>
              <a:t>Conclusion</a:t>
            </a:r>
          </a:p>
          <a:p>
            <a:pPr algn="just">
              <a:lnSpc>
                <a:spcPct val="200000"/>
              </a:lnSpc>
            </a:pPr>
            <a:r>
              <a:rPr lang="en-US" sz="2000" b="0" i="0" dirty="0" smtClean="0">
                <a:solidFill>
                  <a:srgbClr val="222222"/>
                </a:solidFill>
                <a:effectLst/>
                <a:latin typeface="Times New Roman" panose="02020603050405020304" pitchFamily="18" charset="0"/>
                <a:cs typeface="Times New Roman" panose="02020603050405020304" pitchFamily="18" charset="0"/>
              </a:rPr>
              <a:t>As a way to greet people in different countries, the different cultural trait is followed. For instance, in the United States people used to shake hands when they meet someone, in India people join their hands, in Japan and China people bow down from the waist, in Belgium kiss on one cheek is a way to greet someone irrespective of the gender. This is how culture of one society differs from that of another. So it is true to say that different societies have different cultures.</a:t>
            </a:r>
            <a:endParaRPr lang="en-US" sz="20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340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6869" y="637119"/>
            <a:ext cx="10304978" cy="4708981"/>
          </a:xfrm>
          <a:prstGeom prst="rect">
            <a:avLst/>
          </a:prstGeom>
        </p:spPr>
        <p:txBody>
          <a:bodyPr wrap="square">
            <a:spAutoFit/>
          </a:bodyPr>
          <a:lstStyle/>
          <a:p>
            <a:pPr>
              <a:lnSpc>
                <a:spcPct val="150000"/>
              </a:lnSpc>
            </a:pPr>
            <a:r>
              <a:rPr lang="en-US" sz="2000" b="1" dirty="0" smtClean="0">
                <a:solidFill>
                  <a:srgbClr val="FF0000"/>
                </a:solidFill>
                <a:latin typeface="Times New Roman" panose="02020603050405020304" pitchFamily="18" charset="0"/>
                <a:cs typeface="Times New Roman" panose="02020603050405020304" pitchFamily="18" charset="0"/>
              </a:rPr>
              <a:t>The importance of SHS </a:t>
            </a:r>
            <a:r>
              <a:rPr lang="en-US" sz="2000" dirty="0" smtClean="0">
                <a:latin typeface="Times New Roman" panose="02020603050405020304" pitchFamily="18" charset="0"/>
                <a:cs typeface="Times New Roman" panose="02020603050405020304" pitchFamily="18" charset="0"/>
              </a:rPr>
              <a:t>: The main aims of SHS studies are:</a:t>
            </a:r>
          </a:p>
          <a:p>
            <a:pPr>
              <a:lnSpc>
                <a:spcPct val="150000"/>
              </a:lnSpc>
            </a:pPr>
            <a:r>
              <a:rPr lang="en-US" sz="2000" dirty="0" smtClean="0">
                <a:latin typeface="Times New Roman" panose="02020603050405020304" pitchFamily="18" charset="0"/>
                <a:cs typeface="Times New Roman" panose="02020603050405020304" pitchFamily="18" charset="0"/>
              </a:rPr>
              <a:t>• To promote civic competence.</a:t>
            </a:r>
          </a:p>
          <a:p>
            <a:pPr>
              <a:lnSpc>
                <a:spcPct val="150000"/>
              </a:lnSpc>
            </a:pPr>
            <a:r>
              <a:rPr lang="en-US" sz="2000" dirty="0" smtClean="0">
                <a:latin typeface="Times New Roman" panose="02020603050405020304" pitchFamily="18" charset="0"/>
                <a:cs typeface="Times New Roman" panose="02020603050405020304" pitchFamily="18" charset="0"/>
              </a:rPr>
              <a:t>• To understand society, and to define science in its social sense.</a:t>
            </a:r>
          </a:p>
          <a:p>
            <a:pPr>
              <a:lnSpc>
                <a:spcPct val="150000"/>
              </a:lnSpc>
            </a:pPr>
            <a:r>
              <a:rPr lang="en-US" sz="2000" dirty="0" smtClean="0">
                <a:latin typeface="Times New Roman" panose="02020603050405020304" pitchFamily="18" charset="0"/>
                <a:cs typeface="Times New Roman" panose="02020603050405020304" pitchFamily="18" charset="0"/>
              </a:rPr>
              <a:t>• To deeply analyze social problems and issues.</a:t>
            </a:r>
          </a:p>
          <a:p>
            <a:pPr>
              <a:lnSpc>
                <a:spcPct val="150000"/>
              </a:lnSpc>
            </a:pPr>
            <a:r>
              <a:rPr lang="en-US" sz="2000" dirty="0" smtClean="0">
                <a:latin typeface="Times New Roman" panose="02020603050405020304" pitchFamily="18" charset="0"/>
                <a:cs typeface="Times New Roman" panose="02020603050405020304" pitchFamily="18" charset="0"/>
              </a:rPr>
              <a:t>• To help people develop their ability to make informed and reasoned decisions for the public good.</a:t>
            </a:r>
          </a:p>
          <a:p>
            <a:pPr>
              <a:lnSpc>
                <a:spcPct val="150000"/>
              </a:lnSpc>
            </a:pPr>
            <a:r>
              <a:rPr lang="en-US" sz="2000" dirty="0" smtClean="0">
                <a:latin typeface="Times New Roman" panose="02020603050405020304" pitchFamily="18" charset="0"/>
                <a:cs typeface="Times New Roman" panose="02020603050405020304" pitchFamily="18" charset="0"/>
              </a:rPr>
              <a:t>• It provides the necessary background knowledge to develop values and reasoned opinions.</a:t>
            </a:r>
          </a:p>
          <a:p>
            <a:pPr>
              <a:lnSpc>
                <a:spcPct val="150000"/>
              </a:lnSpc>
            </a:pPr>
            <a:r>
              <a:rPr lang="en-US" sz="2000" dirty="0" smtClean="0">
                <a:latin typeface="Times New Roman" panose="02020603050405020304" pitchFamily="18" charset="0"/>
                <a:cs typeface="Times New Roman" panose="02020603050405020304" pitchFamily="18" charset="0"/>
              </a:rPr>
              <a:t>• It helps people develop a knowledge base and the right attitude for their behavior in society and the real world.</a:t>
            </a:r>
          </a:p>
          <a:p>
            <a:pPr>
              <a:lnSpc>
                <a:spcPct val="150000"/>
              </a:lnSpc>
            </a:pPr>
            <a:r>
              <a:rPr lang="en-US" sz="2000" dirty="0" smtClean="0">
                <a:latin typeface="Times New Roman" panose="02020603050405020304" pitchFamily="18" charset="0"/>
                <a:cs typeface="Times New Roman" panose="02020603050405020304" pitchFamily="18" charset="0"/>
              </a:rPr>
              <a:t>• It helps create perceptions of the future. • It bridges the gap between people and society and provides insight into the essence of a problem so that there are no barriers to communication.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652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3721" y="990568"/>
            <a:ext cx="10058400" cy="3785652"/>
          </a:xfrm>
          <a:prstGeom prst="rect">
            <a:avLst/>
          </a:prstGeom>
        </p:spPr>
        <p:txBody>
          <a:bodyPr wrap="square">
            <a:spAutoFit/>
          </a:bodyPr>
          <a:lstStyle/>
          <a:p>
            <a:pPr>
              <a:lnSpc>
                <a:spcPct val="200000"/>
              </a:lnSpc>
            </a:pPr>
            <a:r>
              <a:rPr lang="en-US" sz="2000" b="1" dirty="0" smtClean="0">
                <a:solidFill>
                  <a:srgbClr val="FF0000"/>
                </a:solidFill>
                <a:latin typeface="Times New Roman" panose="02020603050405020304" pitchFamily="18" charset="0"/>
                <a:cs typeface="Times New Roman" panose="02020603050405020304" pitchFamily="18" charset="0"/>
              </a:rPr>
              <a:t>Why Study Humanities and Social sciences?</a:t>
            </a:r>
          </a:p>
          <a:p>
            <a:pPr>
              <a:lnSpc>
                <a:spcPct val="200000"/>
              </a:lnSpc>
            </a:pPr>
            <a:endParaRPr lang="en-US" sz="2000" dirty="0" smtClean="0">
              <a:latin typeface="Times New Roman" panose="02020603050405020304" pitchFamily="18" charset="0"/>
              <a:cs typeface="Times New Roman" panose="02020603050405020304" pitchFamily="18" charset="0"/>
            </a:endParaRPr>
          </a:p>
          <a:p>
            <a:pPr>
              <a:lnSpc>
                <a:spcPct val="200000"/>
              </a:lnSpc>
            </a:pPr>
            <a:r>
              <a:rPr lang="en-US" sz="2000" dirty="0" smtClean="0">
                <a:latin typeface="Times New Roman" panose="02020603050405020304" pitchFamily="18" charset="0"/>
                <a:cs typeface="Times New Roman" panose="02020603050405020304" pitchFamily="18" charset="0"/>
              </a:rPr>
              <a:t>The Humanities and Social Sciences are critical to human cultures across the world. Their study can facilitate a greater understanding of different cultures, human relations and lay a framework for a civically engaged life.  They can also prepare you to think creatively, critically and enable you to be relevant in a rapidly changing world.</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38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5640" y="1166843"/>
            <a:ext cx="8969340" cy="3970318"/>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rPr>
              <a:t>Some of the common branches of social science include the following:</a:t>
            </a:r>
          </a:p>
          <a:p>
            <a:endParaRPr lang="en-US" dirty="0" smtClean="0"/>
          </a:p>
          <a:p>
            <a:pPr>
              <a:lnSpc>
                <a:spcPct val="150000"/>
              </a:lnSpc>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Psychology</a:t>
            </a:r>
            <a:r>
              <a:rPr lang="en-US" dirty="0" smtClean="0">
                <a:latin typeface="Times New Roman" panose="02020603050405020304" pitchFamily="18" charset="0"/>
                <a:cs typeface="Times New Roman" panose="02020603050405020304" pitchFamily="18" charset="0"/>
              </a:rPr>
              <a:t> studies the human mind and draws conclusions about the human psyche. </a:t>
            </a:r>
          </a:p>
          <a:p>
            <a:pPr>
              <a:lnSpc>
                <a:spcPct val="150000"/>
              </a:lnSpc>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Economics</a:t>
            </a:r>
            <a:r>
              <a:rPr lang="en-US" dirty="0" smtClean="0">
                <a:latin typeface="Times New Roman" panose="02020603050405020304" pitchFamily="18" charset="0"/>
                <a:cs typeface="Times New Roman" panose="02020603050405020304" pitchFamily="18" charset="0"/>
              </a:rPr>
              <a:t> is the study of trade, resource accumulation, and production. Economics aims to understand how societies make their economic decisions and manage scarce resources.</a:t>
            </a:r>
          </a:p>
          <a:p>
            <a:pPr>
              <a:lnSpc>
                <a:spcPct val="150000"/>
              </a:lnSpc>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Sociology</a:t>
            </a:r>
            <a:r>
              <a:rPr lang="en-US" dirty="0" smtClean="0">
                <a:latin typeface="Times New Roman" panose="02020603050405020304" pitchFamily="18" charset="0"/>
                <a:cs typeface="Times New Roman" panose="02020603050405020304" pitchFamily="18" charset="0"/>
              </a:rPr>
              <a:t> is the study of human interaction, culture, and institutions. It examines the ways that various social groups interact and the problems created and solved by this interaction.</a:t>
            </a:r>
          </a:p>
          <a:p>
            <a:pPr>
              <a:lnSpc>
                <a:spcPct val="150000"/>
              </a:lnSpc>
            </a:pPr>
            <a:r>
              <a:rPr lang="en-US" b="1" dirty="0" smtClean="0">
                <a:solidFill>
                  <a:schemeClr val="accent2">
                    <a:lumMod val="75000"/>
                  </a:schemeClr>
                </a:solidFill>
                <a:latin typeface="Times New Roman" panose="02020603050405020304" pitchFamily="18" charset="0"/>
                <a:cs typeface="Times New Roman" panose="02020603050405020304" pitchFamily="18" charset="0"/>
              </a:rPr>
              <a:t>Political Science </a:t>
            </a:r>
            <a:r>
              <a:rPr lang="en-US" dirty="0" smtClean="0">
                <a:latin typeface="Times New Roman" panose="02020603050405020304" pitchFamily="18" charset="0"/>
                <a:cs typeface="Times New Roman" panose="02020603050405020304" pitchFamily="18" charset="0"/>
              </a:rPr>
              <a:t>studies the relationships of power and government within societies. The field is concerned with how governments function, how power changes hands, and studying the behavior of citizens.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10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2611" y="306636"/>
            <a:ext cx="11096090" cy="6413551"/>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rPr>
              <a:t>Below are some reasons why you should choose to study humanities and social Sciences</a:t>
            </a:r>
          </a:p>
          <a:p>
            <a:endParaRPr lang="en-US" dirty="0" smtClean="0">
              <a:latin typeface="Times New Roman" panose="02020603050405020304" pitchFamily="18" charset="0"/>
              <a:cs typeface="Times New Roman" panose="02020603050405020304" pitchFamily="18" charset="0"/>
            </a:endParaRP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help you develop analytical thinking skills you need to be a successful student and employee.</a:t>
            </a: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improve your skill at oral and written communication.</a:t>
            </a: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help you to discover the interconnectedness of all areas of knowledge and how it all fits together.</a:t>
            </a: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enable you to develop a global perspective by studying different cultures throughout the world.</a:t>
            </a:r>
          </a:p>
          <a:p>
            <a:pPr>
              <a:lnSpc>
                <a:spcPct val="150000"/>
              </a:lnSpc>
            </a:pPr>
            <a:r>
              <a:rPr lang="en-US" dirty="0" smtClean="0">
                <a:latin typeface="Times New Roman" panose="02020603050405020304" pitchFamily="18" charset="0"/>
                <a:cs typeface="Times New Roman" panose="02020603050405020304" pitchFamily="18" charset="0"/>
              </a:rPr>
              <a:t>Social sciences will also help you to deepen your understanding and appreciation of other people’s cultures and points of view.</a:t>
            </a: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strengthen your artistic talents by sharpening your creativity.</a:t>
            </a: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help clarify your values by comparing and contrasting them to other people’s values and thoughts.</a:t>
            </a:r>
          </a:p>
          <a:p>
            <a:pPr>
              <a:lnSpc>
                <a:spcPct val="150000"/>
              </a:lnSpc>
            </a:pPr>
            <a:r>
              <a:rPr lang="en-US" dirty="0" smtClean="0">
                <a:latin typeface="Times New Roman" panose="02020603050405020304" pitchFamily="18" charset="0"/>
                <a:cs typeface="Times New Roman" panose="02020603050405020304" pitchFamily="18" charset="0"/>
              </a:rPr>
              <a:t>Humanities and Social sciences will help deepen your sources of wisdom by learning how others have dealt with failures, success, adversities, and triumphs.</a:t>
            </a:r>
          </a:p>
        </p:txBody>
      </p:sp>
    </p:spTree>
    <p:extLst>
      <p:ext uri="{BB962C8B-B14F-4D97-AF65-F5344CB8AC3E}">
        <p14:creationId xmlns:p14="http://schemas.microsoft.com/office/powerpoint/2010/main" val="233808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0965" y="58847"/>
            <a:ext cx="10674851" cy="5493812"/>
          </a:xfrm>
          <a:prstGeom prst="rect">
            <a:avLst/>
          </a:prstGeom>
        </p:spPr>
        <p:txBody>
          <a:bodyPr wrap="square">
            <a:spAutoFit/>
          </a:bodyPr>
          <a:lstStyle/>
          <a:p>
            <a:pPr>
              <a:lnSpc>
                <a:spcPct val="150000"/>
              </a:lnSpc>
            </a:pPr>
            <a:endParaRPr lang="en-US" b="1" dirty="0" smtClean="0">
              <a:solidFill>
                <a:srgbClr val="FF0000"/>
              </a:solidFill>
              <a:latin typeface="Times New Roman" panose="02020603050405020304" pitchFamily="18" charset="0"/>
              <a:cs typeface="Times New Roman" panose="02020603050405020304" pitchFamily="18" charset="0"/>
            </a:endParaRPr>
          </a:p>
          <a:p>
            <a:pPr>
              <a:lnSpc>
                <a:spcPct val="150000"/>
              </a:lnSpc>
            </a:pPr>
            <a:r>
              <a:rPr lang="en-US" b="1" dirty="0" smtClean="0">
                <a:solidFill>
                  <a:srgbClr val="FF0000"/>
                </a:solidFill>
                <a:latin typeface="Times New Roman" panose="02020603050405020304" pitchFamily="18" charset="0"/>
                <a:cs typeface="Times New Roman" panose="02020603050405020304" pitchFamily="18" charset="0"/>
              </a:rPr>
              <a:t>The History of SHS:</a:t>
            </a:r>
          </a:p>
          <a:p>
            <a:pPr>
              <a:lnSpc>
                <a:spcPct val="150000"/>
              </a:lnSpc>
            </a:pPr>
            <a:r>
              <a:rPr lang="en-US" dirty="0" smtClean="0">
                <a:latin typeface="Times New Roman" panose="02020603050405020304" pitchFamily="18" charset="0"/>
                <a:cs typeface="Times New Roman" panose="02020603050405020304" pitchFamily="18" charset="0"/>
              </a:rPr>
              <a:t>1- </a:t>
            </a:r>
            <a:r>
              <a:rPr lang="en-US" b="1" dirty="0" smtClean="0">
                <a:solidFill>
                  <a:srgbClr val="FF0000"/>
                </a:solidFill>
                <a:latin typeface="Times New Roman" panose="02020603050405020304" pitchFamily="18" charset="0"/>
                <a:cs typeface="Times New Roman" panose="02020603050405020304" pitchFamily="18" charset="0"/>
              </a:rPr>
              <a:t>History of Social Sciences</a:t>
            </a:r>
            <a:r>
              <a:rPr lang="en-US" dirty="0" smtClean="0">
                <a:latin typeface="Times New Roman" panose="02020603050405020304" pitchFamily="18" charset="0"/>
                <a:cs typeface="Times New Roman" panose="02020603050405020304" pitchFamily="18" charset="0"/>
              </a:rPr>
              <a:t>: It begins in the Age of Enlightenment after 1650, which saw a revolution</a:t>
            </a:r>
          </a:p>
          <a:p>
            <a:pPr>
              <a:lnSpc>
                <a:spcPct val="150000"/>
              </a:lnSpc>
            </a:pPr>
            <a:r>
              <a:rPr lang="en-US" dirty="0" smtClean="0">
                <a:latin typeface="Times New Roman" panose="02020603050405020304" pitchFamily="18" charset="0"/>
                <a:cs typeface="Times New Roman" panose="02020603050405020304" pitchFamily="18" charset="0"/>
              </a:rPr>
              <a:t>within natural philosophy, changing the basic framework by which individuals understood what was</a:t>
            </a:r>
          </a:p>
          <a:p>
            <a:pPr>
              <a:lnSpc>
                <a:spcPct val="150000"/>
              </a:lnSpc>
            </a:pPr>
            <a:r>
              <a:rPr lang="en-US" dirty="0" smtClean="0">
                <a:latin typeface="Times New Roman" panose="02020603050405020304" pitchFamily="18" charset="0"/>
                <a:cs typeface="Times New Roman" panose="02020603050405020304" pitchFamily="18" charset="0"/>
              </a:rPr>
              <a:t>"scientific". Social sciences came forth from the moral philosophy of the time and was influenced by the Age of Revolutions, such as the Industrial Revolutions and the French Revolution. The term "social science" may refer either to the specific sciences of society established by thinkers such as </a:t>
            </a:r>
            <a:r>
              <a:rPr lang="en-US" dirty="0" err="1" smtClean="0">
                <a:latin typeface="Times New Roman" panose="02020603050405020304" pitchFamily="18" charset="0"/>
                <a:cs typeface="Times New Roman" panose="02020603050405020304" pitchFamily="18" charset="0"/>
              </a:rPr>
              <a:t>Kante</a:t>
            </a:r>
            <a:r>
              <a:rPr lang="en-US" dirty="0" smtClean="0">
                <a:latin typeface="Times New Roman" panose="02020603050405020304" pitchFamily="18" charset="0"/>
                <a:cs typeface="Times New Roman" panose="02020603050405020304" pitchFamily="18" charset="0"/>
              </a:rPr>
              <a:t>, Durkheim, Marx, and Webber.</a:t>
            </a:r>
          </a:p>
          <a:p>
            <a:pPr>
              <a:lnSpc>
                <a:spcPct val="150000"/>
              </a:lnSpc>
            </a:pPr>
            <a:r>
              <a:rPr lang="en-US" dirty="0" smtClean="0">
                <a:latin typeface="Times New Roman" panose="02020603050405020304" pitchFamily="18" charset="0"/>
                <a:cs typeface="Times New Roman" panose="02020603050405020304" pitchFamily="18" charset="0"/>
              </a:rPr>
              <a:t>2- </a:t>
            </a:r>
            <a:r>
              <a:rPr lang="en-US" b="1" dirty="0" smtClean="0">
                <a:solidFill>
                  <a:srgbClr val="FF0000"/>
                </a:solidFill>
                <a:latin typeface="Times New Roman" panose="02020603050405020304" pitchFamily="18" charset="0"/>
                <a:cs typeface="Times New Roman" panose="02020603050405020304" pitchFamily="18" charset="0"/>
              </a:rPr>
              <a:t>History of Human Sciences</a:t>
            </a:r>
            <a:r>
              <a:rPr lang="en-US" dirty="0" smtClean="0">
                <a:latin typeface="Times New Roman" panose="02020603050405020304" pitchFamily="18" charset="0"/>
                <a:cs typeface="Times New Roman" panose="02020603050405020304" pitchFamily="18" charset="0"/>
              </a:rPr>
              <a:t>: In the West, the study of the humanities can be traced to ancient Greece, as the basis of a broad education for citizens. A major shift occurred with the Renaissance Humanism of the fifteenth century, when the humanities began to be regarded as subjects to study rather than practice, with a corresponding shift away from traditional fields into areas such as literature and history. In the 20th century, this view was in turn challenged by the postmodernist movement, which sought to redefine the humanities in more egalitarian terms suitable for a democratic society.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9942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109" y="339167"/>
            <a:ext cx="10417995" cy="4401205"/>
          </a:xfrm>
          <a:prstGeom prst="rect">
            <a:avLst/>
          </a:prstGeom>
        </p:spPr>
        <p:txBody>
          <a:bodyPr wrap="square">
            <a:spAutoFit/>
          </a:bodyPr>
          <a:lstStyle/>
          <a:p>
            <a:pPr>
              <a:lnSpc>
                <a:spcPct val="200000"/>
              </a:lnSpc>
            </a:pPr>
            <a:r>
              <a:rPr lang="en-US" sz="2000" b="1" dirty="0" smtClean="0">
                <a:solidFill>
                  <a:srgbClr val="FF0000"/>
                </a:solidFill>
                <a:latin typeface="Times New Roman" panose="02020603050405020304" pitchFamily="18" charset="0"/>
                <a:cs typeface="Times New Roman" panose="02020603050405020304" pitchFamily="18" charset="0"/>
              </a:rPr>
              <a:t>The Differences Between Humanities and Social Sciences: </a:t>
            </a:r>
          </a:p>
          <a:p>
            <a:pPr>
              <a:lnSpc>
                <a:spcPct val="200000"/>
              </a:lnSpc>
            </a:pPr>
            <a:r>
              <a:rPr lang="en-US" sz="2000" dirty="0" smtClean="0">
                <a:latin typeface="Times New Roman" panose="02020603050405020304" pitchFamily="18" charset="0"/>
                <a:cs typeface="Times New Roman" panose="02020603050405020304" pitchFamily="18" charset="0"/>
              </a:rPr>
              <a:t>❑ Humanities are considered more philosophical than social sciences.</a:t>
            </a:r>
          </a:p>
          <a:p>
            <a:pPr>
              <a:lnSpc>
                <a:spcPct val="200000"/>
              </a:lnSpc>
            </a:pPr>
            <a:r>
              <a:rPr lang="en-US" sz="2000" dirty="0" smtClean="0">
                <a:latin typeface="Times New Roman" panose="02020603050405020304" pitchFamily="18" charset="0"/>
                <a:cs typeface="Times New Roman" panose="02020603050405020304" pitchFamily="18" charset="0"/>
              </a:rPr>
              <a:t> ❑ Humanities is a branch of science that deal with the heritage and the question of what makes us human, but social sciences deal with the interpersonal relationships of individuals as members of society </a:t>
            </a:r>
          </a:p>
          <a:p>
            <a:pPr>
              <a:lnSpc>
                <a:spcPct val="200000"/>
              </a:lnSpc>
            </a:pPr>
            <a:r>
              <a:rPr lang="en-US" sz="2000" dirty="0" smtClean="0">
                <a:latin typeface="Times New Roman" panose="02020603050405020304" pitchFamily="18" charset="0"/>
                <a:cs typeface="Times New Roman" panose="02020603050405020304" pitchFamily="18" charset="0"/>
              </a:rPr>
              <a:t>❑ The study of humanities can be traced back to ancient Greece, but social sciences were influenced by the French revolution and the industrial revolution.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54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24" y="406151"/>
            <a:ext cx="10746769" cy="5632311"/>
          </a:xfrm>
          <a:prstGeom prst="rect">
            <a:avLst/>
          </a:prstGeom>
        </p:spPr>
        <p:txBody>
          <a:bodyPr wrap="square">
            <a:spAutoFit/>
          </a:bodyPr>
          <a:lstStyle/>
          <a:p>
            <a:pPr>
              <a:lnSpc>
                <a:spcPct val="200000"/>
              </a:lnSpc>
            </a:pPr>
            <a:r>
              <a:rPr lang="en-US" sz="2000" b="1" dirty="0" smtClean="0">
                <a:solidFill>
                  <a:srgbClr val="FF0000"/>
                </a:solidFill>
                <a:latin typeface="Times New Roman" panose="02020603050405020304" pitchFamily="18" charset="0"/>
                <a:cs typeface="Times New Roman" panose="02020603050405020304" pitchFamily="18" charset="0"/>
              </a:rPr>
              <a:t>Comparison between Natural Sciences and SHS:</a:t>
            </a:r>
          </a:p>
          <a:p>
            <a:pPr>
              <a:lnSpc>
                <a:spcPct val="200000"/>
              </a:lnSpc>
            </a:pPr>
            <a:r>
              <a:rPr lang="en-US" sz="2000" dirty="0" smtClean="0">
                <a:latin typeface="Times New Roman" panose="02020603050405020304" pitchFamily="18" charset="0"/>
                <a:cs typeface="Times New Roman" panose="02020603050405020304" pitchFamily="18" charset="0"/>
              </a:rPr>
              <a:t>❑ Natural science is a branch of science that deals with the natural world whereas social science is a</a:t>
            </a:r>
          </a:p>
          <a:p>
            <a:pPr>
              <a:lnSpc>
                <a:spcPct val="200000"/>
              </a:lnSpc>
            </a:pPr>
            <a:r>
              <a:rPr lang="en-US" sz="2000" dirty="0" smtClean="0">
                <a:latin typeface="Times New Roman" panose="02020603050405020304" pitchFamily="18" charset="0"/>
                <a:cs typeface="Times New Roman" panose="02020603050405020304" pitchFamily="18" charset="0"/>
              </a:rPr>
              <a:t>branch of science that deals with human society and social relationships.</a:t>
            </a:r>
          </a:p>
          <a:p>
            <a:pPr>
              <a:lnSpc>
                <a:spcPct val="200000"/>
              </a:lnSpc>
            </a:pPr>
            <a:r>
              <a:rPr lang="en-US" sz="2000" dirty="0" smtClean="0">
                <a:latin typeface="Times New Roman" panose="02020603050405020304" pitchFamily="18" charset="0"/>
                <a:cs typeface="Times New Roman" panose="02020603050405020304" pitchFamily="18" charset="0"/>
              </a:rPr>
              <a:t>❑ Natural science studies natural events whereas social science studies human society.</a:t>
            </a:r>
          </a:p>
          <a:p>
            <a:pPr>
              <a:lnSpc>
                <a:spcPct val="200000"/>
              </a:lnSpc>
            </a:pPr>
            <a:r>
              <a:rPr lang="en-US" sz="2000" dirty="0" smtClean="0">
                <a:latin typeface="Times New Roman" panose="02020603050405020304" pitchFamily="18" charset="0"/>
                <a:cs typeface="Times New Roman" panose="02020603050405020304" pitchFamily="18" charset="0"/>
              </a:rPr>
              <a:t>❑ Natural Sciences are objective, but SHS are subjective and objective.</a:t>
            </a:r>
          </a:p>
          <a:p>
            <a:pPr>
              <a:lnSpc>
                <a:spcPct val="200000"/>
              </a:lnSpc>
            </a:pPr>
            <a:r>
              <a:rPr lang="en-US" sz="2000" dirty="0" smtClean="0">
                <a:latin typeface="Times New Roman" panose="02020603050405020304" pitchFamily="18" charset="0"/>
                <a:cs typeface="Times New Roman" panose="02020603050405020304" pitchFamily="18" charset="0"/>
              </a:rPr>
              <a:t>❑ Natural Sciences are exact whereas SHS are not exact.</a:t>
            </a:r>
          </a:p>
          <a:p>
            <a:pPr>
              <a:lnSpc>
                <a:spcPct val="200000"/>
              </a:lnSpc>
            </a:pPr>
            <a:r>
              <a:rPr lang="en-US" sz="2000" dirty="0" smtClean="0">
                <a:latin typeface="Times New Roman" panose="02020603050405020304" pitchFamily="18" charset="0"/>
                <a:cs typeface="Times New Roman" panose="02020603050405020304" pitchFamily="18" charset="0"/>
              </a:rPr>
              <a:t>❑ Natural Sciences have a specific language but SHS haven’t.</a:t>
            </a:r>
          </a:p>
          <a:p>
            <a:pPr>
              <a:lnSpc>
                <a:spcPct val="200000"/>
              </a:lnSpc>
            </a:pPr>
            <a:r>
              <a:rPr lang="en-US" sz="2000" dirty="0" smtClean="0">
                <a:latin typeface="Times New Roman" panose="02020603050405020304" pitchFamily="18" charset="0"/>
                <a:cs typeface="Times New Roman" panose="02020603050405020304" pitchFamily="18" charset="0"/>
              </a:rPr>
              <a:t>❑ Natural Sciences are communicative whereas SHS is communicative and non-communicative.</a:t>
            </a:r>
          </a:p>
          <a:p>
            <a:pPr>
              <a:lnSpc>
                <a:spcPct val="200000"/>
              </a:lnSpc>
            </a:pPr>
            <a:r>
              <a:rPr lang="en-US" sz="2000" dirty="0" smtClean="0">
                <a:latin typeface="Times New Roman" panose="02020603050405020304" pitchFamily="18" charset="0"/>
                <a:cs typeface="Times New Roman" panose="02020603050405020304" pitchFamily="18" charset="0"/>
              </a:rPr>
              <a:t>❑ Both of them two are effective and important for human life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4128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1702</Words>
  <Application>Microsoft Office PowerPoint</Application>
  <PresentationFormat>Widescreen</PresentationFormat>
  <Paragraphs>83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SSH LESSON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Mordji</dc:creator>
  <cp:lastModifiedBy>Mordji</cp:lastModifiedBy>
  <cp:revision>11</cp:revision>
  <dcterms:created xsi:type="dcterms:W3CDTF">2023-12-13T18:43:09Z</dcterms:created>
  <dcterms:modified xsi:type="dcterms:W3CDTF">2023-12-29T12:53:11Z</dcterms:modified>
</cp:coreProperties>
</file>