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283" r:id="rId2"/>
    <p:sldId id="271" r:id="rId3"/>
    <p:sldId id="272" r:id="rId4"/>
    <p:sldId id="273" r:id="rId5"/>
    <p:sldId id="275" r:id="rId6"/>
    <p:sldId id="276" r:id="rId7"/>
    <p:sldId id="277" r:id="rId8"/>
    <p:sldId id="278" r:id="rId9"/>
    <p:sldId id="279" r:id="rId10"/>
    <p:sldId id="280" r:id="rId11"/>
    <p:sldId id="282" r:id="rId12"/>
    <p:sldId id="281"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FFFF"/>
    <a:srgbClr val="FF9999"/>
    <a:srgbClr val="F7CBC5"/>
    <a:srgbClr val="00FF99"/>
    <a:srgbClr val="F7F7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1" autoAdjust="0"/>
    <p:restoredTop sz="94434" autoAdjust="0"/>
  </p:normalViewPr>
  <p:slideViewPr>
    <p:cSldViewPr>
      <p:cViewPr varScale="1">
        <p:scale>
          <a:sx n="71" d="100"/>
          <a:sy n="71" d="100"/>
        </p:scale>
        <p:origin x="1380" y="66"/>
      </p:cViewPr>
      <p:guideLst>
        <p:guide orient="horz" pos="2160"/>
        <p:guide pos="2880"/>
      </p:guideLst>
    </p:cSldViewPr>
  </p:slideViewPr>
  <p:outlineViewPr>
    <p:cViewPr>
      <p:scale>
        <a:sx n="33" d="100"/>
        <a:sy n="33" d="100"/>
      </p:scale>
      <p:origin x="0" y="-6623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615D07-88C2-41C4-9E2E-104D7FA94BEB}" type="datetimeFigureOut">
              <a:rPr lang="fr-FR" smtClean="0"/>
              <a:pPr/>
              <a:t>12/12/2025</a:t>
            </a:fld>
            <a:endParaRPr lang="fr-F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4EE83B-919A-4D52-80A8-AD8F1B418F93}" type="slidenum">
              <a:rPr lang="fr-FR" smtClean="0"/>
              <a:pPr/>
              <a:t>‹N°›</a:t>
            </a:fld>
            <a:endParaRPr lang="fr-FR"/>
          </a:p>
        </p:txBody>
      </p:sp>
    </p:spTree>
    <p:extLst>
      <p:ext uri="{BB962C8B-B14F-4D97-AF65-F5344CB8AC3E}">
        <p14:creationId xmlns:p14="http://schemas.microsoft.com/office/powerpoint/2010/main" val="2697655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45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701955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3244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97160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210214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45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7568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0527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4276940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5547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49600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13109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70328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11908655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imgres?imgurl=http://haryanafood.nic.in/Images/policy.jpg&amp;imgrefurl=http://haryanafood.nic.in/Kharif_Brown.HTML&amp;usg=__hIG--H3RQoGuKQg4Z5TmePIHtDI=&amp;h=475&amp;w=640&amp;sz=72&amp;hl=en&amp;start=7&amp;zoom=1&amp;itbs=1&amp;tbnid=UTS4WUyn7YRJTM:&amp;tbnh=102&amp;tbnw=137&amp;prev=/search?q=policy&amp;hl=en&amp;newwindow=1&amp;biw=1099&amp;bih=522&amp;gbv=2&amp;tbm=isch&amp;ei=Dcu-Tfb7B4zyvwOsnYmHB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373216"/>
          </a:xfrm>
          <a:prstGeom prst="rect">
            <a:avLst/>
          </a:prstGeom>
        </p:spPr>
      </p:pic>
      <p:sp>
        <p:nvSpPr>
          <p:cNvPr id="2" name="Title 1"/>
          <p:cNvSpPr>
            <a:spLocks noGrp="1"/>
          </p:cNvSpPr>
          <p:nvPr>
            <p:ph type="ctrTitle"/>
          </p:nvPr>
        </p:nvSpPr>
        <p:spPr>
          <a:xfrm>
            <a:off x="3352800" y="4581128"/>
            <a:ext cx="3810000" cy="2819400"/>
          </a:xfrm>
        </p:spPr>
        <p:txBody>
          <a:bodyPr/>
          <a:lstStyle/>
          <a:p>
            <a:r>
              <a:rPr lang="ar-DZ" b="1" dirty="0" smtClean="0">
                <a:solidFill>
                  <a:schemeClr val="tx2"/>
                </a:solidFill>
                <a:latin typeface="Simplified Arabic" pitchFamily="18" charset="-78"/>
                <a:cs typeface="Simplified Arabic" pitchFamily="18" charset="-78"/>
              </a:rPr>
              <a:t>إدارة مخاطر الائتمان</a:t>
            </a:r>
            <a:r>
              <a:rPr lang="en-US" b="1" dirty="0" smtClean="0">
                <a:latin typeface="Simplified Arabic" pitchFamily="18" charset="-78"/>
                <a:cs typeface="Simplified Arabic" pitchFamily="18" charset="-78"/>
              </a:rPr>
              <a:t/>
            </a:r>
            <a:br>
              <a:rPr lang="en-US" b="1" dirty="0" smtClean="0">
                <a:latin typeface="Simplified Arabic" pitchFamily="18" charset="-78"/>
                <a:cs typeface="Simplified Arabic" pitchFamily="18" charset="-78"/>
              </a:rPr>
            </a:br>
            <a:endParaRPr lang="en-US" i="1" dirty="0">
              <a:solidFill>
                <a:srgbClr val="FFFF00"/>
              </a:solidFill>
            </a:endParaRPr>
          </a:p>
        </p:txBody>
      </p:sp>
      <p:sp>
        <p:nvSpPr>
          <p:cNvPr id="4" name="Rectangle 3"/>
          <p:cNvSpPr/>
          <p:nvPr/>
        </p:nvSpPr>
        <p:spPr>
          <a:xfrm>
            <a:off x="914400" y="5867400"/>
            <a:ext cx="2438400" cy="838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r-DZ" sz="2400" dirty="0" smtClean="0">
                <a:solidFill>
                  <a:srgbClr val="FF0000"/>
                </a:solidFill>
                <a:latin typeface="Simplified Arabic" pitchFamily="18" charset="-78"/>
                <a:cs typeface="Simplified Arabic" pitchFamily="18" charset="-78"/>
              </a:rPr>
              <a:t>أ</a:t>
            </a:r>
            <a:r>
              <a:rPr lang="ar-DZ" sz="2400" b="1" dirty="0" smtClean="0">
                <a:solidFill>
                  <a:srgbClr val="FF0000"/>
                </a:solidFill>
                <a:latin typeface="Simplified Arabic" pitchFamily="18" charset="-78"/>
                <a:cs typeface="Simplified Arabic" pitchFamily="18" charset="-78"/>
              </a:rPr>
              <a:t>ستاذة غنام نعيمة</a:t>
            </a:r>
            <a:endParaRPr lang="en-US" sz="2400" b="1" dirty="0">
              <a:solidFill>
                <a:srgbClr val="FF0000"/>
              </a:solidFill>
              <a:latin typeface="Simplified Arabic" pitchFamily="18" charset="-78"/>
              <a:cs typeface="Simplified Arabic" pitchFamily="18"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16632"/>
            <a:ext cx="2736304" cy="864096"/>
          </a:xfrm>
          <a:solidFill>
            <a:srgbClr val="00FF99"/>
          </a:solidFill>
        </p:spPr>
        <p:txBody>
          <a:bodyPr>
            <a:normAutofit/>
          </a:bodyPr>
          <a:lstStyle/>
          <a:p>
            <a:pPr algn="r" rtl="1"/>
            <a:r>
              <a:rPr lang="ar-SA" dirty="0" smtClean="0">
                <a:solidFill>
                  <a:srgbClr val="FF0000"/>
                </a:solidFill>
              </a:rPr>
              <a:t>نموذج </a:t>
            </a:r>
            <a:r>
              <a:rPr lang="fr-FR" dirty="0" smtClean="0">
                <a:solidFill>
                  <a:srgbClr val="FF0000"/>
                </a:solidFill>
              </a:rPr>
              <a:t>(1987 SHERRORD)</a:t>
            </a:r>
            <a:r>
              <a:rPr lang="ar-SA" dirty="0" smtClean="0">
                <a:solidFill>
                  <a:srgbClr val="FF0000"/>
                </a:solidFill>
              </a:rPr>
              <a:t>:</a:t>
            </a:r>
            <a:endParaRPr lang="fr-FR" dirty="0">
              <a:solidFill>
                <a:srgbClr val="FF0000"/>
              </a:solidFill>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4101218874"/>
              </p:ext>
            </p:extLst>
          </p:nvPr>
        </p:nvGraphicFramePr>
        <p:xfrm>
          <a:off x="3419872" y="137730"/>
          <a:ext cx="5256584" cy="4672156"/>
        </p:xfrm>
        <a:graphic>
          <a:graphicData uri="http://schemas.openxmlformats.org/drawingml/2006/table">
            <a:tbl>
              <a:tblPr firstRow="1" bandRow="1">
                <a:tableStyleId>{5940675A-B579-460E-94D1-54222C63F5DA}</a:tableStyleId>
              </a:tblPr>
              <a:tblGrid>
                <a:gridCol w="1314146"/>
                <a:gridCol w="1314146"/>
                <a:gridCol w="1314146"/>
                <a:gridCol w="1314146"/>
              </a:tblGrid>
              <a:tr h="451541">
                <a:tc>
                  <a:txBody>
                    <a:bodyPr/>
                    <a:lstStyle/>
                    <a:p>
                      <a:pPr algn="ctr" rtl="1">
                        <a:lnSpc>
                          <a:spcPct val="115000"/>
                        </a:lnSpc>
                        <a:spcAft>
                          <a:spcPts val="1000"/>
                        </a:spcAft>
                      </a:pP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النسبة</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نوعها</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وزنها النسبي بالنقاط</a:t>
                      </a:r>
                      <a:endParaRPr lang="fr-FR" sz="1100" dirty="0">
                        <a:solidFill>
                          <a:srgbClr val="FFFF00"/>
                        </a:solidFill>
                        <a:latin typeface="Calibri"/>
                        <a:ea typeface="Times New Roman"/>
                        <a:cs typeface="Arial"/>
                      </a:endParaRPr>
                    </a:p>
                  </a:txBody>
                  <a:tcPr marL="45429" marR="45429" marT="0" marB="0"/>
                </a:tc>
              </a:tr>
              <a:tr h="677311">
                <a:tc>
                  <a:txBody>
                    <a:bodyPr/>
                    <a:lstStyle/>
                    <a:p>
                      <a:pPr algn="ctr" rtl="1">
                        <a:lnSpc>
                          <a:spcPct val="115000"/>
                        </a:lnSpc>
                        <a:spcBef>
                          <a:spcPts val="2400"/>
                        </a:spcBef>
                        <a:spcAft>
                          <a:spcPts val="0"/>
                        </a:spcAft>
                      </a:pPr>
                      <a:r>
                        <a:rPr lang="ar-SA" sz="1100" kern="0"/>
                        <a:t>1</a:t>
                      </a:r>
                      <a:endParaRPr lang="fr-FR" sz="1100" b="1" kern="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err="1"/>
                        <a:t>راس</a:t>
                      </a:r>
                      <a:r>
                        <a:rPr lang="ar-SA" sz="1400" dirty="0"/>
                        <a:t> المال العامل/ مجموع الأصول</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مؤشر سيولة</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18.0</a:t>
                      </a:r>
                      <a:endParaRPr lang="fr-FR" sz="1100" dirty="0">
                        <a:solidFill>
                          <a:srgbClr val="FFFF00"/>
                        </a:solidFill>
                        <a:latin typeface="Calibri"/>
                        <a:ea typeface="Times New Roman"/>
                        <a:cs typeface="Arial"/>
                      </a:endParaRPr>
                    </a:p>
                  </a:txBody>
                  <a:tcPr marL="45429" marR="45429" marT="0" marB="0"/>
                </a:tc>
              </a:tr>
              <a:tr h="677311">
                <a:tc>
                  <a:txBody>
                    <a:bodyPr/>
                    <a:lstStyle/>
                    <a:p>
                      <a:pPr algn="ctr" rtl="1">
                        <a:lnSpc>
                          <a:spcPct val="115000"/>
                        </a:lnSpc>
                        <a:spcAft>
                          <a:spcPts val="1000"/>
                        </a:spcAft>
                      </a:pPr>
                      <a:r>
                        <a:rPr lang="ar-SA" sz="1400"/>
                        <a:t>2</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الأصول المتداولة/ مجموع الأصول</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مؤشر سيولة</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9.0</a:t>
                      </a:r>
                      <a:endParaRPr lang="fr-FR" sz="1100" dirty="0">
                        <a:solidFill>
                          <a:srgbClr val="FFFF00"/>
                        </a:solidFill>
                        <a:latin typeface="Calibri"/>
                        <a:ea typeface="Times New Roman"/>
                        <a:cs typeface="Arial"/>
                      </a:endParaRPr>
                    </a:p>
                  </a:txBody>
                  <a:tcPr marL="45429" marR="45429" marT="0" marB="0"/>
                </a:tc>
              </a:tr>
              <a:tr h="677311">
                <a:tc>
                  <a:txBody>
                    <a:bodyPr/>
                    <a:lstStyle/>
                    <a:p>
                      <a:pPr algn="ctr" rtl="1">
                        <a:lnSpc>
                          <a:spcPct val="115000"/>
                        </a:lnSpc>
                        <a:spcAft>
                          <a:spcPts val="1000"/>
                        </a:spcAft>
                      </a:pPr>
                      <a:r>
                        <a:rPr lang="ar-SA" sz="1400"/>
                        <a:t>3</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صافي حقوق المساهمين/ مجموع الخصوم</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a:t>مؤشر ملاءة</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3.5</a:t>
                      </a:r>
                      <a:endParaRPr lang="fr-FR" sz="1100" dirty="0">
                        <a:solidFill>
                          <a:srgbClr val="FFFF00"/>
                        </a:solidFill>
                        <a:latin typeface="Calibri"/>
                        <a:ea typeface="Times New Roman"/>
                        <a:cs typeface="Arial"/>
                      </a:endParaRPr>
                    </a:p>
                  </a:txBody>
                  <a:tcPr marL="45429" marR="45429" marT="0" marB="0"/>
                </a:tc>
              </a:tr>
              <a:tr h="677311">
                <a:tc>
                  <a:txBody>
                    <a:bodyPr/>
                    <a:lstStyle/>
                    <a:p>
                      <a:pPr algn="ctr" rtl="1">
                        <a:lnSpc>
                          <a:spcPct val="115000"/>
                        </a:lnSpc>
                        <a:spcAft>
                          <a:spcPts val="1000"/>
                        </a:spcAft>
                      </a:pPr>
                      <a:r>
                        <a:rPr lang="ar-SA" sz="1400"/>
                        <a:t>4</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صافي ربح قبل الضريبة</a:t>
                      </a:r>
                      <a:r>
                        <a:rPr lang="fr-FR" sz="1100" dirty="0"/>
                        <a:t>EBIT</a:t>
                      </a:r>
                      <a:r>
                        <a:rPr lang="ar-SA" sz="1400" dirty="0"/>
                        <a:t>/ مجموع الخصوم</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a:t>مؤشر الربحية</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20.0</a:t>
                      </a:r>
                      <a:endParaRPr lang="fr-FR" sz="1100" dirty="0">
                        <a:solidFill>
                          <a:srgbClr val="FFFF00"/>
                        </a:solidFill>
                        <a:latin typeface="Calibri"/>
                        <a:ea typeface="Times New Roman"/>
                        <a:cs typeface="Arial"/>
                      </a:endParaRPr>
                    </a:p>
                  </a:txBody>
                  <a:tcPr marL="45429" marR="45429" marT="0" marB="0"/>
                </a:tc>
              </a:tr>
              <a:tr h="451541">
                <a:tc>
                  <a:txBody>
                    <a:bodyPr/>
                    <a:lstStyle/>
                    <a:p>
                      <a:pPr algn="ctr" rtl="1">
                        <a:lnSpc>
                          <a:spcPct val="115000"/>
                        </a:lnSpc>
                        <a:spcAft>
                          <a:spcPts val="1000"/>
                        </a:spcAft>
                      </a:pPr>
                      <a:r>
                        <a:rPr lang="ar-SA" sz="1400"/>
                        <a:t>5</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مجموع الأصول/ مجموع الديون</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a:t>مؤشر ملاءة</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1.2</a:t>
                      </a:r>
                      <a:endParaRPr lang="fr-FR" sz="1100" dirty="0">
                        <a:solidFill>
                          <a:srgbClr val="FFFF00"/>
                        </a:solidFill>
                        <a:latin typeface="Calibri"/>
                        <a:ea typeface="Times New Roman"/>
                        <a:cs typeface="Arial"/>
                      </a:endParaRPr>
                    </a:p>
                  </a:txBody>
                  <a:tcPr marL="45429" marR="45429" marT="0" marB="0"/>
                </a:tc>
              </a:tr>
              <a:tr h="903081">
                <a:tc>
                  <a:txBody>
                    <a:bodyPr/>
                    <a:lstStyle/>
                    <a:p>
                      <a:pPr algn="ctr" rtl="1">
                        <a:lnSpc>
                          <a:spcPct val="115000"/>
                        </a:lnSpc>
                        <a:spcAft>
                          <a:spcPts val="1000"/>
                        </a:spcAft>
                      </a:pPr>
                      <a:r>
                        <a:rPr lang="ar-SA" sz="1400"/>
                        <a:t>6</a:t>
                      </a:r>
                      <a:endParaRPr lang="fr-FR" sz="110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صافي حقوق المساهمين/ مجموع الأصول الثابتة</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مؤشر ملاءة</a:t>
                      </a:r>
                      <a:endParaRPr lang="fr-FR" sz="1100" dirty="0">
                        <a:solidFill>
                          <a:srgbClr val="FFFF00"/>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dirty="0"/>
                        <a:t>0.1</a:t>
                      </a:r>
                      <a:endParaRPr lang="fr-FR" sz="1100" dirty="0">
                        <a:solidFill>
                          <a:srgbClr val="FFFF00"/>
                        </a:solidFill>
                        <a:latin typeface="Calibri"/>
                        <a:ea typeface="Times New Roman"/>
                        <a:cs typeface="Arial"/>
                      </a:endParaRPr>
                    </a:p>
                  </a:txBody>
                  <a:tcPr marL="45429" marR="45429" marT="0" marB="0"/>
                </a:tc>
              </a:tr>
            </a:tbl>
          </a:graphicData>
        </a:graphic>
      </p:graphicFrame>
      <p:sp>
        <p:nvSpPr>
          <p:cNvPr id="4" name="Espace réservé du texte 3"/>
          <p:cNvSpPr>
            <a:spLocks noGrp="1"/>
          </p:cNvSpPr>
          <p:nvPr>
            <p:ph type="body" sz="half" idx="2"/>
          </p:nvPr>
        </p:nvSpPr>
        <p:spPr>
          <a:xfrm>
            <a:off x="251520" y="1052736"/>
            <a:ext cx="2790182" cy="5472608"/>
          </a:xfrm>
          <a:solidFill>
            <a:schemeClr val="accent2">
              <a:lumMod val="20000"/>
              <a:lumOff val="80000"/>
            </a:schemeClr>
          </a:solidFill>
        </p:spPr>
        <p:txBody>
          <a:bodyPr>
            <a:normAutofit/>
          </a:bodyPr>
          <a:lstStyle/>
          <a:p>
            <a:pPr algn="just" rtl="1"/>
            <a:r>
              <a:rPr lang="ar-SA" sz="1400" b="1" dirty="0" smtClean="0"/>
              <a:t>يعتبر هذا النموذج امتدادا لجهود مجموعة الباحثين الذين سبقوه في هذا الميدان لكن ميزة هذا النموذج تتمثل في أنه أوجد نوعا من العلاقة بين درجة المخاطرة للقروض من جهة، وتحدد نوعية من جهة ثانية، وذلك كأساس لتسعير القروض ومن ثم تقويم نوعية أو جودة مخفظة لأوراق القروض في البنك، إن هذا النموذج المبني على النسب المالية التالية:</a:t>
            </a:r>
            <a:endParaRPr lang="ar-DZ" sz="1400" b="1" dirty="0" smtClean="0"/>
          </a:p>
          <a:p>
            <a:pPr algn="just" rtl="1"/>
            <a:r>
              <a:rPr lang="ar-SA" sz="1400" b="1" dirty="0" smtClean="0"/>
              <a:t>وتحدد الفئة التي سيصنف فيها القرض عن طريق ضرب كل نسبة من النسب. الستة في معاملها، لتمثل الحصيلة الإجمالية للنقاط الممثلة لأوزان هذه النسبة مؤشرا للجودة سيتخذ على أساس تصنيف القروض فإذا رمزنا لهذا المؤشر بالرمز </a:t>
            </a:r>
            <a:r>
              <a:rPr lang="fr-FR" sz="1400" b="1" dirty="0" smtClean="0"/>
              <a:t>(I)</a:t>
            </a:r>
            <a:r>
              <a:rPr lang="ar-SA" sz="1400" b="1" dirty="0" smtClean="0"/>
              <a:t> فإنه يمكن تصنيف القروض التي تتكون منها المحفظة تنازليا حسب جودتها في الفئات الرئيسية التالية:</a:t>
            </a:r>
            <a:endParaRPr lang="fr-FR" sz="1400" b="1" dirty="0" smtClean="0"/>
          </a:p>
          <a:p>
            <a:pPr algn="just" rtl="1"/>
            <a:endParaRPr lang="fr-FR" b="1" dirty="0"/>
          </a:p>
        </p:txBody>
      </p:sp>
      <p:graphicFrame>
        <p:nvGraphicFramePr>
          <p:cNvPr id="7" name="Tableau 6"/>
          <p:cNvGraphicFramePr>
            <a:graphicFrameLocks noGrp="1"/>
          </p:cNvGraphicFramePr>
          <p:nvPr>
            <p:extLst>
              <p:ext uri="{D42A27DB-BD31-4B8C-83A1-F6EECF244321}">
                <p14:modId xmlns:p14="http://schemas.microsoft.com/office/powerpoint/2010/main" val="1934121951"/>
              </p:ext>
            </p:extLst>
          </p:nvPr>
        </p:nvGraphicFramePr>
        <p:xfrm>
          <a:off x="3571868" y="4869161"/>
          <a:ext cx="5143536" cy="1872206"/>
        </p:xfrm>
        <a:graphic>
          <a:graphicData uri="http://schemas.openxmlformats.org/drawingml/2006/table">
            <a:tbl>
              <a:tblPr rtl="1">
                <a:tableStyleId>{69C7853C-536D-4A76-A0AE-DD22124D55A5}</a:tableStyleId>
              </a:tblPr>
              <a:tblGrid>
                <a:gridCol w="723097"/>
                <a:gridCol w="2946959"/>
                <a:gridCol w="1473480"/>
              </a:tblGrid>
              <a:tr h="267458">
                <a:tc>
                  <a:txBody>
                    <a:bodyPr/>
                    <a:lstStyle/>
                    <a:p>
                      <a:pPr algn="ctr" rtl="1">
                        <a:lnSpc>
                          <a:spcPct val="115000"/>
                        </a:lnSpc>
                        <a:spcAft>
                          <a:spcPts val="1000"/>
                        </a:spcAft>
                      </a:pPr>
                      <a:r>
                        <a:rPr lang="ar-SA" sz="1400" b="0" dirty="0"/>
                        <a:t>الترتيب</a:t>
                      </a:r>
                      <a:endParaRPr lang="fr-FR" sz="1100" b="0" dirty="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dirty="0"/>
                        <a:t>فئة القرض</a:t>
                      </a:r>
                      <a:endParaRPr lang="fr-FR" sz="1100" b="0" dirty="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a:t>مؤشر الجودة </a:t>
                      </a:r>
                      <a:r>
                        <a:rPr lang="fr-FR" sz="1100" b="0"/>
                        <a:t>(I)</a:t>
                      </a:r>
                      <a:endParaRPr lang="fr-FR" sz="1100" b="0">
                        <a:latin typeface="Calibri"/>
                        <a:ea typeface="Times New Roman"/>
                        <a:cs typeface="Arial"/>
                      </a:endParaRPr>
                    </a:p>
                  </a:txBody>
                  <a:tcPr marL="68580" marR="68580" marT="0" marB="0"/>
                </a:tc>
              </a:tr>
              <a:tr h="534916">
                <a:tc>
                  <a:txBody>
                    <a:bodyPr/>
                    <a:lstStyle/>
                    <a:p>
                      <a:pPr algn="ctr" rtl="1">
                        <a:lnSpc>
                          <a:spcPct val="115000"/>
                        </a:lnSpc>
                        <a:spcAft>
                          <a:spcPts val="1000"/>
                        </a:spcAft>
                      </a:pPr>
                      <a:r>
                        <a:rPr lang="ar-SA" sz="1400" b="0"/>
                        <a:t>1</a:t>
                      </a:r>
                      <a:endParaRPr lang="fr-FR" sz="1100" b="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dirty="0"/>
                        <a:t>فئة أولى (قروض  ممتازة عديمة المخاطرة)</a:t>
                      </a:r>
                      <a:endParaRPr lang="fr-FR" sz="1100" b="0" dirty="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dirty="0"/>
                        <a:t>25≤</a:t>
                      </a:r>
                      <a:r>
                        <a:rPr lang="fr-FR" sz="1100" b="0" dirty="0"/>
                        <a:t>I</a:t>
                      </a:r>
                      <a:endParaRPr lang="fr-FR" sz="1100" b="0" dirty="0">
                        <a:latin typeface="Calibri"/>
                        <a:ea typeface="Times New Roman"/>
                        <a:cs typeface="Arial"/>
                      </a:endParaRPr>
                    </a:p>
                  </a:txBody>
                  <a:tcPr marL="68580" marR="68580" marT="0" marB="0"/>
                </a:tc>
              </a:tr>
              <a:tr h="267458">
                <a:tc>
                  <a:txBody>
                    <a:bodyPr/>
                    <a:lstStyle/>
                    <a:p>
                      <a:pPr algn="ctr" rtl="1">
                        <a:lnSpc>
                          <a:spcPct val="115000"/>
                        </a:lnSpc>
                        <a:spcAft>
                          <a:spcPts val="1000"/>
                        </a:spcAft>
                      </a:pPr>
                      <a:r>
                        <a:rPr lang="ar-SA" sz="1400" b="0"/>
                        <a:t>2</a:t>
                      </a:r>
                      <a:endParaRPr lang="fr-FR" sz="1100" b="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dirty="0"/>
                        <a:t>فئة ثانية (قروض قليلة المخاطرة)</a:t>
                      </a:r>
                      <a:endParaRPr lang="fr-FR" sz="1100" b="0" dirty="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a:t>20≤</a:t>
                      </a:r>
                      <a:r>
                        <a:rPr lang="fr-FR" sz="1100" b="0"/>
                        <a:t>I</a:t>
                      </a:r>
                      <a:r>
                        <a:rPr lang="fr-FR" sz="1400" b="0"/>
                        <a:t> </a:t>
                      </a:r>
                      <a:r>
                        <a:rPr lang="ar-SA" sz="1400" b="0"/>
                        <a:t>&lt;25</a:t>
                      </a:r>
                      <a:endParaRPr lang="fr-FR" sz="1100" b="0">
                        <a:latin typeface="Calibri"/>
                        <a:ea typeface="Times New Roman"/>
                        <a:cs typeface="Arial"/>
                      </a:endParaRPr>
                    </a:p>
                  </a:txBody>
                  <a:tcPr marL="68580" marR="68580" marT="0" marB="0"/>
                </a:tc>
              </a:tr>
              <a:tr h="267458">
                <a:tc>
                  <a:txBody>
                    <a:bodyPr/>
                    <a:lstStyle/>
                    <a:p>
                      <a:pPr algn="ctr" rtl="1">
                        <a:lnSpc>
                          <a:spcPct val="115000"/>
                        </a:lnSpc>
                        <a:spcAft>
                          <a:spcPts val="1000"/>
                        </a:spcAft>
                      </a:pPr>
                      <a:r>
                        <a:rPr lang="ar-SA" sz="1400" b="0"/>
                        <a:t>3</a:t>
                      </a:r>
                      <a:endParaRPr lang="fr-FR" sz="1100" b="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dirty="0"/>
                        <a:t>فئة ثالثة (قروض متوسطة المخاطرة)</a:t>
                      </a:r>
                      <a:endParaRPr lang="fr-FR" sz="1100" b="0" dirty="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a:t>5≤</a:t>
                      </a:r>
                      <a:r>
                        <a:rPr lang="fr-FR" sz="1100" b="0"/>
                        <a:t>I</a:t>
                      </a:r>
                      <a:r>
                        <a:rPr lang="fr-FR" sz="1400" b="0"/>
                        <a:t> </a:t>
                      </a:r>
                      <a:r>
                        <a:rPr lang="ar-SA" sz="1400" b="0"/>
                        <a:t>&lt;20</a:t>
                      </a:r>
                      <a:endParaRPr lang="fr-FR" sz="1100" b="0">
                        <a:latin typeface="Calibri"/>
                        <a:ea typeface="Times New Roman"/>
                        <a:cs typeface="Arial"/>
                      </a:endParaRPr>
                    </a:p>
                  </a:txBody>
                  <a:tcPr marL="68580" marR="68580" marT="0" marB="0"/>
                </a:tc>
              </a:tr>
              <a:tr h="267458">
                <a:tc>
                  <a:txBody>
                    <a:bodyPr/>
                    <a:lstStyle/>
                    <a:p>
                      <a:pPr algn="ctr" rtl="1">
                        <a:lnSpc>
                          <a:spcPct val="115000"/>
                        </a:lnSpc>
                        <a:spcAft>
                          <a:spcPts val="1000"/>
                        </a:spcAft>
                      </a:pPr>
                      <a:r>
                        <a:rPr lang="ar-SA" sz="1400" b="0"/>
                        <a:t>4</a:t>
                      </a:r>
                      <a:endParaRPr lang="fr-FR" sz="1100" b="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dirty="0"/>
                        <a:t>فئة رابعة (قروض مرتفعة المخاطرة)</a:t>
                      </a:r>
                      <a:endParaRPr lang="fr-FR" sz="1100" b="0" dirty="0">
                        <a:latin typeface="Calibri"/>
                        <a:ea typeface="Times New Roman"/>
                        <a:cs typeface="Arial"/>
                      </a:endParaRPr>
                    </a:p>
                  </a:txBody>
                  <a:tcPr marL="68580" marR="68580" marT="0" marB="0"/>
                </a:tc>
                <a:tc>
                  <a:txBody>
                    <a:bodyPr/>
                    <a:lstStyle/>
                    <a:p>
                      <a:pPr algn="ctr" rtl="1">
                        <a:lnSpc>
                          <a:spcPct val="115000"/>
                        </a:lnSpc>
                        <a:spcAft>
                          <a:spcPts val="1000"/>
                        </a:spcAft>
                      </a:pPr>
                      <a:r>
                        <a:rPr lang="fr-FR" sz="1100" b="0" dirty="0"/>
                        <a:t>-</a:t>
                      </a:r>
                      <a:r>
                        <a:rPr lang="ar-SA" sz="1400" b="0" dirty="0"/>
                        <a:t>5≤</a:t>
                      </a:r>
                      <a:r>
                        <a:rPr lang="fr-FR" sz="1100" b="0" dirty="0"/>
                        <a:t>I</a:t>
                      </a:r>
                      <a:r>
                        <a:rPr lang="ar-SA" sz="1400" b="0" dirty="0"/>
                        <a:t>&lt;5</a:t>
                      </a:r>
                      <a:endParaRPr lang="fr-FR" sz="1100" b="0" dirty="0">
                        <a:latin typeface="Calibri"/>
                        <a:ea typeface="Times New Roman"/>
                        <a:cs typeface="Arial"/>
                      </a:endParaRPr>
                    </a:p>
                  </a:txBody>
                  <a:tcPr marL="68580" marR="68580" marT="0" marB="0"/>
                </a:tc>
              </a:tr>
              <a:tr h="267458">
                <a:tc>
                  <a:txBody>
                    <a:bodyPr/>
                    <a:lstStyle/>
                    <a:p>
                      <a:pPr algn="ctr" rtl="1">
                        <a:lnSpc>
                          <a:spcPct val="115000"/>
                        </a:lnSpc>
                        <a:spcAft>
                          <a:spcPts val="1000"/>
                        </a:spcAft>
                      </a:pPr>
                      <a:r>
                        <a:rPr lang="ar-SA" sz="1400" b="0"/>
                        <a:t>5</a:t>
                      </a:r>
                      <a:endParaRPr lang="fr-FR" sz="1100" b="0">
                        <a:latin typeface="Calibri"/>
                        <a:ea typeface="Times New Roman"/>
                        <a:cs typeface="Arial"/>
                      </a:endParaRPr>
                    </a:p>
                  </a:txBody>
                  <a:tcPr marL="68580" marR="68580" marT="0" marB="0"/>
                </a:tc>
                <a:tc>
                  <a:txBody>
                    <a:bodyPr/>
                    <a:lstStyle/>
                    <a:p>
                      <a:pPr algn="ctr" rtl="1">
                        <a:lnSpc>
                          <a:spcPct val="115000"/>
                        </a:lnSpc>
                        <a:spcAft>
                          <a:spcPts val="1000"/>
                        </a:spcAft>
                      </a:pPr>
                      <a:r>
                        <a:rPr lang="ar-SA" sz="1400" b="0"/>
                        <a:t>فئة خامسة(قروض خطيرة جدا)</a:t>
                      </a:r>
                      <a:endParaRPr lang="fr-FR" sz="1100" b="0">
                        <a:latin typeface="Calibri"/>
                        <a:ea typeface="Times New Roman"/>
                        <a:cs typeface="Arial"/>
                      </a:endParaRPr>
                    </a:p>
                  </a:txBody>
                  <a:tcPr marL="68580" marR="68580" marT="0" marB="0"/>
                </a:tc>
                <a:tc>
                  <a:txBody>
                    <a:bodyPr/>
                    <a:lstStyle/>
                    <a:p>
                      <a:pPr algn="ctr" rtl="1">
                        <a:lnSpc>
                          <a:spcPct val="115000"/>
                        </a:lnSpc>
                        <a:spcAft>
                          <a:spcPts val="1000"/>
                        </a:spcAft>
                      </a:pPr>
                      <a:r>
                        <a:rPr lang="fr-FR" sz="1100" b="0" dirty="0"/>
                        <a:t>-</a:t>
                      </a:r>
                      <a:r>
                        <a:rPr lang="ar-SA" sz="1400" b="0" dirty="0"/>
                        <a:t>5&gt;</a:t>
                      </a:r>
                      <a:r>
                        <a:rPr lang="fr-FR" sz="1100" b="0" dirty="0"/>
                        <a:t>I</a:t>
                      </a:r>
                      <a:endParaRPr lang="fr-FR" sz="1100" b="0" dirty="0">
                        <a:latin typeface="Calibri"/>
                        <a:ea typeface="Times New Roman"/>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6779096" cy="5768997"/>
          </a:xfrm>
        </p:spPr>
        <p:txBody>
          <a:bodyPr>
            <a:normAutofit/>
          </a:bodyPr>
          <a:lstStyle/>
          <a:p>
            <a:pPr algn="just" rtl="1"/>
            <a:r>
              <a:rPr lang="ar-SA" sz="2400" dirty="0" smtClean="0">
                <a:latin typeface="Simplified Arabic" panose="02020603050405020304" pitchFamily="18" charset="-78"/>
                <a:cs typeface="Simplified Arabic" panose="02020603050405020304" pitchFamily="18" charset="-78"/>
              </a:rPr>
              <a:t>من بيانات هذا النموذج الواردة في الجدولين يتبين لنا ما يلي:</a:t>
            </a:r>
            <a:endParaRPr lang="fr-FR" sz="2400" dirty="0" smtClean="0">
              <a:latin typeface="Simplified Arabic" panose="02020603050405020304" pitchFamily="18" charset="-78"/>
              <a:cs typeface="Simplified Arabic" panose="02020603050405020304" pitchFamily="18" charset="-78"/>
            </a:endParaRPr>
          </a:p>
          <a:p>
            <a:pPr algn="just" rtl="1"/>
            <a:r>
              <a:rPr lang="ar-SA" sz="2400" dirty="0" smtClean="0">
                <a:latin typeface="Simplified Arabic" panose="02020603050405020304" pitchFamily="18" charset="-78"/>
                <a:cs typeface="Simplified Arabic" panose="02020603050405020304" pitchFamily="18" charset="-78"/>
              </a:rPr>
              <a:t>1-يعطي ترجيح أكبر النسب التي تبين مدى قدرة الزبون على السداد وهي نسب السيولة ونسب الملاءة، في حين لم يشمل النموذج الأعلى نسبة واحدة هي نسبة الربحية، وهو أمر طبيعي باعتبار أن النموذج يركز على قدرة الزبون على السداد.</a:t>
            </a:r>
            <a:endParaRPr lang="fr-FR" sz="2400" dirty="0" smtClean="0">
              <a:latin typeface="Simplified Arabic" panose="02020603050405020304" pitchFamily="18" charset="-78"/>
              <a:cs typeface="Simplified Arabic" panose="02020603050405020304" pitchFamily="18" charset="-78"/>
            </a:endParaRPr>
          </a:p>
          <a:p>
            <a:pPr algn="just" rtl="1"/>
            <a:r>
              <a:rPr lang="ar-SA" sz="2400" dirty="0" smtClean="0">
                <a:latin typeface="Simplified Arabic" panose="02020603050405020304" pitchFamily="18" charset="-78"/>
                <a:cs typeface="Simplified Arabic" panose="02020603050405020304" pitchFamily="18" charset="-78"/>
              </a:rPr>
              <a:t>2-أن المؤشر </a:t>
            </a:r>
            <a:r>
              <a:rPr lang="fr-FR" sz="2400" dirty="0" smtClean="0">
                <a:latin typeface="Simplified Arabic" panose="02020603050405020304" pitchFamily="18" charset="-78"/>
                <a:cs typeface="Simplified Arabic" panose="02020603050405020304" pitchFamily="18" charset="-78"/>
              </a:rPr>
              <a:t>(I)</a:t>
            </a:r>
            <a:r>
              <a:rPr lang="ar-SA" sz="2400" dirty="0" smtClean="0">
                <a:latin typeface="Simplified Arabic" panose="02020603050405020304" pitchFamily="18" charset="-78"/>
                <a:cs typeface="Simplified Arabic" panose="02020603050405020304" pitchFamily="18" charset="-78"/>
              </a:rPr>
              <a:t> يسر في اتجاه عكسي لاتجاه المخاطرة، بمعنى ارتفاع قيمة هذا المؤشر يدل على انخفاض درجة المخاطرة المتصلة بالقروض.</a:t>
            </a:r>
            <a:endParaRPr lang="fr-FR" sz="2400" dirty="0" smtClean="0">
              <a:latin typeface="Simplified Arabic" panose="02020603050405020304" pitchFamily="18" charset="-78"/>
              <a:cs typeface="Simplified Arabic" panose="02020603050405020304" pitchFamily="18" charset="-78"/>
            </a:endParaRPr>
          </a:p>
          <a:p>
            <a:pPr algn="just" rtl="1"/>
            <a:r>
              <a:rPr lang="ar-SA" sz="2400" dirty="0" smtClean="0">
                <a:latin typeface="Simplified Arabic" panose="02020603050405020304" pitchFamily="18" charset="-78"/>
                <a:cs typeface="Simplified Arabic" panose="02020603050405020304" pitchFamily="18" charset="-78"/>
              </a:rPr>
              <a:t>	إن النماذج الكمية السابقة تصلح لاتخاذ قرارات الإقراض قصيرة الأجل، بينما هناك نموذج الذي يبني على مؤشرات ذات طبيعة نوعية </a:t>
            </a:r>
            <a:r>
              <a:rPr lang="fr-FR" sz="2400" dirty="0" smtClean="0">
                <a:latin typeface="Simplified Arabic" panose="02020603050405020304" pitchFamily="18" charset="-78"/>
                <a:cs typeface="Simplified Arabic" panose="02020603050405020304" pitchFamily="18" charset="-78"/>
              </a:rPr>
              <a:t>(Qualitative)</a:t>
            </a:r>
            <a:r>
              <a:rPr lang="ar-SA" sz="2400" dirty="0" smtClean="0">
                <a:latin typeface="Simplified Arabic" panose="02020603050405020304" pitchFamily="18" charset="-78"/>
                <a:cs typeface="Simplified Arabic" panose="02020603050405020304" pitchFamily="18" charset="-78"/>
              </a:rPr>
              <a:t> والذي يصلح لاتخاذ قرارات لإقراض طويلة الأجل.</a:t>
            </a:r>
            <a:endParaRPr lang="fr-FR" sz="2400" dirty="0" smtClean="0">
              <a:latin typeface="Simplified Arabic" panose="02020603050405020304" pitchFamily="18" charset="-78"/>
              <a:cs typeface="Simplified Arabic" panose="02020603050405020304" pitchFamily="18" charset="-78"/>
            </a:endParaRPr>
          </a:p>
          <a:p>
            <a:endParaRPr lang="fr-FR" dirty="0"/>
          </a:p>
        </p:txBody>
      </p:sp>
      <p:grpSp>
        <p:nvGrpSpPr>
          <p:cNvPr id="4" name="Group 23"/>
          <p:cNvGrpSpPr>
            <a:grpSpLocks/>
          </p:cNvGrpSpPr>
          <p:nvPr/>
        </p:nvGrpSpPr>
        <p:grpSpPr bwMode="auto">
          <a:xfrm>
            <a:off x="6826062" y="764704"/>
            <a:ext cx="360362" cy="360362"/>
            <a:chOff x="2078" y="1680"/>
            <a:chExt cx="1615" cy="1615"/>
          </a:xfrm>
        </p:grpSpPr>
        <p:sp>
          <p:nvSpPr>
            <p:cNvPr id="5"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6"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7" name="Oval 26"/>
            <p:cNvSpPr>
              <a:spLocks noChangeArrowheads="1"/>
            </p:cNvSpPr>
            <p:nvPr/>
          </p:nvSpPr>
          <p:spPr bwMode="gray">
            <a:xfrm>
              <a:off x="2256" y="1858"/>
              <a:ext cx="1259" cy="1259"/>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8" name="Oval 27"/>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pPr eaLnBrk="0" hangingPunct="0"/>
              <a:endParaRPr lang="en-US"/>
            </a:p>
          </p:txBody>
        </p:sp>
        <p:sp>
          <p:nvSpPr>
            <p:cNvPr id="9" name="Oval 28"/>
            <p:cNvSpPr>
              <a:spLocks noChangeArrowheads="1"/>
            </p:cNvSpPr>
            <p:nvPr/>
          </p:nvSpPr>
          <p:spPr bwMode="gray">
            <a:xfrm>
              <a:off x="2334" y="1936"/>
              <a:ext cx="1096" cy="110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10" name="Oval 29"/>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pPr eaLnBrk="0" hangingPunct="0"/>
              <a:endParaRPr lang="en-US"/>
            </a:p>
          </p:txBody>
        </p:sp>
      </p:grpSp>
      <p:grpSp>
        <p:nvGrpSpPr>
          <p:cNvPr id="11" name="Group 31"/>
          <p:cNvGrpSpPr>
            <a:grpSpLocks/>
          </p:cNvGrpSpPr>
          <p:nvPr/>
        </p:nvGrpSpPr>
        <p:grpSpPr bwMode="auto">
          <a:xfrm>
            <a:off x="6784902" y="2240977"/>
            <a:ext cx="381000" cy="381000"/>
            <a:chOff x="2078" y="1680"/>
            <a:chExt cx="1615" cy="1615"/>
          </a:xfrm>
        </p:grpSpPr>
        <p:sp>
          <p:nvSpPr>
            <p:cNvPr id="12" name="Oval 32"/>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13" name="Oval 33"/>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14" name="Oval 34"/>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15" name="Oval 35"/>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pPr eaLnBrk="0" hangingPunct="0"/>
              <a:endParaRPr lang="en-US"/>
            </a:p>
          </p:txBody>
        </p:sp>
        <p:sp>
          <p:nvSpPr>
            <p:cNvPr id="16" name="Oval 36"/>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17" name="Oval 37"/>
            <p:cNvSpPr>
              <a:spLocks noChangeArrowheads="1"/>
            </p:cNvSpPr>
            <p:nvPr/>
          </p:nvSpPr>
          <p:spPr bwMode="gray">
            <a:xfrm>
              <a:off x="2337" y="1939"/>
              <a:ext cx="1096" cy="1098"/>
            </a:xfrm>
            <a:prstGeom prst="ellipse">
              <a:avLst/>
            </a:prstGeom>
            <a:gradFill rotWithShape="1">
              <a:gsLst>
                <a:gs pos="0">
                  <a:srgbClr val="8D67E1"/>
                </a:gs>
                <a:gs pos="100000">
                  <a:srgbClr val="45326D"/>
                </a:gs>
              </a:gsLst>
              <a:lin ang="2700000" scaled="1"/>
            </a:gradFill>
            <a:ln w="38100" algn="ctr">
              <a:noFill/>
              <a:round/>
              <a:headEnd/>
              <a:tailEnd/>
            </a:ln>
          </p:spPr>
          <p:txBody>
            <a:bodyPr anchor="ctr">
              <a:spAutoFit/>
            </a:bodyPr>
            <a:lstStyle/>
            <a:p>
              <a:pPr eaLnBrk="0" hangingPunct="0"/>
              <a:endParaRPr lang="en-US"/>
            </a:p>
          </p:txBody>
        </p:sp>
      </p:grpSp>
      <p:grpSp>
        <p:nvGrpSpPr>
          <p:cNvPr id="18" name="Group 16"/>
          <p:cNvGrpSpPr>
            <a:grpSpLocks/>
          </p:cNvGrpSpPr>
          <p:nvPr/>
        </p:nvGrpSpPr>
        <p:grpSpPr bwMode="auto">
          <a:xfrm>
            <a:off x="6850408" y="3356888"/>
            <a:ext cx="381000" cy="381000"/>
            <a:chOff x="2078" y="1680"/>
            <a:chExt cx="1615" cy="1615"/>
          </a:xfrm>
        </p:grpSpPr>
        <p:sp>
          <p:nvSpPr>
            <p:cNvPr id="19"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20"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21"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22" name="Oval 20"/>
            <p:cNvSpPr>
              <a:spLocks noChangeArrowheads="1"/>
            </p:cNvSpPr>
            <p:nvPr/>
          </p:nvSpPr>
          <p:spPr bwMode="gray">
            <a:xfrm>
              <a:off x="2254" y="1856"/>
              <a:ext cx="1262" cy="1264"/>
            </a:xfrm>
            <a:prstGeom prst="ellipse">
              <a:avLst/>
            </a:prstGeom>
            <a:gradFill rotWithShape="1">
              <a:gsLst>
                <a:gs pos="0">
                  <a:srgbClr val="21B3E1"/>
                </a:gs>
                <a:gs pos="100000">
                  <a:srgbClr val="0F5368"/>
                </a:gs>
              </a:gsLst>
              <a:lin ang="5400000" scaled="1"/>
            </a:gradFill>
            <a:ln w="38100" algn="ctr">
              <a:noFill/>
              <a:round/>
              <a:headEnd/>
              <a:tailEnd/>
            </a:ln>
          </p:spPr>
          <p:txBody>
            <a:bodyPr wrap="none" anchor="ctr">
              <a:spAutoFit/>
            </a:bodyPr>
            <a:lstStyle/>
            <a:p>
              <a:pPr eaLnBrk="0" hangingPunct="0"/>
              <a:endParaRPr lang="en-US"/>
            </a:p>
          </p:txBody>
        </p:sp>
        <p:sp>
          <p:nvSpPr>
            <p:cNvPr id="23"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24" name="Oval 22"/>
            <p:cNvSpPr>
              <a:spLocks noChangeArrowheads="1"/>
            </p:cNvSpPr>
            <p:nvPr/>
          </p:nvSpPr>
          <p:spPr bwMode="gray">
            <a:xfrm>
              <a:off x="2337" y="1939"/>
              <a:ext cx="1096" cy="1098"/>
            </a:xfrm>
            <a:prstGeom prst="ellipse">
              <a:avLst/>
            </a:prstGeom>
            <a:gradFill rotWithShape="1">
              <a:gsLst>
                <a:gs pos="0">
                  <a:srgbClr val="21B3E1"/>
                </a:gs>
                <a:gs pos="100000">
                  <a:srgbClr val="10576D"/>
                </a:gs>
              </a:gsLst>
              <a:lin ang="2700000" scaled="1"/>
            </a:gradFill>
            <a:ln w="38100" algn="ctr">
              <a:noFill/>
              <a:round/>
              <a:headEnd/>
              <a:tailEnd/>
            </a:ln>
          </p:spPr>
          <p:txBody>
            <a:bodyPr anchor="ctr">
              <a:spAutoFit/>
            </a:bodyPr>
            <a:lstStyle/>
            <a:p>
              <a:pPr eaLnBrk="0" hangingPunct="0"/>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2790182" cy="936104"/>
          </a:xfrm>
          <a:solidFill>
            <a:schemeClr val="tx1">
              <a:lumMod val="50000"/>
              <a:lumOff val="50000"/>
            </a:schemeClr>
          </a:solidFill>
        </p:spPr>
        <p:txBody>
          <a:bodyPr>
            <a:normAutofit fontScale="90000"/>
          </a:bodyPr>
          <a:lstStyle/>
          <a:p>
            <a:r>
              <a:rPr lang="ar-SA" dirty="0" smtClean="0">
                <a:solidFill>
                  <a:srgbClr val="FFFF00"/>
                </a:solidFill>
              </a:rPr>
              <a:t>النموذج النوعي (الوصفي) لتصنيف مخاطر الائتمان:</a:t>
            </a:r>
            <a:r>
              <a:rPr lang="fr-FR" dirty="0" smtClean="0">
                <a:solidFill>
                  <a:srgbClr val="FFFF00"/>
                </a:solidFill>
              </a:rPr>
              <a:t/>
            </a:r>
            <a:br>
              <a:rPr lang="fr-FR" dirty="0" smtClean="0">
                <a:solidFill>
                  <a:srgbClr val="FFFF00"/>
                </a:solidFill>
              </a:rPr>
            </a:br>
            <a:endParaRPr lang="fr-FR" dirty="0">
              <a:solidFill>
                <a:srgbClr val="FFFF00"/>
              </a:solidFill>
            </a:endParaRP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721760074"/>
              </p:ext>
            </p:extLst>
          </p:nvPr>
        </p:nvGraphicFramePr>
        <p:xfrm>
          <a:off x="1043608" y="2492897"/>
          <a:ext cx="5328591" cy="3590901"/>
        </p:xfrm>
        <a:graphic>
          <a:graphicData uri="http://schemas.openxmlformats.org/drawingml/2006/table">
            <a:tbl>
              <a:tblPr firstRow="1" bandRow="1">
                <a:tableStyleId>{5FD0F851-EC5A-4D38-B0AD-8093EC10F338}</a:tableStyleId>
              </a:tblPr>
              <a:tblGrid>
                <a:gridCol w="1776197"/>
                <a:gridCol w="1776197"/>
                <a:gridCol w="1776197"/>
              </a:tblGrid>
              <a:tr h="432867">
                <a:tc>
                  <a:txBody>
                    <a:bodyPr/>
                    <a:lstStyle/>
                    <a:p>
                      <a:pPr algn="ctr" rtl="1">
                        <a:lnSpc>
                          <a:spcPct val="115000"/>
                        </a:lnSpc>
                        <a:spcAft>
                          <a:spcPts val="1000"/>
                        </a:spcAft>
                      </a:pPr>
                      <a:r>
                        <a:rPr lang="ar-SA" sz="1600" dirty="0"/>
                        <a:t>لرقم</a:t>
                      </a:r>
                      <a:endParaRPr lang="fr-FR" sz="1600" b="1" dirty="0">
                        <a:latin typeface="Calibri"/>
                        <a:ea typeface="Times New Roman"/>
                        <a:cs typeface="Arial"/>
                      </a:endParaRPr>
                    </a:p>
                  </a:txBody>
                  <a:tcPr marL="45429" marR="45429" marT="0" marB="0"/>
                </a:tc>
                <a:tc>
                  <a:txBody>
                    <a:bodyPr/>
                    <a:lstStyle/>
                    <a:p>
                      <a:pPr algn="ctr" rtl="1">
                        <a:lnSpc>
                          <a:spcPct val="115000"/>
                        </a:lnSpc>
                        <a:spcAft>
                          <a:spcPts val="1000"/>
                        </a:spcAft>
                      </a:pPr>
                      <a:r>
                        <a:rPr lang="ar-SA" sz="1600" dirty="0"/>
                        <a:t>العناصر</a:t>
                      </a:r>
                      <a:endParaRPr lang="fr-FR" sz="1600" b="1" dirty="0">
                        <a:latin typeface="Calibri"/>
                        <a:ea typeface="Times New Roman"/>
                        <a:cs typeface="Arial"/>
                      </a:endParaRPr>
                    </a:p>
                  </a:txBody>
                  <a:tcPr marL="45429" marR="45429" marT="0" marB="0"/>
                </a:tc>
                <a:tc>
                  <a:txBody>
                    <a:bodyPr/>
                    <a:lstStyle/>
                    <a:p>
                      <a:pPr algn="ctr" rtl="1">
                        <a:lnSpc>
                          <a:spcPct val="115000"/>
                        </a:lnSpc>
                        <a:spcAft>
                          <a:spcPts val="1000"/>
                        </a:spcAft>
                      </a:pPr>
                      <a:r>
                        <a:rPr lang="ar-SA" sz="1600" dirty="0"/>
                        <a:t>الوزن النسبي</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r>
                        <a:rPr lang="ar-SA" sz="1600"/>
                        <a:t>1</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ar-SA" sz="1600"/>
                        <a:t>الصناعة التي تعمل فيها المؤسسة</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%10</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r>
                        <a:rPr lang="ar-SA" sz="1600"/>
                        <a:t>2</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ar-SA" sz="1600"/>
                        <a:t>المركز التنافسي للمؤسسة</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%15</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r>
                        <a:rPr lang="ar-SA" sz="1600"/>
                        <a:t>3</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ar-SA" sz="1600" dirty="0"/>
                        <a:t>الأداء التشغيلي</a:t>
                      </a:r>
                      <a:endParaRPr lang="fr-FR" sz="1600" b="1" dirty="0">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%20</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r>
                        <a:rPr lang="ar-SA" sz="1600"/>
                        <a:t>4</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ar-SA" sz="1600"/>
                        <a:t>التدفق النقدي</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%25</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r>
                        <a:rPr lang="ar-SA" sz="1600"/>
                        <a:t>5</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ar-SA" sz="1600"/>
                        <a:t>الوضع المالي</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%15</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r>
                        <a:rPr lang="ar-SA" sz="1600"/>
                        <a:t>6</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ar-SA" sz="1600"/>
                        <a:t>الإدارة (التسيير)</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%15</a:t>
                      </a:r>
                      <a:endParaRPr lang="fr-FR" sz="1600" b="1" dirty="0">
                        <a:latin typeface="Calibri"/>
                        <a:ea typeface="Times New Roman"/>
                        <a:cs typeface="Arial"/>
                      </a:endParaRPr>
                    </a:p>
                  </a:txBody>
                  <a:tcPr marL="45429" marR="45429" marT="0" marB="0"/>
                </a:tc>
              </a:tr>
              <a:tr h="432867">
                <a:tc>
                  <a:txBody>
                    <a:bodyPr/>
                    <a:lstStyle/>
                    <a:p>
                      <a:pPr algn="ctr" rtl="1">
                        <a:lnSpc>
                          <a:spcPct val="115000"/>
                        </a:lnSpc>
                        <a:spcAft>
                          <a:spcPts val="1000"/>
                        </a:spcAft>
                      </a:pPr>
                      <a:endParaRPr lang="ar-SA" sz="1600" b="1">
                        <a:latin typeface="Calibri"/>
                        <a:ea typeface="Times New Roman"/>
                        <a:cs typeface="Traditional Arabic"/>
                      </a:endParaRPr>
                    </a:p>
                  </a:txBody>
                  <a:tcPr marL="45429" marR="45429" marT="0" marB="0"/>
                </a:tc>
                <a:tc>
                  <a:txBody>
                    <a:bodyPr/>
                    <a:lstStyle/>
                    <a:p>
                      <a:pPr algn="ctr" rtl="1">
                        <a:lnSpc>
                          <a:spcPct val="115000"/>
                        </a:lnSpc>
                        <a:spcAft>
                          <a:spcPts val="1000"/>
                        </a:spcAft>
                      </a:pPr>
                      <a:r>
                        <a:rPr lang="ar-SA" sz="1600"/>
                        <a:t>المجموع</a:t>
                      </a:r>
                      <a:endParaRPr lang="fr-FR" sz="1600" b="1">
                        <a:latin typeface="Calibri"/>
                        <a:ea typeface="Times New Roman"/>
                        <a:cs typeface="Arial"/>
                      </a:endParaRPr>
                    </a:p>
                  </a:txBody>
                  <a:tcPr marL="45429" marR="45429" marT="0" marB="0"/>
                </a:tc>
                <a:tc>
                  <a:txBody>
                    <a:bodyPr/>
                    <a:lstStyle/>
                    <a:p>
                      <a:pPr algn="ctr" rtl="1">
                        <a:lnSpc>
                          <a:spcPct val="115000"/>
                        </a:lnSpc>
                        <a:spcAft>
                          <a:spcPts val="1000"/>
                        </a:spcAft>
                      </a:pPr>
                      <a:r>
                        <a:rPr lang="fr-FR" sz="1600" dirty="0"/>
                        <a:t>%100</a:t>
                      </a:r>
                      <a:endParaRPr lang="fr-FR" sz="1600" b="1" dirty="0">
                        <a:latin typeface="Calibri"/>
                        <a:ea typeface="Times New Roman"/>
                        <a:cs typeface="Arial"/>
                      </a:endParaRPr>
                    </a:p>
                  </a:txBody>
                  <a:tcPr marL="45429" marR="45429" marT="0" marB="0"/>
                </a:tc>
              </a:tr>
            </a:tbl>
          </a:graphicData>
        </a:graphic>
      </p:graphicFrame>
      <p:sp>
        <p:nvSpPr>
          <p:cNvPr id="4" name="Espace réservé du texte 3"/>
          <p:cNvSpPr>
            <a:spLocks noGrp="1"/>
          </p:cNvSpPr>
          <p:nvPr>
            <p:ph type="body" sz="half" idx="2"/>
          </p:nvPr>
        </p:nvSpPr>
        <p:spPr>
          <a:xfrm>
            <a:off x="3851920" y="404664"/>
            <a:ext cx="4608512" cy="1944215"/>
          </a:xfrm>
          <a:solidFill>
            <a:schemeClr val="accent3">
              <a:lumMod val="40000"/>
              <a:lumOff val="60000"/>
            </a:schemeClr>
          </a:solidFill>
        </p:spPr>
        <p:txBody>
          <a:bodyPr>
            <a:noAutofit/>
          </a:bodyPr>
          <a:lstStyle/>
          <a:p>
            <a:pPr algn="just" rtl="1"/>
            <a:r>
              <a:rPr lang="ar-SA" sz="2400" b="1" dirty="0" smtClean="0">
                <a:latin typeface="Simplified Arabic" panose="02020603050405020304" pitchFamily="18" charset="-78"/>
                <a:cs typeface="Simplified Arabic" panose="02020603050405020304" pitchFamily="18" charset="-78"/>
              </a:rPr>
              <a:t>يعتمد هذا  النموذج على معايير ومتغيرات أخرى تختلف عن الوضع المالي للمقترض، ويمكن حصر هذه المتغيرات في ستة عناصر رئيسية، حيث يعطي لكل منها وزن نسبي. كما هو موضح في الجدول التالي:</a:t>
            </a:r>
            <a:endParaRPr lang="fr-FR" sz="2400" b="1" dirty="0">
              <a:latin typeface="Simplified Arabic" panose="02020603050405020304" pitchFamily="18" charset="-78"/>
              <a:cs typeface="Simplified Arabic" panose="02020603050405020304"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C:\Users\naima\Desktop\new f\powerpoint-design[1].jpg"/>
          <p:cNvPicPr>
            <a:picLocks noChangeAspect="1" noChangeArrowheads="1"/>
          </p:cNvPicPr>
          <p:nvPr/>
        </p:nvPicPr>
        <p:blipFill>
          <a:blip r:embed="rId2" cstate="print"/>
          <a:srcRect/>
          <a:stretch>
            <a:fillRect/>
          </a:stretch>
        </p:blipFill>
        <p:spPr bwMode="auto">
          <a:xfrm>
            <a:off x="-16657" y="19009"/>
            <a:ext cx="9144000" cy="6858000"/>
          </a:xfrm>
          <a:prstGeom prst="rect">
            <a:avLst/>
          </a:prstGeom>
          <a:noFill/>
          <a:ln w="9525">
            <a:noFill/>
            <a:miter lim="800000"/>
            <a:headEnd/>
            <a:tailEnd/>
          </a:ln>
        </p:spPr>
      </p:pic>
      <p:sp>
        <p:nvSpPr>
          <p:cNvPr id="2" name="Titre 1"/>
          <p:cNvSpPr>
            <a:spLocks noGrp="1"/>
          </p:cNvSpPr>
          <p:nvPr>
            <p:ph type="title"/>
          </p:nvPr>
        </p:nvSpPr>
        <p:spPr>
          <a:xfrm>
            <a:off x="4260375" y="334702"/>
            <a:ext cx="5169345" cy="724942"/>
          </a:xfrm>
        </p:spPr>
        <p:txBody>
          <a:bodyPr>
            <a:normAutofit/>
          </a:bodyPr>
          <a:lstStyle/>
          <a:p>
            <a:pPr lvl="0" algn="ctr" rtl="1"/>
            <a:r>
              <a:rPr lang="ar-DZ" sz="2800" b="1" dirty="0" smtClean="0">
                <a:solidFill>
                  <a:srgbClr val="FF0000"/>
                </a:solidFill>
              </a:rPr>
              <a:t>قياس المخاطر الائتمانية :</a:t>
            </a:r>
            <a:endParaRPr lang="fr-FR" sz="2800" dirty="0">
              <a:solidFill>
                <a:srgbClr val="FF0000"/>
              </a:solidFill>
            </a:endParaRPr>
          </a:p>
        </p:txBody>
      </p:sp>
      <p:sp>
        <p:nvSpPr>
          <p:cNvPr id="3" name="Espace réservé du contenu 2"/>
          <p:cNvSpPr>
            <a:spLocks noGrp="1"/>
          </p:cNvSpPr>
          <p:nvPr>
            <p:ph idx="1"/>
          </p:nvPr>
        </p:nvSpPr>
        <p:spPr>
          <a:xfrm>
            <a:off x="609598" y="1417638"/>
            <a:ext cx="7891491" cy="5440362"/>
          </a:xfrm>
        </p:spPr>
        <p:txBody>
          <a:bodyPr>
            <a:normAutofit/>
          </a:bodyPr>
          <a:lstStyle/>
          <a:p>
            <a:pPr algn="just" rtl="1"/>
            <a:r>
              <a:rPr lang="ar-DZ" sz="2800" dirty="0" smtClean="0">
                <a:latin typeface="Simplified Arabic" panose="02020603050405020304" pitchFamily="18" charset="-78"/>
                <a:cs typeface="Simplified Arabic" panose="02020603050405020304" pitchFamily="18" charset="-78"/>
              </a:rPr>
              <a:t>إن تحديد المخاطر الائتمانية بدقة ووضع مؤشرات وبيانات تساعد على قياسها هي من الأمور المساعدة على إدارة تلك المخاطر والتحكم فيها ومن ثم تقليل المخاطر إلى أدنى مستوياتها .</a:t>
            </a:r>
            <a:endParaRPr lang="fr-FR" sz="2800" dirty="0" smtClean="0">
              <a:latin typeface="Simplified Arabic" panose="02020603050405020304" pitchFamily="18" charset="-78"/>
              <a:cs typeface="Simplified Arabic" panose="02020603050405020304" pitchFamily="18" charset="-78"/>
            </a:endParaRPr>
          </a:p>
          <a:p>
            <a:pPr algn="just" rtl="1">
              <a:buNone/>
            </a:pPr>
            <a:r>
              <a:rPr lang="ar-DZ" sz="2800" dirty="0" smtClean="0">
                <a:latin typeface="Simplified Arabic" panose="02020603050405020304" pitchFamily="18" charset="-78"/>
                <a:cs typeface="Simplified Arabic" panose="02020603050405020304" pitchFamily="18" charset="-78"/>
              </a:rPr>
              <a:t>وتتمثل أهم مؤشرات قياس المخاطر الائتمانية على النحو التالي : </a:t>
            </a:r>
            <a:endParaRPr lang="fr-FR" sz="2800" dirty="0" smtClean="0">
              <a:latin typeface="Simplified Arabic" panose="02020603050405020304" pitchFamily="18" charset="-78"/>
              <a:cs typeface="Simplified Arabic" panose="02020603050405020304" pitchFamily="18" charset="-78"/>
            </a:endParaRPr>
          </a:p>
          <a:p>
            <a:pPr algn="just" rtl="1">
              <a:buNone/>
            </a:pPr>
            <a:r>
              <a:rPr lang="ar-DZ" sz="2800" dirty="0" smtClean="0">
                <a:latin typeface="Simplified Arabic" panose="02020603050405020304" pitchFamily="18" charset="-78"/>
                <a:cs typeface="Simplified Arabic" panose="02020603050405020304" pitchFamily="18" charset="-78"/>
              </a:rPr>
              <a:t> بيانات عن توزيع محفظة القروض على قطاعات النشاط الاقتصادي بصورة ربع سنوية .   </a:t>
            </a:r>
            <a:endParaRPr lang="fr-FR" sz="2800" dirty="0" smtClean="0">
              <a:latin typeface="Simplified Arabic" panose="02020603050405020304" pitchFamily="18" charset="-78"/>
              <a:cs typeface="Simplified Arabic" panose="02020603050405020304" pitchFamily="18" charset="-78"/>
            </a:endParaRPr>
          </a:p>
          <a:p>
            <a:pPr algn="just" rtl="1">
              <a:buNone/>
            </a:pPr>
            <a:r>
              <a:rPr lang="ar-DZ" sz="2800" dirty="0" smtClean="0">
                <a:latin typeface="Simplified Arabic" panose="02020603050405020304" pitchFamily="18" charset="-78"/>
                <a:cs typeface="Simplified Arabic" panose="02020603050405020304" pitchFamily="18" charset="-78"/>
              </a:rPr>
              <a:t> بيانات عن توزيع المحفظة إلى تسهيلات بضمان عيني مع تحديد قيمة الضمان عند آخر تقييم بصورة ربع سنوية وتسهيلات بدون ضمان عيني .</a:t>
            </a:r>
            <a:endParaRPr lang="fr-FR" sz="2800" dirty="0">
              <a:latin typeface="Simplified Arabic" panose="02020603050405020304" pitchFamily="18" charset="-78"/>
              <a:cs typeface="Simplified Arabic" panose="02020603050405020304" pitchFamily="18" charset="-78"/>
            </a:endParaRPr>
          </a:p>
        </p:txBody>
      </p:sp>
      <p:pic>
        <p:nvPicPr>
          <p:cNvPr id="5" name="Picture 2" descr="C:\Users\Naima\Desktop\check_it_off_your_list_sm_wm.gif"/>
          <p:cNvPicPr>
            <a:picLocks noChangeAspect="1" noChangeArrowheads="1" noCrop="1"/>
          </p:cNvPicPr>
          <p:nvPr/>
        </p:nvPicPr>
        <p:blipFill>
          <a:blip r:embed="rId3" cstate="print"/>
          <a:srcRect/>
          <a:stretch>
            <a:fillRect/>
          </a:stretch>
        </p:blipFill>
        <p:spPr bwMode="auto">
          <a:xfrm>
            <a:off x="285720" y="0"/>
            <a:ext cx="2133600" cy="1524000"/>
          </a:xfrm>
          <a:prstGeom prst="rect">
            <a:avLst/>
          </a:prstGeom>
          <a:noFill/>
        </p:spPr>
      </p:pic>
      <p:grpSp>
        <p:nvGrpSpPr>
          <p:cNvPr id="8" name="Group 23"/>
          <p:cNvGrpSpPr>
            <a:grpSpLocks/>
          </p:cNvGrpSpPr>
          <p:nvPr/>
        </p:nvGrpSpPr>
        <p:grpSpPr bwMode="auto">
          <a:xfrm>
            <a:off x="8464605" y="3256887"/>
            <a:ext cx="360362" cy="360362"/>
            <a:chOff x="2078" y="1680"/>
            <a:chExt cx="1615" cy="1615"/>
          </a:xfrm>
        </p:grpSpPr>
        <p:sp>
          <p:nvSpPr>
            <p:cNvPr id="9"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10"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11" name="Oval 26"/>
            <p:cNvSpPr>
              <a:spLocks noChangeArrowheads="1"/>
            </p:cNvSpPr>
            <p:nvPr/>
          </p:nvSpPr>
          <p:spPr bwMode="gray">
            <a:xfrm>
              <a:off x="2256" y="1858"/>
              <a:ext cx="1259" cy="1259"/>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12" name="Oval 27"/>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pPr eaLnBrk="0" hangingPunct="0"/>
              <a:endParaRPr lang="en-US"/>
            </a:p>
          </p:txBody>
        </p:sp>
        <p:sp>
          <p:nvSpPr>
            <p:cNvPr id="13" name="Oval 28"/>
            <p:cNvSpPr>
              <a:spLocks noChangeArrowheads="1"/>
            </p:cNvSpPr>
            <p:nvPr/>
          </p:nvSpPr>
          <p:spPr bwMode="gray">
            <a:xfrm>
              <a:off x="2334" y="1936"/>
              <a:ext cx="1096" cy="110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14" name="Oval 29"/>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pPr eaLnBrk="0" hangingPunct="0"/>
              <a:endParaRPr lang="en-US"/>
            </a:p>
          </p:txBody>
        </p:sp>
      </p:grpSp>
      <p:grpSp>
        <p:nvGrpSpPr>
          <p:cNvPr id="15" name="Group 16"/>
          <p:cNvGrpSpPr>
            <a:grpSpLocks/>
          </p:cNvGrpSpPr>
          <p:nvPr/>
        </p:nvGrpSpPr>
        <p:grpSpPr bwMode="auto">
          <a:xfrm>
            <a:off x="8501089" y="4021371"/>
            <a:ext cx="381000" cy="381000"/>
            <a:chOff x="2078" y="1680"/>
            <a:chExt cx="1615" cy="1615"/>
          </a:xfrm>
        </p:grpSpPr>
        <p:sp>
          <p:nvSpPr>
            <p:cNvPr id="16"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17"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18"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19" name="Oval 20"/>
            <p:cNvSpPr>
              <a:spLocks noChangeArrowheads="1"/>
            </p:cNvSpPr>
            <p:nvPr/>
          </p:nvSpPr>
          <p:spPr bwMode="gray">
            <a:xfrm>
              <a:off x="2254" y="1856"/>
              <a:ext cx="1262" cy="1264"/>
            </a:xfrm>
            <a:prstGeom prst="ellipse">
              <a:avLst/>
            </a:prstGeom>
            <a:gradFill rotWithShape="1">
              <a:gsLst>
                <a:gs pos="0">
                  <a:srgbClr val="21B3E1"/>
                </a:gs>
                <a:gs pos="100000">
                  <a:srgbClr val="0F5368"/>
                </a:gs>
              </a:gsLst>
              <a:lin ang="5400000" scaled="1"/>
            </a:gradFill>
            <a:ln w="38100" algn="ctr">
              <a:noFill/>
              <a:round/>
              <a:headEnd/>
              <a:tailEnd/>
            </a:ln>
          </p:spPr>
          <p:txBody>
            <a:bodyPr wrap="none" anchor="ctr">
              <a:spAutoFit/>
            </a:bodyPr>
            <a:lstStyle/>
            <a:p>
              <a:pPr eaLnBrk="0" hangingPunct="0"/>
              <a:endParaRPr lang="en-US"/>
            </a:p>
          </p:txBody>
        </p:sp>
        <p:sp>
          <p:nvSpPr>
            <p:cNvPr id="20"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21" name="Oval 22"/>
            <p:cNvSpPr>
              <a:spLocks noChangeArrowheads="1"/>
            </p:cNvSpPr>
            <p:nvPr/>
          </p:nvSpPr>
          <p:spPr bwMode="gray">
            <a:xfrm>
              <a:off x="2337" y="1939"/>
              <a:ext cx="1096" cy="1098"/>
            </a:xfrm>
            <a:prstGeom prst="ellipse">
              <a:avLst/>
            </a:prstGeom>
            <a:gradFill rotWithShape="1">
              <a:gsLst>
                <a:gs pos="0">
                  <a:srgbClr val="21B3E1"/>
                </a:gs>
                <a:gs pos="100000">
                  <a:srgbClr val="10576D"/>
                </a:gs>
              </a:gsLst>
              <a:lin ang="2700000" scaled="1"/>
            </a:gradFill>
            <a:ln w="38100" algn="ctr">
              <a:noFill/>
              <a:round/>
              <a:headEnd/>
              <a:tailEnd/>
            </a:ln>
          </p:spPr>
          <p:txBody>
            <a:bodyPr anchor="ctr">
              <a:spAutoFit/>
            </a:bodyPr>
            <a:lstStyle/>
            <a:p>
              <a:pPr eaLnBrk="0" hangingPunct="0"/>
              <a:endParaRPr lang="en-US"/>
            </a:p>
          </p:txBody>
        </p:sp>
      </p:gr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4722" y="173663"/>
            <a:ext cx="8508922" cy="6279673"/>
          </a:xfrm>
        </p:spPr>
        <p:txBody>
          <a:bodyPr>
            <a:normAutofit/>
          </a:bodyPr>
          <a:lstStyle/>
          <a:p>
            <a:pPr algn="r" rtl="1">
              <a:buNone/>
            </a:pPr>
            <a:r>
              <a:rPr lang="fr-FR" dirty="0" smtClean="0">
                <a:sym typeface="Wingdings"/>
              </a:rPr>
              <a:t> </a:t>
            </a:r>
            <a:r>
              <a:rPr lang="ar-DZ" sz="2400" dirty="0" smtClean="0">
                <a:latin typeface="Simplified Arabic" panose="02020603050405020304" pitchFamily="18" charset="-78"/>
                <a:cs typeface="Simplified Arabic" panose="02020603050405020304" pitchFamily="18" charset="-78"/>
              </a:rPr>
              <a:t>مؤشرات جودة الأصول المعتمدة داخل البنك وفق نظام الإنذار الذي يتم احتسابه بصفة شهرية  على النحو التالي :</a:t>
            </a:r>
            <a:endParaRPr lang="fr-FR" sz="2400" dirty="0" smtClean="0">
              <a:latin typeface="Simplified Arabic" panose="02020603050405020304" pitchFamily="18" charset="-78"/>
              <a:cs typeface="Simplified Arabic" panose="02020603050405020304" pitchFamily="18" charset="-78"/>
            </a:endParaRPr>
          </a:p>
          <a:p>
            <a:pPr lvl="0" algn="r"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نسبة المحفظة الائتمانية إلى إجمالي الودائع . </a:t>
            </a:r>
            <a:endParaRPr lang="fr-FR" sz="2400" dirty="0" smtClean="0">
              <a:latin typeface="Simplified Arabic" panose="02020603050405020304" pitchFamily="18" charset="-78"/>
              <a:cs typeface="Simplified Arabic" panose="02020603050405020304" pitchFamily="18" charset="-78"/>
            </a:endParaRPr>
          </a:p>
          <a:p>
            <a:pPr lvl="0" algn="r"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 توزيع المحفظة على قطاعات النشاط الاقتصادي .</a:t>
            </a:r>
            <a:endParaRPr lang="fr-FR" sz="2400" dirty="0" smtClean="0">
              <a:latin typeface="Simplified Arabic" panose="02020603050405020304" pitchFamily="18" charset="-78"/>
              <a:cs typeface="Simplified Arabic" panose="02020603050405020304" pitchFamily="18" charset="-78"/>
            </a:endParaRPr>
          </a:p>
          <a:p>
            <a:pPr lvl="0" algn="r"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 نسبة القروض غير المضمونة إلى إجمالي المحفظة . </a:t>
            </a:r>
            <a:endParaRPr lang="fr-FR" sz="2400" dirty="0" smtClean="0">
              <a:latin typeface="Simplified Arabic" panose="02020603050405020304" pitchFamily="18" charset="-78"/>
              <a:cs typeface="Simplified Arabic" panose="02020603050405020304" pitchFamily="18" charset="-78"/>
            </a:endParaRPr>
          </a:p>
          <a:p>
            <a:pPr algn="r"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 بيان عن التركزات التي تصل إلى 25 </a:t>
            </a:r>
            <a:r>
              <a:rPr lang="fr-FR" sz="2400" dirty="0" smtClean="0">
                <a:latin typeface="Simplified Arabic" panose="02020603050405020304" pitchFamily="18" charset="-78"/>
                <a:cs typeface="Simplified Arabic" panose="02020603050405020304" pitchFamily="18" charset="-78"/>
              </a:rPr>
              <a:t>%</a:t>
            </a:r>
            <a:r>
              <a:rPr lang="ar-DZ" sz="2400" dirty="0" smtClean="0">
                <a:latin typeface="Simplified Arabic" panose="02020603050405020304" pitchFamily="18" charset="-78"/>
                <a:cs typeface="Simplified Arabic" panose="02020603050405020304" pitchFamily="18" charset="-78"/>
              </a:rPr>
              <a:t> فأكثر من قاعدة رأسمال البنك سواء كانت في صورة توظيفات البنك لدى العميل على شكل أسهم رأسمال وتسهيلات ائتمانية، أو في صور تمويل مختلفة</a:t>
            </a:r>
            <a:endParaRPr lang="fr-FR" sz="2400" dirty="0" smtClean="0">
              <a:latin typeface="Simplified Arabic" panose="02020603050405020304" pitchFamily="18" charset="-78"/>
              <a:cs typeface="Simplified Arabic" panose="02020603050405020304" pitchFamily="18" charset="-78"/>
            </a:endParaRPr>
          </a:p>
          <a:p>
            <a:pPr lvl="0" algn="just"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بيانات إجمالية عن التركزات التي تزيد 10 </a:t>
            </a:r>
            <a:r>
              <a:rPr lang="fr-FR" sz="2400" dirty="0" smtClean="0">
                <a:latin typeface="Simplified Arabic" panose="02020603050405020304" pitchFamily="18" charset="-78"/>
                <a:cs typeface="Simplified Arabic" panose="02020603050405020304" pitchFamily="18" charset="-78"/>
              </a:rPr>
              <a:t>%</a:t>
            </a:r>
            <a:r>
              <a:rPr lang="ar-DZ" sz="2400" dirty="0" smtClean="0">
                <a:latin typeface="Simplified Arabic" panose="02020603050405020304" pitchFamily="18" charset="-78"/>
                <a:cs typeface="Simplified Arabic" panose="02020603050405020304" pitchFamily="18" charset="-78"/>
              </a:rPr>
              <a:t> من القاعدة الرأسمالية للبنك (مع تحديد حد أقصى) </a:t>
            </a:r>
            <a:endParaRPr lang="fr-FR" sz="2400" dirty="0" smtClean="0">
              <a:latin typeface="Simplified Arabic" panose="02020603050405020304" pitchFamily="18" charset="-78"/>
              <a:cs typeface="Simplified Arabic" panose="02020603050405020304" pitchFamily="18" charset="-78"/>
            </a:endParaRPr>
          </a:p>
          <a:p>
            <a:pPr lvl="0" algn="just"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 نسبة المخصصات إلى إجمالي التسهيلات الغير المنتظمة المتمثلة في القروض والتسهيلات المستحقة </a:t>
            </a:r>
            <a:endParaRPr lang="fr-FR" sz="2400" dirty="0" smtClean="0">
              <a:latin typeface="Simplified Arabic" panose="02020603050405020304" pitchFamily="18" charset="-78"/>
              <a:cs typeface="Simplified Arabic" panose="02020603050405020304" pitchFamily="18" charset="-78"/>
            </a:endParaRPr>
          </a:p>
          <a:p>
            <a:pPr lvl="0" algn="just" rtl="1">
              <a:buFont typeface="Wingdings" pitchFamily="2" charset="2"/>
              <a:buChar char="q"/>
            </a:pPr>
            <a:r>
              <a:rPr lang="ar-DZ" sz="2400" dirty="0" smtClean="0">
                <a:latin typeface="Simplified Arabic" panose="02020603050405020304" pitchFamily="18" charset="-78"/>
                <a:cs typeface="Simplified Arabic" panose="02020603050405020304" pitchFamily="18" charset="-78"/>
              </a:rPr>
              <a:t> نسبة التسهيلات الغير المنتظمة </a:t>
            </a:r>
            <a:r>
              <a:rPr lang="ar-DZ" sz="2400" b="1" dirty="0" smtClean="0">
                <a:latin typeface="Simplified Arabic" panose="02020603050405020304" pitchFamily="18" charset="-78"/>
                <a:cs typeface="Simplified Arabic" panose="02020603050405020304" pitchFamily="18" charset="-78"/>
              </a:rPr>
              <a:t>/</a:t>
            </a:r>
            <a:r>
              <a:rPr lang="ar-DZ" sz="2400" dirty="0" smtClean="0">
                <a:latin typeface="Simplified Arabic" panose="02020603050405020304" pitchFamily="18" charset="-78"/>
                <a:cs typeface="Simplified Arabic" panose="02020603050405020304" pitchFamily="18" charset="-78"/>
              </a:rPr>
              <a:t> إجمالي المحفظة الائتمانية . </a:t>
            </a:r>
            <a:endParaRPr lang="fr-FR" sz="2400" dirty="0" smtClean="0">
              <a:latin typeface="Simplified Arabic" panose="02020603050405020304" pitchFamily="18" charset="-78"/>
              <a:cs typeface="Simplified Arabic" panose="02020603050405020304" pitchFamily="18" charset="-78"/>
            </a:endParaRPr>
          </a:p>
          <a:p>
            <a:pPr algn="r" rtl="1"/>
            <a:endParaRPr lang="fr-FR" sz="2400" dirty="0">
              <a:latin typeface="Simplified Arabic" panose="02020603050405020304" pitchFamily="18" charset="-78"/>
              <a:cs typeface="Simplified Arabic" panose="02020603050405020304" pitchFamily="18" charset="-78"/>
            </a:endParaRPr>
          </a:p>
        </p:txBody>
      </p:sp>
      <p:grpSp>
        <p:nvGrpSpPr>
          <p:cNvPr id="4" name="Group 31"/>
          <p:cNvGrpSpPr>
            <a:grpSpLocks/>
          </p:cNvGrpSpPr>
          <p:nvPr/>
        </p:nvGrpSpPr>
        <p:grpSpPr bwMode="auto">
          <a:xfrm>
            <a:off x="8606341" y="173663"/>
            <a:ext cx="381000" cy="381000"/>
            <a:chOff x="2078" y="1680"/>
            <a:chExt cx="1615" cy="1615"/>
          </a:xfrm>
        </p:grpSpPr>
        <p:sp>
          <p:nvSpPr>
            <p:cNvPr id="5" name="Oval 32"/>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6" name="Oval 33"/>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7" name="Oval 34"/>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8" name="Oval 35"/>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pPr eaLnBrk="0" hangingPunct="0"/>
              <a:endParaRPr lang="en-US"/>
            </a:p>
          </p:txBody>
        </p:sp>
        <p:sp>
          <p:nvSpPr>
            <p:cNvPr id="9" name="Oval 36"/>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10" name="Oval 37"/>
            <p:cNvSpPr>
              <a:spLocks noChangeArrowheads="1"/>
            </p:cNvSpPr>
            <p:nvPr/>
          </p:nvSpPr>
          <p:spPr bwMode="gray">
            <a:xfrm>
              <a:off x="2337" y="1939"/>
              <a:ext cx="1096" cy="1098"/>
            </a:xfrm>
            <a:prstGeom prst="ellipse">
              <a:avLst/>
            </a:prstGeom>
            <a:gradFill rotWithShape="1">
              <a:gsLst>
                <a:gs pos="0">
                  <a:srgbClr val="8D67E1"/>
                </a:gs>
                <a:gs pos="100000">
                  <a:srgbClr val="45326D"/>
                </a:gs>
              </a:gsLst>
              <a:lin ang="2700000" scaled="1"/>
            </a:gradFill>
            <a:ln w="38100" algn="ctr">
              <a:noFill/>
              <a:round/>
              <a:headEnd/>
              <a:tailEnd/>
            </a:ln>
          </p:spPr>
          <p:txBody>
            <a:bodyPr anchor="ctr">
              <a:spAutoFit/>
            </a:bodyPr>
            <a:lstStyle/>
            <a:p>
              <a:pPr eaLnBrk="0" hangingPunct="0"/>
              <a:endParaRPr lang="en-US"/>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455070"/>
          </a:xfrm>
        </p:spPr>
        <p:txBody>
          <a:bodyPr>
            <a:normAutofit/>
          </a:bodyPr>
          <a:lstStyle/>
          <a:p>
            <a:pPr lvl="0" algn="just" rtl="1">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نسبة مخصصات الديون المشكوك في تحصيلها </a:t>
            </a:r>
            <a:r>
              <a:rPr lang="ar-DZ" sz="2800" b="1" dirty="0" smtClean="0">
                <a:latin typeface="Simplified Arabic" panose="02020603050405020304" pitchFamily="18" charset="-78"/>
                <a:cs typeface="Simplified Arabic" panose="02020603050405020304" pitchFamily="18" charset="-78"/>
              </a:rPr>
              <a:t>/</a:t>
            </a:r>
            <a:r>
              <a:rPr lang="ar-DZ" sz="2800" dirty="0" smtClean="0">
                <a:latin typeface="Simplified Arabic" panose="02020603050405020304" pitchFamily="18" charset="-78"/>
                <a:cs typeface="Simplified Arabic" panose="02020603050405020304" pitchFamily="18" charset="-78"/>
              </a:rPr>
              <a:t> إجمالي المحفظة الائتمانية .</a:t>
            </a:r>
            <a:endParaRPr lang="fr-FR" sz="2800" dirty="0" smtClean="0">
              <a:latin typeface="Simplified Arabic" panose="02020603050405020304" pitchFamily="18" charset="-78"/>
              <a:cs typeface="Simplified Arabic" panose="02020603050405020304" pitchFamily="18" charset="-78"/>
            </a:endParaRPr>
          </a:p>
          <a:p>
            <a:pPr lvl="0" algn="just" rtl="1">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 نسبة العائد المتوقع على إجمالي القروض .</a:t>
            </a:r>
            <a:endParaRPr lang="fr-FR" sz="2800" dirty="0" smtClean="0">
              <a:latin typeface="Simplified Arabic" panose="02020603050405020304" pitchFamily="18" charset="-78"/>
              <a:cs typeface="Simplified Arabic" panose="02020603050405020304" pitchFamily="18" charset="-78"/>
            </a:endParaRPr>
          </a:p>
          <a:p>
            <a:pPr lvl="0" algn="just" rtl="1">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 إجمالي صافي العائد على إجمالي القروض . </a:t>
            </a:r>
            <a:endParaRPr lang="fr-FR" sz="2800" dirty="0" smtClean="0">
              <a:latin typeface="Simplified Arabic" panose="02020603050405020304" pitchFamily="18" charset="-78"/>
              <a:cs typeface="Simplified Arabic" panose="02020603050405020304" pitchFamily="18" charset="-78"/>
            </a:endParaRPr>
          </a:p>
          <a:p>
            <a:pPr lvl="0" algn="just" rtl="1" fontAlgn="base">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صافي أعباء القروض / إجمالي القروض </a:t>
            </a:r>
            <a:endParaRPr lang="fr-FR" sz="2800" dirty="0" smtClean="0">
              <a:latin typeface="Simplified Arabic" panose="02020603050405020304" pitchFamily="18" charset="-78"/>
              <a:cs typeface="Simplified Arabic" panose="02020603050405020304" pitchFamily="18" charset="-78"/>
            </a:endParaRPr>
          </a:p>
          <a:p>
            <a:pPr lvl="0" algn="just" rtl="1" fontAlgn="base">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مخصصات الديون المشكوك في تحصيلها / إجمالي القروض </a:t>
            </a:r>
            <a:endParaRPr lang="fr-FR" sz="2800" dirty="0" smtClean="0">
              <a:latin typeface="Simplified Arabic" panose="02020603050405020304" pitchFamily="18" charset="-78"/>
              <a:cs typeface="Simplified Arabic" panose="02020603050405020304" pitchFamily="18" charset="-78"/>
            </a:endParaRPr>
          </a:p>
          <a:p>
            <a:pPr lvl="0" algn="just" rtl="1">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مخصصات الديون المشكوك في تحصيلها / القروض المستحقة</a:t>
            </a:r>
            <a:endParaRPr lang="fr-FR" sz="2800" dirty="0" smtClean="0">
              <a:latin typeface="Simplified Arabic" panose="02020603050405020304" pitchFamily="18" charset="-78"/>
              <a:cs typeface="Simplified Arabic" panose="02020603050405020304" pitchFamily="18" charset="-78"/>
            </a:endParaRPr>
          </a:p>
          <a:p>
            <a:pPr algn="just" rtl="1">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بيانات عن مدى توافق الضمانات القائمة مع التسهيلات الممنوحة لتحديد مقدار المخصصات ويتم احتسابها بقسمة القيمة الحالية للضمانات على إجمالي التسهيلات الممنوحة .</a:t>
            </a:r>
            <a:endParaRPr lang="fr-FR" sz="2800" dirty="0" smtClean="0">
              <a:latin typeface="Simplified Arabic" panose="02020603050405020304" pitchFamily="18" charset="-78"/>
              <a:cs typeface="Simplified Arabic" panose="02020603050405020304" pitchFamily="18" charset="-78"/>
            </a:endParaRPr>
          </a:p>
          <a:p>
            <a:pPr algn="just" rtl="1">
              <a:buFont typeface="Wingdings" pitchFamily="2" charset="2"/>
              <a:buChar char="q"/>
            </a:pPr>
            <a:r>
              <a:rPr lang="ar-DZ" sz="2800" dirty="0" smtClean="0">
                <a:latin typeface="Simplified Arabic" panose="02020603050405020304" pitchFamily="18" charset="-78"/>
                <a:cs typeface="Simplified Arabic" panose="02020603050405020304" pitchFamily="18" charset="-78"/>
              </a:rPr>
              <a:t>تقارير عن بعض الحالات الائتمانية التي تستلزم تحديد وضعيتها لضمان انتظام سدادها، وتحديد أسباب تعثر الديون الغير المنتظمة</a:t>
            </a:r>
            <a:endParaRPr lang="fr-FR" sz="2800" dirty="0">
              <a:latin typeface="Simplified Arabic" panose="02020603050405020304" pitchFamily="18" charset="-78"/>
              <a:cs typeface="Simplified Arabic" panose="02020603050405020304" pitchFamily="18" charset="-78"/>
            </a:endParaRPr>
          </a:p>
        </p:txBody>
      </p:sp>
      <p:pic>
        <p:nvPicPr>
          <p:cNvPr id="5" name="Picture 14" descr="http://t0.gstatic.com/images?q=tbn:ANd9GcQadTY6Zme8-fqirDK3HTz73hcoeCcgo2-92GQJei-AlQaxJQ8egq8DkNU">
            <a:hlinkClick r:id="rId2"/>
          </p:cNvPr>
          <p:cNvPicPr>
            <a:picLocks noChangeAspect="1" noChangeArrowheads="1"/>
          </p:cNvPicPr>
          <p:nvPr/>
        </p:nvPicPr>
        <p:blipFill>
          <a:blip r:embed="rId3" cstate="print"/>
          <a:srcRect/>
          <a:stretch>
            <a:fillRect/>
          </a:stretch>
        </p:blipFill>
        <p:spPr bwMode="auto">
          <a:xfrm>
            <a:off x="785786" y="5500702"/>
            <a:ext cx="1196008" cy="971550"/>
          </a:xfrm>
          <a:prstGeom prst="ellipse">
            <a:avLst/>
          </a:prstGeom>
          <a:ln>
            <a:noFill/>
          </a:ln>
          <a:effectLst>
            <a:softEdge rad="112500"/>
          </a:effectLst>
        </p:spPr>
      </p:pic>
    </p:spTree>
  </p:cSld>
  <p:clrMapOvr>
    <a:masterClrMapping/>
  </p:clrMapOvr>
  <p:transition>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575592" y="1535052"/>
            <a:ext cx="3571900" cy="639762"/>
          </a:xfrm>
        </p:spPr>
        <p:style>
          <a:lnRef idx="2">
            <a:schemeClr val="accent2"/>
          </a:lnRef>
          <a:fillRef idx="1">
            <a:schemeClr val="lt1"/>
          </a:fillRef>
          <a:effectRef idx="0">
            <a:schemeClr val="accent2"/>
          </a:effectRef>
          <a:fontRef idx="minor">
            <a:schemeClr val="dk1"/>
          </a:fontRef>
        </p:style>
        <p:txBody>
          <a:bodyPr/>
          <a:lstStyle/>
          <a:p>
            <a:pPr lvl="0" algn="ctr" rtl="1"/>
            <a:r>
              <a:rPr lang="ar-DZ" dirty="0" smtClean="0"/>
              <a:t>ا</a:t>
            </a:r>
            <a:r>
              <a:rPr lang="ar-SA" sz="1800" dirty="0" smtClean="0">
                <a:solidFill>
                  <a:schemeClr val="tx1"/>
                </a:solidFill>
              </a:rPr>
              <a:t>ﻟﻨﺴﺐ اﻟﺨﺎﺻﺔ ﺑﻘﺮوض اﻻﺳﺘﻐﻼل:</a:t>
            </a:r>
            <a:endParaRPr lang="fr-FR" sz="1800" dirty="0" smtClean="0">
              <a:solidFill>
                <a:schemeClr val="tx1"/>
              </a:solidFill>
            </a:endParaRPr>
          </a:p>
        </p:txBody>
      </p:sp>
      <p:sp>
        <p:nvSpPr>
          <p:cNvPr id="4" name="Espace réservé du contenu 3"/>
          <p:cNvSpPr>
            <a:spLocks noGrp="1"/>
          </p:cNvSpPr>
          <p:nvPr>
            <p:ph sz="half" idx="2"/>
          </p:nvPr>
        </p:nvSpPr>
        <p:spPr>
          <a:xfrm>
            <a:off x="357158" y="2348880"/>
            <a:ext cx="4140230" cy="4294830"/>
          </a:xfrm>
        </p:spPr>
        <p:style>
          <a:lnRef idx="2">
            <a:schemeClr val="accent2"/>
          </a:lnRef>
          <a:fillRef idx="1">
            <a:schemeClr val="lt1"/>
          </a:fillRef>
          <a:effectRef idx="0">
            <a:schemeClr val="accent2"/>
          </a:effectRef>
          <a:fontRef idx="minor">
            <a:schemeClr val="dk1"/>
          </a:fontRef>
        </p:style>
        <p:txBody>
          <a:bodyPr>
            <a:normAutofit/>
          </a:bodyPr>
          <a:lstStyle/>
          <a:p>
            <a:pPr algn="just" rtl="1"/>
            <a:r>
              <a:rPr lang="ar-SA" dirty="0" smtClean="0"/>
              <a:t>ﻋﻨﺪﻣﺎ ﻳﻮاﺟﻪ اﻟﺒﻨﻚ ﻃﻠﺒﺎ ﻟﺘﻤﻮﻳﻞ ﻧﺸﺎﻃﺎت اﻻﺳﺘﻐﻼل ﻳﻜﻮن </a:t>
            </a:r>
            <a:r>
              <a:rPr lang="ar-DZ" dirty="0" smtClean="0"/>
              <a:t>مجبرا</a:t>
            </a:r>
            <a:r>
              <a:rPr lang="ar-SA" dirty="0" smtClean="0"/>
              <a:t> ﺑﺎﻟﻘﻴﺎم ﺑﺎﻟﺪراﺳﺔ </a:t>
            </a:r>
            <a:r>
              <a:rPr lang="ar-DZ" dirty="0" smtClean="0"/>
              <a:t>المالية</a:t>
            </a:r>
            <a:r>
              <a:rPr lang="ar-SA" dirty="0" smtClean="0"/>
              <a:t> ﻟﻠﻤﻨﻈﻤﺔ ﻃﺎﻟﺒﺔ اﻹﺋﺘﻤﺎن وﻣﻦ أﺟﻞ ذﻟﻚ ﻳﺘﻢ إﺳﺘﺨﺪام </a:t>
            </a:r>
            <a:r>
              <a:rPr lang="ar-DZ" dirty="0" smtClean="0"/>
              <a:t>مجموعة</a:t>
            </a:r>
            <a:r>
              <a:rPr lang="ar-SA" dirty="0" smtClean="0"/>
              <a:t> ﻣﻦ اﻟﻨﺴﺐ </a:t>
            </a:r>
            <a:r>
              <a:rPr lang="ar-DZ" dirty="0" smtClean="0"/>
              <a:t>المالية</a:t>
            </a:r>
            <a:r>
              <a:rPr lang="ar-SA" dirty="0" smtClean="0"/>
              <a:t> ﻣﻦ ﺑﻴﻨﻬﺎ:</a:t>
            </a:r>
            <a:endParaRPr lang="fr-FR" dirty="0" smtClean="0"/>
          </a:p>
          <a:p>
            <a:pPr algn="just" rtl="1"/>
            <a:r>
              <a:rPr lang="ar-DZ" dirty="0" smtClean="0"/>
              <a:t>نسب</a:t>
            </a:r>
            <a:r>
              <a:rPr lang="ar-SA" dirty="0" smtClean="0"/>
              <a:t> اﻟﺘﻮازن اﻟﻤﺎﻟﻲ و ﻳﺘﻢ اﺣﺘﺴﺎب </a:t>
            </a:r>
            <a:r>
              <a:rPr lang="ar-DZ" dirty="0" smtClean="0"/>
              <a:t>رأس الما</a:t>
            </a:r>
            <a:r>
              <a:rPr lang="ar-SA" dirty="0" smtClean="0"/>
              <a:t>ل اﻟﻌﺎﻣﻞ و </a:t>
            </a:r>
            <a:r>
              <a:rPr lang="ar-DZ" dirty="0" smtClean="0"/>
              <a:t>ال</a:t>
            </a:r>
            <a:r>
              <a:rPr lang="ar-SA" dirty="0" smtClean="0"/>
              <a:t>اﺣﺘﻴﺎج </a:t>
            </a:r>
            <a:r>
              <a:rPr lang="ar-DZ" dirty="0" smtClean="0"/>
              <a:t>في رأس المال ا</a:t>
            </a:r>
            <a:r>
              <a:rPr lang="ar-SA" dirty="0" smtClean="0"/>
              <a:t>ﻟﻌﺎﻣﻞ و </a:t>
            </a:r>
            <a:r>
              <a:rPr lang="ar-DZ" dirty="0" smtClean="0"/>
              <a:t>الخز</a:t>
            </a:r>
            <a:r>
              <a:rPr lang="ar-SA" dirty="0" smtClean="0"/>
              <a:t>ﻳﻨﺔ </a:t>
            </a:r>
            <a:endParaRPr lang="fr-FR" dirty="0" smtClean="0"/>
          </a:p>
          <a:p>
            <a:pPr algn="just" rtl="1"/>
            <a:r>
              <a:rPr lang="fr-FR" dirty="0" smtClean="0"/>
              <a:t> </a:t>
            </a:r>
            <a:r>
              <a:rPr lang="ar-SA" dirty="0" smtClean="0"/>
              <a:t>ﻧﺴﺐ اﻟﺪوران و ﺗﺘﻜﻮن ﻣﻦ ﺛﻼث ﻧﺴﺐ:</a:t>
            </a:r>
            <a:r>
              <a:rPr lang="ar-DZ" dirty="0" smtClean="0"/>
              <a:t> </a:t>
            </a:r>
            <a:r>
              <a:rPr lang="ar-SA" dirty="0" smtClean="0"/>
              <a:t>دوران </a:t>
            </a:r>
            <a:r>
              <a:rPr lang="ar-DZ" dirty="0" smtClean="0"/>
              <a:t>المخزو</a:t>
            </a:r>
            <a:r>
              <a:rPr lang="ar-SA" dirty="0" smtClean="0"/>
              <a:t>ن، </a:t>
            </a:r>
            <a:r>
              <a:rPr lang="ar-DZ" dirty="0" smtClean="0"/>
              <a:t>سرعة </a:t>
            </a:r>
            <a:r>
              <a:rPr lang="ar-SA" dirty="0" smtClean="0"/>
              <a:t>دوران اﻟﺰﺑﺎﺋﻦ ، ﺳﺮﻋﺔ دوران ا</a:t>
            </a:r>
            <a:r>
              <a:rPr lang="ar-DZ" dirty="0" smtClean="0"/>
              <a:t>المورد</a:t>
            </a:r>
            <a:endParaRPr lang="fr-FR" dirty="0" smtClean="0"/>
          </a:p>
          <a:p>
            <a:pPr algn="just" rtl="1"/>
            <a:r>
              <a:rPr lang="ar-SA" dirty="0" smtClean="0"/>
              <a:t>ﻧﺴﺐ اﻟﺴﻴﻮﻟﺔ اﻟﻌﺎﻣﺔ : و ﻳﺴﺘﺪل ﻣﻨﻬﺎ ﻋﻠﻰ ﻣﺪى ﺗﻮﻓﺮ ﻋﻨﺼﺮ اﻟﻜﻔﺎءة و ﺗﺸﻤﻞ: ﻧﺴﺐ اﻟﺘﺪاول و ﻧﺴﺐ اﻟﺴﻴﻮﻟﺔ اﻟﺴﺮﻳﻌﺔ</a:t>
            </a:r>
            <a:endParaRPr lang="fr-FR" dirty="0"/>
          </a:p>
        </p:txBody>
      </p:sp>
      <p:sp>
        <p:nvSpPr>
          <p:cNvPr id="5" name="Espace réservé du texte 4"/>
          <p:cNvSpPr>
            <a:spLocks noGrp="1"/>
          </p:cNvSpPr>
          <p:nvPr>
            <p:ph type="body" sz="quarter" idx="3"/>
          </p:nvPr>
        </p:nvSpPr>
        <p:spPr>
          <a:xfrm>
            <a:off x="4788024" y="1556792"/>
            <a:ext cx="3786214" cy="639762"/>
          </a:xfrm>
        </p:spPr>
        <p:style>
          <a:lnRef idx="2">
            <a:schemeClr val="accent1"/>
          </a:lnRef>
          <a:fillRef idx="1">
            <a:schemeClr val="lt1"/>
          </a:fillRef>
          <a:effectRef idx="0">
            <a:schemeClr val="accent1"/>
          </a:effectRef>
          <a:fontRef idx="minor">
            <a:schemeClr val="dk1"/>
          </a:fontRef>
        </p:style>
        <p:txBody>
          <a:bodyPr/>
          <a:lstStyle/>
          <a:p>
            <a:pPr lvl="0" algn="ctr" rtl="1"/>
            <a:r>
              <a:rPr lang="ar-SA" sz="2000" dirty="0" smtClean="0">
                <a:solidFill>
                  <a:schemeClr val="tx1"/>
                </a:solidFill>
              </a:rPr>
              <a:t>اﻟﻨﺴﺐ اﻟﺨﺎﺻﺔ ﺑﻘﺮوض اﻻﺳﺘﺜﻤﺎر:</a:t>
            </a:r>
            <a:endParaRPr lang="fr-FR" sz="2000" dirty="0" smtClean="0">
              <a:solidFill>
                <a:schemeClr val="tx1"/>
              </a:solidFill>
            </a:endParaRPr>
          </a:p>
        </p:txBody>
      </p:sp>
      <p:sp>
        <p:nvSpPr>
          <p:cNvPr id="6" name="Espace réservé du contenu 5"/>
          <p:cNvSpPr>
            <a:spLocks noGrp="1"/>
          </p:cNvSpPr>
          <p:nvPr>
            <p:ph sz="quarter" idx="4"/>
          </p:nvPr>
        </p:nvSpPr>
        <p:spPr>
          <a:xfrm>
            <a:off x="4645025" y="2564904"/>
            <a:ext cx="4213255" cy="4078806"/>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rtl="1"/>
            <a:r>
              <a:rPr lang="ar-SA" dirty="0" smtClean="0"/>
              <a:t>ﻋﻨﺪﻣﺎ ﻳﻮاﺟﻪ اﻟﺒﻨﻚ ﻃﻠﺒﺎ ﻟﺘﻤﻮﻳﻞ ﻧﺸﺎﻃﺎت اﻹﺳﺘﺜﻤﺎر ﻳﻜﻮن </a:t>
            </a:r>
            <a:r>
              <a:rPr lang="ar-DZ" dirty="0" smtClean="0"/>
              <a:t>مجبرا</a:t>
            </a:r>
            <a:r>
              <a:rPr lang="ar-SA" dirty="0" smtClean="0"/>
              <a:t> ﺑﺎﻟﻘﻴﺎم ﺑﺎﻟﺪراﺳﺔ </a:t>
            </a:r>
            <a:r>
              <a:rPr lang="ar-DZ" dirty="0" smtClean="0"/>
              <a:t>المالية</a:t>
            </a:r>
            <a:r>
              <a:rPr lang="ar-SA" dirty="0" smtClean="0"/>
              <a:t> ﻟﻠﻤﺆﺳﺴﺔ ﻃﺎﻟﺒﺔ </a:t>
            </a:r>
            <a:r>
              <a:rPr lang="ar-SA" dirty="0" err="1" smtClean="0"/>
              <a:t>ا</a:t>
            </a:r>
            <a:r>
              <a:rPr lang="ar-SA" dirty="0" smtClean="0"/>
              <a:t>ﻹ</a:t>
            </a:r>
            <a:r>
              <a:rPr lang="ar-SA" dirty="0" err="1" smtClean="0"/>
              <a:t>ﺋﺘﻤﺎن</a:t>
            </a:r>
            <a:r>
              <a:rPr lang="ar-SA" dirty="0" smtClean="0"/>
              <a:t> ﺑﻜﻞ دﻗﺔ و ﺗﻌﻤﻖ ﻷن ﻗﺮض اﻹﺳﺘﺜﻤﺎر ﺗﻜﻮن ﻋﺎدة ﻃﻮﻳﻠﺔ اﻷﺟﻞ و أﻛﺜﺮ ﻋﺮﺿﺔ</a:t>
            </a:r>
            <a:r>
              <a:rPr lang="ar-DZ" dirty="0" smtClean="0"/>
              <a:t> </a:t>
            </a:r>
            <a:r>
              <a:rPr lang="ar-DZ" dirty="0" err="1" smtClean="0"/>
              <a:t>لمخا</a:t>
            </a:r>
            <a:r>
              <a:rPr lang="ar-SA" dirty="0" smtClean="0"/>
              <a:t>ﻃﺮ اﻻﺋﺘﻤﺎن وﻣﻦ أﺟﻞ ذﻟﻚ </a:t>
            </a:r>
            <a:endParaRPr lang="fr-FR" dirty="0" smtClean="0"/>
          </a:p>
          <a:p>
            <a:pPr algn="just" rtl="1"/>
            <a:r>
              <a:rPr lang="fr-FR" dirty="0" smtClean="0"/>
              <a:t> </a:t>
            </a:r>
            <a:r>
              <a:rPr lang="ar-SA" dirty="0" smtClean="0"/>
              <a:t>ﻳﺘﻢ إﺳﺘﺨﺪام </a:t>
            </a:r>
            <a:r>
              <a:rPr lang="ar-DZ" dirty="0" smtClean="0"/>
              <a:t>مجمو</a:t>
            </a:r>
            <a:r>
              <a:rPr lang="ar-SA" dirty="0" smtClean="0"/>
              <a:t>ﻋﺔ ﻣﻦ اﻟﻨﺴﺐ </a:t>
            </a:r>
            <a:r>
              <a:rPr lang="ar-DZ" dirty="0" smtClean="0"/>
              <a:t>المالية</a:t>
            </a:r>
            <a:r>
              <a:rPr lang="ar-SA" dirty="0" smtClean="0"/>
              <a:t> ﻣﻦ ﺑﻴﻨﻬﺎ:</a:t>
            </a:r>
            <a:endParaRPr lang="fr-FR" dirty="0" smtClean="0"/>
          </a:p>
          <a:p>
            <a:pPr algn="just" rtl="1"/>
            <a:r>
              <a:rPr lang="ar-SA" dirty="0" smtClean="0"/>
              <a:t>اﻟﺘﻤﻮﻳﻞ اﻟﺬا</a:t>
            </a:r>
            <a:r>
              <a:rPr lang="ar-DZ" dirty="0" smtClean="0"/>
              <a:t>تي</a:t>
            </a:r>
            <a:r>
              <a:rPr lang="ar-SA" dirty="0" smtClean="0"/>
              <a:t> ، اﻟﺘﻤﻮﻳﻞ اﻟﺬا</a:t>
            </a:r>
            <a:r>
              <a:rPr lang="ar-DZ" dirty="0" smtClean="0"/>
              <a:t>تي</a:t>
            </a:r>
            <a:r>
              <a:rPr lang="ar-SA" dirty="0" smtClean="0"/>
              <a:t> /دﻳﻮن اﻹﺳﺘﺜﻤﺎر ﻷﺟﻞ وﻧﺴﺐ </a:t>
            </a:r>
            <a:r>
              <a:rPr lang="ar-DZ" dirty="0" smtClean="0"/>
              <a:t>المد</a:t>
            </a:r>
            <a:r>
              <a:rPr lang="ar-SA" dirty="0" smtClean="0"/>
              <a:t>ﻳﻮﻧﻴﺔ.</a:t>
            </a:r>
            <a:endParaRPr lang="fr-FR" dirty="0" smtClean="0"/>
          </a:p>
          <a:p>
            <a:pPr algn="just" rtl="1"/>
            <a:r>
              <a:rPr lang="fr-FR" dirty="0" smtClean="0"/>
              <a:t> </a:t>
            </a:r>
            <a:r>
              <a:rPr lang="ar-SA" dirty="0" smtClean="0"/>
              <a:t>و ﺗﻘﻴﻴﻢ </a:t>
            </a:r>
            <a:r>
              <a:rPr lang="ar-DZ" dirty="0" smtClean="0"/>
              <a:t>المالي </a:t>
            </a:r>
            <a:r>
              <a:rPr lang="ar-SA" dirty="0" smtClean="0"/>
              <a:t>ﻟﻠﻤﺸﺮوع</a:t>
            </a:r>
            <a:r>
              <a:rPr lang="ar-DZ" dirty="0" smtClean="0"/>
              <a:t> الإستثماري</a:t>
            </a:r>
            <a:r>
              <a:rPr lang="ar-SA" dirty="0" smtClean="0"/>
              <a:t>، و ذﻟﻚ ﻣﻦ ﺧﻼل:  ﻃﺮﻳﻘﺔ ﺻﺎ</a:t>
            </a:r>
            <a:r>
              <a:rPr lang="ar-DZ" dirty="0" smtClean="0"/>
              <a:t>في</a:t>
            </a:r>
            <a:r>
              <a:rPr lang="ar-SA" dirty="0" smtClean="0"/>
              <a:t> اﻟﻘﻴﻤﺔ </a:t>
            </a:r>
            <a:r>
              <a:rPr lang="ar-DZ" dirty="0" smtClean="0"/>
              <a:t>الحالية</a:t>
            </a:r>
            <a:r>
              <a:rPr lang="ar-SA" dirty="0" smtClean="0"/>
              <a:t> ﻃﺮﻳﻘﺔ ﻣﻌﺪل اﻟﻌﺎﺋﺪ اﻟﺪاﺧﻠﻲ ﻃﺮﻳﻘﺔ </a:t>
            </a:r>
            <a:r>
              <a:rPr lang="ar-DZ" dirty="0" smtClean="0"/>
              <a:t>فترة الاسترداد</a:t>
            </a:r>
            <a:r>
              <a:rPr lang="ar-SA" dirty="0" smtClean="0"/>
              <a:t>،</a:t>
            </a:r>
            <a:r>
              <a:rPr lang="ar-DZ" dirty="0" smtClean="0"/>
              <a:t> مؤشر الربحية</a:t>
            </a:r>
            <a:r>
              <a:rPr lang="ar-SA" dirty="0" smtClean="0"/>
              <a:t>.</a:t>
            </a:r>
            <a:endParaRPr lang="fr-FR" dirty="0" smtClean="0"/>
          </a:p>
          <a:p>
            <a:endParaRPr lang="fr-FR" dirty="0"/>
          </a:p>
        </p:txBody>
      </p:sp>
      <p:sp>
        <p:nvSpPr>
          <p:cNvPr id="7" name="Titre 1"/>
          <p:cNvSpPr>
            <a:spLocks noGrp="1"/>
          </p:cNvSpPr>
          <p:nvPr>
            <p:ph type="title"/>
          </p:nvPr>
        </p:nvSpPr>
        <p:spPr>
          <a:xfrm>
            <a:off x="575592" y="96579"/>
            <a:ext cx="8138865" cy="875184"/>
          </a:xfrm>
        </p:spPr>
        <p:txBody>
          <a:bodyPr>
            <a:normAutofit/>
          </a:bodyPr>
          <a:lstStyle/>
          <a:p>
            <a:pPr algn="ctr" rtl="1"/>
            <a:r>
              <a:rPr lang="ar-SA" sz="2400" b="1" dirty="0" smtClean="0">
                <a:solidFill>
                  <a:schemeClr val="bg2">
                    <a:lumMod val="10000"/>
                  </a:schemeClr>
                </a:solidFill>
              </a:rPr>
              <a:t>أدوات اﻟﺘﺤﻠﻴﻞ اﻟﻤﺎﻟﻲ اﻟﻤﺴﺘﺨﺪﻣﺔ ﻓﻲ ﺗﻘﻴﻴﻢ ﻣﺨﺎﻃﺮ اﻻﺋﺘﻤﺎن</a:t>
            </a:r>
            <a:endParaRPr lang="fr-FR" sz="2400" dirty="0">
              <a:solidFill>
                <a:schemeClr val="bg2">
                  <a:lumMod val="10000"/>
                </a:schemeClr>
              </a:solidFill>
            </a:endParaRPr>
          </a:p>
        </p:txBody>
      </p:sp>
    </p:spTree>
  </p:cSld>
  <p:clrMapOvr>
    <a:masterClrMapping/>
  </p:clrMapOvr>
  <p:transition>
    <p:cover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nsées 4"/>
          <p:cNvSpPr/>
          <p:nvPr/>
        </p:nvSpPr>
        <p:spPr>
          <a:xfrm>
            <a:off x="2347882" y="59615"/>
            <a:ext cx="6000792" cy="928694"/>
          </a:xfrm>
          <a:prstGeom prst="cloudCallout">
            <a:avLst/>
          </a:prstGeom>
          <a:solidFill>
            <a:srgbClr val="F7CB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3635896" y="59614"/>
            <a:ext cx="5829312" cy="1143000"/>
          </a:xfrm>
        </p:spPr>
        <p:txBody>
          <a:bodyPr>
            <a:normAutofit/>
          </a:bodyPr>
          <a:lstStyle/>
          <a:p>
            <a:r>
              <a:rPr lang="ar-SA" sz="2400" b="1" dirty="0" smtClean="0">
                <a:solidFill>
                  <a:srgbClr val="0070C0"/>
                </a:solidFill>
              </a:rPr>
              <a:t>ﺛﺎﻧﻴﺎ : ﻃﺮﻳﻘﺔ اﻟﻘﺮض اﻟ</a:t>
            </a:r>
            <a:r>
              <a:rPr lang="ar-DZ" sz="2400" b="1" dirty="0" smtClean="0">
                <a:solidFill>
                  <a:srgbClr val="0070C0"/>
                </a:solidFill>
              </a:rPr>
              <a:t>تنقيطي</a:t>
            </a:r>
            <a:endParaRPr lang="fr-FR" sz="2400" dirty="0">
              <a:solidFill>
                <a:srgbClr val="0070C0"/>
              </a:solidFill>
            </a:endParaRPr>
          </a:p>
        </p:txBody>
      </p:sp>
      <p:sp>
        <p:nvSpPr>
          <p:cNvPr id="3" name="Espace réservé du contenu 2"/>
          <p:cNvSpPr>
            <a:spLocks noGrp="1"/>
          </p:cNvSpPr>
          <p:nvPr>
            <p:ph idx="1"/>
          </p:nvPr>
        </p:nvSpPr>
        <p:spPr>
          <a:xfrm>
            <a:off x="353125" y="1203332"/>
            <a:ext cx="7560839" cy="4954313"/>
          </a:xfrm>
          <a:ln/>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rtl="1"/>
            <a:r>
              <a:rPr lang="ar-SA" b="1" dirty="0" smtClean="0"/>
              <a:t>ﻫﻲ اﻟﻴﺔ ﻟﻠﺘﻨﻘﻴﻂ ﺗﻌﺘﻤﺪ ﻋﻠﻰ اﻟﺘﺤﺎﻟﻴﻞ اﻹﺣﺼﺎﺋﻴﺔ و اﻟ</a:t>
            </a:r>
            <a:r>
              <a:rPr lang="ar-DZ" b="1" dirty="0" smtClean="0"/>
              <a:t>تي </a:t>
            </a:r>
            <a:r>
              <a:rPr lang="ar-SA" b="1" dirty="0" smtClean="0"/>
              <a:t>ﺗﺴﻤﺢ ﺑﺈﻋﻄﺎء ﻧﻘﻄﺔ أو وزن ﻟﻜﻞ ﻃﺎﻟﺐ ﻗﺮض ﻟﻴﺘﺤﺪد </a:t>
            </a:r>
            <a:r>
              <a:rPr lang="ar-DZ" b="1" dirty="0" smtClean="0"/>
              <a:t>الخطر</a:t>
            </a:r>
            <a:r>
              <a:rPr lang="ar-SA" b="1" dirty="0" smtClean="0"/>
              <a:t> ﺑﺎﻟﻨﺴﺒﺔ ﻟﻠﺒﻨﻚ و اﻟﺬي ﻳﺴﺘﻌﻤﻠﻬﺎ ﻟﻜﻲ ﻳﺘﻤﻜﻦ ﻣﻦ ﺗﻘﺪﻳﺮ </a:t>
            </a:r>
            <a:r>
              <a:rPr lang="ar-DZ" b="1" dirty="0" smtClean="0"/>
              <a:t>الملاءة</a:t>
            </a:r>
            <a:r>
              <a:rPr lang="ar-SA" b="1" dirty="0" smtClean="0"/>
              <a:t> </a:t>
            </a:r>
            <a:r>
              <a:rPr lang="ar-DZ" b="1" dirty="0" smtClean="0"/>
              <a:t>المالية</a:t>
            </a:r>
            <a:r>
              <a:rPr lang="ar-SA" b="1" dirty="0" smtClean="0"/>
              <a:t> ﻟﺰﺑﺎﺋﻨﻪ ﻗﺒﻞ ﻣﻨﺤﻬﻢ اﻟﻘﺮض أو </a:t>
            </a:r>
            <a:r>
              <a:rPr lang="ar-SA" b="1" dirty="0" err="1" smtClean="0"/>
              <a:t>اﻟﺘﻨﺒؤ</a:t>
            </a:r>
            <a:r>
              <a:rPr lang="ar-DZ" b="1" dirty="0" smtClean="0"/>
              <a:t> المسبق لحالات </a:t>
            </a:r>
            <a:r>
              <a:rPr lang="ar-SA" b="1" dirty="0" smtClean="0"/>
              <a:t>اﻟﻌﺠﺰ </a:t>
            </a:r>
            <a:r>
              <a:rPr lang="ar-DZ" b="1" dirty="0" smtClean="0"/>
              <a:t>التي يمكن </a:t>
            </a:r>
            <a:r>
              <a:rPr lang="ar-SA" b="1" dirty="0" smtClean="0"/>
              <a:t>أن ﺗﺼﻴﺐ </a:t>
            </a:r>
            <a:r>
              <a:rPr lang="ar-DZ" b="1" dirty="0" smtClean="0"/>
              <a:t>المنظمات التي </a:t>
            </a:r>
            <a:r>
              <a:rPr lang="ar-SA" b="1" dirty="0" smtClean="0"/>
              <a:t>ﻳﺘﻌﺎﻣﻞ ﻣﻌﻬﺎ. و ﺗﺴﺘﻌﻤﻞ ﻫﺬﻩ اﻟﻄﺮﻳﻘﺔ </a:t>
            </a:r>
            <a:r>
              <a:rPr lang="ar-DZ" b="1" dirty="0" smtClean="0"/>
              <a:t>في</a:t>
            </a:r>
            <a:r>
              <a:rPr lang="ar-SA" b="1" dirty="0" smtClean="0"/>
              <a:t> ﺣﺎﻟﺔ اﻟﻘﺮوض </a:t>
            </a:r>
            <a:r>
              <a:rPr lang="ar-DZ" b="1" dirty="0" smtClean="0"/>
              <a:t>الموجهة</a:t>
            </a:r>
            <a:r>
              <a:rPr lang="ar-SA" b="1" dirty="0" smtClean="0"/>
              <a:t> ﻟﻸﻓﺮاد و اﻟﻘﺮوض </a:t>
            </a:r>
            <a:r>
              <a:rPr lang="ar-DZ" b="1" dirty="0" smtClean="0"/>
              <a:t>الموجهة</a:t>
            </a:r>
            <a:r>
              <a:rPr lang="ar-SA" b="1" dirty="0" smtClean="0"/>
              <a:t> ﻟﻠﻤﻨﻈﻤﺎت. ﺗﺴﻌﻰ ﻃﺮﻳﻘﺔ اﻟﺘﻨﻘﻴﻂ </a:t>
            </a:r>
            <a:r>
              <a:rPr lang="ar-DZ" b="1" dirty="0" smtClean="0"/>
              <a:t>إلى </a:t>
            </a:r>
            <a:r>
              <a:rPr lang="ar-SA" b="1" dirty="0" smtClean="0"/>
              <a:t> اﻻﺳﺘﺠﺎﺑﺔ ﻟﺜﻼﺛﺔ أﻫﺪاف:</a:t>
            </a:r>
            <a:endParaRPr lang="fr-FR" b="1" dirty="0" smtClean="0"/>
          </a:p>
          <a:p>
            <a:pPr algn="just" rtl="1"/>
            <a:endParaRPr lang="fr-FR" b="1" dirty="0" smtClean="0"/>
          </a:p>
          <a:p>
            <a:pPr algn="just" rtl="1"/>
            <a:r>
              <a:rPr lang="ar-SA" b="1" dirty="0" smtClean="0"/>
              <a:t>  </a:t>
            </a:r>
            <a:r>
              <a:rPr lang="ar-DZ" b="1" dirty="0" smtClean="0"/>
              <a:t>تخفيض</a:t>
            </a:r>
            <a:r>
              <a:rPr lang="ar-SA" b="1" dirty="0" smtClean="0"/>
              <a:t> ﺧﻄﺮ ﺧﺴﺎرة اﻟﻘﺮوض </a:t>
            </a:r>
            <a:r>
              <a:rPr lang="ar-DZ" b="1" dirty="0" smtClean="0"/>
              <a:t>الممنوحة بما يضمن</a:t>
            </a:r>
            <a:r>
              <a:rPr lang="ar-SA" b="1" dirty="0" smtClean="0"/>
              <a:t> اﺧﺘﻴﺎر أﻓﻀﻞ ﻟﻠﻤﺆﺳﺴﺎت اﻟﻄﺎﻟﺒﺔ ﻟﻠﻘﺮض.</a:t>
            </a:r>
            <a:endParaRPr lang="fr-FR" b="1" dirty="0" smtClean="0"/>
          </a:p>
          <a:p>
            <a:pPr algn="just" rtl="1"/>
            <a:endParaRPr lang="fr-FR" b="1" dirty="0" smtClean="0"/>
          </a:p>
          <a:p>
            <a:pPr algn="just" rtl="1"/>
            <a:r>
              <a:rPr lang="ar-SA" b="1" dirty="0" err="1" smtClean="0"/>
              <a:t>ﺗﺴﺮﻳﻊ</a:t>
            </a:r>
            <a:r>
              <a:rPr lang="ar-SA" b="1" dirty="0" smtClean="0"/>
              <a:t> ﻋﻤﻠﻴﺔ </a:t>
            </a:r>
            <a:r>
              <a:rPr lang="ar-DZ" b="1" dirty="0" smtClean="0"/>
              <a:t>اتخاذ</a:t>
            </a:r>
            <a:r>
              <a:rPr lang="ar-SA" b="1" dirty="0" smtClean="0"/>
              <a:t> اﻟﻘﺮار </a:t>
            </a:r>
            <a:r>
              <a:rPr lang="ar-DZ" b="1" dirty="0" smtClean="0"/>
              <a:t>في</a:t>
            </a:r>
            <a:r>
              <a:rPr lang="ar-SA" b="1" dirty="0" smtClean="0"/>
              <a:t> ﻣﻴﺪان اﻹﻗﺮاض اﻟﺬي ﻫﻮ أﺣﺪ اﻟﻮﻇﺎﺋﻒ اﻷﺳﺎﺳﻴﺔ ﻟﻠﺒﻨﻮك ﳑﺎ </a:t>
            </a:r>
            <a:r>
              <a:rPr lang="ar-DZ" b="1" dirty="0" smtClean="0"/>
              <a:t>يحسن</a:t>
            </a:r>
            <a:r>
              <a:rPr lang="ar-SA" b="1" dirty="0" smtClean="0"/>
              <a:t> ﻣﻦ </a:t>
            </a:r>
            <a:r>
              <a:rPr lang="ar-DZ" b="1" dirty="0" smtClean="0"/>
              <a:t>الخدمات</a:t>
            </a:r>
            <a:r>
              <a:rPr lang="ar-SA" b="1" dirty="0" smtClean="0"/>
              <a:t> </a:t>
            </a:r>
            <a:r>
              <a:rPr lang="fr-FR" b="1" dirty="0" smtClean="0"/>
              <a:t> </a:t>
            </a:r>
            <a:r>
              <a:rPr lang="ar-DZ" b="1" dirty="0" smtClean="0"/>
              <a:t>المقدمة</a:t>
            </a:r>
            <a:r>
              <a:rPr lang="ar-SA" b="1" dirty="0" smtClean="0"/>
              <a:t> ﻟﻠﺰﺑﺎﺋﻦ .</a:t>
            </a:r>
            <a:endParaRPr lang="fr-FR" b="1" dirty="0" smtClean="0"/>
          </a:p>
          <a:p>
            <a:pPr algn="just" rtl="1"/>
            <a:endParaRPr lang="fr-FR" b="1" dirty="0" smtClean="0"/>
          </a:p>
          <a:p>
            <a:pPr marL="0" indent="0" algn="just" rtl="1">
              <a:buNone/>
            </a:pPr>
            <a:r>
              <a:rPr lang="ar-DZ" b="1" dirty="0" smtClean="0"/>
              <a:t>  </a:t>
            </a:r>
            <a:r>
              <a:rPr lang="ar-SA" b="1" dirty="0" err="1" smtClean="0"/>
              <a:t>ﻟﺘﺨﻔﻴﺾ</a:t>
            </a:r>
            <a:r>
              <a:rPr lang="ar-SA" b="1" dirty="0" smtClean="0"/>
              <a:t> ﻣﻦ أﻋﺒﺎء دراﺳﺔ ﻣﻠﻔﺎت ﻃﺎ</a:t>
            </a:r>
            <a:r>
              <a:rPr lang="ar-DZ" b="1" dirty="0" smtClean="0"/>
              <a:t>لبي</a:t>
            </a:r>
            <a:r>
              <a:rPr lang="ar-SA" b="1" dirty="0" smtClean="0"/>
              <a:t> اﻟﻘﺮوض وﺗﺴﻴﲑﻫﺎ ﺧﺎﺻﺔ </a:t>
            </a:r>
            <a:r>
              <a:rPr lang="ar-DZ" b="1" dirty="0" smtClean="0"/>
              <a:t>في</a:t>
            </a:r>
            <a:r>
              <a:rPr lang="ar-SA" b="1" dirty="0" smtClean="0"/>
              <a:t> ﻣﻮاﺟﻬﺔ اﻟﻌﺪد </a:t>
            </a:r>
            <a:r>
              <a:rPr lang="ar-DZ" b="1" dirty="0" smtClean="0"/>
              <a:t>الهائل</a:t>
            </a:r>
            <a:r>
              <a:rPr lang="ar-SA" b="1" dirty="0" smtClean="0"/>
              <a:t> ﻣﻦ اﻟﻄﻠﺒﺎت.</a:t>
            </a:r>
            <a:endParaRPr lang="fr-FR" b="1" dirty="0" smtClean="0"/>
          </a:p>
          <a:p>
            <a:endParaRPr lang="fr-FR" dirty="0"/>
          </a:p>
        </p:txBody>
      </p:sp>
      <p:pic>
        <p:nvPicPr>
          <p:cNvPr id="4" name="Picture 1" descr="C:\Users\Naima\Desktop\stick_figure_crank_money_sm_wm.gif"/>
          <p:cNvPicPr>
            <a:picLocks noChangeAspect="1" noChangeArrowheads="1" noCrop="1"/>
          </p:cNvPicPr>
          <p:nvPr/>
        </p:nvPicPr>
        <p:blipFill>
          <a:blip r:embed="rId2" cstate="print"/>
          <a:srcRect/>
          <a:stretch>
            <a:fillRect/>
          </a:stretch>
        </p:blipFill>
        <p:spPr bwMode="auto">
          <a:xfrm>
            <a:off x="214282" y="59616"/>
            <a:ext cx="2133600" cy="1143716"/>
          </a:xfrm>
          <a:prstGeom prst="rect">
            <a:avLst/>
          </a:prstGeom>
          <a:noFill/>
        </p:spPr>
      </p:pic>
      <p:sp>
        <p:nvSpPr>
          <p:cNvPr id="6" name="Oval 29"/>
          <p:cNvSpPr>
            <a:spLocks noChangeArrowheads="1"/>
          </p:cNvSpPr>
          <p:nvPr/>
        </p:nvSpPr>
        <p:spPr bwMode="gray">
          <a:xfrm>
            <a:off x="7616858" y="3212976"/>
            <a:ext cx="244555" cy="245002"/>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pPr eaLnBrk="0" hangingPunct="0"/>
            <a:endParaRPr lang="en-US"/>
          </a:p>
        </p:txBody>
      </p:sp>
      <p:sp>
        <p:nvSpPr>
          <p:cNvPr id="7" name="Oval 29"/>
          <p:cNvSpPr>
            <a:spLocks noChangeArrowheads="1"/>
          </p:cNvSpPr>
          <p:nvPr/>
        </p:nvSpPr>
        <p:spPr bwMode="gray">
          <a:xfrm>
            <a:off x="7677995" y="4237194"/>
            <a:ext cx="244555" cy="245002"/>
          </a:xfrm>
          <a:prstGeom prst="ellipse">
            <a:avLst/>
          </a:prstGeom>
          <a:solidFill>
            <a:srgbClr val="7030A0"/>
          </a:solidFill>
          <a:ln w="38100" algn="ctr">
            <a:noFill/>
            <a:round/>
            <a:headEnd/>
            <a:tailEnd/>
          </a:ln>
        </p:spPr>
        <p:txBody>
          <a:bodyPr anchor="ctr">
            <a:spAutoFit/>
          </a:bodyPr>
          <a:lstStyle/>
          <a:p>
            <a:pPr eaLnBrk="0" hangingPunct="0"/>
            <a:endParaRPr lang="en-US"/>
          </a:p>
        </p:txBody>
      </p:sp>
      <p:sp>
        <p:nvSpPr>
          <p:cNvPr id="8" name="Oval 29"/>
          <p:cNvSpPr>
            <a:spLocks noChangeArrowheads="1"/>
          </p:cNvSpPr>
          <p:nvPr/>
        </p:nvSpPr>
        <p:spPr bwMode="gray">
          <a:xfrm>
            <a:off x="7739135" y="5138911"/>
            <a:ext cx="244555" cy="245002"/>
          </a:xfrm>
          <a:prstGeom prst="ellipse">
            <a:avLst/>
          </a:prstGeom>
          <a:solidFill>
            <a:srgbClr val="FFFF00"/>
          </a:solidFill>
          <a:ln w="38100" algn="ctr">
            <a:noFill/>
            <a:round/>
            <a:headEnd/>
            <a:tailEnd/>
          </a:ln>
        </p:spPr>
        <p:txBody>
          <a:bodyPr anchor="ctr">
            <a:spAutoFit/>
          </a:bodyPr>
          <a:lstStyle/>
          <a:p>
            <a:pPr eaLnBrk="0" hangingPunct="0"/>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lgn="just" rtl="1"/>
            <a:r>
              <a:rPr lang="ar-SA" dirty="0" smtClean="0"/>
              <a:t>و ﻋﻠﻴﻪ ﻓﺎن داﻟﺔ اﻟﺘﻨﻘﻴﻂ (</a:t>
            </a:r>
            <a:r>
              <a:rPr lang="fr-FR" dirty="0" smtClean="0"/>
              <a:t>Z</a:t>
            </a:r>
            <a:r>
              <a:rPr lang="ar-SA" dirty="0" smtClean="0"/>
              <a:t>) ﺗﻜﻮن ﻋﻠﻰ ﺷﻜﻞ ﻣﻌﺎدﻟﺔ ﺧﻄﻴﺔ و ﺗﺘﺤﺼﻞ ﻋﻠﻰ أﺣﺴﻦ ﺧﻂ ﻣﺴﺘﻘﻴﻢ و أﻓﻀﻞ 20 ﺗﻮﻓﻴﻘﺔ ﺧﻄﻴﺔ ﺗﻔﺼﻞ ﺑﲔ اﻟﺰﺑﺎﺋﻦ اﳉﻴﺪﻳﻦ و ﻏﲑ اﳉﻴﺪﻳﻦ ، ﲢﺴﺐ وﻓﻖ اﻟﻌﻼﻗﺔ اﻟﺘﺎﻟﻴﺔ :</a:t>
            </a:r>
            <a:endParaRPr lang="fr-FR" dirty="0" smtClean="0"/>
          </a:p>
          <a:p>
            <a:pPr algn="just" rtl="1"/>
            <a:r>
              <a:rPr lang="fr-FR" dirty="0" smtClean="0"/>
              <a:t> </a:t>
            </a:r>
          </a:p>
          <a:p>
            <a:pPr algn="just" rtl="1"/>
            <a:r>
              <a:rPr lang="ar-SA" dirty="0" smtClean="0"/>
              <a:t>: ﺣﻴﺚ </a:t>
            </a:r>
            <a:r>
              <a:rPr lang="fr-FR" dirty="0" smtClean="0"/>
              <a:t>Z= ∑ αi .Ri+ B</a:t>
            </a:r>
          </a:p>
          <a:p>
            <a:pPr algn="just" rtl="1"/>
            <a:r>
              <a:rPr lang="fr-FR" dirty="0" smtClean="0"/>
              <a:t>αi </a:t>
            </a:r>
            <a:r>
              <a:rPr lang="ar-DZ" dirty="0" smtClean="0"/>
              <a:t> المعاملات</a:t>
            </a:r>
            <a:r>
              <a:rPr lang="ar-SA" dirty="0" smtClean="0"/>
              <a:t> </a:t>
            </a:r>
            <a:r>
              <a:rPr lang="ar-DZ" dirty="0" smtClean="0"/>
              <a:t>المر</a:t>
            </a:r>
            <a:r>
              <a:rPr lang="ar-SA" dirty="0" err="1" smtClean="0"/>
              <a:t>ﺗﺒﻄﺔ</a:t>
            </a:r>
            <a:r>
              <a:rPr lang="ar-SA" dirty="0" smtClean="0"/>
              <a:t> ﺑﺎﻟﻨﺴﺐ </a:t>
            </a:r>
            <a:r>
              <a:rPr lang="fr-FR" dirty="0" smtClean="0"/>
              <a:t>Ri</a:t>
            </a:r>
            <a:r>
              <a:rPr lang="ar-SA" dirty="0" smtClean="0"/>
              <a:t> (ﻣﻌﺎﻣﻼت اﻟﱰﺟﻴﺢ ) </a:t>
            </a:r>
            <a:endParaRPr lang="fr-FR" dirty="0" smtClean="0"/>
          </a:p>
          <a:p>
            <a:pPr algn="just" rtl="1"/>
            <a:r>
              <a:rPr lang="fr-FR" dirty="0" smtClean="0"/>
              <a:t>Ri </a:t>
            </a:r>
            <a:r>
              <a:rPr lang="ar-SA" dirty="0" err="1" smtClean="0"/>
              <a:t>اﻟﻨﺴﺐ</a:t>
            </a:r>
            <a:r>
              <a:rPr lang="ar-SA" dirty="0" smtClean="0"/>
              <a:t> </a:t>
            </a:r>
            <a:r>
              <a:rPr lang="ar-DZ" dirty="0" smtClean="0"/>
              <a:t>الما</a:t>
            </a:r>
            <a:r>
              <a:rPr lang="ar-SA" dirty="0" err="1" smtClean="0"/>
              <a:t>ﻟﻴﺔ</a:t>
            </a:r>
            <a:r>
              <a:rPr lang="ar-DZ" dirty="0"/>
              <a:t> </a:t>
            </a:r>
            <a:r>
              <a:rPr lang="ar-DZ" dirty="0" smtClean="0"/>
              <a:t>المستخر</a:t>
            </a:r>
            <a:r>
              <a:rPr lang="ar-SA" dirty="0" err="1" smtClean="0"/>
              <a:t>ﺟﺔ</a:t>
            </a:r>
            <a:r>
              <a:rPr lang="ar-SA" dirty="0" smtClean="0"/>
              <a:t> ﻣﻦ اﻟﻘﻮاﺋﻢ اﳌﺎﻟﻴﺔ. </a:t>
            </a:r>
            <a:endParaRPr lang="fr-FR" dirty="0" smtClean="0"/>
          </a:p>
          <a:p>
            <a:pPr algn="just" rtl="1"/>
            <a:r>
              <a:rPr lang="fr-FR" dirty="0" smtClean="0"/>
              <a:t>B </a:t>
            </a:r>
            <a:r>
              <a:rPr lang="ar-SA" dirty="0" smtClean="0"/>
              <a:t>ﺣﺪ ﺛﺎﺑﺖ </a:t>
            </a:r>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12103"/>
            <a:ext cx="2790182" cy="1278466"/>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ar-SA" dirty="0" smtClean="0"/>
              <a:t>ﺑﻌﺾ </a:t>
            </a:r>
            <a:r>
              <a:rPr lang="ar-SA" b="1" dirty="0" smtClean="0"/>
              <a:t>ﳕﺎ</a:t>
            </a:r>
            <a:r>
              <a:rPr lang="ar-SA" dirty="0" smtClean="0"/>
              <a:t>ذج </a:t>
            </a:r>
            <a:r>
              <a:rPr lang="ar-SA" dirty="0" err="1" smtClean="0"/>
              <a:t>اﻟﻘﺮض</a:t>
            </a:r>
            <a:r>
              <a:rPr lang="ar-SA" dirty="0" smtClean="0"/>
              <a:t> </a:t>
            </a:r>
            <a:r>
              <a:rPr lang="ar-SA" dirty="0" err="1" smtClean="0"/>
              <a:t>اﻟﺘﻨﻘﻴﻄ</a:t>
            </a:r>
            <a:r>
              <a:rPr lang="ar-DZ" dirty="0" smtClean="0"/>
              <a:t>ي المشهورة</a:t>
            </a:r>
            <a:r>
              <a:rPr lang="ar-SA" dirty="0" smtClean="0"/>
              <a:t> و </a:t>
            </a:r>
            <a:r>
              <a:rPr lang="ar-DZ" dirty="0" smtClean="0"/>
              <a:t>المستعملة</a:t>
            </a:r>
            <a:r>
              <a:rPr lang="ar-SA" dirty="0" smtClean="0"/>
              <a:t> ﻟﻠﺘﻨﺒﺆ ﲞﻄﺮ اﻟﻘﺮض :</a:t>
            </a:r>
            <a:r>
              <a:rPr lang="fr-FR" dirty="0" smtClean="0"/>
              <a:t/>
            </a:r>
            <a:br>
              <a:rPr lang="fr-FR" dirty="0" smtClean="0"/>
            </a:br>
            <a:endParaRPr lang="fr-FR" dirty="0"/>
          </a:p>
        </p:txBody>
      </p:sp>
      <p:sp>
        <p:nvSpPr>
          <p:cNvPr id="3" name="Espace réservé du contenu 2"/>
          <p:cNvSpPr>
            <a:spLocks noGrp="1"/>
          </p:cNvSpPr>
          <p:nvPr>
            <p:ph idx="1"/>
          </p:nvPr>
        </p:nvSpPr>
        <p:spPr>
          <a:xfrm>
            <a:off x="3571275" y="514925"/>
            <a:ext cx="4025061" cy="6226443"/>
          </a:xfrm>
          <a:solidFill>
            <a:schemeClr val="accent5">
              <a:lumMod val="20000"/>
              <a:lumOff val="80000"/>
            </a:schemeClr>
          </a:solidFill>
        </p:spPr>
        <p:txBody>
          <a:bodyPr>
            <a:normAutofit fontScale="92500" lnSpcReduction="20000"/>
          </a:bodyPr>
          <a:lstStyle/>
          <a:p>
            <a:pPr algn="just" rtl="1"/>
            <a:r>
              <a:rPr lang="fr-FR" dirty="0" smtClean="0"/>
              <a:t> </a:t>
            </a:r>
            <a:r>
              <a:rPr lang="ar-SA" dirty="0" smtClean="0"/>
              <a:t>ﻧﻤﻮذج اﻟﺘﻤﺎن (</a:t>
            </a:r>
            <a:r>
              <a:rPr lang="fr-FR" dirty="0" smtClean="0"/>
              <a:t>Z- Score</a:t>
            </a:r>
            <a:r>
              <a:rPr lang="ar-SA" dirty="0" smtClean="0"/>
              <a:t>):ﻃﻮر اﻟﺘﻤﺎن ﳕﻮذﺟﻪ ﻣﺴﺘﺨﺪﻣﺎ اﻟﻨﺴﺐ اﳌﺎﻟﻴﺔ و ﻣﻌﺘﻤﺪا ﻋﻠﻰ اﻟﺘﺤﻠﻴﻞ اﻟﺘﻤﻴﻴﺰي اﳌﺘﻌﺪد و اﺳﺘﻄﺎع ﻣﻦ ﺧﻼل ﻫﺬا اﻟﻨﻤﻮذج اﻟﺘﻤﻴﻴﺰ ﺑﲔ اﻟﺸﺮﻛﺎت اﻟﻨﺎﺟﺤﺔ و اﻟﺸﺮﻛﺎت اﻟﻔﺎﺷﻠﺔ ﰲ ﻗﻄﺎع اﻟﺼﻨﺎﻋﺔ وﻳﺘﻜﻮن اﻟﻨﻤﻮذج ﻣﻦ 5 ﻧﺴﺐ ﻣﺎﻟﻴﺔ و أﺳﺘﻄﺎع اﻟﺘﻮﺻﻞ إﻟﻴﻬﺎ ﻣﻦ ﺧﻼل ﺗﻄﻮﻳﺮﻩ ﻟﺜﻼﺛﲔ ﻧﺴﺒﺔ ﻣﺎﻟﻴﺔ ﺗﻜﺘﺐ ﻋﻠﻰ  اﻟﺸﻜﻞ اﻟﺘﺎﱄ :</a:t>
            </a:r>
            <a:endParaRPr lang="fr-FR" dirty="0" smtClean="0"/>
          </a:p>
          <a:p>
            <a:pPr algn="just" rtl="1"/>
            <a:r>
              <a:rPr lang="fr-FR" dirty="0" smtClean="0"/>
              <a:t> </a:t>
            </a:r>
          </a:p>
          <a:p>
            <a:pPr algn="just" rtl="1"/>
            <a:r>
              <a:rPr lang="fr-FR" dirty="0" smtClean="0"/>
              <a:t> Z = 3.3X1 + 1.2X2 + 1.0X3 + 0.6X4 + 1.4X5</a:t>
            </a:r>
          </a:p>
          <a:p>
            <a:pPr algn="just" rtl="1"/>
            <a:r>
              <a:rPr lang="ar-SA" dirty="0" smtClean="0"/>
              <a:t>ﺣﻴﺚ : </a:t>
            </a:r>
            <a:r>
              <a:rPr lang="fr-FR" dirty="0" smtClean="0"/>
              <a:t>X1 </a:t>
            </a:r>
            <a:r>
              <a:rPr lang="ar-SA" dirty="0" smtClean="0"/>
              <a:t>اﻷرﺑﺎح ﻗﺒﻞ اﻟﻔﻮاﺋﺪ و اﻟﻀﺮاﺋﺐ / ﳎﻤﻮع اﻷﺻﻮل </a:t>
            </a:r>
            <a:endParaRPr lang="fr-FR" dirty="0" smtClean="0"/>
          </a:p>
          <a:p>
            <a:pPr algn="just" rtl="1"/>
            <a:r>
              <a:rPr lang="fr-FR" dirty="0" smtClean="0"/>
              <a:t> X2 </a:t>
            </a:r>
            <a:r>
              <a:rPr lang="ar-SA" dirty="0" smtClean="0"/>
              <a:t>ﺻﺎﰲ رأﲰﺎل اﻟﻌﺎﻣﻞ ﳎﻤﻮع اﻷﺻﻮل </a:t>
            </a:r>
            <a:endParaRPr lang="fr-FR" dirty="0" smtClean="0"/>
          </a:p>
          <a:p>
            <a:pPr algn="just" rtl="1"/>
            <a:r>
              <a:rPr lang="fr-FR" dirty="0" smtClean="0"/>
              <a:t> X3 </a:t>
            </a:r>
            <a:r>
              <a:rPr lang="ar-SA" dirty="0" smtClean="0"/>
              <a:t>اﳌﺒﻴﻌﺎت / ﳎﻤﻮع اﻷﺻﻮل </a:t>
            </a:r>
            <a:endParaRPr lang="fr-FR" dirty="0" smtClean="0"/>
          </a:p>
          <a:p>
            <a:pPr algn="just" rtl="1"/>
            <a:r>
              <a:rPr lang="fr-FR" dirty="0" smtClean="0"/>
              <a:t> X4 </a:t>
            </a:r>
            <a:r>
              <a:rPr lang="ar-SA" dirty="0" smtClean="0"/>
              <a:t>اﻟﻘﻴﻤﺔ اﻟﺴﻮﻗﻴﺔ ﻟﻸﺳﻬﻢ / اﻟﻘﻴﻤﺔ اﻟﺪﻓﱰﻳﺔ </a:t>
            </a:r>
            <a:endParaRPr lang="fr-FR" dirty="0" smtClean="0"/>
          </a:p>
          <a:p>
            <a:pPr algn="just" rtl="1"/>
            <a:r>
              <a:rPr lang="fr-FR" dirty="0" smtClean="0"/>
              <a:t> X5 </a:t>
            </a:r>
            <a:r>
              <a:rPr lang="ar-SA" dirty="0" smtClean="0"/>
              <a:t>اﻷرﺑﺎح اﶈﺘﺠﺰة اﳌﱰاﻛﻤﺔ / ﳎﻤﻮع اﻷﺻﻮل </a:t>
            </a:r>
            <a:endParaRPr lang="fr-FR" dirty="0" smtClean="0"/>
          </a:p>
          <a:p>
            <a:pPr algn="just" rtl="1"/>
            <a:r>
              <a:rPr lang="ar-SA" dirty="0" smtClean="0"/>
              <a:t>ﺣﻴﺚ: </a:t>
            </a:r>
            <a:r>
              <a:rPr lang="fr-FR" dirty="0" smtClean="0"/>
              <a:t>z </a:t>
            </a:r>
            <a:r>
              <a:rPr lang="ar-SA" dirty="0" smtClean="0"/>
              <a:t>ﻫ ﻲ اﻟﻨﻘﻄﺔ اﻟﺘﻤﻴﻴﺰﻳﺔ </a:t>
            </a:r>
            <a:endParaRPr lang="fr-FR" dirty="0" smtClean="0"/>
          </a:p>
          <a:p>
            <a:endParaRPr lang="fr-FR" dirty="0"/>
          </a:p>
        </p:txBody>
      </p:sp>
      <p:sp>
        <p:nvSpPr>
          <p:cNvPr id="4" name="Espace réservé du texte 3"/>
          <p:cNvSpPr>
            <a:spLocks noGrp="1"/>
          </p:cNvSpPr>
          <p:nvPr>
            <p:ph type="body" sz="half" idx="2"/>
          </p:nvPr>
        </p:nvSpPr>
        <p:spPr>
          <a:xfrm>
            <a:off x="457200" y="2060848"/>
            <a:ext cx="3008313" cy="4065315"/>
          </a:xfrm>
        </p:spPr>
        <p:style>
          <a:lnRef idx="1">
            <a:schemeClr val="accent3"/>
          </a:lnRef>
          <a:fillRef idx="2">
            <a:schemeClr val="accent3"/>
          </a:fillRef>
          <a:effectRef idx="1">
            <a:schemeClr val="accent3"/>
          </a:effectRef>
          <a:fontRef idx="minor">
            <a:schemeClr val="dk1"/>
          </a:fontRef>
        </p:style>
        <p:txBody>
          <a:bodyPr>
            <a:normAutofit/>
          </a:bodyPr>
          <a:lstStyle/>
          <a:p>
            <a:pPr algn="just" rtl="1"/>
            <a:r>
              <a:rPr lang="ar-SA" sz="2000" b="1" dirty="0" smtClean="0"/>
              <a:t>اذا </a:t>
            </a:r>
            <a:r>
              <a:rPr lang="ar-SA" sz="2000" b="1" dirty="0" err="1" smtClean="0"/>
              <a:t>ﻛﺎن</a:t>
            </a:r>
            <a:r>
              <a:rPr lang="ar-SA" sz="2000" b="1" dirty="0" smtClean="0"/>
              <a:t>:</a:t>
            </a:r>
            <a:r>
              <a:rPr lang="fr-FR" sz="2000" b="1" dirty="0" smtClean="0"/>
              <a:t>2.99</a:t>
            </a:r>
            <a:r>
              <a:rPr lang="ar-SA" sz="2000" b="1" dirty="0" smtClean="0"/>
              <a:t> &lt;</a:t>
            </a:r>
            <a:r>
              <a:rPr lang="fr-FR" sz="2000" b="1" dirty="0" smtClean="0"/>
              <a:t>Z </a:t>
            </a:r>
            <a:r>
              <a:rPr lang="ar-DZ" sz="2000" b="1" dirty="0" smtClean="0"/>
              <a:t> </a:t>
            </a:r>
            <a:r>
              <a:rPr lang="ar-SA" sz="2000" b="1" dirty="0" smtClean="0"/>
              <a:t>إن اﻟﻨﻤﻮذج ﻳﺘﻮﻗﻊ أن اﻟﺸﺮﻛﺔ ﻟﻦ ﺗﻔﻠﺲ .</a:t>
            </a:r>
            <a:endParaRPr lang="fr-FR" sz="2000" b="1" dirty="0" smtClean="0"/>
          </a:p>
          <a:p>
            <a:pPr algn="just" rtl="1"/>
            <a:r>
              <a:rPr lang="ar-SA" sz="2000" b="1" dirty="0" smtClean="0"/>
              <a:t>اذا </a:t>
            </a:r>
            <a:r>
              <a:rPr lang="ar-SA" sz="2000" b="1" dirty="0" err="1" smtClean="0"/>
              <a:t>ﻛﺎن</a:t>
            </a:r>
            <a:r>
              <a:rPr lang="ar-SA" sz="2000" b="1" dirty="0" smtClean="0"/>
              <a:t> :</a:t>
            </a:r>
            <a:r>
              <a:rPr lang="fr-FR" sz="2000" b="1" dirty="0" smtClean="0"/>
              <a:t>1.81</a:t>
            </a:r>
            <a:r>
              <a:rPr lang="ar-SA" sz="2000" b="1" dirty="0" smtClean="0"/>
              <a:t> &gt;</a:t>
            </a:r>
            <a:r>
              <a:rPr lang="fr-FR" sz="2000" b="1" dirty="0" smtClean="0"/>
              <a:t>Z </a:t>
            </a:r>
            <a:r>
              <a:rPr lang="ar-DZ" sz="2000" b="1" dirty="0" smtClean="0"/>
              <a:t> </a:t>
            </a:r>
            <a:r>
              <a:rPr lang="ar-SA" sz="2000" b="1" dirty="0" smtClean="0"/>
              <a:t>إن اﻟﻨﻤﻮذج ﻳﺘﻮﻗﻊ أن اﻟﺸﺮﻛﺔ ﻗﺪ ﺳﻮف ﺗﻔﻠﺲ .. </a:t>
            </a:r>
            <a:endParaRPr lang="fr-FR" sz="2000" b="1" dirty="0" smtClean="0"/>
          </a:p>
          <a:p>
            <a:pPr algn="just" rtl="1"/>
            <a:r>
              <a:rPr lang="ar-SA" sz="2000" b="1" dirty="0" smtClean="0"/>
              <a:t>اذا ﻛﺎن </a:t>
            </a:r>
            <a:r>
              <a:rPr lang="fr-FR" sz="2000" b="1" dirty="0" smtClean="0"/>
              <a:t>Z </a:t>
            </a:r>
            <a:r>
              <a:rPr lang="ar-DZ" sz="2000" b="1" dirty="0" smtClean="0"/>
              <a:t> </a:t>
            </a:r>
            <a:r>
              <a:rPr lang="ar-SA" sz="2000" b="1" dirty="0" err="1" smtClean="0"/>
              <a:t>ﺗﻘﻊ</a:t>
            </a:r>
            <a:r>
              <a:rPr lang="ar-SA" sz="2000" b="1" dirty="0" smtClean="0"/>
              <a:t> ﻣﺎ ﺑﲔ ( 2,99 - 1, 81) و ﻫﻲ ﻣﺎ ﺗﻌﺮف ﺑﺎﳌﻨﻄﻘﺔ اﻟﺮﻣﺎدﻳﺔ ﻓﺈن اﻟﻨﻤﻮذج ﻻﻳﺴﺘﻄﻴﻊ اﳊﻜﻢ ﺑﺪﻗﺔ ﻋﻠﻰ اﺣﺘﻤﺎﻟﻴﺔ إﻓﻼس اﻟﺸﺮﻛﺔ أو ﻋﺪم إﻓﻼﺳﻬﺎ.</a:t>
            </a:r>
            <a:endParaRPr lang="fr-FR" sz="2000" b="1"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2790182" cy="558386"/>
          </a:xfrm>
        </p:spPr>
        <p:txBody>
          <a:bodyPr/>
          <a:lstStyle/>
          <a:p>
            <a:pPr algn="l" rtl="1"/>
            <a:r>
              <a:rPr lang="ar-SA" dirty="0" smtClean="0">
                <a:solidFill>
                  <a:schemeClr val="accent4">
                    <a:lumMod val="75000"/>
                  </a:schemeClr>
                </a:solidFill>
              </a:rPr>
              <a:t>نموذج </a:t>
            </a:r>
            <a:r>
              <a:rPr lang="fr-FR" dirty="0" smtClean="0">
                <a:solidFill>
                  <a:schemeClr val="accent5"/>
                </a:solidFill>
              </a:rPr>
              <a:t>(KIDA 1981)</a:t>
            </a:r>
            <a:r>
              <a:rPr lang="ar-SA" dirty="0" smtClean="0">
                <a:solidFill>
                  <a:schemeClr val="accent5"/>
                </a:solidFill>
              </a:rPr>
              <a:t>: </a:t>
            </a:r>
            <a:endParaRPr lang="fr-FR" dirty="0">
              <a:solidFill>
                <a:schemeClr val="accent5"/>
              </a:solidFill>
            </a:endParaRP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303061610"/>
              </p:ext>
            </p:extLst>
          </p:nvPr>
        </p:nvGraphicFramePr>
        <p:xfrm>
          <a:off x="611560" y="2996952"/>
          <a:ext cx="4824536" cy="3562722"/>
        </p:xfrm>
        <a:graphic>
          <a:graphicData uri="http://schemas.openxmlformats.org/drawingml/2006/table">
            <a:tbl>
              <a:tblPr firstRow="1" bandRow="1">
                <a:tableStyleId>{306799F8-075E-4A3A-A7F6-7FBC6576F1A4}</a:tableStyleId>
              </a:tblPr>
              <a:tblGrid>
                <a:gridCol w="2412268"/>
                <a:gridCol w="2412268"/>
              </a:tblGrid>
              <a:tr h="593787">
                <a:tc>
                  <a:txBody>
                    <a:bodyPr/>
                    <a:lstStyle/>
                    <a:p>
                      <a:pPr algn="ctr" rtl="1">
                        <a:lnSpc>
                          <a:spcPct val="115000"/>
                        </a:lnSpc>
                        <a:spcAft>
                          <a:spcPts val="1000"/>
                        </a:spcAft>
                      </a:pPr>
                      <a:r>
                        <a:rPr lang="ar-SA" sz="1400" b="1" dirty="0">
                          <a:solidFill>
                            <a:schemeClr val="accent5">
                              <a:lumMod val="50000"/>
                            </a:schemeClr>
                          </a:solidFill>
                        </a:rPr>
                        <a:t>المتغير</a:t>
                      </a:r>
                      <a:endParaRPr lang="fr-FR" sz="1100" b="1" dirty="0">
                        <a:solidFill>
                          <a:schemeClr val="accent5">
                            <a:lumMod val="50000"/>
                          </a:schemeClr>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b="1" dirty="0">
                          <a:solidFill>
                            <a:schemeClr val="accent5">
                              <a:lumMod val="50000"/>
                            </a:schemeClr>
                          </a:solidFill>
                        </a:rPr>
                        <a:t>السنة</a:t>
                      </a:r>
                      <a:endParaRPr lang="fr-FR" sz="1100" b="1" dirty="0">
                        <a:solidFill>
                          <a:schemeClr val="accent5">
                            <a:lumMod val="50000"/>
                          </a:schemeClr>
                        </a:solidFill>
                        <a:latin typeface="Calibri"/>
                        <a:ea typeface="Times New Roman"/>
                        <a:cs typeface="Arial"/>
                      </a:endParaRPr>
                    </a:p>
                  </a:txBody>
                  <a:tcPr marL="45429" marR="45429" marT="0" marB="0"/>
                </a:tc>
              </a:tr>
              <a:tr h="593787">
                <a:tc>
                  <a:txBody>
                    <a:bodyPr/>
                    <a:lstStyle/>
                    <a:p>
                      <a:pPr algn="ctr" rtl="1">
                        <a:lnSpc>
                          <a:spcPct val="115000"/>
                        </a:lnSpc>
                        <a:spcAft>
                          <a:spcPts val="1000"/>
                        </a:spcAft>
                      </a:pPr>
                      <a:r>
                        <a:rPr lang="fr-FR" sz="1100" b="1" dirty="0">
                          <a:solidFill>
                            <a:schemeClr val="accent5">
                              <a:lumMod val="50000"/>
                            </a:schemeClr>
                          </a:solidFill>
                        </a:rPr>
                        <a:t>X</a:t>
                      </a:r>
                      <a:r>
                        <a:rPr lang="fr-FR" sz="1100" b="1" baseline="-25000" dirty="0">
                          <a:solidFill>
                            <a:schemeClr val="accent5">
                              <a:lumMod val="50000"/>
                            </a:schemeClr>
                          </a:solidFill>
                        </a:rPr>
                        <a:t>1</a:t>
                      </a:r>
                      <a:endParaRPr lang="fr-FR" sz="1100" b="1" dirty="0">
                        <a:solidFill>
                          <a:schemeClr val="accent5">
                            <a:lumMod val="50000"/>
                          </a:schemeClr>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b="1" dirty="0">
                          <a:solidFill>
                            <a:schemeClr val="accent5">
                              <a:lumMod val="50000"/>
                            </a:schemeClr>
                          </a:solidFill>
                        </a:rPr>
                        <a:t>الربح الصافي/ مجموع الأصول</a:t>
                      </a:r>
                      <a:endParaRPr lang="fr-FR" sz="1100" b="1" dirty="0">
                        <a:solidFill>
                          <a:schemeClr val="accent5">
                            <a:lumMod val="50000"/>
                          </a:schemeClr>
                        </a:solidFill>
                        <a:latin typeface="Calibri"/>
                        <a:ea typeface="Times New Roman"/>
                        <a:cs typeface="Arial"/>
                      </a:endParaRPr>
                    </a:p>
                  </a:txBody>
                  <a:tcPr marL="45429" marR="45429" marT="0" marB="0"/>
                </a:tc>
              </a:tr>
              <a:tr h="593787">
                <a:tc>
                  <a:txBody>
                    <a:bodyPr/>
                    <a:lstStyle/>
                    <a:p>
                      <a:pPr algn="ctr" rtl="1">
                        <a:lnSpc>
                          <a:spcPct val="115000"/>
                        </a:lnSpc>
                        <a:spcAft>
                          <a:spcPts val="1000"/>
                        </a:spcAft>
                      </a:pPr>
                      <a:r>
                        <a:rPr lang="fr-FR" sz="1100" b="1">
                          <a:solidFill>
                            <a:schemeClr val="accent5">
                              <a:lumMod val="50000"/>
                            </a:schemeClr>
                          </a:solidFill>
                        </a:rPr>
                        <a:t>X</a:t>
                      </a:r>
                      <a:r>
                        <a:rPr lang="fr-FR" sz="1100" b="1" baseline="-25000">
                          <a:solidFill>
                            <a:schemeClr val="accent5">
                              <a:lumMod val="50000"/>
                            </a:schemeClr>
                          </a:solidFill>
                        </a:rPr>
                        <a:t>2</a:t>
                      </a:r>
                      <a:endParaRPr lang="fr-FR" sz="1100" b="1">
                        <a:solidFill>
                          <a:schemeClr val="accent5">
                            <a:lumMod val="50000"/>
                          </a:schemeClr>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b="1" dirty="0">
                          <a:solidFill>
                            <a:schemeClr val="accent5">
                              <a:lumMod val="50000"/>
                            </a:schemeClr>
                          </a:solidFill>
                        </a:rPr>
                        <a:t>حقوق المساهمين/ مجموع الخصوم</a:t>
                      </a:r>
                      <a:endParaRPr lang="fr-FR" sz="1100" b="1" dirty="0">
                        <a:solidFill>
                          <a:schemeClr val="accent5">
                            <a:lumMod val="50000"/>
                          </a:schemeClr>
                        </a:solidFill>
                        <a:latin typeface="Calibri"/>
                        <a:ea typeface="Times New Roman"/>
                        <a:cs typeface="Arial"/>
                      </a:endParaRPr>
                    </a:p>
                  </a:txBody>
                  <a:tcPr marL="45429" marR="45429" marT="0" marB="0"/>
                </a:tc>
              </a:tr>
              <a:tr h="593787">
                <a:tc>
                  <a:txBody>
                    <a:bodyPr/>
                    <a:lstStyle/>
                    <a:p>
                      <a:pPr algn="ctr" rtl="1">
                        <a:lnSpc>
                          <a:spcPct val="115000"/>
                        </a:lnSpc>
                        <a:spcAft>
                          <a:spcPts val="1000"/>
                        </a:spcAft>
                      </a:pPr>
                      <a:r>
                        <a:rPr lang="fr-FR" sz="1100" b="1">
                          <a:solidFill>
                            <a:schemeClr val="accent5">
                              <a:lumMod val="50000"/>
                            </a:schemeClr>
                          </a:solidFill>
                        </a:rPr>
                        <a:t>X</a:t>
                      </a:r>
                      <a:r>
                        <a:rPr lang="fr-FR" sz="1100" b="1" baseline="-25000">
                          <a:solidFill>
                            <a:schemeClr val="accent5">
                              <a:lumMod val="50000"/>
                            </a:schemeClr>
                          </a:solidFill>
                        </a:rPr>
                        <a:t>3</a:t>
                      </a:r>
                      <a:endParaRPr lang="fr-FR" sz="1100" b="1">
                        <a:solidFill>
                          <a:schemeClr val="accent5">
                            <a:lumMod val="50000"/>
                          </a:schemeClr>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b="1" dirty="0">
                          <a:solidFill>
                            <a:schemeClr val="accent5">
                              <a:lumMod val="50000"/>
                            </a:schemeClr>
                          </a:solidFill>
                        </a:rPr>
                        <a:t>الأصول المتداولة/ الخصوم المتداولة</a:t>
                      </a:r>
                      <a:endParaRPr lang="fr-FR" sz="1100" b="1" dirty="0">
                        <a:solidFill>
                          <a:schemeClr val="accent5">
                            <a:lumMod val="50000"/>
                          </a:schemeClr>
                        </a:solidFill>
                        <a:latin typeface="Calibri"/>
                        <a:ea typeface="Times New Roman"/>
                        <a:cs typeface="Arial"/>
                      </a:endParaRPr>
                    </a:p>
                  </a:txBody>
                  <a:tcPr marL="45429" marR="45429" marT="0" marB="0"/>
                </a:tc>
              </a:tr>
              <a:tr h="593787">
                <a:tc>
                  <a:txBody>
                    <a:bodyPr/>
                    <a:lstStyle/>
                    <a:p>
                      <a:pPr algn="ctr" rtl="1">
                        <a:lnSpc>
                          <a:spcPct val="115000"/>
                        </a:lnSpc>
                        <a:spcAft>
                          <a:spcPts val="1000"/>
                        </a:spcAft>
                      </a:pPr>
                      <a:r>
                        <a:rPr lang="fr-FR" sz="1100" b="1">
                          <a:solidFill>
                            <a:schemeClr val="accent5">
                              <a:lumMod val="50000"/>
                            </a:schemeClr>
                          </a:solidFill>
                        </a:rPr>
                        <a:t>X</a:t>
                      </a:r>
                      <a:r>
                        <a:rPr lang="fr-FR" sz="1100" b="1" baseline="-25000">
                          <a:solidFill>
                            <a:schemeClr val="accent5">
                              <a:lumMod val="50000"/>
                            </a:schemeClr>
                          </a:solidFill>
                        </a:rPr>
                        <a:t>4</a:t>
                      </a:r>
                      <a:endParaRPr lang="fr-FR" sz="1100" b="1">
                        <a:solidFill>
                          <a:schemeClr val="accent5">
                            <a:lumMod val="50000"/>
                          </a:schemeClr>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b="1" dirty="0">
                          <a:solidFill>
                            <a:schemeClr val="accent5">
                              <a:lumMod val="50000"/>
                            </a:schemeClr>
                          </a:solidFill>
                        </a:rPr>
                        <a:t>المبيعات / مجموع الأصول</a:t>
                      </a:r>
                      <a:endParaRPr lang="fr-FR" sz="1100" b="1" dirty="0">
                        <a:solidFill>
                          <a:schemeClr val="accent5">
                            <a:lumMod val="50000"/>
                          </a:schemeClr>
                        </a:solidFill>
                        <a:latin typeface="Calibri"/>
                        <a:ea typeface="Times New Roman"/>
                        <a:cs typeface="Arial"/>
                      </a:endParaRPr>
                    </a:p>
                  </a:txBody>
                  <a:tcPr marL="45429" marR="45429" marT="0" marB="0"/>
                </a:tc>
              </a:tr>
              <a:tr h="593787">
                <a:tc>
                  <a:txBody>
                    <a:bodyPr/>
                    <a:lstStyle/>
                    <a:p>
                      <a:pPr algn="ctr" rtl="1">
                        <a:lnSpc>
                          <a:spcPct val="115000"/>
                        </a:lnSpc>
                        <a:spcAft>
                          <a:spcPts val="1000"/>
                        </a:spcAft>
                      </a:pPr>
                      <a:r>
                        <a:rPr lang="fr-FR" sz="1100" b="1">
                          <a:solidFill>
                            <a:schemeClr val="accent5">
                              <a:lumMod val="50000"/>
                            </a:schemeClr>
                          </a:solidFill>
                        </a:rPr>
                        <a:t>X</a:t>
                      </a:r>
                      <a:r>
                        <a:rPr lang="fr-FR" sz="1100" b="1" baseline="-25000">
                          <a:solidFill>
                            <a:schemeClr val="accent5">
                              <a:lumMod val="50000"/>
                            </a:schemeClr>
                          </a:solidFill>
                        </a:rPr>
                        <a:t>5</a:t>
                      </a:r>
                      <a:endParaRPr lang="fr-FR" sz="1100" b="1">
                        <a:solidFill>
                          <a:schemeClr val="accent5">
                            <a:lumMod val="50000"/>
                          </a:schemeClr>
                        </a:solidFill>
                        <a:latin typeface="Calibri"/>
                        <a:ea typeface="Times New Roman"/>
                        <a:cs typeface="Arial"/>
                      </a:endParaRPr>
                    </a:p>
                  </a:txBody>
                  <a:tcPr marL="45429" marR="45429" marT="0" marB="0"/>
                </a:tc>
                <a:tc>
                  <a:txBody>
                    <a:bodyPr/>
                    <a:lstStyle/>
                    <a:p>
                      <a:pPr algn="ctr" rtl="1">
                        <a:lnSpc>
                          <a:spcPct val="115000"/>
                        </a:lnSpc>
                        <a:spcAft>
                          <a:spcPts val="1000"/>
                        </a:spcAft>
                      </a:pPr>
                      <a:r>
                        <a:rPr lang="ar-SA" sz="1400" b="1" dirty="0">
                          <a:solidFill>
                            <a:schemeClr val="accent5">
                              <a:lumMod val="50000"/>
                            </a:schemeClr>
                          </a:solidFill>
                        </a:rPr>
                        <a:t>النقدية/ مجموع الأصول</a:t>
                      </a:r>
                      <a:endParaRPr lang="fr-FR" sz="1100" b="1" dirty="0">
                        <a:solidFill>
                          <a:schemeClr val="accent5">
                            <a:lumMod val="50000"/>
                          </a:schemeClr>
                        </a:solidFill>
                        <a:latin typeface="Calibri"/>
                        <a:ea typeface="Times New Roman"/>
                        <a:cs typeface="Arial"/>
                      </a:endParaRPr>
                    </a:p>
                  </a:txBody>
                  <a:tcPr marL="45429" marR="45429" marT="0" marB="0"/>
                </a:tc>
              </a:tr>
            </a:tbl>
          </a:graphicData>
        </a:graphic>
      </p:graphicFrame>
      <p:sp>
        <p:nvSpPr>
          <p:cNvPr id="4" name="Espace réservé du texte 3"/>
          <p:cNvSpPr>
            <a:spLocks noGrp="1"/>
          </p:cNvSpPr>
          <p:nvPr>
            <p:ph type="body" sz="half" idx="2"/>
          </p:nvPr>
        </p:nvSpPr>
        <p:spPr>
          <a:xfrm>
            <a:off x="3923928" y="29154"/>
            <a:ext cx="5220072" cy="2607758"/>
          </a:xfrm>
          <a:solidFill>
            <a:schemeClr val="accent2">
              <a:lumMod val="40000"/>
              <a:lumOff val="60000"/>
            </a:schemeClr>
          </a:solidFill>
        </p:spPr>
        <p:txBody>
          <a:bodyPr>
            <a:noAutofit/>
          </a:bodyPr>
          <a:lstStyle/>
          <a:p>
            <a:pPr algn="r" rtl="1"/>
            <a:r>
              <a:rPr lang="ar-SA" sz="2000" dirty="0" smtClean="0">
                <a:solidFill>
                  <a:schemeClr val="accent5">
                    <a:lumMod val="50000"/>
                  </a:schemeClr>
                </a:solidFill>
                <a:latin typeface="Simplified Arabic" panose="02020603050405020304" pitchFamily="18" charset="-78"/>
                <a:cs typeface="Simplified Arabic" panose="02020603050405020304" pitchFamily="18" charset="-78"/>
              </a:rPr>
              <a:t>يتم بناء هذا النموذج بناء على 5 متغيرات (النسب المالية) رئيسية من شكل معادلة انحدار متعدد كما يلي:</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Z=1.042X</a:t>
            </a:r>
            <a:r>
              <a:rPr lang="fr-FR" sz="2000" baseline="-25000" dirty="0" smtClean="0">
                <a:solidFill>
                  <a:schemeClr val="accent5">
                    <a:lumMod val="50000"/>
                  </a:schemeClr>
                </a:solidFill>
                <a:latin typeface="Simplified Arabic" panose="02020603050405020304" pitchFamily="18" charset="-78"/>
                <a:cs typeface="Simplified Arabic" panose="02020603050405020304" pitchFamily="18" charset="-78"/>
              </a:rPr>
              <a:t>1</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+0.42X</a:t>
            </a:r>
            <a:r>
              <a:rPr lang="fr-FR" sz="2000" baseline="-25000" dirty="0" smtClean="0">
                <a:solidFill>
                  <a:schemeClr val="accent5">
                    <a:lumMod val="50000"/>
                  </a:schemeClr>
                </a:solidFill>
                <a:latin typeface="Simplified Arabic" panose="02020603050405020304" pitchFamily="18" charset="-78"/>
                <a:cs typeface="Simplified Arabic" panose="02020603050405020304" pitchFamily="18" charset="-78"/>
              </a:rPr>
              <a:t>2</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+0.461X</a:t>
            </a:r>
            <a:r>
              <a:rPr lang="fr-FR" sz="2000" baseline="-25000" dirty="0" smtClean="0">
                <a:solidFill>
                  <a:schemeClr val="accent5">
                    <a:lumMod val="50000"/>
                  </a:schemeClr>
                </a:solidFill>
                <a:latin typeface="Simplified Arabic" panose="02020603050405020304" pitchFamily="18" charset="-78"/>
                <a:cs typeface="Simplified Arabic" panose="02020603050405020304" pitchFamily="18" charset="-78"/>
              </a:rPr>
              <a:t>3</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-0.463X</a:t>
            </a:r>
            <a:r>
              <a:rPr lang="fr-FR" sz="2000" baseline="-25000" dirty="0" smtClean="0">
                <a:solidFill>
                  <a:schemeClr val="accent5">
                    <a:lumMod val="50000"/>
                  </a:schemeClr>
                </a:solidFill>
                <a:latin typeface="Simplified Arabic" panose="02020603050405020304" pitchFamily="18" charset="-78"/>
                <a:cs typeface="Simplified Arabic" panose="02020603050405020304" pitchFamily="18" charset="-78"/>
              </a:rPr>
              <a:t>4</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+0271X</a:t>
            </a:r>
            <a:r>
              <a:rPr lang="fr-FR" sz="2000" baseline="-25000" dirty="0" smtClean="0">
                <a:solidFill>
                  <a:schemeClr val="accent5">
                    <a:lumMod val="50000"/>
                  </a:schemeClr>
                </a:solidFill>
                <a:latin typeface="Simplified Arabic" panose="02020603050405020304" pitchFamily="18" charset="-78"/>
                <a:cs typeface="Simplified Arabic" panose="02020603050405020304" pitchFamily="18" charset="-78"/>
              </a:rPr>
              <a:t>5</a:t>
            </a:r>
            <a:endParaRPr lang="ar-DZ" sz="2000" baseline="-25000" dirty="0" smtClean="0">
              <a:solidFill>
                <a:schemeClr val="accent5">
                  <a:lumMod val="50000"/>
                </a:schemeClr>
              </a:solidFill>
              <a:latin typeface="Simplified Arabic" panose="02020603050405020304" pitchFamily="18" charset="-78"/>
              <a:cs typeface="Simplified Arabic" panose="02020603050405020304" pitchFamily="18" charset="-78"/>
            </a:endParaRPr>
          </a:p>
          <a:p>
            <a:pPr algn="r" rtl="1"/>
            <a:endParaRPr lang="ar-DZ" sz="2000" baseline="-25000" dirty="0" smtClean="0">
              <a:solidFill>
                <a:schemeClr val="accent5">
                  <a:lumMod val="50000"/>
                </a:schemeClr>
              </a:solidFill>
              <a:latin typeface="Simplified Arabic" panose="02020603050405020304" pitchFamily="18" charset="-78"/>
              <a:cs typeface="Simplified Arabic" panose="02020603050405020304" pitchFamily="18" charset="-78"/>
            </a:endParaRPr>
          </a:p>
          <a:p>
            <a:pPr algn="r" rtl="1"/>
            <a:r>
              <a:rPr lang="ar-SA" sz="2000" dirty="0" smtClean="0">
                <a:solidFill>
                  <a:schemeClr val="accent5">
                    <a:lumMod val="50000"/>
                  </a:schemeClr>
                </a:solidFill>
                <a:latin typeface="Simplified Arabic" panose="02020603050405020304" pitchFamily="18" charset="-78"/>
                <a:cs typeface="Simplified Arabic" panose="02020603050405020304" pitchFamily="18" charset="-78"/>
              </a:rPr>
              <a:t>يعتبر هذا النموذج المؤسسة فاشلة عندما </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0</a:t>
            </a:r>
            <a:r>
              <a:rPr lang="ar-SA" sz="2000" dirty="0" smtClean="0">
                <a:solidFill>
                  <a:schemeClr val="accent5">
                    <a:lumMod val="50000"/>
                  </a:schemeClr>
                </a:solidFill>
                <a:latin typeface="Simplified Arabic" panose="02020603050405020304" pitchFamily="18" charset="-78"/>
                <a:cs typeface="Simplified Arabic" panose="02020603050405020304" pitchFamily="18" charset="-78"/>
              </a:rPr>
              <a:t>›</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 Z </a:t>
            </a:r>
            <a:r>
              <a:rPr lang="ar-SA" sz="2000" dirty="0" smtClean="0">
                <a:solidFill>
                  <a:schemeClr val="accent5">
                    <a:lumMod val="50000"/>
                  </a:schemeClr>
                </a:solidFill>
                <a:latin typeface="Simplified Arabic" panose="02020603050405020304" pitchFamily="18" charset="-78"/>
                <a:cs typeface="Simplified Arabic" panose="02020603050405020304" pitchFamily="18" charset="-78"/>
              </a:rPr>
              <a:t>، وقد أثبت نجاح هذا النموذج في التنبؤ بحالات الإفلاس قبل سنة نسبة </a:t>
            </a:r>
            <a:r>
              <a:rPr lang="fr-FR" sz="2000" dirty="0" smtClean="0">
                <a:solidFill>
                  <a:schemeClr val="accent5">
                    <a:lumMod val="50000"/>
                  </a:schemeClr>
                </a:solidFill>
                <a:latin typeface="Simplified Arabic" panose="02020603050405020304" pitchFamily="18" charset="-78"/>
                <a:cs typeface="Simplified Arabic" panose="02020603050405020304" pitchFamily="18" charset="-78"/>
              </a:rPr>
              <a:t>%20</a:t>
            </a:r>
            <a:r>
              <a:rPr lang="ar-SA" sz="2000" dirty="0" smtClean="0">
                <a:solidFill>
                  <a:schemeClr val="accent5">
                    <a:lumMod val="50000"/>
                  </a:schemeClr>
                </a:solidFill>
                <a:latin typeface="Simplified Arabic" panose="02020603050405020304" pitchFamily="18" charset="-78"/>
                <a:cs typeface="Simplified Arabic" panose="02020603050405020304" pitchFamily="18" charset="-78"/>
              </a:rPr>
              <a:t>.</a:t>
            </a:r>
            <a:endParaRPr lang="fr-FR" sz="2000" dirty="0" smtClean="0">
              <a:solidFill>
                <a:schemeClr val="accent5">
                  <a:lumMod val="50000"/>
                </a:schemeClr>
              </a:solidFill>
              <a:latin typeface="Simplified Arabic" panose="02020603050405020304" pitchFamily="18" charset="-78"/>
              <a:cs typeface="Simplified Arabic" panose="02020603050405020304" pitchFamily="18" charset="-78"/>
            </a:endParaRPr>
          </a:p>
          <a:p>
            <a:endParaRPr lang="fr-FR" sz="2000" dirty="0">
              <a:solidFill>
                <a:schemeClr val="accent5">
                  <a:lumMod val="50000"/>
                </a:schemeClr>
              </a:solidFill>
              <a:latin typeface="Simplified Arabic" panose="02020603050405020304" pitchFamily="18" charset="-78"/>
              <a:cs typeface="Simplified Arabic" panose="02020603050405020304" pitchFamily="18"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1370</TotalTime>
  <Words>1389</Words>
  <Application>Microsoft Office PowerPoint</Application>
  <PresentationFormat>Affichage à l'écran (4:3)</PresentationFormat>
  <Paragraphs>154</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Calibri</vt:lpstr>
      <vt:lpstr>Calibri Light</vt:lpstr>
      <vt:lpstr>Simplified Arabic</vt:lpstr>
      <vt:lpstr>Times New Roman</vt:lpstr>
      <vt:lpstr>Traditional Arabic</vt:lpstr>
      <vt:lpstr>Wingdings</vt:lpstr>
      <vt:lpstr>Thème Office</vt:lpstr>
      <vt:lpstr>إدارة مخاطر الائتمان </vt:lpstr>
      <vt:lpstr>قياس المخاطر الائتمانية :</vt:lpstr>
      <vt:lpstr>Présentation PowerPoint</vt:lpstr>
      <vt:lpstr>Présentation PowerPoint</vt:lpstr>
      <vt:lpstr>أدوات اﻟﺘﺤﻠﻴﻞ اﻟﻤﺎﻟﻲ اﻟﻤﺴﺘﺨﺪﻣﺔ ﻓﻲ ﺗﻘﻴﻴﻢ ﻣﺨﺎﻃﺮ اﻻﺋﺘﻤﺎن</vt:lpstr>
      <vt:lpstr>ﺛﺎﻧﻴﺎ : ﻃﺮﻳﻘﺔ اﻟﻘﺮض اﻟتنقيطي</vt:lpstr>
      <vt:lpstr>Présentation PowerPoint</vt:lpstr>
      <vt:lpstr>ﺑﻌﺾ ﳕﺎذج اﻟﻘﺮض اﻟﺘﻨﻘﻴﻄي المشهورة و المستعملة ﻟﻠﺘﻨﺒﺆ ﲞﻄﺮ اﻟﻘﺮض : </vt:lpstr>
      <vt:lpstr>نموذج (KIDA 1981): </vt:lpstr>
      <vt:lpstr>نموذج (1987 SHERRORD):</vt:lpstr>
      <vt:lpstr>Présentation PowerPoint</vt:lpstr>
      <vt:lpstr>النموذج النوعي (الوصفي) لتصنيف مخاطر الائتمان: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el kima</cp:lastModifiedBy>
  <cp:revision>86</cp:revision>
  <dcterms:created xsi:type="dcterms:W3CDTF">2017-11-10T21:13:49Z</dcterms:created>
  <dcterms:modified xsi:type="dcterms:W3CDTF">2025-12-12T06:45:41Z</dcterms:modified>
</cp:coreProperties>
</file>