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2" d="100"/>
          <a:sy n="72" d="100"/>
        </p:scale>
        <p:origin x="-1096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07233"/>
            <a:ext cx="7772400" cy="1470025"/>
          </a:xfrm>
        </p:spPr>
        <p:txBody>
          <a:bodyPr>
            <a:noAutofit/>
          </a:bodyPr>
          <a:lstStyle/>
          <a:p>
            <a:r>
              <a:rPr sz="3200" b="1" dirty="0"/>
              <a:t>DISPOSITIONS PRÉPARATOIRES ET INSTALLATION DE CHANTIER POUR L’EXÉCUTION DES TRAVAUX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dirty="0" err="1">
                <a:solidFill>
                  <a:schemeClr val="tx1"/>
                </a:solidFill>
              </a:rPr>
              <a:t>Cours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destiné</a:t>
            </a:r>
            <a:r>
              <a:rPr dirty="0">
                <a:solidFill>
                  <a:schemeClr val="tx1"/>
                </a:solidFill>
              </a:rPr>
              <a:t> aux </a:t>
            </a:r>
            <a:r>
              <a:rPr dirty="0" err="1">
                <a:solidFill>
                  <a:schemeClr val="tx1"/>
                </a:solidFill>
              </a:rPr>
              <a:t>étudiants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smtClean="0">
                <a:solidFill>
                  <a:schemeClr val="tx1"/>
                </a:solidFill>
              </a:rPr>
              <a:t>de</a:t>
            </a:r>
            <a:r>
              <a:rPr lang="fr-FR" dirty="0" smtClean="0">
                <a:solidFill>
                  <a:schemeClr val="tx1"/>
                </a:solidFill>
              </a:rPr>
              <a:t> License 3eme </a:t>
            </a:r>
            <a:r>
              <a:rPr lang="fr-FR" dirty="0" err="1" smtClean="0">
                <a:solidFill>
                  <a:schemeClr val="tx1"/>
                </a:solidFill>
              </a:rPr>
              <a:t>annee</a:t>
            </a:r>
            <a:endParaRPr dirty="0">
              <a:solidFill>
                <a:schemeClr val="tx1"/>
              </a:solidFill>
            </a:endParaRPr>
          </a:p>
          <a:p>
            <a:r>
              <a:rPr dirty="0">
                <a:solidFill>
                  <a:schemeClr val="tx1"/>
                </a:solidFill>
              </a:rPr>
              <a:t>Dr. Amina </a:t>
            </a:r>
            <a:r>
              <a:rPr dirty="0" err="1">
                <a:solidFill>
                  <a:schemeClr val="tx1"/>
                </a:solidFill>
              </a:rPr>
              <a:t>Yahia</a:t>
            </a:r>
            <a:endParaRPr dirty="0">
              <a:solidFill>
                <a:schemeClr val="tx1"/>
              </a:solidFill>
            </a:endParaRPr>
          </a:p>
          <a:p>
            <a:r>
              <a:rPr dirty="0" err="1">
                <a:solidFill>
                  <a:schemeClr val="tx1"/>
                </a:solidFill>
              </a:rPr>
              <a:t>Université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Larbi</a:t>
            </a:r>
            <a:r>
              <a:rPr dirty="0">
                <a:solidFill>
                  <a:schemeClr val="tx1"/>
                </a:solidFill>
              </a:rPr>
              <a:t> Ben </a:t>
            </a:r>
            <a:r>
              <a:rPr dirty="0" err="1">
                <a:solidFill>
                  <a:schemeClr val="tx1"/>
                </a:solidFill>
              </a:rPr>
              <a:t>M’hidi</a:t>
            </a:r>
            <a:r>
              <a:rPr dirty="0">
                <a:solidFill>
                  <a:schemeClr val="tx1"/>
                </a:solidFill>
              </a:rPr>
              <a:t> – </a:t>
            </a:r>
            <a:r>
              <a:rPr dirty="0" err="1">
                <a:solidFill>
                  <a:schemeClr val="tx1"/>
                </a:solidFill>
              </a:rPr>
              <a:t>Oum</a:t>
            </a:r>
            <a:r>
              <a:rPr dirty="0">
                <a:solidFill>
                  <a:schemeClr val="tx1"/>
                </a:solidFill>
              </a:rPr>
              <a:t> El </a:t>
            </a:r>
            <a:r>
              <a:rPr dirty="0" err="1">
                <a:solidFill>
                  <a:schemeClr val="tx1"/>
                </a:solidFill>
              </a:rPr>
              <a:t>Bouaghi</a:t>
            </a:r>
            <a:endParaRPr dirty="0">
              <a:solidFill>
                <a:schemeClr val="tx1"/>
              </a:solidFill>
            </a:endParaRPr>
          </a:p>
          <a:p>
            <a:r>
              <a:rPr dirty="0" err="1">
                <a:solidFill>
                  <a:schemeClr val="tx1"/>
                </a:solidFill>
              </a:rPr>
              <a:t>Année</a:t>
            </a:r>
            <a:r>
              <a:rPr dirty="0">
                <a:solidFill>
                  <a:schemeClr val="tx1"/>
                </a:solidFill>
              </a:rPr>
              <a:t> </a:t>
            </a:r>
            <a:r>
              <a:rPr dirty="0" err="1">
                <a:solidFill>
                  <a:schemeClr val="tx1"/>
                </a:solidFill>
              </a:rPr>
              <a:t>universitaire</a:t>
            </a:r>
            <a:r>
              <a:rPr dirty="0">
                <a:solidFill>
                  <a:schemeClr val="tx1"/>
                </a:solidFill>
              </a:rPr>
              <a:t> : 2025–2026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Hygiène, sécurité et environnement (HSE)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Mise en place du Plan de Sécurité et de Protection de la Santé (PPSPS)</a:t>
            </a:r>
          </a:p>
          <a:p>
            <a:r>
              <a:t>• Signalisation et équipements de protection individuelle (EPI)</a:t>
            </a:r>
          </a:p>
          <a:p>
            <a:r>
              <a:t>• Gestion des déchets et des nuisances sonores</a:t>
            </a:r>
          </a:p>
          <a:p>
            <a:r>
              <a:t>• Sensibilisation du personnel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Réunion de lancement de chantier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Présence du maître d’ouvrage, maître d’œuvre et entreprise</a:t>
            </a:r>
          </a:p>
          <a:p>
            <a:r>
              <a:t>• Validation du calendrier prévisionnel</a:t>
            </a:r>
          </a:p>
          <a:p>
            <a:r>
              <a:t>• Vérification des installations et autorisations</a:t>
            </a:r>
          </a:p>
          <a:p>
            <a:r>
              <a:t>• Mise au point des procédures de communication et de suivi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Contrôle et réception des installations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Contrôle de conformité du plan d’installation</a:t>
            </a:r>
          </a:p>
          <a:p>
            <a:r>
              <a:t>• Vérification de la sécurité et de la fonctionnalité</a:t>
            </a:r>
          </a:p>
          <a:p>
            <a:r>
              <a:t>• Validation par le maître d’œuvre avant démarrage des travaux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Exemple illustratif – Centre de tri des déchets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Contexte : construction d’un centre de tri dans une zone urbaine</a:t>
            </a:r>
          </a:p>
          <a:p>
            <a:r>
              <a:t>Objectifs : installer un chantier sûr et fonctionnel</a:t>
            </a:r>
          </a:p>
          <a:p>
            <a:r>
              <a:t>Étapes : étude, implantation, sécurité, circulation, stockage</a:t>
            </a:r>
          </a:p>
          <a:p>
            <a:r>
              <a:t>Résultats : efficacité, sécurité et réduction des nuisances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Facteurs de réussite d’un bon chantier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Bonne préparation technique et administrative</a:t>
            </a:r>
          </a:p>
          <a:p>
            <a:r>
              <a:t>• Plan d’installation clair et fonctionnel</a:t>
            </a:r>
          </a:p>
          <a:p>
            <a:r>
              <a:t>• Communication entre acteurs</a:t>
            </a:r>
          </a:p>
          <a:p>
            <a:r>
              <a:t>• Sécurité et discipline sur le site</a:t>
            </a:r>
          </a:p>
          <a:p>
            <a:r>
              <a:t>• Suivi régulier et réactivité face aux imprévus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L’installation du chantier est une phase essentielle garantissant la réussite du projet.</a:t>
            </a:r>
          </a:p>
          <a:p>
            <a:r>
              <a:t>Une préparation rigoureuse et une organisation efficace permettent de prévenir les retards et les risques.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Références bibliographiques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AFNOR (2008). Organisation et préparation de chantier – Norme X50-790.</a:t>
            </a:r>
          </a:p>
          <a:p>
            <a:r>
              <a:t>• OIT (2019). Sécurité et santé sur les chantiers de construction.</a:t>
            </a:r>
          </a:p>
          <a:p>
            <a:r>
              <a:t>• Giret, A. (2017). Gestion et conduite de chantier. Éditions Eyrolles.</a:t>
            </a:r>
          </a:p>
          <a:p>
            <a:r>
              <a:t>• Ministère de l’Équipement (2015). Guide pratique d’installation de chantier.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Objectifs du cours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Comprendre les étapes essentielles avant le démarrage des travaux sur un chantier</a:t>
            </a:r>
          </a:p>
          <a:p>
            <a:r>
              <a:t>• Identifier les documents, études et autorisations nécessaires</a:t>
            </a:r>
          </a:p>
          <a:p>
            <a:r>
              <a:t>• Connaître les principes d’organisation et d’installation d’un chantier efficace et sécurisé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Définition du chantier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t>Le chantier est l’ensemble des moyens humains, matériels et techniques mis en œuvre pour réaliser un ouvrage dans un lieu et une durée déterminés.</a:t>
            </a:r>
          </a:p>
          <a:p>
            <a:endParaRPr/>
          </a:p>
          <a:p>
            <a:r>
              <a:t>Caractéristiques :</a:t>
            </a:r>
          </a:p>
          <a:p>
            <a:r>
              <a:t>• Temporalité (début et fin précisés)</a:t>
            </a:r>
          </a:p>
          <a:p>
            <a:r>
              <a:t>• Localisation fixe</a:t>
            </a:r>
          </a:p>
          <a:p>
            <a:r>
              <a:t>• Ressources spécifiques</a:t>
            </a:r>
          </a:p>
          <a:p>
            <a:r>
              <a:t>• Encadrement technique et réglementaire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Étapes préparatoires à l’ouverture du chantier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Étude des documents du marché</a:t>
            </a:r>
          </a:p>
          <a:p>
            <a:r>
              <a:t>2. Reconnaissance des lieux</a:t>
            </a:r>
          </a:p>
          <a:p>
            <a:r>
              <a:t>3. Vérification des conditions d’accès et d’approvisionnement</a:t>
            </a:r>
          </a:p>
          <a:p>
            <a:r>
              <a:t>4. Planification prévisionnelle des travaux</a:t>
            </a:r>
          </a:p>
          <a:p>
            <a:r>
              <a:t>5. Élaboration du plan d’installation du chantier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Étude des documents du marché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Dossier d’appel d’offres et contrat signé</a:t>
            </a:r>
          </a:p>
          <a:p>
            <a:r>
              <a:t>• Cahier des charges techniques (CCTP) et administratives (CCAP)</a:t>
            </a:r>
          </a:p>
          <a:p>
            <a:r>
              <a:t>• Plans d’exécution et études techniques</a:t>
            </a:r>
          </a:p>
          <a:p>
            <a:r>
              <a:t>• Planning contractuel et pénalités de retard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Reconnaissance des lieux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Visite du terrain avant installation</a:t>
            </a:r>
          </a:p>
          <a:p>
            <a:r>
              <a:t>• Identification des contraintes : topographiques, géotechniques, climatiques, environnementales</a:t>
            </a:r>
          </a:p>
          <a:p>
            <a:r>
              <a:t>• Repérage des réseaux existants (eau, électricité, gaz, télécoms)</a:t>
            </a:r>
          </a:p>
          <a:p>
            <a:r>
              <a:t>• Vérification des servitudes et accès au chantier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Organisation administrative et autorisations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Autorisations administratives :</a:t>
            </a:r>
          </a:p>
          <a:p>
            <a:r>
              <a:t>  - Permis de construire / autorisation d’occupation du domaine public</a:t>
            </a:r>
          </a:p>
          <a:p>
            <a:r>
              <a:t>  - Déclaration d’ouverture de chantier</a:t>
            </a:r>
          </a:p>
          <a:p>
            <a:r>
              <a:t>  - Documents environnementaux (étude d’impact, sécurité)</a:t>
            </a:r>
          </a:p>
          <a:p>
            <a:r>
              <a:t>• Coordination avec les autorités locales et services publics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Plan d’installation du chantier (PIC)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Définition : document graphique et descriptif présentant l’organisation du chantier.</a:t>
            </a:r>
          </a:p>
          <a:p>
            <a:endParaRPr/>
          </a:p>
          <a:p>
            <a:r>
              <a:t>Contenu :</a:t>
            </a:r>
          </a:p>
          <a:p>
            <a:r>
              <a:t>• Zones de stockage, ateliers, bureaux, sanitaires</a:t>
            </a:r>
          </a:p>
          <a:p>
            <a:r>
              <a:t>• Réseaux provisoires (eau, électricité, télécommunication)</a:t>
            </a:r>
          </a:p>
          <a:p>
            <a:r>
              <a:t>• Voies d’accès, signalisation, clôture</a:t>
            </a:r>
          </a:p>
          <a:p>
            <a:r>
              <a:t>• Dispositifs de sécurité et gestion des déchets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Installation matérielle du chantier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Bureaux et locaux de chantier</a:t>
            </a:r>
          </a:p>
          <a:p>
            <a:r>
              <a:t>• Clôture et signalisation</a:t>
            </a:r>
          </a:p>
          <a:p>
            <a:r>
              <a:t>• Réseaux d’alimentation provisoires</a:t>
            </a:r>
          </a:p>
          <a:p>
            <a:r>
              <a:t>• Moyens de levage et de transport internes</a:t>
            </a:r>
          </a:p>
          <a:p>
            <a:r>
              <a:t>• Aires de stockage et zones de sécurité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664</Words>
  <Application>Microsoft Office PowerPoint</Application>
  <PresentationFormat>On-screen Show (4:3)</PresentationFormat>
  <Paragraphs>86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DISPOSITIONS PRÉPARATOIRES ET INSTALLATION DE CHANTIER POUR L’EXÉCUTION DES TRAVAUX</vt:lpstr>
      <vt:lpstr>Objectifs du cours</vt:lpstr>
      <vt:lpstr>Définition du chantier</vt:lpstr>
      <vt:lpstr>Étapes préparatoires à l’ouverture du chantier</vt:lpstr>
      <vt:lpstr>Étude des documents du marché</vt:lpstr>
      <vt:lpstr>Reconnaissance des lieux</vt:lpstr>
      <vt:lpstr>Organisation administrative et autorisations</vt:lpstr>
      <vt:lpstr>Plan d’installation du chantier (PIC)</vt:lpstr>
      <vt:lpstr>Installation matérielle du chantier</vt:lpstr>
      <vt:lpstr>Hygiène, sécurité et environnement (HSE)</vt:lpstr>
      <vt:lpstr>Réunion de lancement de chantier</vt:lpstr>
      <vt:lpstr>Contrôle et réception des installations</vt:lpstr>
      <vt:lpstr>Exemple illustratif – Centre de tri des déchets</vt:lpstr>
      <vt:lpstr>Facteurs de réussite d’un bon chantier</vt:lpstr>
      <vt:lpstr>Conclusion</vt:lpstr>
      <vt:lpstr>Références bibliographiques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DISPOSITIONS PRÉPARATOIRES ET INSTALLATION DE CHANTIER POUR L’EXÉCUTION DES TRAVAUX</dc:title>
  <dc:subject/>
  <dc:creator/>
  <cp:keywords/>
  <dc:description>generated using python-pptx</dc:description>
  <cp:lastModifiedBy>HP</cp:lastModifiedBy>
  <cp:revision>2</cp:revision>
  <dcterms:created xsi:type="dcterms:W3CDTF">2013-01-27T09:14:16Z</dcterms:created>
  <dcterms:modified xsi:type="dcterms:W3CDTF">2025-10-10T00:05:44Z</dcterms:modified>
  <cp:category/>
</cp:coreProperties>
</file>