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62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30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856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F1EC68-7EE5-4881-AAB7-6DFBA2C3744C}" type="datetimeFigureOut">
              <a:rPr lang="fr-FR" smtClean="0"/>
              <a:pPr/>
              <a:t>21/10/2024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91B95C-13E0-4C6F-A113-FF12447C0C3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91B95C-13E0-4C6F-A113-FF12447C0C33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21/10/2024</a:t>
            </a:fld>
            <a:endParaRPr lang="fr-BE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21/10/2024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21/10/2024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21/10/2024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21/10/2024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21/10/2024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21/10/2024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21/10/2024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21/10/2024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21/10/2024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21/10/2024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21/10/2024</a:t>
            </a:fld>
            <a:endParaRPr lang="fr-BE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000636"/>
          </a:xfrm>
        </p:spPr>
        <p:txBody>
          <a:bodyPr>
            <a:noAutofit/>
            <a:scene3d>
              <a:camera prst="orthographicFront"/>
              <a:lightRig rig="sunset" dir="t"/>
            </a:scene3d>
            <a:sp3d extrusionH="57150" prstMaterial="metal">
              <a:bevelT w="38100" h="38100"/>
              <a:bevelB w="38100" h="38100" prst="relaxedInset"/>
              <a:contourClr>
                <a:schemeClr val="tx2"/>
              </a:contourClr>
            </a:sp3d>
          </a:bodyPr>
          <a:lstStyle/>
          <a:p>
            <a:pPr algn="ctr"/>
            <a:r>
              <a:rPr lang="en-US" sz="8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 Pre-school Years</a:t>
            </a:r>
            <a:r>
              <a:rPr lang="fr-FR" sz="8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8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fr-FR" sz="8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</a:t>
            </a:r>
            <a:endParaRPr lang="fr-FR" dirty="0"/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5719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fr-FR" dirty="0" smtClean="0"/>
          </a:p>
          <a:p>
            <a:endParaRPr lang="fr-FR" dirty="0" smtClean="0"/>
          </a:p>
          <a:p>
            <a:pPr>
              <a:buClrTx/>
              <a:buFont typeface="Wingdings" pitchFamily="2" charset="2"/>
              <a:buChar char="Ø"/>
            </a:pPr>
            <a:endParaRPr lang="fr-FR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Tx/>
              <a:buFont typeface="Wingdings" pitchFamily="2" charset="2"/>
              <a:buChar char="Ø"/>
            </a:pP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3/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One of the most impressive language developments in the early school years is the astonishing growth of vocabulary.</a:t>
            </a:r>
          </a:p>
          <a:p>
            <a:pPr>
              <a:buClrTx/>
              <a:buFont typeface="Wingdings" pitchFamily="2" charset="2"/>
              <a:buChar char="Ø"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Tx/>
              <a:buFont typeface="Wingdings" pitchFamily="2" charset="2"/>
              <a:buChar char="Ø"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Tx/>
              <a:buFont typeface="Wingdings" pitchFamily="2" charset="2"/>
              <a:buChar char="Ø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4/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Another important development in the school years is the acquisition of different language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REGISTERS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fr-FR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5719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Clr>
                <a:srgbClr val="FF0000"/>
              </a:buClr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Clr>
                <a:srgbClr val="FF0000"/>
              </a:buClr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Three- and four-year-olds continue to learn 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vocabulary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at the rate of 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several words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day.</a:t>
            </a:r>
          </a:p>
          <a:p>
            <a:pPr>
              <a:lnSpc>
                <a:spcPct val="150000"/>
              </a:lnSpc>
              <a:buClr>
                <a:srgbClr val="FF0000"/>
              </a:buClr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Clr>
                <a:srgbClr val="FF0000"/>
              </a:buClr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fact, it is generally accepted that by age four, children have mastered 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basic structures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of the language or languages spoken to them in these early years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Clr>
                <a:srgbClr val="FF0000"/>
              </a:buClr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They begin to acquire </a:t>
            </a:r>
            <a:r>
              <a:rPr lang="en-US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less frequent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and more </a:t>
            </a:r>
            <a:r>
              <a:rPr lang="en-US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complex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linguistic structures such as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passives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relative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clauses.</a:t>
            </a:r>
          </a:p>
          <a:p>
            <a:pPr>
              <a:buClr>
                <a:srgbClr val="FF0000"/>
              </a:buClr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  <a:buClr>
                <a:srgbClr val="FF0000"/>
              </a:buClr>
              <a:buSzPct val="90000"/>
              <a:buFont typeface="Wingdings" pitchFamily="2" charset="2"/>
              <a:buChar char="Ø"/>
            </a:pP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5719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Clr>
                <a:srgbClr val="FF0000"/>
              </a:buClr>
            </a:pPr>
            <a:endParaRPr lang="en-US" dirty="0" smtClean="0"/>
          </a:p>
          <a:p>
            <a:pPr>
              <a:buClr>
                <a:srgbClr val="FF0000"/>
              </a:buClr>
            </a:pPr>
            <a:endParaRPr lang="en-US" dirty="0" smtClean="0"/>
          </a:p>
          <a:p>
            <a:pPr>
              <a:buClr>
                <a:srgbClr val="FF0000"/>
              </a:buClr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By the age of four, most children can:</a:t>
            </a:r>
            <a:endParaRPr lang="en-US" dirty="0" smtClean="0"/>
          </a:p>
          <a:p>
            <a:pPr lvl="1">
              <a:lnSpc>
                <a:spcPct val="150000"/>
              </a:lnSpc>
              <a:buClr>
                <a:srgbClr val="FF0000"/>
              </a:buClr>
              <a:buSzPct val="90000"/>
              <a:buFont typeface="Wingdings" pitchFamily="2" charset="2"/>
              <a:buChar char="Ø"/>
            </a:pPr>
            <a:r>
              <a:rPr lang="en-US" dirty="0" smtClean="0"/>
              <a:t>ask questions</a:t>
            </a:r>
          </a:p>
          <a:p>
            <a:pPr lvl="1">
              <a:lnSpc>
                <a:spcPct val="150000"/>
              </a:lnSpc>
              <a:buClr>
                <a:srgbClr val="FF0000"/>
              </a:buClr>
              <a:buSzPct val="90000"/>
              <a:buFont typeface="Wingdings" pitchFamily="2" charset="2"/>
              <a:buChar char="Ø"/>
            </a:pPr>
            <a:r>
              <a:rPr lang="en-US" dirty="0" smtClean="0"/>
              <a:t>give commands</a:t>
            </a:r>
          </a:p>
          <a:p>
            <a:pPr lvl="1">
              <a:lnSpc>
                <a:spcPct val="150000"/>
              </a:lnSpc>
              <a:buClr>
                <a:srgbClr val="FF0000"/>
              </a:buClr>
              <a:buSzPct val="90000"/>
              <a:buFont typeface="Wingdings" pitchFamily="2" charset="2"/>
              <a:buChar char="Ø"/>
            </a:pPr>
            <a:r>
              <a:rPr lang="en-US" dirty="0" smtClean="0"/>
              <a:t>report real events</a:t>
            </a:r>
          </a:p>
          <a:p>
            <a:pPr>
              <a:buClr>
                <a:srgbClr val="FF0000"/>
              </a:buClr>
            </a:pPr>
            <a:endParaRPr lang="en-US" dirty="0" smtClean="0"/>
          </a:p>
          <a:p>
            <a:pPr>
              <a:buClr>
                <a:srgbClr val="FF0000"/>
              </a:buClr>
            </a:pPr>
            <a:endParaRPr lang="en-US" dirty="0" smtClean="0"/>
          </a:p>
          <a:p>
            <a:pPr algn="just">
              <a:buClr>
                <a:srgbClr val="FF0000"/>
              </a:buClr>
            </a:pPr>
            <a:r>
              <a:rPr lang="en-US" dirty="0" smtClean="0"/>
              <a:t>Much of children’s language acquisition effort in the late pre-school years is spent in developing their ability to use language in </a:t>
            </a:r>
            <a:r>
              <a:rPr lang="en-US" b="1" u="sng" dirty="0" smtClean="0">
                <a:solidFill>
                  <a:srgbClr val="FF0000"/>
                </a:solidFill>
              </a:rPr>
              <a:t>a widening social environment</a:t>
            </a:r>
            <a:r>
              <a:rPr lang="en-US" dirty="0" smtClean="0"/>
              <a:t>. They use language in a greater  variety of situations:</a:t>
            </a:r>
          </a:p>
          <a:p>
            <a:pPr>
              <a:buClr>
                <a:srgbClr val="FF0000"/>
              </a:buClr>
            </a:pPr>
            <a:endParaRPr lang="en-US" dirty="0" smtClean="0"/>
          </a:p>
          <a:p>
            <a:pPr>
              <a:buClr>
                <a:srgbClr val="FF0000"/>
              </a:buClr>
            </a:pP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5719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/>
          </a:bodyPr>
          <a:lstStyle/>
          <a:p>
            <a:pPr>
              <a:buClr>
                <a:srgbClr val="FF0000"/>
              </a:buClr>
              <a:buFont typeface="Wingdings" pitchFamily="2" charset="2"/>
              <a:buChar char="Ø"/>
            </a:pPr>
            <a:endParaRPr lang="en-US" dirty="0" smtClean="0"/>
          </a:p>
          <a:p>
            <a:pPr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en-US" sz="2400" dirty="0" smtClean="0"/>
              <a:t>They acquire the aggressive or cajoling language that is needed to defend their toys in the playground. </a:t>
            </a:r>
          </a:p>
          <a:p>
            <a:pPr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en-US" sz="2400" dirty="0" smtClean="0"/>
              <a:t>They interact more often with unfamiliar adults.</a:t>
            </a:r>
          </a:p>
          <a:p>
            <a:pPr marL="274320" lvl="1" indent="-274320">
              <a:lnSpc>
                <a:spcPct val="150000"/>
              </a:lnSpc>
              <a:buClr>
                <a:srgbClr val="FF0000"/>
              </a:buClr>
              <a:buSzPct val="95000"/>
              <a:buFont typeface="Wingdings" pitchFamily="2" charset="2"/>
              <a:buChar char="Ø"/>
            </a:pPr>
            <a:r>
              <a:rPr lang="en-US" dirty="0" smtClean="0"/>
              <a:t>create stories about imaginary ones-using correct word order and grammatical markers most of the time.</a:t>
            </a:r>
          </a:p>
          <a:p>
            <a:pPr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en-US" sz="2400" dirty="0" smtClean="0"/>
              <a:t>They begin to talk sensibly on the telephone to invisible grandparents.</a:t>
            </a:r>
          </a:p>
          <a:p>
            <a:pPr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en-US" sz="2400" dirty="0" smtClean="0"/>
              <a:t>They show that they have learned the difference between how adults talk to babies and how they talk to each other, and</a:t>
            </a:r>
          </a:p>
          <a:p>
            <a:pPr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en-US" sz="2400" dirty="0" smtClean="0"/>
          </a:p>
          <a:p>
            <a:pPr>
              <a:lnSpc>
                <a:spcPct val="150000"/>
              </a:lnSpc>
              <a:buClr>
                <a:srgbClr val="FF0000"/>
              </a:buClr>
              <a:buNone/>
            </a:pPr>
            <a:r>
              <a:rPr lang="en-US" sz="2400" dirty="0" smtClean="0"/>
              <a:t>In this way, they explore and begin to understand </a:t>
            </a:r>
            <a:r>
              <a:rPr lang="en-US" sz="2400" b="1" dirty="0" smtClean="0">
                <a:solidFill>
                  <a:srgbClr val="0070C0"/>
                </a:solidFill>
              </a:rPr>
              <a:t>how</a:t>
            </a:r>
            <a:r>
              <a:rPr lang="en-US" sz="2400" dirty="0" smtClean="0"/>
              <a:t> and </a:t>
            </a:r>
            <a:r>
              <a:rPr lang="en-US" sz="2400" b="1" dirty="0" smtClean="0">
                <a:solidFill>
                  <a:srgbClr val="00B050"/>
                </a:solidFill>
              </a:rPr>
              <a:t>why</a:t>
            </a:r>
            <a:r>
              <a:rPr lang="en-US" sz="2400" dirty="0" smtClean="0"/>
              <a:t> language varies.</a:t>
            </a:r>
            <a:endParaRPr lang="fr-FR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800" decel="100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5719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>
              <a:buClr>
                <a:srgbClr val="D90BBC"/>
              </a:buClr>
              <a:buNone/>
            </a:pPr>
            <a:endParaRPr lang="fr-FR" sz="32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Clr>
                <a:srgbClr val="D90BBC"/>
              </a:buClr>
              <a:buNone/>
            </a:pPr>
            <a:endParaRPr lang="fr-FR" sz="32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200000"/>
              </a:lnSpc>
              <a:buClr>
                <a:srgbClr val="D90BBC"/>
              </a:buClr>
              <a:buNone/>
            </a:pPr>
            <a:r>
              <a:rPr lang="en-US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'cake the eat‘</a:t>
            </a:r>
            <a:endParaRPr lang="en-US" sz="3200" i="1" dirty="0" smtClean="0">
              <a:solidFill>
                <a:srgbClr val="C00000"/>
              </a:solidFill>
            </a:endParaRPr>
          </a:p>
          <a:p>
            <a:pPr algn="ctr">
              <a:lnSpc>
                <a:spcPct val="200000"/>
              </a:lnSpc>
              <a:buClr>
                <a:srgbClr val="D90BBC"/>
              </a:buClr>
              <a:buNone/>
            </a:pPr>
            <a:r>
              <a:rPr lang="en-US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'drink the chair‘</a:t>
            </a:r>
          </a:p>
          <a:p>
            <a:pPr>
              <a:buClr>
                <a:srgbClr val="D90BBC"/>
              </a:buClr>
              <a:buFont typeface="Wingdings" pitchFamily="2" charset="2"/>
              <a:buChar char="v"/>
            </a:pPr>
            <a:endParaRPr lang="en-US" i="1" dirty="0" smtClean="0">
              <a:solidFill>
                <a:srgbClr val="C00000"/>
              </a:solidFill>
            </a:endParaRPr>
          </a:p>
          <a:p>
            <a:pPr>
              <a:buClr>
                <a:srgbClr val="D90BBC"/>
              </a:buClr>
              <a:buFont typeface="Wingdings" pitchFamily="2" charset="2"/>
              <a:buChar char="v"/>
            </a:pPr>
            <a:r>
              <a:rPr lang="en-US" dirty="0" smtClean="0"/>
              <a:t>In the pre-school years, they also develop </a:t>
            </a:r>
            <a:r>
              <a:rPr lang="en-US" b="1" dirty="0" smtClean="0">
                <a:solidFill>
                  <a:srgbClr val="7030A0"/>
                </a:solidFill>
              </a:rPr>
              <a:t>METALINGUISTIC AWARENESS</a:t>
            </a:r>
            <a:r>
              <a:rPr lang="en-US" dirty="0" smtClean="0"/>
              <a:t>, the ability to treat language as an object separate from the meaning it conveys.</a:t>
            </a:r>
            <a:endParaRPr lang="en-US" i="1" dirty="0" smtClean="0">
              <a:solidFill>
                <a:srgbClr val="C00000"/>
              </a:solidFill>
            </a:endParaRPr>
          </a:p>
          <a:p>
            <a:pPr>
              <a:buClr>
                <a:srgbClr val="D90BBC"/>
              </a:buClr>
              <a:buFont typeface="Wingdings" pitchFamily="2" charset="2"/>
              <a:buChar char="v"/>
            </a:pPr>
            <a:endParaRPr lang="fr-F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643314"/>
          </a:xfrm>
          <a:scene3d>
            <a:camera prst="orthographicFront"/>
            <a:lightRig rig="sunset" dir="t"/>
          </a:scene3d>
          <a:sp3d prstMaterial="dkEdge">
            <a:bevelT prst="relaxedInset"/>
            <a:bevelB prst="relaxedInset"/>
          </a:sp3d>
        </p:spPr>
        <p:txBody>
          <a:bodyPr>
            <a:normAutofit/>
          </a:bodyPr>
          <a:lstStyle/>
          <a:p>
            <a:r>
              <a:rPr lang="en-US" sz="9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 School Years</a:t>
            </a:r>
            <a:endParaRPr lang="fr-FR" sz="9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 flipV="1">
            <a:off x="0" y="6857999"/>
            <a:ext cx="9144000" cy="45719"/>
          </a:xfrm>
        </p:spPr>
        <p:txBody>
          <a:bodyPr>
            <a:normAutofit fontScale="25000" lnSpcReduction="20000"/>
          </a:bodyPr>
          <a:lstStyle/>
          <a:p>
            <a:endParaRPr lang="fr-FR" dirty="0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5719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40000" lnSpcReduction="20000"/>
          </a:bodyPr>
          <a:lstStyle/>
          <a:p>
            <a:pPr>
              <a:buClr>
                <a:schemeClr val="tx1"/>
              </a:buClr>
              <a:buNone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70000"/>
              </a:lnSpc>
              <a:buClr>
                <a:schemeClr val="tx1"/>
              </a:buClr>
              <a:buNone/>
            </a:pPr>
            <a:r>
              <a:rPr lang="fr-FR" sz="7500" b="1" i="1" dirty="0" smtClean="0">
                <a:latin typeface="Times New Roman" pitchFamily="18" charset="0"/>
                <a:cs typeface="Times New Roman" pitchFamily="18" charset="0"/>
              </a:rPr>
              <a:t>‘Train’</a:t>
            </a:r>
          </a:p>
          <a:p>
            <a:pPr algn="ctr">
              <a:lnSpc>
                <a:spcPct val="170000"/>
              </a:lnSpc>
              <a:buClr>
                <a:schemeClr val="tx1"/>
              </a:buClr>
              <a:buNone/>
            </a:pPr>
            <a:r>
              <a:rPr lang="fr-FR" sz="7500" b="1" i="1" dirty="0" smtClean="0">
                <a:latin typeface="Times New Roman" pitchFamily="18" charset="0"/>
                <a:cs typeface="Times New Roman" pitchFamily="18" charset="0"/>
              </a:rPr>
              <a:t>‘Caterpillar’</a:t>
            </a:r>
          </a:p>
          <a:p>
            <a:pPr>
              <a:lnSpc>
                <a:spcPct val="17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fr-FR" sz="5900" b="1" dirty="0" smtClean="0">
                <a:latin typeface="Times New Roman" pitchFamily="18" charset="0"/>
                <a:cs typeface="Times New Roman" pitchFamily="18" charset="0"/>
              </a:rPr>
              <a:t>1/</a:t>
            </a:r>
            <a:r>
              <a:rPr lang="fr-FR" sz="5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5900" dirty="0" err="1" smtClean="0">
                <a:latin typeface="Times New Roman" pitchFamily="18" charset="0"/>
                <a:cs typeface="Times New Roman" pitchFamily="18" charset="0"/>
              </a:rPr>
              <a:t>Children</a:t>
            </a:r>
            <a:r>
              <a:rPr lang="fr-FR" sz="5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5900" dirty="0" err="1" smtClean="0">
                <a:latin typeface="Times New Roman" pitchFamily="18" charset="0"/>
                <a:cs typeface="Times New Roman" pitchFamily="18" charset="0"/>
              </a:rPr>
              <a:t>learn</a:t>
            </a:r>
            <a:r>
              <a:rPr lang="fr-FR" sz="5900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fr-FR" sz="5900" dirty="0" err="1" smtClean="0">
                <a:latin typeface="Times New Roman" pitchFamily="18" charset="0"/>
                <a:cs typeface="Times New Roman" pitchFamily="18" charset="0"/>
              </a:rPr>
              <a:t>read</a:t>
            </a:r>
            <a:r>
              <a:rPr lang="fr-FR" sz="59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5900" dirty="0" smtClean="0">
                <a:latin typeface="Times New Roman" pitchFamily="18" charset="0"/>
                <a:cs typeface="Times New Roman" pitchFamily="18" charset="0"/>
              </a:rPr>
              <a:t>seeing words represented by letters and other symbols on a page leads children to a new understanding that language has form as well as meaning.</a:t>
            </a:r>
            <a:endParaRPr lang="fr-FR" sz="59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  <a:buClr>
                <a:schemeClr val="tx1"/>
              </a:buClr>
              <a:buNone/>
            </a:pPr>
            <a:r>
              <a:rPr lang="en-US" sz="5900" dirty="0" smtClean="0">
                <a:latin typeface="Times New Roman" pitchFamily="18" charset="0"/>
                <a:cs typeface="Times New Roman" pitchFamily="18" charset="0"/>
              </a:rPr>
              <a:t>       Children develop more sophisticated </a:t>
            </a:r>
            <a:r>
              <a:rPr lang="en-US" sz="5900" dirty="0" err="1" smtClean="0">
                <a:latin typeface="Times New Roman" pitchFamily="18" charset="0"/>
                <a:cs typeface="Times New Roman" pitchFamily="18" charset="0"/>
              </a:rPr>
              <a:t>metalinguistic</a:t>
            </a:r>
            <a:r>
              <a:rPr lang="en-US" sz="5900" dirty="0" smtClean="0">
                <a:latin typeface="Times New Roman" pitchFamily="18" charset="0"/>
                <a:cs typeface="Times New Roman" pitchFamily="18" charset="0"/>
              </a:rPr>
              <a:t> awareness. Learning to read gives a major boost to this aspect of language development.</a:t>
            </a:r>
            <a:endParaRPr lang="fr-FR" sz="59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tx1"/>
              </a:buClr>
              <a:buNone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tx1"/>
              </a:buClr>
              <a:buNone/>
            </a:pPr>
            <a:r>
              <a:rPr lang="fr-FR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tx1"/>
              </a:buClr>
              <a:buNone/>
            </a:pPr>
            <a:endParaRPr lang="en-US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tx1"/>
              </a:buClr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endParaRPr lang="fr-FR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tx1"/>
              </a:buClr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5719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r>
              <a:rPr lang="fr-FR" dirty="0" smtClean="0"/>
              <a:t> 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fr-FR" b="1" u="sng" dirty="0" err="1" smtClean="0">
                <a:latin typeface="Times New Roman" pitchFamily="18" charset="0"/>
                <a:cs typeface="Times New Roman" pitchFamily="18" charset="0"/>
              </a:rPr>
              <a:t>Literal</a:t>
            </a:r>
            <a:r>
              <a:rPr lang="fr-FR" b="1" u="sng" dirty="0" smtClean="0">
                <a:latin typeface="Times New Roman" pitchFamily="18" charset="0"/>
                <a:cs typeface="Times New Roman" pitchFamily="18" charset="0"/>
              </a:rPr>
              <a:t> and Figurative </a:t>
            </a:r>
            <a:r>
              <a:rPr lang="fr-FR" b="1" u="sng" dirty="0" err="1" smtClean="0">
                <a:latin typeface="Times New Roman" pitchFamily="18" charset="0"/>
                <a:cs typeface="Times New Roman" pitchFamily="18" charset="0"/>
              </a:rPr>
              <a:t>Language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fr-FR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0" y="1857364"/>
            <a:ext cx="4429124" cy="1285884"/>
          </a:xfrm>
          <a:prstGeom prst="round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Q-Why can’t fishermen be generous?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algn="ctr"/>
            <a:r>
              <a:rPr lang="en-US" dirty="0" smtClean="0"/>
              <a:t>A- Because their business makes them sell fish.</a:t>
            </a:r>
            <a:endParaRPr lang="fr-FR" dirty="0"/>
          </a:p>
        </p:txBody>
      </p:sp>
      <p:sp>
        <p:nvSpPr>
          <p:cNvPr id="21" name="Rectangle à coins arrondis 20"/>
          <p:cNvSpPr/>
          <p:nvPr/>
        </p:nvSpPr>
        <p:spPr>
          <a:xfrm>
            <a:off x="4500562" y="1857364"/>
            <a:ext cx="4643438" cy="1285884"/>
          </a:xfrm>
          <a:prstGeom prst="round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Q-Did you hear about the guy whose whole left side was cut off?</a:t>
            </a:r>
          </a:p>
          <a:p>
            <a:pPr algn="ctr"/>
            <a:r>
              <a:rPr lang="en-US" dirty="0" smtClean="0"/>
              <a:t>A-He’s all right now.</a:t>
            </a:r>
            <a:endParaRPr lang="fr-FR" dirty="0"/>
          </a:p>
        </p:txBody>
      </p:sp>
      <p:sp>
        <p:nvSpPr>
          <p:cNvPr id="22" name="Rectangle à coins arrondis 21"/>
          <p:cNvSpPr/>
          <p:nvPr/>
        </p:nvSpPr>
        <p:spPr>
          <a:xfrm>
            <a:off x="0" y="3286124"/>
            <a:ext cx="4429124" cy="1285884"/>
          </a:xfrm>
          <a:prstGeom prst="round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Clr>
                <a:schemeClr val="tx1"/>
              </a:buClr>
              <a:buNone/>
            </a:pPr>
            <a:r>
              <a:rPr lang="fr-FR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Q.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Why can’t a man living in New York be buried in Chicago?</a:t>
            </a:r>
          </a:p>
          <a:p>
            <a:pPr>
              <a:buClr>
                <a:schemeClr val="tx1"/>
              </a:buClr>
              <a:buNone/>
            </a:pP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A.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Because he’s still living!</a:t>
            </a:r>
            <a:endParaRPr lang="fr-FR" dirty="0"/>
          </a:p>
        </p:txBody>
      </p:sp>
      <p:sp>
        <p:nvSpPr>
          <p:cNvPr id="23" name="Rectangle à coins arrondis 22"/>
          <p:cNvSpPr/>
          <p:nvPr/>
        </p:nvSpPr>
        <p:spPr>
          <a:xfrm>
            <a:off x="4500562" y="3286124"/>
            <a:ext cx="4643438" cy="1285884"/>
          </a:xfrm>
          <a:prstGeom prst="round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Clr>
                <a:schemeClr val="tx1"/>
              </a:buClr>
              <a:buNone/>
            </a:pP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Q.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What five-letter word becomes shorter when you add two letters to it ?</a:t>
            </a:r>
          </a:p>
          <a:p>
            <a:pPr>
              <a:buClr>
                <a:schemeClr val="tx1"/>
              </a:buClr>
              <a:buNone/>
            </a:pPr>
            <a:r>
              <a:rPr lang="fr-FR" b="1" i="1" dirty="0" smtClean="0">
                <a:latin typeface="Times New Roman" pitchFamily="18" charset="0"/>
                <a:cs typeface="Times New Roman" pitchFamily="18" charset="0"/>
              </a:rPr>
              <a:t> A.</a:t>
            </a:r>
            <a:r>
              <a:rPr lang="fr-FR" i="1" dirty="0" smtClean="0">
                <a:latin typeface="Times New Roman" pitchFamily="18" charset="0"/>
                <a:cs typeface="Times New Roman" pitchFamily="18" charset="0"/>
              </a:rPr>
              <a:t> Short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fr-FR" dirty="0"/>
          </a:p>
        </p:txBody>
      </p:sp>
      <p:sp>
        <p:nvSpPr>
          <p:cNvPr id="24" name="Rectangle à coins arrondis 23"/>
          <p:cNvSpPr/>
          <p:nvPr/>
        </p:nvSpPr>
        <p:spPr>
          <a:xfrm>
            <a:off x="0" y="5514972"/>
            <a:ext cx="4429124" cy="13430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“Nobody invites Edward to parties because he is a wet blanket”</a:t>
            </a:r>
            <a:endParaRPr lang="fr-FR" dirty="0"/>
          </a:p>
        </p:txBody>
      </p:sp>
      <p:sp>
        <p:nvSpPr>
          <p:cNvPr id="25" name="Rectangle à coins arrondis 24"/>
          <p:cNvSpPr/>
          <p:nvPr/>
        </p:nvSpPr>
        <p:spPr>
          <a:xfrm>
            <a:off x="4500562" y="5500678"/>
            <a:ext cx="4643438" cy="13573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“That car of mine is a real lemon”</a:t>
            </a:r>
            <a:endParaRPr lang="fr-FR" dirty="0"/>
          </a:p>
        </p:txBody>
      </p:sp>
      <p:sp>
        <p:nvSpPr>
          <p:cNvPr id="26" name="Rectangle 25"/>
          <p:cNvSpPr/>
          <p:nvPr/>
        </p:nvSpPr>
        <p:spPr>
          <a:xfrm>
            <a:off x="0" y="357166"/>
            <a:ext cx="914400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2/ </a:t>
            </a:r>
            <a:r>
              <a:rPr lang="en-US" sz="2800" b="1" dirty="0" err="1" smtClean="0"/>
              <a:t>Metalinguistic</a:t>
            </a:r>
            <a:r>
              <a:rPr lang="en-US" sz="2800" b="1" dirty="0" smtClean="0"/>
              <a:t> awareness also</a:t>
            </a:r>
            <a:r>
              <a:rPr lang="en-US" sz="2800" dirty="0" smtClean="0"/>
              <a:t> includes the discovery of such things as ambiguity.</a:t>
            </a:r>
            <a:endParaRPr lang="en-US" sz="2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600" b="1" u="sng" dirty="0" smtClean="0">
                <a:latin typeface="Times New Roman" pitchFamily="18" charset="0"/>
                <a:cs typeface="Times New Roman" pitchFamily="18" charset="0"/>
              </a:rPr>
              <a:t>Word jokes, trick questions and riddles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fr-FR" sz="2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900" decel="1000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900" decel="100000" fill="hold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5719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 </a:t>
            </a:r>
            <a:endParaRPr lang="fr-F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57718"/>
            <a:ext cx="8429684" cy="68002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828</TotalTime>
  <Words>481</Words>
  <Application>Microsoft Office PowerPoint</Application>
  <PresentationFormat>Affichage à l'écran (4:3)</PresentationFormat>
  <Paragraphs>82</Paragraphs>
  <Slides>10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Débit</vt:lpstr>
      <vt:lpstr>The Pre-school Years </vt:lpstr>
      <vt:lpstr> </vt:lpstr>
      <vt:lpstr> </vt:lpstr>
      <vt:lpstr> </vt:lpstr>
      <vt:lpstr> </vt:lpstr>
      <vt:lpstr>The School Years</vt:lpstr>
      <vt:lpstr> </vt:lpstr>
      <vt:lpstr> </vt:lpstr>
      <vt:lpstr> 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Pre-school Years </dc:title>
  <dc:creator>Abd Jalal</dc:creator>
  <cp:lastModifiedBy>Lenovo</cp:lastModifiedBy>
  <cp:revision>90</cp:revision>
  <dcterms:created xsi:type="dcterms:W3CDTF">2013-11-01T17:39:34Z</dcterms:created>
  <dcterms:modified xsi:type="dcterms:W3CDTF">2024-10-21T18:35:21Z</dcterms:modified>
</cp:coreProperties>
</file>