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43" r:id="rId1"/>
  </p:sldMasterIdLst>
  <p:notesMasterIdLst>
    <p:notesMasterId r:id="rId37"/>
  </p:notesMasterIdLst>
  <p:handoutMasterIdLst>
    <p:handoutMasterId r:id="rId38"/>
  </p:handoutMasterIdLst>
  <p:sldIdLst>
    <p:sldId id="506" r:id="rId2"/>
    <p:sldId id="461" r:id="rId3"/>
    <p:sldId id="463" r:id="rId4"/>
    <p:sldId id="462" r:id="rId5"/>
    <p:sldId id="497" r:id="rId6"/>
    <p:sldId id="507" r:id="rId7"/>
    <p:sldId id="511" r:id="rId8"/>
    <p:sldId id="509" r:id="rId9"/>
    <p:sldId id="510" r:id="rId10"/>
    <p:sldId id="508" r:id="rId11"/>
    <p:sldId id="457" r:id="rId12"/>
    <p:sldId id="505" r:id="rId13"/>
    <p:sldId id="513" r:id="rId14"/>
    <p:sldId id="514" r:id="rId15"/>
    <p:sldId id="498" r:id="rId16"/>
    <p:sldId id="499" r:id="rId17"/>
    <p:sldId id="500" r:id="rId18"/>
    <p:sldId id="422" r:id="rId19"/>
    <p:sldId id="423" r:id="rId20"/>
    <p:sldId id="470" r:id="rId21"/>
    <p:sldId id="512" r:id="rId22"/>
    <p:sldId id="493" r:id="rId23"/>
    <p:sldId id="492" r:id="rId24"/>
    <p:sldId id="419" r:id="rId25"/>
    <p:sldId id="454" r:id="rId26"/>
    <p:sldId id="489" r:id="rId27"/>
    <p:sldId id="483" r:id="rId28"/>
    <p:sldId id="495" r:id="rId29"/>
    <p:sldId id="455" r:id="rId30"/>
    <p:sldId id="496" r:id="rId31"/>
    <p:sldId id="416" r:id="rId32"/>
    <p:sldId id="373" r:id="rId33"/>
    <p:sldId id="490" r:id="rId34"/>
    <p:sldId id="401" r:id="rId35"/>
    <p:sldId id="402" r:id="rId36"/>
  </p:sldIdLst>
  <p:sldSz cx="9144000" cy="6858000" type="screen4x3"/>
  <p:notesSz cx="7099300" cy="10234613"/>
  <p:defaultTextStyle>
    <a:defPPr>
      <a:defRPr lang="fr-B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6666FF"/>
    <a:srgbClr val="0099FF"/>
    <a:srgbClr val="00CCFF"/>
    <a:srgbClr val="33CCCC"/>
    <a:srgbClr val="FF99FF"/>
    <a:srgbClr val="009900"/>
    <a:srgbClr val="008000"/>
    <a:srgbClr val="FF66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747" autoAdjust="0"/>
    <p:restoredTop sz="95341" autoAdjust="0"/>
  </p:normalViewPr>
  <p:slideViewPr>
    <p:cSldViewPr>
      <p:cViewPr varScale="1">
        <p:scale>
          <a:sx n="67" d="100"/>
          <a:sy n="67" d="100"/>
        </p:scale>
        <p:origin x="110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170"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4768" tIns="47384" rIns="94768" bIns="47384" numCol="1" anchor="t" anchorCtr="0" compatLnSpc="1">
            <a:prstTxWarp prst="textNoShape">
              <a:avLst/>
            </a:prstTxWarp>
          </a:bodyPr>
          <a:lstStyle>
            <a:lvl1pPr>
              <a:defRPr sz="1200">
                <a:latin typeface="Arial" charset="0"/>
                <a:cs typeface="+mn-cs"/>
              </a:defRPr>
            </a:lvl1pPr>
          </a:lstStyle>
          <a:p>
            <a:pPr>
              <a:defRPr/>
            </a:pPr>
            <a:endParaRPr lang="fr-FR" dirty="0"/>
          </a:p>
        </p:txBody>
      </p:sp>
      <p:sp>
        <p:nvSpPr>
          <p:cNvPr id="135171" name="Rectangle 3"/>
          <p:cNvSpPr>
            <a:spLocks noGrp="1" noChangeArrowheads="1"/>
          </p:cNvSpPr>
          <p:nvPr>
            <p:ph type="dt" sz="quarter" idx="1"/>
          </p:nvPr>
        </p:nvSpPr>
        <p:spPr bwMode="auto">
          <a:xfrm>
            <a:off x="4021138" y="0"/>
            <a:ext cx="3076575" cy="512763"/>
          </a:xfrm>
          <a:prstGeom prst="rect">
            <a:avLst/>
          </a:prstGeom>
          <a:noFill/>
          <a:ln w="9525">
            <a:noFill/>
            <a:miter lim="800000"/>
            <a:headEnd/>
            <a:tailEnd/>
          </a:ln>
          <a:effectLst/>
        </p:spPr>
        <p:txBody>
          <a:bodyPr vert="horz" wrap="square" lIns="94768" tIns="47384" rIns="94768" bIns="47384" numCol="1" anchor="t" anchorCtr="0" compatLnSpc="1">
            <a:prstTxWarp prst="textNoShape">
              <a:avLst/>
            </a:prstTxWarp>
          </a:bodyPr>
          <a:lstStyle>
            <a:lvl1pPr algn="r">
              <a:defRPr sz="1200">
                <a:latin typeface="Arial" charset="0"/>
                <a:cs typeface="+mn-cs"/>
              </a:defRPr>
            </a:lvl1pPr>
          </a:lstStyle>
          <a:p>
            <a:pPr>
              <a:defRPr/>
            </a:pPr>
            <a:endParaRPr lang="fr-FR" dirty="0"/>
          </a:p>
        </p:txBody>
      </p:sp>
      <p:sp>
        <p:nvSpPr>
          <p:cNvPr id="135172" name="Rectangle 4"/>
          <p:cNvSpPr>
            <a:spLocks noGrp="1" noChangeArrowheads="1"/>
          </p:cNvSpPr>
          <p:nvPr>
            <p:ph type="ftr" sz="quarter" idx="2"/>
          </p:nvPr>
        </p:nvSpPr>
        <p:spPr bwMode="auto">
          <a:xfrm>
            <a:off x="0" y="9720263"/>
            <a:ext cx="3076575" cy="512762"/>
          </a:xfrm>
          <a:prstGeom prst="rect">
            <a:avLst/>
          </a:prstGeom>
          <a:noFill/>
          <a:ln w="9525">
            <a:noFill/>
            <a:miter lim="800000"/>
            <a:headEnd/>
            <a:tailEnd/>
          </a:ln>
          <a:effectLst/>
        </p:spPr>
        <p:txBody>
          <a:bodyPr vert="horz" wrap="square" lIns="94768" tIns="47384" rIns="94768" bIns="47384" numCol="1" anchor="b" anchorCtr="0" compatLnSpc="1">
            <a:prstTxWarp prst="textNoShape">
              <a:avLst/>
            </a:prstTxWarp>
          </a:bodyPr>
          <a:lstStyle>
            <a:lvl1pPr>
              <a:defRPr sz="1200">
                <a:latin typeface="Arial" charset="0"/>
                <a:cs typeface="+mn-cs"/>
              </a:defRPr>
            </a:lvl1pPr>
          </a:lstStyle>
          <a:p>
            <a:pPr>
              <a:defRPr/>
            </a:pPr>
            <a:endParaRPr lang="fr-FR" dirty="0"/>
          </a:p>
        </p:txBody>
      </p:sp>
      <p:sp>
        <p:nvSpPr>
          <p:cNvPr id="135173" name="Rectangle 5"/>
          <p:cNvSpPr>
            <a:spLocks noGrp="1" noChangeArrowheads="1"/>
          </p:cNvSpPr>
          <p:nvPr>
            <p:ph type="sldNum" sz="quarter" idx="3"/>
          </p:nvPr>
        </p:nvSpPr>
        <p:spPr bwMode="auto">
          <a:xfrm>
            <a:off x="4021138" y="9720263"/>
            <a:ext cx="3076575" cy="512762"/>
          </a:xfrm>
          <a:prstGeom prst="rect">
            <a:avLst/>
          </a:prstGeom>
          <a:noFill/>
          <a:ln w="9525">
            <a:noFill/>
            <a:miter lim="800000"/>
            <a:headEnd/>
            <a:tailEnd/>
          </a:ln>
          <a:effectLst/>
        </p:spPr>
        <p:txBody>
          <a:bodyPr vert="horz" wrap="square" lIns="94768" tIns="47384" rIns="94768" bIns="47384" numCol="1" anchor="b" anchorCtr="0" compatLnSpc="1">
            <a:prstTxWarp prst="textNoShape">
              <a:avLst/>
            </a:prstTxWarp>
          </a:bodyPr>
          <a:lstStyle>
            <a:lvl1pPr algn="r">
              <a:defRPr sz="1200">
                <a:latin typeface="Arial" charset="0"/>
                <a:cs typeface="+mn-cs"/>
              </a:defRPr>
            </a:lvl1pPr>
          </a:lstStyle>
          <a:p>
            <a:pPr>
              <a:defRPr/>
            </a:pPr>
            <a:fld id="{313388ED-7F9C-491D-A5EB-18C434EB3AF1}" type="slidenum">
              <a:rPr lang="fr-FR"/>
              <a:pPr>
                <a:defRPr/>
              </a:pPr>
              <a:t>‹N°›</a:t>
            </a:fld>
            <a:endParaRPr lang="fr-FR" dirty="0"/>
          </a:p>
        </p:txBody>
      </p:sp>
    </p:spTree>
    <p:extLst>
      <p:ext uri="{BB962C8B-B14F-4D97-AF65-F5344CB8AC3E}">
        <p14:creationId xmlns:p14="http://schemas.microsoft.com/office/powerpoint/2010/main" val="5621702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4768" tIns="47384" rIns="94768" bIns="47384" numCol="1" anchor="t" anchorCtr="0" compatLnSpc="1">
            <a:prstTxWarp prst="textNoShape">
              <a:avLst/>
            </a:prstTxWarp>
          </a:bodyPr>
          <a:lstStyle>
            <a:lvl1pPr>
              <a:defRPr sz="1200">
                <a:latin typeface="Arial" charset="0"/>
                <a:cs typeface="+mn-cs"/>
              </a:defRPr>
            </a:lvl1pPr>
          </a:lstStyle>
          <a:p>
            <a:pPr>
              <a:defRPr/>
            </a:pPr>
            <a:endParaRPr lang="fr-BE" dirty="0"/>
          </a:p>
        </p:txBody>
      </p:sp>
      <p:sp>
        <p:nvSpPr>
          <p:cNvPr id="9219" name="Rectangle 3"/>
          <p:cNvSpPr>
            <a:spLocks noGrp="1" noChangeArrowheads="1"/>
          </p:cNvSpPr>
          <p:nvPr>
            <p:ph type="dt" idx="1"/>
          </p:nvPr>
        </p:nvSpPr>
        <p:spPr bwMode="auto">
          <a:xfrm>
            <a:off x="4021138" y="0"/>
            <a:ext cx="3076575" cy="512763"/>
          </a:xfrm>
          <a:prstGeom prst="rect">
            <a:avLst/>
          </a:prstGeom>
          <a:noFill/>
          <a:ln w="9525">
            <a:noFill/>
            <a:miter lim="800000"/>
            <a:headEnd/>
            <a:tailEnd/>
          </a:ln>
          <a:effectLst/>
        </p:spPr>
        <p:txBody>
          <a:bodyPr vert="horz" wrap="square" lIns="94768" tIns="47384" rIns="94768" bIns="47384" numCol="1" anchor="t" anchorCtr="0" compatLnSpc="1">
            <a:prstTxWarp prst="textNoShape">
              <a:avLst/>
            </a:prstTxWarp>
          </a:bodyPr>
          <a:lstStyle>
            <a:lvl1pPr algn="r">
              <a:defRPr sz="1200">
                <a:latin typeface="Arial" charset="0"/>
                <a:cs typeface="+mn-cs"/>
              </a:defRPr>
            </a:lvl1pPr>
          </a:lstStyle>
          <a:p>
            <a:pPr>
              <a:defRPr/>
            </a:pPr>
            <a:endParaRPr lang="fr-BE" dirty="0"/>
          </a:p>
        </p:txBody>
      </p:sp>
      <p:sp>
        <p:nvSpPr>
          <p:cNvPr id="45060"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4768" tIns="47384" rIns="94768" bIns="47384" numCol="1" anchor="t" anchorCtr="0" compatLnSpc="1">
            <a:prstTxWarp prst="textNoShape">
              <a:avLst/>
            </a:prstTxWarp>
          </a:bodyPr>
          <a:lstStyle/>
          <a:p>
            <a:pPr lvl="0"/>
            <a:r>
              <a:rPr lang="fr-BE" noProof="0" smtClean="0"/>
              <a:t>Cliquez pour modifier les styles du texte du masque</a:t>
            </a:r>
          </a:p>
          <a:p>
            <a:pPr lvl="1"/>
            <a:r>
              <a:rPr lang="fr-BE" noProof="0" smtClean="0"/>
              <a:t>Deuxième niveau</a:t>
            </a:r>
          </a:p>
          <a:p>
            <a:pPr lvl="2"/>
            <a:r>
              <a:rPr lang="fr-BE" noProof="0" smtClean="0"/>
              <a:t>Troisième niveau</a:t>
            </a:r>
          </a:p>
          <a:p>
            <a:pPr lvl="3"/>
            <a:r>
              <a:rPr lang="fr-BE" noProof="0" smtClean="0"/>
              <a:t>Quatrième niveau</a:t>
            </a:r>
          </a:p>
          <a:p>
            <a:pPr lvl="4"/>
            <a:r>
              <a:rPr lang="fr-BE" noProof="0" smtClean="0"/>
              <a:t>Cinquième niveau</a:t>
            </a:r>
          </a:p>
        </p:txBody>
      </p:sp>
      <p:sp>
        <p:nvSpPr>
          <p:cNvPr id="9222" name="Rectangle 6"/>
          <p:cNvSpPr>
            <a:spLocks noGrp="1" noChangeArrowheads="1"/>
          </p:cNvSpPr>
          <p:nvPr>
            <p:ph type="ftr" sz="quarter" idx="4"/>
          </p:nvPr>
        </p:nvSpPr>
        <p:spPr bwMode="auto">
          <a:xfrm>
            <a:off x="0" y="9720263"/>
            <a:ext cx="3076575" cy="512762"/>
          </a:xfrm>
          <a:prstGeom prst="rect">
            <a:avLst/>
          </a:prstGeom>
          <a:noFill/>
          <a:ln w="9525">
            <a:noFill/>
            <a:miter lim="800000"/>
            <a:headEnd/>
            <a:tailEnd/>
          </a:ln>
          <a:effectLst/>
        </p:spPr>
        <p:txBody>
          <a:bodyPr vert="horz" wrap="square" lIns="94768" tIns="47384" rIns="94768" bIns="47384" numCol="1" anchor="b" anchorCtr="0" compatLnSpc="1">
            <a:prstTxWarp prst="textNoShape">
              <a:avLst/>
            </a:prstTxWarp>
          </a:bodyPr>
          <a:lstStyle>
            <a:lvl1pPr>
              <a:defRPr sz="1200">
                <a:latin typeface="Arial" charset="0"/>
                <a:cs typeface="+mn-cs"/>
              </a:defRPr>
            </a:lvl1pPr>
          </a:lstStyle>
          <a:p>
            <a:pPr>
              <a:defRPr/>
            </a:pPr>
            <a:endParaRPr lang="fr-BE" dirty="0"/>
          </a:p>
        </p:txBody>
      </p:sp>
      <p:sp>
        <p:nvSpPr>
          <p:cNvPr id="9223" name="Rectangle 7"/>
          <p:cNvSpPr>
            <a:spLocks noGrp="1" noChangeArrowheads="1"/>
          </p:cNvSpPr>
          <p:nvPr>
            <p:ph type="sldNum" sz="quarter" idx="5"/>
          </p:nvPr>
        </p:nvSpPr>
        <p:spPr bwMode="auto">
          <a:xfrm>
            <a:off x="4021138" y="9720263"/>
            <a:ext cx="3076575" cy="512762"/>
          </a:xfrm>
          <a:prstGeom prst="rect">
            <a:avLst/>
          </a:prstGeom>
          <a:noFill/>
          <a:ln w="9525">
            <a:noFill/>
            <a:miter lim="800000"/>
            <a:headEnd/>
            <a:tailEnd/>
          </a:ln>
          <a:effectLst/>
        </p:spPr>
        <p:txBody>
          <a:bodyPr vert="horz" wrap="square" lIns="94768" tIns="47384" rIns="94768" bIns="47384" numCol="1" anchor="b" anchorCtr="0" compatLnSpc="1">
            <a:prstTxWarp prst="textNoShape">
              <a:avLst/>
            </a:prstTxWarp>
          </a:bodyPr>
          <a:lstStyle>
            <a:lvl1pPr algn="r">
              <a:defRPr sz="1200">
                <a:latin typeface="Arial" charset="0"/>
                <a:cs typeface="+mn-cs"/>
              </a:defRPr>
            </a:lvl1pPr>
          </a:lstStyle>
          <a:p>
            <a:pPr>
              <a:defRPr/>
            </a:pPr>
            <a:fld id="{A286EC73-A38F-405B-A9C3-88745131067B}" type="slidenum">
              <a:rPr lang="fr-BE"/>
              <a:pPr>
                <a:defRPr/>
              </a:pPr>
              <a:t>‹N°›</a:t>
            </a:fld>
            <a:endParaRPr lang="fr-BE" dirty="0"/>
          </a:p>
        </p:txBody>
      </p:sp>
    </p:spTree>
    <p:extLst>
      <p:ext uri="{BB962C8B-B14F-4D97-AF65-F5344CB8AC3E}">
        <p14:creationId xmlns:p14="http://schemas.microsoft.com/office/powerpoint/2010/main" val="33651212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fr-FR" smtClean="0"/>
          </a:p>
        </p:txBody>
      </p:sp>
      <p:sp>
        <p:nvSpPr>
          <p:cNvPr id="4" name="Espace réservé du numéro de diapositive 3"/>
          <p:cNvSpPr>
            <a:spLocks noGrp="1"/>
          </p:cNvSpPr>
          <p:nvPr>
            <p:ph type="sldNum" sz="quarter" idx="5"/>
          </p:nvPr>
        </p:nvSpPr>
        <p:spPr/>
        <p:txBody>
          <a:bodyPr/>
          <a:lstStyle/>
          <a:p>
            <a:pPr>
              <a:defRPr/>
            </a:pPr>
            <a:fld id="{27641BE2-A6D0-4600-9B89-69D13A29BCAB}" type="slidenum">
              <a:rPr lang="fr-FR" smtClean="0"/>
              <a:pPr>
                <a:defRPr/>
              </a:pPr>
              <a:t>7</a:t>
            </a:fld>
            <a:endParaRPr lang="fr-FR"/>
          </a:p>
        </p:txBody>
      </p:sp>
    </p:spTree>
    <p:extLst>
      <p:ext uri="{BB962C8B-B14F-4D97-AF65-F5344CB8AC3E}">
        <p14:creationId xmlns:p14="http://schemas.microsoft.com/office/powerpoint/2010/main" val="961020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Espace réservé de l'image des diapositives 1"/>
          <p:cNvSpPr>
            <a:spLocks noGrp="1" noRot="1" noChangeAspect="1" noTextEdit="1"/>
          </p:cNvSpPr>
          <p:nvPr>
            <p:ph type="sldImg"/>
          </p:nvPr>
        </p:nvSpPr>
        <p:spPr>
          <a:ln/>
        </p:spPr>
      </p:sp>
      <p:sp>
        <p:nvSpPr>
          <p:cNvPr id="49155" name="Espace réservé des commentaires 2"/>
          <p:cNvSpPr>
            <a:spLocks noGrp="1"/>
          </p:cNvSpPr>
          <p:nvPr>
            <p:ph type="body" idx="1"/>
          </p:nvPr>
        </p:nvSpPr>
        <p:spPr>
          <a:noFill/>
          <a:ln/>
        </p:spPr>
        <p:txBody>
          <a:bodyPr/>
          <a:lstStyle/>
          <a:p>
            <a:pPr eaLnBrk="1" hangingPunct="1">
              <a:spcBef>
                <a:spcPct val="0"/>
              </a:spcBef>
            </a:pPr>
            <a:endParaRPr lang="fr-FR" dirty="0" smtClean="0"/>
          </a:p>
        </p:txBody>
      </p:sp>
      <p:sp>
        <p:nvSpPr>
          <p:cNvPr id="54276" name="Espace réservé du numéro de diapositive 3"/>
          <p:cNvSpPr>
            <a:spLocks noGrp="1"/>
          </p:cNvSpPr>
          <p:nvPr>
            <p:ph type="sldNum" sz="quarter" idx="5"/>
          </p:nvPr>
        </p:nvSpPr>
        <p:spPr/>
        <p:txBody>
          <a:bodyPr/>
          <a:lstStyle/>
          <a:p>
            <a:pPr>
              <a:defRPr/>
            </a:pPr>
            <a:fld id="{58F097CD-D855-428B-BCDE-44E8ABB32E78}" type="slidenum">
              <a:rPr lang="fr-FR" smtClean="0"/>
              <a:pPr>
                <a:defRPr/>
              </a:pPr>
              <a:t>18</a:t>
            </a:fld>
            <a:endParaRPr lang="fr-FR" dirty="0" smtClean="0"/>
          </a:p>
        </p:txBody>
      </p:sp>
    </p:spTree>
    <p:extLst>
      <p:ext uri="{BB962C8B-B14F-4D97-AF65-F5344CB8AC3E}">
        <p14:creationId xmlns:p14="http://schemas.microsoft.com/office/powerpoint/2010/main" val="1581703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Espace réservé de l'image des diapositives 1"/>
          <p:cNvSpPr>
            <a:spLocks noGrp="1" noRot="1" noChangeAspect="1" noTextEdit="1"/>
          </p:cNvSpPr>
          <p:nvPr>
            <p:ph type="sldImg"/>
          </p:nvPr>
        </p:nvSpPr>
        <p:spPr>
          <a:ln/>
        </p:spPr>
      </p:sp>
      <p:sp>
        <p:nvSpPr>
          <p:cNvPr id="50179" name="Espace réservé des commentaires 2"/>
          <p:cNvSpPr>
            <a:spLocks noGrp="1"/>
          </p:cNvSpPr>
          <p:nvPr>
            <p:ph type="body" idx="1"/>
          </p:nvPr>
        </p:nvSpPr>
        <p:spPr>
          <a:noFill/>
          <a:ln/>
        </p:spPr>
        <p:txBody>
          <a:bodyPr/>
          <a:lstStyle/>
          <a:p>
            <a:endParaRPr lang="fr-FR" dirty="0" smtClean="0"/>
          </a:p>
        </p:txBody>
      </p:sp>
      <p:sp>
        <p:nvSpPr>
          <p:cNvPr id="55300" name="Espace réservé du numéro de diapositive 3"/>
          <p:cNvSpPr>
            <a:spLocks noGrp="1"/>
          </p:cNvSpPr>
          <p:nvPr>
            <p:ph type="sldNum" sz="quarter" idx="5"/>
          </p:nvPr>
        </p:nvSpPr>
        <p:spPr/>
        <p:txBody>
          <a:bodyPr/>
          <a:lstStyle/>
          <a:p>
            <a:pPr>
              <a:defRPr/>
            </a:pPr>
            <a:fld id="{FCFCA1F5-D080-4E73-9E98-D21728B64301}" type="slidenum">
              <a:rPr lang="fr-FR" smtClean="0"/>
              <a:pPr>
                <a:defRPr/>
              </a:pPr>
              <a:t>19</a:t>
            </a:fld>
            <a:endParaRPr lang="fr-FR" dirty="0" smtClean="0"/>
          </a:p>
        </p:txBody>
      </p:sp>
    </p:spTree>
    <p:extLst>
      <p:ext uri="{BB962C8B-B14F-4D97-AF65-F5344CB8AC3E}">
        <p14:creationId xmlns:p14="http://schemas.microsoft.com/office/powerpoint/2010/main" val="4195662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Espace réservé de l'image des diapositives 1"/>
          <p:cNvSpPr>
            <a:spLocks noGrp="1" noRot="1" noChangeAspect="1" noTextEdit="1"/>
          </p:cNvSpPr>
          <p:nvPr>
            <p:ph type="sldImg"/>
          </p:nvPr>
        </p:nvSpPr>
        <p:spPr>
          <a:ln/>
        </p:spPr>
      </p:sp>
      <p:sp>
        <p:nvSpPr>
          <p:cNvPr id="49155" name="Espace réservé des commentaires 2"/>
          <p:cNvSpPr>
            <a:spLocks noGrp="1"/>
          </p:cNvSpPr>
          <p:nvPr>
            <p:ph type="body" idx="1"/>
          </p:nvPr>
        </p:nvSpPr>
        <p:spPr>
          <a:noFill/>
          <a:ln/>
        </p:spPr>
        <p:txBody>
          <a:bodyPr/>
          <a:lstStyle/>
          <a:p>
            <a:pPr eaLnBrk="1" hangingPunct="1">
              <a:spcBef>
                <a:spcPct val="0"/>
              </a:spcBef>
            </a:pPr>
            <a:endParaRPr lang="fr-FR" dirty="0" smtClean="0"/>
          </a:p>
        </p:txBody>
      </p:sp>
      <p:sp>
        <p:nvSpPr>
          <p:cNvPr id="54276" name="Espace réservé du numéro de diapositive 3"/>
          <p:cNvSpPr>
            <a:spLocks noGrp="1"/>
          </p:cNvSpPr>
          <p:nvPr>
            <p:ph type="sldNum" sz="quarter" idx="5"/>
          </p:nvPr>
        </p:nvSpPr>
        <p:spPr/>
        <p:txBody>
          <a:bodyPr/>
          <a:lstStyle/>
          <a:p>
            <a:pPr>
              <a:defRPr/>
            </a:pPr>
            <a:fld id="{58F097CD-D855-428B-BCDE-44E8ABB32E78}" type="slidenum">
              <a:rPr lang="fr-FR" smtClean="0"/>
              <a:pPr>
                <a:defRPr/>
              </a:pPr>
              <a:t>20</a:t>
            </a:fld>
            <a:endParaRPr lang="fr-FR" dirty="0" smtClean="0"/>
          </a:p>
        </p:txBody>
      </p:sp>
    </p:spTree>
    <p:extLst>
      <p:ext uri="{BB962C8B-B14F-4D97-AF65-F5344CB8AC3E}">
        <p14:creationId xmlns:p14="http://schemas.microsoft.com/office/powerpoint/2010/main" val="225866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fr-FR" dirty="0" smtClean="0"/>
          </a:p>
        </p:txBody>
      </p:sp>
      <p:sp>
        <p:nvSpPr>
          <p:cNvPr id="4" name="Espace réservé du numéro de diapositive 3"/>
          <p:cNvSpPr>
            <a:spLocks noGrp="1"/>
          </p:cNvSpPr>
          <p:nvPr>
            <p:ph type="sldNum" sz="quarter" idx="5"/>
          </p:nvPr>
        </p:nvSpPr>
        <p:spPr/>
        <p:txBody>
          <a:bodyPr/>
          <a:lstStyle/>
          <a:p>
            <a:pPr>
              <a:defRPr/>
            </a:pPr>
            <a:fld id="{A42BF07E-EBE3-4872-B35A-4D6B0F861197}" type="slidenum">
              <a:rPr lang="fr-FR" smtClean="0"/>
              <a:pPr>
                <a:defRPr/>
              </a:pPr>
              <a:t>27</a:t>
            </a:fld>
            <a:endParaRPr lang="fr-FR" dirty="0"/>
          </a:p>
        </p:txBody>
      </p:sp>
    </p:spTree>
    <p:extLst>
      <p:ext uri="{BB962C8B-B14F-4D97-AF65-F5344CB8AC3E}">
        <p14:creationId xmlns:p14="http://schemas.microsoft.com/office/powerpoint/2010/main" val="4011028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Espace réservé de l'image des diapositives 1"/>
          <p:cNvSpPr>
            <a:spLocks noGrp="1" noRot="1" noChangeAspect="1" noTextEdit="1"/>
          </p:cNvSpPr>
          <p:nvPr>
            <p:ph type="sldImg"/>
          </p:nvPr>
        </p:nvSpPr>
        <p:spPr>
          <a:ln/>
        </p:spPr>
      </p:sp>
      <p:sp>
        <p:nvSpPr>
          <p:cNvPr id="56323" name="Espace réservé des commentaires 2"/>
          <p:cNvSpPr>
            <a:spLocks noGrp="1"/>
          </p:cNvSpPr>
          <p:nvPr>
            <p:ph type="body" idx="1"/>
          </p:nvPr>
        </p:nvSpPr>
        <p:spPr>
          <a:noFill/>
          <a:ln/>
        </p:spPr>
        <p:txBody>
          <a:bodyPr/>
          <a:lstStyle/>
          <a:p>
            <a:r>
              <a:rPr lang="fr-BE" dirty="0" smtClean="0"/>
              <a:t>Nouvelles responsabilités du professeur de langues! à questionner!</a:t>
            </a:r>
          </a:p>
        </p:txBody>
      </p:sp>
      <p:sp>
        <p:nvSpPr>
          <p:cNvPr id="4" name="Espace réservé du numéro de diapositive 3"/>
          <p:cNvSpPr>
            <a:spLocks noGrp="1"/>
          </p:cNvSpPr>
          <p:nvPr>
            <p:ph type="sldNum" sz="quarter" idx="5"/>
          </p:nvPr>
        </p:nvSpPr>
        <p:spPr/>
        <p:txBody>
          <a:bodyPr/>
          <a:lstStyle/>
          <a:p>
            <a:pPr>
              <a:defRPr/>
            </a:pPr>
            <a:fld id="{F5FFE2D4-12B0-4E0F-A5E8-63E99E62A02F}" type="slidenum">
              <a:rPr lang="fr-BE" smtClean="0"/>
              <a:pPr>
                <a:defRPr/>
              </a:pPr>
              <a:t>32</a:t>
            </a:fld>
            <a:endParaRPr lang="fr-BE" dirty="0"/>
          </a:p>
        </p:txBody>
      </p:sp>
    </p:spTree>
    <p:extLst>
      <p:ext uri="{BB962C8B-B14F-4D97-AF65-F5344CB8AC3E}">
        <p14:creationId xmlns:p14="http://schemas.microsoft.com/office/powerpoint/2010/main" val="1545052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useBgFill="1">
        <p:nvSpPr>
          <p:cNvPr id="11" name="Rectangle à coins arrondis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useBgFill="1">
        <p:nvSpPr>
          <p:cNvPr id="12" name="Rectangle à coins arrondis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Titr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fr-FR" smtClean="0"/>
              <a:t>Cliquez pour modifier le style du titre</a:t>
            </a:r>
            <a:endParaRPr lang="en-US"/>
          </a:p>
        </p:txBody>
      </p:sp>
      <p:sp>
        <p:nvSpPr>
          <p:cNvPr id="9" name="Sous-titr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17" name="Espace réservé de la date 27"/>
          <p:cNvSpPr>
            <a:spLocks noGrp="1"/>
          </p:cNvSpPr>
          <p:nvPr>
            <p:ph type="dt" sz="half" idx="10"/>
          </p:nvPr>
        </p:nvSpPr>
        <p:spPr>
          <a:xfrm>
            <a:off x="6705600" y="4206875"/>
            <a:ext cx="960438" cy="457200"/>
          </a:xfrm>
        </p:spPr>
        <p:txBody>
          <a:bodyPr/>
          <a:lstStyle>
            <a:lvl1pPr>
              <a:defRPr/>
            </a:lvl1pPr>
          </a:lstStyle>
          <a:p>
            <a:pPr>
              <a:defRPr/>
            </a:pPr>
            <a:fld id="{2934B847-B860-4C5F-92AE-7D86B0A4B142}" type="datetime1">
              <a:rPr lang="en-US"/>
              <a:pPr>
                <a:defRPr/>
              </a:pPr>
              <a:t>11/2/2021</a:t>
            </a:fld>
            <a:endParaRPr lang="en-GB" dirty="0"/>
          </a:p>
        </p:txBody>
      </p:sp>
      <p:sp>
        <p:nvSpPr>
          <p:cNvPr id="18" name="Espace réservé du pied de page 16"/>
          <p:cNvSpPr>
            <a:spLocks noGrp="1"/>
          </p:cNvSpPr>
          <p:nvPr>
            <p:ph type="ftr" sz="quarter" idx="11"/>
          </p:nvPr>
        </p:nvSpPr>
        <p:spPr>
          <a:xfrm>
            <a:off x="5410200" y="4205288"/>
            <a:ext cx="1295400" cy="457200"/>
          </a:xfrm>
        </p:spPr>
        <p:txBody>
          <a:bodyPr/>
          <a:lstStyle>
            <a:lvl1pPr>
              <a:defRPr/>
            </a:lvl1pPr>
          </a:lstStyle>
          <a:p>
            <a:pPr>
              <a:defRPr/>
            </a:pPr>
            <a:endParaRPr lang="en-GB" dirty="0"/>
          </a:p>
        </p:txBody>
      </p:sp>
      <p:sp>
        <p:nvSpPr>
          <p:cNvPr id="19" name="Espace réservé du numéro de diapositive 28"/>
          <p:cNvSpPr>
            <a:spLocks noGrp="1"/>
          </p:cNvSpPr>
          <p:nvPr>
            <p:ph type="sldNum" sz="quarter" idx="12"/>
          </p:nvPr>
        </p:nvSpPr>
        <p:spPr>
          <a:xfrm>
            <a:off x="8320088" y="1588"/>
            <a:ext cx="747712" cy="365125"/>
          </a:xfrm>
        </p:spPr>
        <p:txBody>
          <a:bodyPr/>
          <a:lstStyle>
            <a:lvl1pPr algn="r">
              <a:defRPr sz="1800">
                <a:solidFill>
                  <a:schemeClr val="bg1"/>
                </a:solidFill>
              </a:defRPr>
            </a:lvl1pPr>
          </a:lstStyle>
          <a:p>
            <a:pPr>
              <a:defRPr/>
            </a:pPr>
            <a:fld id="{5243F4A1-4958-4A4D-AED4-202CED79C4A3}" type="slidenum">
              <a:rPr lang="en-GB"/>
              <a:pPr>
                <a:defRPr/>
              </a:pPr>
              <a:t>‹N°›</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fld id="{ADA98D1C-D301-4865-8E5B-91B348C231AF}" type="datetime1">
              <a:rPr lang="en-US"/>
              <a:pPr>
                <a:defRPr/>
              </a:pPr>
              <a:t>11/2/2021</a:t>
            </a:fld>
            <a:endParaRPr lang="en-GB" dirty="0"/>
          </a:p>
        </p:txBody>
      </p:sp>
      <p:sp>
        <p:nvSpPr>
          <p:cNvPr id="5" name="Espace réservé du pied de page 2"/>
          <p:cNvSpPr>
            <a:spLocks noGrp="1"/>
          </p:cNvSpPr>
          <p:nvPr>
            <p:ph type="ftr" sz="quarter" idx="11"/>
          </p:nvPr>
        </p:nvSpPr>
        <p:spPr/>
        <p:txBody>
          <a:bodyPr/>
          <a:lstStyle>
            <a:lvl1pPr>
              <a:defRPr/>
            </a:lvl1pPr>
          </a:lstStyle>
          <a:p>
            <a:pPr>
              <a:defRPr/>
            </a:pPr>
            <a:endParaRPr lang="en-GB" dirty="0"/>
          </a:p>
        </p:txBody>
      </p:sp>
      <p:sp>
        <p:nvSpPr>
          <p:cNvPr id="6" name="Espace réservé du numéro de diapositive 22"/>
          <p:cNvSpPr>
            <a:spLocks noGrp="1"/>
          </p:cNvSpPr>
          <p:nvPr>
            <p:ph type="sldNum" sz="quarter" idx="12"/>
          </p:nvPr>
        </p:nvSpPr>
        <p:spPr/>
        <p:txBody>
          <a:bodyPr/>
          <a:lstStyle>
            <a:lvl1pPr>
              <a:defRPr/>
            </a:lvl1pPr>
          </a:lstStyle>
          <a:p>
            <a:pPr>
              <a:defRPr/>
            </a:pPr>
            <a:fld id="{DF3E106C-3207-4411-9A19-D4BB5856F07A}" type="slidenum">
              <a:rPr lang="en-GB"/>
              <a:pPr>
                <a:defRPr/>
              </a:pPr>
              <a:t>‹N°›</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1143000"/>
            <a:ext cx="1905000" cy="5486400"/>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1143000"/>
            <a:ext cx="6248400" cy="54864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fld id="{BFD1E024-A7FB-41F5-AE64-3A0EBF8CBD89}" type="datetime1">
              <a:rPr lang="en-US"/>
              <a:pPr>
                <a:defRPr/>
              </a:pPr>
              <a:t>11/2/2021</a:t>
            </a:fld>
            <a:endParaRPr lang="en-GB" dirty="0"/>
          </a:p>
        </p:txBody>
      </p:sp>
      <p:sp>
        <p:nvSpPr>
          <p:cNvPr id="5" name="Espace réservé du pied de page 2"/>
          <p:cNvSpPr>
            <a:spLocks noGrp="1"/>
          </p:cNvSpPr>
          <p:nvPr>
            <p:ph type="ftr" sz="quarter" idx="11"/>
          </p:nvPr>
        </p:nvSpPr>
        <p:spPr/>
        <p:txBody>
          <a:bodyPr/>
          <a:lstStyle>
            <a:lvl1pPr>
              <a:defRPr/>
            </a:lvl1pPr>
          </a:lstStyle>
          <a:p>
            <a:pPr>
              <a:defRPr/>
            </a:pPr>
            <a:endParaRPr lang="en-GB" dirty="0"/>
          </a:p>
        </p:txBody>
      </p:sp>
      <p:sp>
        <p:nvSpPr>
          <p:cNvPr id="6" name="Espace réservé du numéro de diapositive 22"/>
          <p:cNvSpPr>
            <a:spLocks noGrp="1"/>
          </p:cNvSpPr>
          <p:nvPr>
            <p:ph type="sldNum" sz="quarter" idx="12"/>
          </p:nvPr>
        </p:nvSpPr>
        <p:spPr/>
        <p:txBody>
          <a:bodyPr/>
          <a:lstStyle>
            <a:lvl1pPr>
              <a:defRPr/>
            </a:lvl1pPr>
          </a:lstStyle>
          <a:p>
            <a:pPr>
              <a:defRPr/>
            </a:pPr>
            <a:fld id="{BCFCA951-B2F9-416E-81BF-DAAC6FBD3428}" type="slidenum">
              <a:rPr lang="en-GB"/>
              <a:pPr>
                <a:defRPr/>
              </a:pPr>
              <a:t>‹N°›</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fld id="{6800603E-410D-4E65-8B37-02A84495AB6E}" type="datetime1">
              <a:rPr lang="en-US"/>
              <a:pPr>
                <a:defRPr/>
              </a:pPr>
              <a:t>11/2/2021</a:t>
            </a:fld>
            <a:endParaRPr lang="en-GB" dirty="0"/>
          </a:p>
        </p:txBody>
      </p:sp>
      <p:sp>
        <p:nvSpPr>
          <p:cNvPr id="5" name="Espace réservé du pied de page 2"/>
          <p:cNvSpPr>
            <a:spLocks noGrp="1"/>
          </p:cNvSpPr>
          <p:nvPr>
            <p:ph type="ftr" sz="quarter" idx="11"/>
          </p:nvPr>
        </p:nvSpPr>
        <p:spPr/>
        <p:txBody>
          <a:bodyPr/>
          <a:lstStyle>
            <a:lvl1pPr>
              <a:defRPr/>
            </a:lvl1pPr>
          </a:lstStyle>
          <a:p>
            <a:pPr>
              <a:defRPr/>
            </a:pPr>
            <a:endParaRPr lang="en-GB" dirty="0"/>
          </a:p>
        </p:txBody>
      </p:sp>
      <p:sp>
        <p:nvSpPr>
          <p:cNvPr id="6" name="Espace réservé du numéro de diapositive 22"/>
          <p:cNvSpPr>
            <a:spLocks noGrp="1"/>
          </p:cNvSpPr>
          <p:nvPr>
            <p:ph type="sldNum" sz="quarter" idx="12"/>
          </p:nvPr>
        </p:nvSpPr>
        <p:spPr/>
        <p:txBody>
          <a:bodyPr/>
          <a:lstStyle>
            <a:lvl1pPr>
              <a:defRPr/>
            </a:lvl1pPr>
          </a:lstStyle>
          <a:p>
            <a:pPr>
              <a:defRPr/>
            </a:pPr>
            <a:fld id="{AD5AC3C3-FF25-4AA7-9B3D-CDFF246F9644}" type="slidenum">
              <a:rPr lang="en-GB"/>
              <a:pPr>
                <a:defRPr/>
              </a:pPr>
              <a:t>‹N°›</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4" name="Espace réservé de la date 13"/>
          <p:cNvSpPr>
            <a:spLocks noGrp="1"/>
          </p:cNvSpPr>
          <p:nvPr>
            <p:ph type="dt" sz="half" idx="10"/>
          </p:nvPr>
        </p:nvSpPr>
        <p:spPr/>
        <p:txBody>
          <a:bodyPr/>
          <a:lstStyle>
            <a:lvl1pPr>
              <a:defRPr/>
            </a:lvl1pPr>
          </a:lstStyle>
          <a:p>
            <a:pPr>
              <a:defRPr/>
            </a:pPr>
            <a:fld id="{164F95E0-560D-45BA-9931-7C4AEF4EB255}" type="datetime1">
              <a:rPr lang="en-US"/>
              <a:pPr>
                <a:defRPr/>
              </a:pPr>
              <a:t>11/2/2021</a:t>
            </a:fld>
            <a:endParaRPr lang="en-GB" dirty="0"/>
          </a:p>
        </p:txBody>
      </p:sp>
      <p:sp>
        <p:nvSpPr>
          <p:cNvPr id="5" name="Espace réservé du pied de page 2"/>
          <p:cNvSpPr>
            <a:spLocks noGrp="1"/>
          </p:cNvSpPr>
          <p:nvPr>
            <p:ph type="ftr" sz="quarter" idx="11"/>
          </p:nvPr>
        </p:nvSpPr>
        <p:spPr/>
        <p:txBody>
          <a:bodyPr/>
          <a:lstStyle>
            <a:lvl1pPr>
              <a:defRPr/>
            </a:lvl1pPr>
          </a:lstStyle>
          <a:p>
            <a:pPr>
              <a:defRPr/>
            </a:pPr>
            <a:endParaRPr lang="en-GB" dirty="0"/>
          </a:p>
        </p:txBody>
      </p:sp>
      <p:sp>
        <p:nvSpPr>
          <p:cNvPr id="6" name="Espace réservé du numéro de diapositive 22"/>
          <p:cNvSpPr>
            <a:spLocks noGrp="1"/>
          </p:cNvSpPr>
          <p:nvPr>
            <p:ph type="sldNum" sz="quarter" idx="12"/>
          </p:nvPr>
        </p:nvSpPr>
        <p:spPr/>
        <p:txBody>
          <a:bodyPr/>
          <a:lstStyle>
            <a:lvl1pPr>
              <a:defRPr/>
            </a:lvl1pPr>
          </a:lstStyle>
          <a:p>
            <a:pPr>
              <a:defRPr/>
            </a:pPr>
            <a:fld id="{0CCEF0BF-F2BE-4EF3-94AD-B26A49352FBD}" type="slidenum">
              <a:rPr lang="en-GB"/>
              <a:pPr>
                <a:defRPr/>
              </a:pPr>
              <a:t>‹N°›</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13"/>
          <p:cNvSpPr>
            <a:spLocks noGrp="1"/>
          </p:cNvSpPr>
          <p:nvPr>
            <p:ph type="dt" sz="half" idx="10"/>
          </p:nvPr>
        </p:nvSpPr>
        <p:spPr/>
        <p:txBody>
          <a:bodyPr/>
          <a:lstStyle>
            <a:lvl1pPr>
              <a:defRPr/>
            </a:lvl1pPr>
          </a:lstStyle>
          <a:p>
            <a:pPr>
              <a:defRPr/>
            </a:pPr>
            <a:fld id="{2FBC5157-3FB4-4918-8676-A954F5658388}" type="datetime1">
              <a:rPr lang="en-US"/>
              <a:pPr>
                <a:defRPr/>
              </a:pPr>
              <a:t>11/2/2021</a:t>
            </a:fld>
            <a:endParaRPr lang="en-GB" dirty="0"/>
          </a:p>
        </p:txBody>
      </p:sp>
      <p:sp>
        <p:nvSpPr>
          <p:cNvPr id="6" name="Espace réservé du pied de page 2"/>
          <p:cNvSpPr>
            <a:spLocks noGrp="1"/>
          </p:cNvSpPr>
          <p:nvPr>
            <p:ph type="ftr" sz="quarter" idx="11"/>
          </p:nvPr>
        </p:nvSpPr>
        <p:spPr/>
        <p:txBody>
          <a:bodyPr/>
          <a:lstStyle>
            <a:lvl1pPr>
              <a:defRPr/>
            </a:lvl1pPr>
          </a:lstStyle>
          <a:p>
            <a:pPr>
              <a:defRPr/>
            </a:pPr>
            <a:endParaRPr lang="en-GB" dirty="0"/>
          </a:p>
        </p:txBody>
      </p:sp>
      <p:sp>
        <p:nvSpPr>
          <p:cNvPr id="7" name="Espace réservé du numéro de diapositive 22"/>
          <p:cNvSpPr>
            <a:spLocks noGrp="1"/>
          </p:cNvSpPr>
          <p:nvPr>
            <p:ph type="sldNum" sz="quarter" idx="12"/>
          </p:nvPr>
        </p:nvSpPr>
        <p:spPr/>
        <p:txBody>
          <a:bodyPr/>
          <a:lstStyle>
            <a:lvl1pPr>
              <a:defRPr/>
            </a:lvl1pPr>
          </a:lstStyle>
          <a:p>
            <a:pPr>
              <a:defRPr/>
            </a:pPr>
            <a:fld id="{F1EB82CE-FF4A-4518-BC2F-AE8EBA75FE0D}" type="slidenum">
              <a:rPr lang="en-GB"/>
              <a:pPr>
                <a:defRPr/>
              </a:pPr>
              <a:t>‹N°›</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81000" y="1143000"/>
            <a:ext cx="8382000" cy="1069848"/>
          </a:xfrm>
        </p:spPr>
        <p:txBody>
          <a:bodyPr/>
          <a:lstStyle>
            <a:lvl1pPr>
              <a:defRPr sz="4000" b="0" i="0" cap="none" baseline="0"/>
            </a:lvl1pPr>
          </a:lstStyle>
          <a:p>
            <a:r>
              <a:rPr lang="fr-FR" smtClean="0"/>
              <a:t>Cliquez pour modifier le style du titre</a:t>
            </a:r>
            <a:endParaRPr lang="en-US"/>
          </a:p>
        </p:txBody>
      </p:sp>
      <p:sp>
        <p:nvSpPr>
          <p:cNvPr id="3" name="Espace réservé du texte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5" name="Espace réservé du conten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25"/>
          <p:cNvSpPr>
            <a:spLocks noGrp="1"/>
          </p:cNvSpPr>
          <p:nvPr>
            <p:ph type="dt" sz="half" idx="10"/>
          </p:nvPr>
        </p:nvSpPr>
        <p:spPr/>
        <p:txBody>
          <a:bodyPr rtlCol="0"/>
          <a:lstStyle>
            <a:lvl1pPr>
              <a:defRPr/>
            </a:lvl1pPr>
          </a:lstStyle>
          <a:p>
            <a:pPr>
              <a:defRPr/>
            </a:pPr>
            <a:fld id="{E4CBF0AE-3CD2-4BB0-A6D9-103F2549D6FD}" type="datetime1">
              <a:rPr lang="en-US"/>
              <a:pPr>
                <a:defRPr/>
              </a:pPr>
              <a:t>11/2/2021</a:t>
            </a:fld>
            <a:endParaRPr lang="en-GB" dirty="0"/>
          </a:p>
        </p:txBody>
      </p:sp>
      <p:sp>
        <p:nvSpPr>
          <p:cNvPr id="8" name="Espace réservé du numéro de diapositive 26"/>
          <p:cNvSpPr>
            <a:spLocks noGrp="1"/>
          </p:cNvSpPr>
          <p:nvPr>
            <p:ph type="sldNum" sz="quarter" idx="11"/>
          </p:nvPr>
        </p:nvSpPr>
        <p:spPr/>
        <p:txBody>
          <a:bodyPr rtlCol="0"/>
          <a:lstStyle>
            <a:lvl1pPr>
              <a:defRPr/>
            </a:lvl1pPr>
          </a:lstStyle>
          <a:p>
            <a:pPr>
              <a:defRPr/>
            </a:pPr>
            <a:fld id="{F687BBF3-E036-4BC9-AF9B-D0816ADD1FA3}" type="slidenum">
              <a:rPr lang="en-GB"/>
              <a:pPr>
                <a:defRPr/>
              </a:pPr>
              <a:t>‹N°›</a:t>
            </a:fld>
            <a:endParaRPr lang="en-GB" dirty="0"/>
          </a:p>
        </p:txBody>
      </p:sp>
      <p:sp>
        <p:nvSpPr>
          <p:cNvPr id="9" name="Espace réservé du pied de page 27"/>
          <p:cNvSpPr>
            <a:spLocks noGrp="1"/>
          </p:cNvSpPr>
          <p:nvPr>
            <p:ph type="ftr" sz="quarter" idx="12"/>
          </p:nvPr>
        </p:nvSpPr>
        <p:spPr/>
        <p:txBody>
          <a:bodyPr rtlCol="0"/>
          <a:lstStyle>
            <a:lvl1pPr>
              <a:defRPr/>
            </a:lvl1pPr>
          </a:lstStyle>
          <a:p>
            <a:pPr>
              <a:defRPr/>
            </a:pP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1143000"/>
            <a:ext cx="8229600" cy="1069848"/>
          </a:xfrm>
        </p:spPr>
        <p:txBody>
          <a:bodyPr/>
          <a:lstStyle>
            <a:lvl1pPr>
              <a:defRPr sz="4000">
                <a:solidFill>
                  <a:schemeClr val="tx2"/>
                </a:solidFill>
              </a:defRPr>
            </a:lvl1pPr>
          </a:lstStyle>
          <a:p>
            <a:r>
              <a:rPr lang="fr-FR" smtClean="0"/>
              <a:t>Cliquez pour modifier le style du titre</a:t>
            </a:r>
            <a:endParaRPr lang="en-US"/>
          </a:p>
        </p:txBody>
      </p:sp>
      <p:sp>
        <p:nvSpPr>
          <p:cNvPr id="3" name="Espace réservé de la date 2"/>
          <p:cNvSpPr>
            <a:spLocks noGrp="1"/>
          </p:cNvSpPr>
          <p:nvPr>
            <p:ph type="dt" sz="half" idx="10"/>
          </p:nvPr>
        </p:nvSpPr>
        <p:spPr>
          <a:xfrm>
            <a:off x="6583363" y="612775"/>
            <a:ext cx="957262" cy="457200"/>
          </a:xfrm>
        </p:spPr>
        <p:txBody>
          <a:bodyPr/>
          <a:lstStyle>
            <a:lvl1pPr>
              <a:defRPr/>
            </a:lvl1pPr>
          </a:lstStyle>
          <a:p>
            <a:pPr>
              <a:defRPr/>
            </a:pPr>
            <a:fld id="{53AB4D04-4453-4630-87BA-97BBB26D9060}" type="datetime1">
              <a:rPr lang="en-US"/>
              <a:pPr>
                <a:defRPr/>
              </a:pPr>
              <a:t>11/2/2021</a:t>
            </a:fld>
            <a:endParaRPr lang="en-GB" dirty="0"/>
          </a:p>
        </p:txBody>
      </p:sp>
      <p:sp>
        <p:nvSpPr>
          <p:cNvPr id="4" name="Espace réservé du pied de page 3"/>
          <p:cNvSpPr>
            <a:spLocks noGrp="1"/>
          </p:cNvSpPr>
          <p:nvPr>
            <p:ph type="ftr" sz="quarter" idx="11"/>
          </p:nvPr>
        </p:nvSpPr>
        <p:spPr/>
        <p:txBody>
          <a:bodyPr/>
          <a:lstStyle>
            <a:lvl1pPr>
              <a:defRPr/>
            </a:lvl1pPr>
          </a:lstStyle>
          <a:p>
            <a:pPr>
              <a:defRPr/>
            </a:pPr>
            <a:endParaRPr lang="en-GB" dirty="0"/>
          </a:p>
        </p:txBody>
      </p:sp>
      <p:sp>
        <p:nvSpPr>
          <p:cNvPr id="5" name="Espace réservé du numéro de diapositive 4"/>
          <p:cNvSpPr>
            <a:spLocks noGrp="1"/>
          </p:cNvSpPr>
          <p:nvPr>
            <p:ph type="sldNum" sz="quarter" idx="12"/>
          </p:nvPr>
        </p:nvSpPr>
        <p:spPr/>
        <p:txBody>
          <a:bodyPr/>
          <a:lstStyle>
            <a:lvl1pPr>
              <a:defRPr/>
            </a:lvl1pPr>
          </a:lstStyle>
          <a:p>
            <a:pPr>
              <a:defRPr/>
            </a:pPr>
            <a:fld id="{F418CB30-3CB5-4C26-9E63-2D2FFB9219B2}" type="slidenum">
              <a:rPr lang="en-GB"/>
              <a:pPr>
                <a:defRPr/>
              </a:pPr>
              <a:t>‹N°›</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3"/>
          <p:cNvSpPr>
            <a:spLocks noGrp="1"/>
          </p:cNvSpPr>
          <p:nvPr>
            <p:ph type="dt" sz="half" idx="10"/>
          </p:nvPr>
        </p:nvSpPr>
        <p:spPr/>
        <p:txBody>
          <a:bodyPr/>
          <a:lstStyle>
            <a:lvl1pPr>
              <a:defRPr/>
            </a:lvl1pPr>
          </a:lstStyle>
          <a:p>
            <a:pPr>
              <a:defRPr/>
            </a:pPr>
            <a:fld id="{918662DB-FE4D-425F-94B2-AC1BDC59E2D3}" type="datetime1">
              <a:rPr lang="en-US"/>
              <a:pPr>
                <a:defRPr/>
              </a:pPr>
              <a:t>11/2/2021</a:t>
            </a:fld>
            <a:endParaRPr lang="en-GB" dirty="0"/>
          </a:p>
        </p:txBody>
      </p:sp>
      <p:sp>
        <p:nvSpPr>
          <p:cNvPr id="3" name="Espace réservé du pied de page 2"/>
          <p:cNvSpPr>
            <a:spLocks noGrp="1"/>
          </p:cNvSpPr>
          <p:nvPr>
            <p:ph type="ftr" sz="quarter" idx="11"/>
          </p:nvPr>
        </p:nvSpPr>
        <p:spPr/>
        <p:txBody>
          <a:bodyPr/>
          <a:lstStyle>
            <a:lvl1pPr>
              <a:defRPr/>
            </a:lvl1pPr>
          </a:lstStyle>
          <a:p>
            <a:pPr>
              <a:defRPr/>
            </a:pPr>
            <a:endParaRPr lang="en-GB" dirty="0"/>
          </a:p>
        </p:txBody>
      </p:sp>
      <p:sp>
        <p:nvSpPr>
          <p:cNvPr id="4" name="Espace réservé du numéro de diapositive 22"/>
          <p:cNvSpPr>
            <a:spLocks noGrp="1"/>
          </p:cNvSpPr>
          <p:nvPr>
            <p:ph type="sldNum" sz="quarter" idx="12"/>
          </p:nvPr>
        </p:nvSpPr>
        <p:spPr/>
        <p:txBody>
          <a:bodyPr/>
          <a:lstStyle>
            <a:lvl1pPr>
              <a:defRPr/>
            </a:lvl1pPr>
          </a:lstStyle>
          <a:p>
            <a:pPr>
              <a:defRPr/>
            </a:pPr>
            <a:fld id="{6EB3A06D-A98A-44D7-8BAF-3070EADC33EC}" type="slidenum">
              <a:rPr lang="en-GB"/>
              <a:pPr>
                <a:defRPr/>
              </a:pPr>
              <a:t>‹N°›</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53496" y="1101970"/>
            <a:ext cx="3383280" cy="877824"/>
          </a:xfrm>
        </p:spPr>
        <p:txBody>
          <a:bodyPr anchor="b"/>
          <a:lstStyle>
            <a:lvl1pPr algn="l">
              <a:buNone/>
              <a:defRPr sz="1800" b="1"/>
            </a:lvl1pPr>
          </a:lstStyle>
          <a:p>
            <a:r>
              <a:rPr lang="fr-FR" smtClean="0"/>
              <a:t>Cliquez pour modifier le style du titre</a:t>
            </a:r>
            <a:endParaRPr lang="en-US"/>
          </a:p>
        </p:txBody>
      </p:sp>
      <p:sp>
        <p:nvSpPr>
          <p:cNvPr id="3" name="Espace réservé du texte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fr-FR" smtClean="0"/>
              <a:t>Cliquez pour modifier les styles du texte du masque</a:t>
            </a:r>
          </a:p>
        </p:txBody>
      </p:sp>
      <p:sp>
        <p:nvSpPr>
          <p:cNvPr id="4" name="Espace réservé du conten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13"/>
          <p:cNvSpPr>
            <a:spLocks noGrp="1"/>
          </p:cNvSpPr>
          <p:nvPr>
            <p:ph type="dt" sz="half" idx="10"/>
          </p:nvPr>
        </p:nvSpPr>
        <p:spPr/>
        <p:txBody>
          <a:bodyPr/>
          <a:lstStyle>
            <a:lvl1pPr>
              <a:defRPr/>
            </a:lvl1pPr>
          </a:lstStyle>
          <a:p>
            <a:pPr>
              <a:defRPr/>
            </a:pPr>
            <a:fld id="{5099730F-E2B7-416E-AF02-8F5DFD15B534}" type="datetime1">
              <a:rPr lang="en-US"/>
              <a:pPr>
                <a:defRPr/>
              </a:pPr>
              <a:t>11/2/2021</a:t>
            </a:fld>
            <a:endParaRPr lang="en-GB" dirty="0"/>
          </a:p>
        </p:txBody>
      </p:sp>
      <p:sp>
        <p:nvSpPr>
          <p:cNvPr id="6" name="Espace réservé du pied de page 2"/>
          <p:cNvSpPr>
            <a:spLocks noGrp="1"/>
          </p:cNvSpPr>
          <p:nvPr>
            <p:ph type="ftr" sz="quarter" idx="11"/>
          </p:nvPr>
        </p:nvSpPr>
        <p:spPr/>
        <p:txBody>
          <a:bodyPr/>
          <a:lstStyle>
            <a:lvl1pPr>
              <a:defRPr/>
            </a:lvl1pPr>
          </a:lstStyle>
          <a:p>
            <a:pPr>
              <a:defRPr/>
            </a:pPr>
            <a:endParaRPr lang="en-GB" dirty="0"/>
          </a:p>
        </p:txBody>
      </p:sp>
      <p:sp>
        <p:nvSpPr>
          <p:cNvPr id="7" name="Espace réservé du numéro de diapositive 22"/>
          <p:cNvSpPr>
            <a:spLocks noGrp="1"/>
          </p:cNvSpPr>
          <p:nvPr>
            <p:ph type="sldNum" sz="quarter" idx="12"/>
          </p:nvPr>
        </p:nvSpPr>
        <p:spPr/>
        <p:txBody>
          <a:bodyPr/>
          <a:lstStyle>
            <a:lvl1pPr>
              <a:defRPr/>
            </a:lvl1pPr>
          </a:lstStyle>
          <a:p>
            <a:pPr>
              <a:defRPr/>
            </a:pPr>
            <a:fld id="{44A71606-39A1-4780-8C76-3EF4441C1AA7}" type="slidenum">
              <a:rPr lang="en-GB"/>
              <a:pPr>
                <a:defRPr/>
              </a:pPr>
              <a:t>‹N°›</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fr-FR" noProof="0" dirty="0" smtClean="0"/>
              <a:t>Cliquez sur l'icône pour ajouter une image</a:t>
            </a:r>
            <a:endParaRPr lang="en-US" noProof="0" dirty="0"/>
          </a:p>
        </p:txBody>
      </p:sp>
      <p:sp>
        <p:nvSpPr>
          <p:cNvPr id="4" name="Espace réservé du texte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fr-FR" smtClean="0"/>
              <a:t>Cliquez pour modifier les styles du texte du masque</a:t>
            </a:r>
          </a:p>
        </p:txBody>
      </p:sp>
      <p:sp>
        <p:nvSpPr>
          <p:cNvPr id="5" name="Espace réservé de la date 13"/>
          <p:cNvSpPr>
            <a:spLocks noGrp="1"/>
          </p:cNvSpPr>
          <p:nvPr>
            <p:ph type="dt" sz="half" idx="10"/>
          </p:nvPr>
        </p:nvSpPr>
        <p:spPr/>
        <p:txBody>
          <a:bodyPr/>
          <a:lstStyle>
            <a:lvl1pPr>
              <a:defRPr/>
            </a:lvl1pPr>
          </a:lstStyle>
          <a:p>
            <a:pPr>
              <a:defRPr/>
            </a:pPr>
            <a:fld id="{9C3CEC10-2546-4D37-ADE5-B493755DDF57}" type="datetime1">
              <a:rPr lang="en-US"/>
              <a:pPr>
                <a:defRPr/>
              </a:pPr>
              <a:t>11/2/2021</a:t>
            </a:fld>
            <a:endParaRPr lang="en-GB" dirty="0"/>
          </a:p>
        </p:txBody>
      </p:sp>
      <p:sp>
        <p:nvSpPr>
          <p:cNvPr id="6" name="Espace réservé du pied de page 2"/>
          <p:cNvSpPr>
            <a:spLocks noGrp="1"/>
          </p:cNvSpPr>
          <p:nvPr>
            <p:ph type="ftr" sz="quarter" idx="11"/>
          </p:nvPr>
        </p:nvSpPr>
        <p:spPr/>
        <p:txBody>
          <a:bodyPr/>
          <a:lstStyle>
            <a:lvl1pPr>
              <a:defRPr/>
            </a:lvl1pPr>
          </a:lstStyle>
          <a:p>
            <a:pPr>
              <a:defRPr/>
            </a:pPr>
            <a:endParaRPr lang="en-GB" dirty="0"/>
          </a:p>
        </p:txBody>
      </p:sp>
      <p:sp>
        <p:nvSpPr>
          <p:cNvPr id="7" name="Espace réservé du numéro de diapositive 22"/>
          <p:cNvSpPr>
            <a:spLocks noGrp="1"/>
          </p:cNvSpPr>
          <p:nvPr>
            <p:ph type="sldNum" sz="quarter" idx="12"/>
          </p:nvPr>
        </p:nvSpPr>
        <p:spPr/>
        <p:txBody>
          <a:bodyPr/>
          <a:lstStyle>
            <a:lvl1pPr>
              <a:defRPr/>
            </a:lvl1pPr>
          </a:lstStyle>
          <a:p>
            <a:pPr>
              <a:defRPr/>
            </a:pPr>
            <a:fld id="{DA17D25E-0E6F-4ACB-BF3A-E941F335330A}" type="slidenum">
              <a:rPr lang="en-GB"/>
              <a:pPr>
                <a:defRPr/>
              </a:pPr>
              <a:t>‹N°›</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useBgFill="1">
        <p:nvSpPr>
          <p:cNvPr id="33" name="Rectangle à coins arrondis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useBgFill="1">
        <p:nvSpPr>
          <p:cNvPr id="34" name="Rectangle à coins arrondis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039" name="Espace réservé du titre 21"/>
          <p:cNvSpPr>
            <a:spLocks noGrp="1"/>
          </p:cNvSpPr>
          <p:nvPr>
            <p:ph type="title"/>
          </p:nvPr>
        </p:nvSpPr>
        <p:spPr bwMode="auto">
          <a:xfrm>
            <a:off x="457200" y="11430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en-US" smtClean="0"/>
          </a:p>
        </p:txBody>
      </p:sp>
      <p:sp>
        <p:nvSpPr>
          <p:cNvPr id="1040" name="Espace réservé du texte 12"/>
          <p:cNvSpPr>
            <a:spLocks noGrp="1"/>
          </p:cNvSpPr>
          <p:nvPr>
            <p:ph type="body" idx="1"/>
          </p:nvPr>
        </p:nvSpPr>
        <p:spPr bwMode="auto">
          <a:xfrm>
            <a:off x="457200" y="2249488"/>
            <a:ext cx="8229600"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4" name="Espace réservé de la date 13"/>
          <p:cNvSpPr>
            <a:spLocks noGrp="1"/>
          </p:cNvSpPr>
          <p:nvPr>
            <p:ph type="dt" sz="half" idx="2"/>
          </p:nvPr>
        </p:nvSpPr>
        <p:spPr>
          <a:xfrm>
            <a:off x="6586538" y="612775"/>
            <a:ext cx="957262" cy="457200"/>
          </a:xfrm>
          <a:prstGeom prst="rect">
            <a:avLst/>
          </a:prstGeom>
        </p:spPr>
        <p:txBody>
          <a:bodyPr vert="horz"/>
          <a:lstStyle>
            <a:lvl1pPr algn="l" eaLnBrk="1" latinLnBrk="0" hangingPunct="1">
              <a:defRPr kumimoji="0" sz="800">
                <a:solidFill>
                  <a:schemeClr val="accent2"/>
                </a:solidFill>
                <a:latin typeface="Arial" charset="0"/>
                <a:cs typeface="Arial" charset="0"/>
              </a:defRPr>
            </a:lvl1pPr>
          </a:lstStyle>
          <a:p>
            <a:pPr>
              <a:defRPr/>
            </a:pPr>
            <a:fld id="{594DA79B-C107-4FF3-BA07-D404C0398C3A}" type="datetime1">
              <a:rPr lang="en-US"/>
              <a:pPr>
                <a:defRPr/>
              </a:pPr>
              <a:t>11/2/2021</a:t>
            </a:fld>
            <a:endParaRPr lang="en-GB" dirty="0"/>
          </a:p>
        </p:txBody>
      </p:sp>
      <p:sp>
        <p:nvSpPr>
          <p:cNvPr id="3" name="Espace réservé du pied de page 2"/>
          <p:cNvSpPr>
            <a:spLocks noGrp="1"/>
          </p:cNvSpPr>
          <p:nvPr>
            <p:ph type="ftr" sz="quarter" idx="3"/>
          </p:nvPr>
        </p:nvSpPr>
        <p:spPr>
          <a:xfrm>
            <a:off x="5257800" y="612775"/>
            <a:ext cx="1325563" cy="457200"/>
          </a:xfrm>
          <a:prstGeom prst="rect">
            <a:avLst/>
          </a:prstGeom>
        </p:spPr>
        <p:txBody>
          <a:bodyPr vert="horz"/>
          <a:lstStyle>
            <a:lvl1pPr algn="r" eaLnBrk="1" latinLnBrk="0" hangingPunct="1">
              <a:defRPr kumimoji="0" sz="800">
                <a:solidFill>
                  <a:schemeClr val="accent2"/>
                </a:solidFill>
                <a:latin typeface="Arial" charset="0"/>
                <a:cs typeface="Arial" charset="0"/>
              </a:defRPr>
            </a:lvl1pPr>
          </a:lstStyle>
          <a:p>
            <a:pPr>
              <a:defRPr/>
            </a:pPr>
            <a:endParaRPr lang="en-GB" dirty="0"/>
          </a:p>
        </p:txBody>
      </p:sp>
      <p:sp>
        <p:nvSpPr>
          <p:cNvPr id="23" name="Espace réservé du numéro de diapositive 22"/>
          <p:cNvSpPr>
            <a:spLocks noGrp="1"/>
          </p:cNvSpPr>
          <p:nvPr>
            <p:ph type="sldNum" sz="quarter" idx="4"/>
          </p:nvPr>
        </p:nvSpPr>
        <p:spPr>
          <a:xfrm>
            <a:off x="8174038" y="1588"/>
            <a:ext cx="762000" cy="366712"/>
          </a:xfrm>
          <a:prstGeom prst="rect">
            <a:avLst/>
          </a:prstGeom>
        </p:spPr>
        <p:txBody>
          <a:bodyPr vert="horz" anchor="b"/>
          <a:lstStyle>
            <a:lvl1pPr algn="r" eaLnBrk="1" latinLnBrk="0" hangingPunct="1">
              <a:defRPr kumimoji="0" sz="1800">
                <a:solidFill>
                  <a:srgbClr val="FFFFFF"/>
                </a:solidFill>
                <a:latin typeface="Arial" charset="0"/>
                <a:cs typeface="Arial" charset="0"/>
              </a:defRPr>
            </a:lvl1pPr>
          </a:lstStyle>
          <a:p>
            <a:pPr>
              <a:defRPr/>
            </a:pPr>
            <a:fld id="{607A0141-0AE7-4A1E-BDC8-A38AD7657F9B}" type="slidenum">
              <a:rPr lang="en-GB"/>
              <a:pPr>
                <a:defRPr/>
              </a:pPr>
              <a:t>‹N°›</a:t>
            </a:fld>
            <a:endParaRPr lang="en-GB" dirty="0"/>
          </a:p>
        </p:txBody>
      </p:sp>
    </p:spTree>
  </p:cSld>
  <p:clrMap bg1="lt1" tx1="dk1" bg2="lt2" tx2="dk2" accent1="accent1" accent2="accent2" accent3="accent3" accent4="accent4" accent5="accent5" accent6="accent6" hlink="hlink" folHlink="folHlink"/>
  <p:sldLayoutIdLst>
    <p:sldLayoutId id="2147484302" r:id="rId1"/>
    <p:sldLayoutId id="2147484294" r:id="rId2"/>
    <p:sldLayoutId id="2147484295" r:id="rId3"/>
    <p:sldLayoutId id="2147484296" r:id="rId4"/>
    <p:sldLayoutId id="2147484303" r:id="rId5"/>
    <p:sldLayoutId id="2147484304" r:id="rId6"/>
    <p:sldLayoutId id="2147484297" r:id="rId7"/>
    <p:sldLayoutId id="2147484298" r:id="rId8"/>
    <p:sldLayoutId id="2147484299" r:id="rId9"/>
    <p:sldLayoutId id="2147484300" r:id="rId10"/>
    <p:sldLayoutId id="2147484301" r:id="rId11"/>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Calibri" pitchFamily="34" charset="0"/>
        </a:defRPr>
      </a:lvl2pPr>
      <a:lvl3pPr algn="l" rtl="0" eaLnBrk="0" fontAlgn="base" hangingPunct="0">
        <a:spcBef>
          <a:spcPct val="0"/>
        </a:spcBef>
        <a:spcAft>
          <a:spcPct val="0"/>
        </a:spcAft>
        <a:defRPr sz="4000">
          <a:solidFill>
            <a:schemeClr val="tx2"/>
          </a:solidFill>
          <a:latin typeface="Calibri" pitchFamily="34" charset="0"/>
        </a:defRPr>
      </a:lvl3pPr>
      <a:lvl4pPr algn="l" rtl="0" eaLnBrk="0" fontAlgn="base" hangingPunct="0">
        <a:spcBef>
          <a:spcPct val="0"/>
        </a:spcBef>
        <a:spcAft>
          <a:spcPct val="0"/>
        </a:spcAft>
        <a:defRPr sz="4000">
          <a:solidFill>
            <a:schemeClr val="tx2"/>
          </a:solidFill>
          <a:latin typeface="Calibri" pitchFamily="34" charset="0"/>
        </a:defRPr>
      </a:lvl4pPr>
      <a:lvl5pPr algn="l" rtl="0" eaLnBrk="0" fontAlgn="base" hangingPunct="0">
        <a:spcBef>
          <a:spcPct val="0"/>
        </a:spcBef>
        <a:spcAft>
          <a:spcPct val="0"/>
        </a:spcAft>
        <a:defRPr sz="4000">
          <a:solidFill>
            <a:schemeClr val="tx2"/>
          </a:solidFill>
          <a:latin typeface="Calibri" pitchFamily="34" charset="0"/>
        </a:defRPr>
      </a:lvl5pPr>
      <a:lvl6pPr marL="457200" algn="l" rtl="0" fontAlgn="base">
        <a:spcBef>
          <a:spcPct val="0"/>
        </a:spcBef>
        <a:spcAft>
          <a:spcPct val="0"/>
        </a:spcAft>
        <a:defRPr sz="4000">
          <a:solidFill>
            <a:schemeClr val="tx2"/>
          </a:solidFill>
          <a:latin typeface="Calibri" pitchFamily="34" charset="0"/>
        </a:defRPr>
      </a:lvl6pPr>
      <a:lvl7pPr marL="914400" algn="l" rtl="0" fontAlgn="base">
        <a:spcBef>
          <a:spcPct val="0"/>
        </a:spcBef>
        <a:spcAft>
          <a:spcPct val="0"/>
        </a:spcAft>
        <a:defRPr sz="4000">
          <a:solidFill>
            <a:schemeClr val="tx2"/>
          </a:solidFill>
          <a:latin typeface="Calibri" pitchFamily="34" charset="0"/>
        </a:defRPr>
      </a:lvl7pPr>
      <a:lvl8pPr marL="1371600" algn="l" rtl="0" fontAlgn="base">
        <a:spcBef>
          <a:spcPct val="0"/>
        </a:spcBef>
        <a:spcAft>
          <a:spcPct val="0"/>
        </a:spcAft>
        <a:defRPr sz="4000">
          <a:solidFill>
            <a:schemeClr val="tx2"/>
          </a:solidFill>
          <a:latin typeface="Calibri" pitchFamily="34" charset="0"/>
        </a:defRPr>
      </a:lvl8pPr>
      <a:lvl9pPr marL="1828800" algn="l" rtl="0" fontAlgn="base">
        <a:spcBef>
          <a:spcPct val="0"/>
        </a:spcBef>
        <a:spcAft>
          <a:spcPct val="0"/>
        </a:spcAft>
        <a:defRPr sz="4000">
          <a:solidFill>
            <a:schemeClr val="tx2"/>
          </a:solidFill>
          <a:latin typeface="Calibri" pitchFamily="34" charset="0"/>
        </a:defRPr>
      </a:lvl9pPr>
    </p:titleStyle>
    <p:bodyStyle>
      <a:lvl1pPr marL="365125" indent="-255588" algn="l" rtl="0" eaLnBrk="0" fontAlgn="base" hangingPunct="0">
        <a:spcBef>
          <a:spcPts val="300"/>
        </a:spcBef>
        <a:spcAft>
          <a:spcPct val="0"/>
        </a:spcAft>
        <a:buClr>
          <a:srgbClr val="8CADAE"/>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8CADAE"/>
        </a:buClr>
        <a:buFont typeface="Georgia" pitchFamily="18" charset="0"/>
        <a:buChar char="▫"/>
        <a:defRPr sz="2000" kern="1200">
          <a:solidFill>
            <a:srgbClr val="8CADAE"/>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be/url?sa=i&amp;source=images&amp;cd=&amp;cad=rja&amp;uact=8&amp;docid=Ekq4lokQ9V3XkM&amp;tbnid=M_rFlGEfeq7s3M&amp;ved=0CAgQjRw&amp;url=http://fr.wikipedia.org/wiki/Tour_de_Babel&amp;ei=MicIVNKiG4Gy7AbRpYHYCQ&amp;psig=AFQjCNGl0ElrQG7MRpZsBqAjqrLmGRp9Cw&amp;ust=1409906866559964"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u numéro de diapositive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fld id="{66051C57-4857-4DE5-847B-879FCA48D3E4}" type="slidenum">
              <a:rPr lang="en-GB" altLang="fr-FR" sz="1200" smtClean="0">
                <a:solidFill>
                  <a:srgbClr val="FFFFFF"/>
                </a:solidFill>
                <a:latin typeface="Arial" charset="0"/>
              </a:rPr>
              <a:pPr eaLnBrk="1" hangingPunct="1">
                <a:spcBef>
                  <a:spcPct val="0"/>
                </a:spcBef>
                <a:buFontTx/>
                <a:buNone/>
              </a:pPr>
              <a:t>1</a:t>
            </a:fld>
            <a:endParaRPr lang="en-GB" altLang="fr-FR" sz="1200" smtClean="0">
              <a:solidFill>
                <a:srgbClr val="FFFFFF"/>
              </a:solidFill>
              <a:latin typeface="Arial" charset="0"/>
            </a:endParaRPr>
          </a:p>
        </p:txBody>
      </p:sp>
      <p:pic>
        <p:nvPicPr>
          <p:cNvPr id="4099" name="Picture 2" descr="http://upload.wikimedia.org/wikipedia/commons/thumb/f/fc/Pieter_Bruegel_the_Elder_-_The_Tower_of_Babel_(Vienna)_-_Google_Art_Project_-_edited.jpg/1280px-Pieter_Bruegel_the_Elder_-_The_Tower_of_Babel_(Vienna)_-_Google_Art_Project_-_edited.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91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oneTexte 1"/>
          <p:cNvSpPr txBox="1"/>
          <p:nvPr/>
        </p:nvSpPr>
        <p:spPr>
          <a:xfrm>
            <a:off x="-514" y="3044457"/>
            <a:ext cx="9144000" cy="830997"/>
          </a:xfrm>
          <a:prstGeom prst="rect">
            <a:avLst/>
          </a:prstGeom>
          <a:solidFill>
            <a:srgbClr val="FF0000"/>
          </a:solidFill>
        </p:spPr>
        <p:txBody>
          <a:bodyPr wrap="square" rtlCol="0">
            <a:spAutoFit/>
          </a:bodyPr>
          <a:lstStyle/>
          <a:p>
            <a:pPr algn="ctr"/>
            <a:r>
              <a:rPr lang="fr-BE" sz="4800" b="1" dirty="0" smtClean="0">
                <a:solidFill>
                  <a:schemeClr val="bg1"/>
                </a:solidFill>
              </a:rPr>
              <a:t>UN NOUVEAU BABEL ???</a:t>
            </a:r>
            <a:endParaRPr lang="fr-FR" sz="4800" b="1" dirty="0">
              <a:solidFill>
                <a:schemeClr val="bg1"/>
              </a:solidFill>
            </a:endParaRPr>
          </a:p>
        </p:txBody>
      </p:sp>
    </p:spTree>
    <p:extLst>
      <p:ext uri="{BB962C8B-B14F-4D97-AF65-F5344CB8AC3E}">
        <p14:creationId xmlns:p14="http://schemas.microsoft.com/office/powerpoint/2010/main" val="39333893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contenu 3"/>
          <p:cNvSpPr>
            <a:spLocks noGrp="1"/>
          </p:cNvSpPr>
          <p:nvPr>
            <p:ph idx="1"/>
          </p:nvPr>
        </p:nvSpPr>
        <p:spPr>
          <a:xfrm>
            <a:off x="298482" y="1334492"/>
            <a:ext cx="8686800" cy="5000625"/>
          </a:xfrm>
        </p:spPr>
        <p:txBody>
          <a:bodyPr rtlCol="0">
            <a:normAutofit fontScale="92500" lnSpcReduction="10000"/>
          </a:bodyPr>
          <a:lstStyle/>
          <a:p>
            <a:pPr eaLnBrk="1" fontAlgn="auto" hangingPunct="1">
              <a:spcAft>
                <a:spcPts val="0"/>
              </a:spcAft>
              <a:buFont typeface="Georgia" pitchFamily="18" charset="0"/>
              <a:buNone/>
              <a:defRPr/>
            </a:pPr>
            <a:endParaRPr lang="fr-BE" sz="800" dirty="0" smtClean="0"/>
          </a:p>
          <a:p>
            <a:pPr marL="109537" indent="0" eaLnBrk="1" fontAlgn="auto" hangingPunct="1">
              <a:spcAft>
                <a:spcPts val="0"/>
              </a:spcAft>
              <a:buNone/>
              <a:defRPr/>
            </a:pPr>
            <a:r>
              <a:rPr lang="fr-BE" sz="2400" dirty="0" smtClean="0"/>
              <a:t>- au service d’un projet politique, d’une idéologie (</a:t>
            </a:r>
            <a:r>
              <a:rPr lang="fr-BE" sz="2400" dirty="0"/>
              <a:t>Puren, Maurer</a:t>
            </a:r>
            <a:r>
              <a:rPr lang="fr-BE" sz="2400" dirty="0" smtClean="0"/>
              <a:t>)</a:t>
            </a:r>
          </a:p>
          <a:p>
            <a:pPr eaLnBrk="1" fontAlgn="auto" hangingPunct="1">
              <a:spcAft>
                <a:spcPts val="0"/>
              </a:spcAft>
              <a:buNone/>
              <a:defRPr/>
            </a:pPr>
            <a:r>
              <a:rPr lang="fr-BE" sz="2400" dirty="0" smtClean="0"/>
              <a:t>	ex: Projet européen EPI (</a:t>
            </a:r>
            <a:r>
              <a:rPr lang="fr-BE" sz="2400" i="1" dirty="0" smtClean="0"/>
              <a:t>Éducation au Plurilinguisme et à l’Interculturalité</a:t>
            </a:r>
            <a:r>
              <a:rPr lang="fr-BE" sz="2400" dirty="0" smtClean="0"/>
              <a:t>)</a:t>
            </a:r>
          </a:p>
          <a:p>
            <a:pPr eaLnBrk="1" fontAlgn="auto" hangingPunct="1">
              <a:spcAft>
                <a:spcPts val="0"/>
              </a:spcAft>
              <a:buNone/>
              <a:defRPr/>
            </a:pPr>
            <a:r>
              <a:rPr lang="fr-BE" sz="2400" dirty="0" smtClean="0"/>
              <a:t>	</a:t>
            </a:r>
            <a:r>
              <a:rPr lang="fr-BE" sz="2200" dirty="0" smtClean="0"/>
              <a:t>« </a:t>
            </a:r>
            <a:r>
              <a:rPr lang="fr-BE" sz="2200" dirty="0"/>
              <a:t>Avec l’éducation plurilingue et interculturelle, il ne s’agit plus en réalité d’enseigner des langues, mais de construire de toutes pièces l’identité du futur citoyen européen. Les langues sont instrumentalisées au profit d’un projet politique », in </a:t>
            </a:r>
            <a:r>
              <a:rPr lang="fr-BE" sz="2200" i="1" dirty="0"/>
              <a:t>Enseignement des langues et construction européenne. Le plurilinguisme, nouvelle idéologie dominante</a:t>
            </a:r>
            <a:r>
              <a:rPr lang="fr-BE" sz="2200" dirty="0"/>
              <a:t>, Editions des Archives contemporaines, </a:t>
            </a:r>
            <a:r>
              <a:rPr lang="fr-BE" sz="2200" dirty="0" smtClean="0"/>
              <a:t>2011</a:t>
            </a:r>
            <a:r>
              <a:rPr lang="fr-BE" sz="2200" dirty="0"/>
              <a:t>)</a:t>
            </a:r>
            <a:r>
              <a:rPr lang="fr-BE" sz="2200" dirty="0" smtClean="0"/>
              <a:t>. </a:t>
            </a:r>
            <a:endParaRPr lang="fr-BE" sz="2200" dirty="0"/>
          </a:p>
          <a:p>
            <a:pPr eaLnBrk="1" fontAlgn="auto" hangingPunct="1">
              <a:spcAft>
                <a:spcPts val="0"/>
              </a:spcAft>
              <a:buNone/>
              <a:defRPr/>
            </a:pPr>
            <a:endParaRPr lang="fr-BE" sz="2400" dirty="0" smtClean="0"/>
          </a:p>
          <a:p>
            <a:pPr eaLnBrk="1" fontAlgn="auto" hangingPunct="1">
              <a:spcAft>
                <a:spcPts val="0"/>
              </a:spcAft>
              <a:buNone/>
              <a:defRPr/>
            </a:pPr>
            <a:r>
              <a:rPr lang="fr-BE" sz="2400" dirty="0" smtClean="0"/>
              <a:t>- à partir de valeurs communes ? lesquelles? La </a:t>
            </a:r>
            <a:r>
              <a:rPr lang="fr-BE" sz="2400" i="1" dirty="0" smtClean="0"/>
              <a:t>Déclaration Universelle des Droits de l’Homme</a:t>
            </a:r>
            <a:r>
              <a:rPr lang="fr-BE" sz="2400" dirty="0" smtClean="0"/>
              <a:t>?</a:t>
            </a:r>
            <a:endParaRPr lang="fr-BE" sz="2400" dirty="0"/>
          </a:p>
          <a:p>
            <a:pPr marL="357188" indent="0" eaLnBrk="1" fontAlgn="auto" hangingPunct="1">
              <a:spcAft>
                <a:spcPts val="0"/>
              </a:spcAft>
              <a:buNone/>
              <a:defRPr/>
            </a:pPr>
            <a:r>
              <a:rPr lang="fr-BE" sz="2400" dirty="0" smtClean="0">
                <a:sym typeface="Wingdings" panose="05000000000000000000" pitchFamily="2" charset="2"/>
              </a:rPr>
              <a:t> </a:t>
            </a:r>
            <a:r>
              <a:rPr lang="fr-BE" sz="2400" dirty="0" smtClean="0"/>
              <a:t>alternative entre les options « communautariste » (modèle anglo-saxon) et « universaliste » (modèle français) (cf. Caroline </a:t>
            </a:r>
            <a:r>
              <a:rPr lang="fr-BE" sz="2400" dirty="0" err="1" smtClean="0"/>
              <a:t>Fourest</a:t>
            </a:r>
            <a:r>
              <a:rPr lang="fr-BE" sz="2400" dirty="0" smtClean="0"/>
              <a:t>, </a:t>
            </a:r>
            <a:r>
              <a:rPr lang="fr-BE" sz="2400" i="1" dirty="0" smtClean="0"/>
              <a:t>La dernière utopie, </a:t>
            </a:r>
            <a:r>
              <a:rPr lang="fr-BE" sz="2400" dirty="0" smtClean="0"/>
              <a:t>2009)</a:t>
            </a:r>
          </a:p>
          <a:p>
            <a:pPr eaLnBrk="1" fontAlgn="auto" hangingPunct="1">
              <a:spcAft>
                <a:spcPts val="0"/>
              </a:spcAft>
              <a:buFont typeface="Arial" pitchFamily="34" charset="0"/>
              <a:buChar char="•"/>
              <a:defRPr/>
            </a:pPr>
            <a:endParaRPr lang="fr-BE" i="1" dirty="0" smtClean="0"/>
          </a:p>
          <a:p>
            <a:pPr eaLnBrk="1" fontAlgn="auto" hangingPunct="1">
              <a:spcAft>
                <a:spcPts val="0"/>
              </a:spcAft>
              <a:buFont typeface="Arial" pitchFamily="34" charset="0"/>
              <a:buChar char="•"/>
              <a:defRPr/>
            </a:pPr>
            <a:endParaRPr lang="fr-BE" dirty="0" smtClean="0"/>
          </a:p>
          <a:p>
            <a:pPr eaLnBrk="1" fontAlgn="auto" hangingPunct="1">
              <a:spcAft>
                <a:spcPts val="0"/>
              </a:spcAft>
              <a:buFont typeface="Arial" pitchFamily="34" charset="0"/>
              <a:buChar char="•"/>
              <a:defRPr/>
            </a:pPr>
            <a:endParaRPr lang="fr-BE" dirty="0" smtClean="0"/>
          </a:p>
        </p:txBody>
      </p:sp>
      <p:sp>
        <p:nvSpPr>
          <p:cNvPr id="5" name="Titre 1"/>
          <p:cNvSpPr txBox="1">
            <a:spLocks/>
          </p:cNvSpPr>
          <p:nvPr/>
        </p:nvSpPr>
        <p:spPr bwMode="auto">
          <a:xfrm>
            <a:off x="569945" y="626964"/>
            <a:ext cx="8143875" cy="785812"/>
          </a:xfrm>
          <a:prstGeom prst="rect">
            <a:avLst/>
          </a:prstGeom>
          <a:noFill/>
          <a:ln w="9525">
            <a:noFill/>
            <a:miter lim="800000"/>
            <a:headEnd/>
            <a:tailEnd/>
          </a:ln>
        </p:spPr>
        <p:txBody>
          <a:bodyPr anchor="ctr"/>
          <a:lstStyle/>
          <a:p>
            <a:pPr eaLnBrk="0" hangingPunct="0">
              <a:defRPr/>
            </a:pPr>
            <a:r>
              <a:rPr lang="fr-BE" sz="2800" dirty="0" smtClean="0">
                <a:solidFill>
                  <a:srgbClr val="FF0000"/>
                </a:solidFill>
                <a:latin typeface="+mn-lt"/>
              </a:rPr>
              <a:t>Débat à propos de l’interculturalité</a:t>
            </a:r>
            <a:endParaRPr lang="fr-BE" sz="3600" dirty="0">
              <a:solidFill>
                <a:srgbClr val="FF0000"/>
              </a:solidFill>
              <a:latin typeface="Calibri" pitchFamily="34" charset="0"/>
              <a:ea typeface="+mj-ea"/>
              <a:cs typeface="+mj-cs"/>
            </a:endParaRPr>
          </a:p>
        </p:txBody>
      </p:sp>
    </p:spTree>
    <p:extLst>
      <p:ext uri="{BB962C8B-B14F-4D97-AF65-F5344CB8AC3E}">
        <p14:creationId xmlns:p14="http://schemas.microsoft.com/office/powerpoint/2010/main" val="12818422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Espace réservé du contenu 3"/>
          <p:cNvSpPr>
            <a:spLocks noGrp="1"/>
          </p:cNvSpPr>
          <p:nvPr>
            <p:ph idx="1"/>
          </p:nvPr>
        </p:nvSpPr>
        <p:spPr>
          <a:xfrm>
            <a:off x="457200" y="642938"/>
            <a:ext cx="8258175" cy="6072187"/>
          </a:xfrm>
        </p:spPr>
        <p:txBody>
          <a:bodyPr/>
          <a:lstStyle/>
          <a:p>
            <a:pPr>
              <a:buFont typeface="Georgia" pitchFamily="18" charset="0"/>
              <a:buNone/>
            </a:pPr>
            <a:r>
              <a:rPr lang="fr-BE" sz="2400" b="1" dirty="0" smtClean="0">
                <a:sym typeface="Wingdings" pitchFamily="2" charset="2"/>
              </a:rPr>
              <a:t>Distinguer…</a:t>
            </a:r>
          </a:p>
          <a:p>
            <a:pPr>
              <a:buFont typeface="Georgia" pitchFamily="18" charset="0"/>
              <a:buNone/>
            </a:pPr>
            <a:endParaRPr lang="fr-BE" sz="800" dirty="0" smtClean="0">
              <a:solidFill>
                <a:schemeClr val="tx2"/>
              </a:solidFill>
              <a:sym typeface="Wingdings" pitchFamily="2" charset="2"/>
            </a:endParaRPr>
          </a:p>
          <a:p>
            <a:pPr>
              <a:buFont typeface="Georgia" pitchFamily="18" charset="0"/>
              <a:buNone/>
            </a:pPr>
            <a:r>
              <a:rPr lang="fr-BE" sz="2400" dirty="0" smtClean="0">
                <a:solidFill>
                  <a:schemeClr val="tx2"/>
                </a:solidFill>
                <a:sym typeface="Wingdings" pitchFamily="2" charset="2"/>
              </a:rPr>
              <a:t>Interculturalité (?) imposée		Interculturalité spontanée</a:t>
            </a:r>
          </a:p>
          <a:p>
            <a:pPr>
              <a:buFont typeface="Georgia" pitchFamily="18" charset="0"/>
              <a:buNone/>
            </a:pPr>
            <a:r>
              <a:rPr lang="fr-BE" sz="2400" i="1" dirty="0" smtClean="0">
                <a:solidFill>
                  <a:schemeClr val="tx2"/>
                </a:solidFill>
                <a:sym typeface="Wingdings" pitchFamily="2" charset="2"/>
              </a:rPr>
              <a:t>descendante				</a:t>
            </a:r>
            <a:r>
              <a:rPr lang="fr-BE" sz="2400" dirty="0" smtClean="0">
                <a:solidFill>
                  <a:schemeClr val="tx2"/>
                </a:solidFill>
                <a:sym typeface="Wingdings" pitchFamily="2" charset="2"/>
              </a:rPr>
              <a:t>(favorisée) : </a:t>
            </a:r>
            <a:r>
              <a:rPr lang="fr-BE" sz="2400" i="1" dirty="0" smtClean="0">
                <a:solidFill>
                  <a:schemeClr val="tx2"/>
                </a:solidFill>
                <a:sym typeface="Wingdings" pitchFamily="2" charset="2"/>
              </a:rPr>
              <a:t>ascendante</a:t>
            </a:r>
          </a:p>
          <a:p>
            <a:pPr>
              <a:buFont typeface="Georgia" pitchFamily="18" charset="0"/>
              <a:buNone/>
            </a:pPr>
            <a:endParaRPr lang="fr-BE" sz="800" i="1" dirty="0" smtClean="0">
              <a:sym typeface="Wingdings" pitchFamily="2" charset="2"/>
            </a:endParaRPr>
          </a:p>
          <a:p>
            <a:pPr>
              <a:buFont typeface="Georgia" pitchFamily="18" charset="0"/>
              <a:buNone/>
            </a:pPr>
            <a:endParaRPr lang="fr-BE" sz="800" i="1" dirty="0" smtClean="0">
              <a:sym typeface="Wingdings" pitchFamily="2" charset="2"/>
            </a:endParaRPr>
          </a:p>
          <a:p>
            <a:pPr>
              <a:buFont typeface="Georgia" pitchFamily="18" charset="0"/>
              <a:buNone/>
            </a:pPr>
            <a:r>
              <a:rPr lang="fr-BE" sz="2400" i="1" dirty="0" smtClean="0">
                <a:sym typeface="Wingdings" pitchFamily="2" charset="2"/>
              </a:rPr>
              <a:t>		Global					Global</a:t>
            </a:r>
          </a:p>
          <a:p>
            <a:pPr>
              <a:buFont typeface="Georgia" pitchFamily="18" charset="0"/>
              <a:buNone/>
            </a:pPr>
            <a:r>
              <a:rPr lang="fr-BE" sz="2400" i="1" dirty="0" smtClean="0">
                <a:sym typeface="Wingdings" pitchFamily="2" charset="2"/>
              </a:rPr>
              <a:t> (institution, marché…)</a:t>
            </a:r>
          </a:p>
          <a:p>
            <a:pPr>
              <a:buFont typeface="Georgia" pitchFamily="18" charset="0"/>
              <a:buNone/>
            </a:pPr>
            <a:endParaRPr lang="fr-BE" sz="2400" i="1" dirty="0" smtClean="0">
              <a:sym typeface="Wingdings" pitchFamily="2" charset="2"/>
            </a:endParaRPr>
          </a:p>
          <a:p>
            <a:pPr>
              <a:buFont typeface="Georgia" pitchFamily="18" charset="0"/>
              <a:buNone/>
            </a:pPr>
            <a:endParaRPr lang="fr-BE" sz="2400" i="1" dirty="0" smtClean="0">
              <a:sym typeface="Wingdings" pitchFamily="2" charset="2"/>
            </a:endParaRPr>
          </a:p>
          <a:p>
            <a:pPr>
              <a:buFont typeface="Georgia" pitchFamily="18" charset="0"/>
              <a:buNone/>
            </a:pPr>
            <a:endParaRPr lang="fr-BE" sz="2400" i="1" dirty="0" smtClean="0">
              <a:sym typeface="Wingdings" pitchFamily="2" charset="2"/>
            </a:endParaRPr>
          </a:p>
          <a:p>
            <a:pPr>
              <a:buFont typeface="Georgia" pitchFamily="18" charset="0"/>
              <a:buNone/>
            </a:pPr>
            <a:endParaRPr lang="fr-BE" sz="2400" i="1" dirty="0" smtClean="0">
              <a:sym typeface="Wingdings" pitchFamily="2" charset="2"/>
            </a:endParaRPr>
          </a:p>
          <a:p>
            <a:pPr>
              <a:buFont typeface="Georgia" pitchFamily="18" charset="0"/>
              <a:buNone/>
            </a:pPr>
            <a:endParaRPr lang="fr-BE" sz="2400" i="1" dirty="0" smtClean="0">
              <a:sym typeface="Wingdings" pitchFamily="2" charset="2"/>
            </a:endParaRPr>
          </a:p>
          <a:p>
            <a:pPr>
              <a:buFont typeface="Georgia" pitchFamily="18" charset="0"/>
              <a:buNone/>
            </a:pPr>
            <a:r>
              <a:rPr lang="fr-BE" sz="2400" i="1" dirty="0" smtClean="0">
                <a:sym typeface="Wingdings" pitchFamily="2" charset="2"/>
              </a:rPr>
              <a:t>	</a:t>
            </a:r>
          </a:p>
          <a:p>
            <a:pPr>
              <a:buFont typeface="Georgia" pitchFamily="18" charset="0"/>
              <a:buNone/>
            </a:pPr>
            <a:r>
              <a:rPr lang="fr-BE" sz="2400" i="1" dirty="0" smtClean="0">
                <a:sym typeface="Wingdings" pitchFamily="2" charset="2"/>
              </a:rPr>
              <a:t>		Local					Local		(citoyens, groupes)</a:t>
            </a:r>
          </a:p>
          <a:p>
            <a:pPr>
              <a:buFont typeface="Georgia" pitchFamily="18" charset="0"/>
              <a:buNone/>
            </a:pPr>
            <a:r>
              <a:rPr lang="fr-BE" sz="2400" dirty="0" smtClean="0">
                <a:solidFill>
                  <a:schemeClr val="tx2"/>
                </a:solidFill>
                <a:sym typeface="Wingdings" pitchFamily="2" charset="2"/>
              </a:rPr>
              <a:t> ex: programmes EPI européen	ex: la classe, le quartier,…</a:t>
            </a:r>
          </a:p>
          <a:p>
            <a:pPr>
              <a:buFont typeface="Georgia" pitchFamily="18" charset="0"/>
              <a:buNone/>
            </a:pPr>
            <a:endParaRPr lang="fr-BE" sz="2400" i="1" dirty="0" smtClean="0">
              <a:sym typeface="Wingdings" pitchFamily="2" charset="2"/>
            </a:endParaRPr>
          </a:p>
          <a:p>
            <a:pPr>
              <a:buFont typeface="Georgia" pitchFamily="18" charset="0"/>
              <a:buNone/>
            </a:pPr>
            <a:endParaRPr lang="fr-BE" sz="2400" i="1" dirty="0" smtClean="0">
              <a:sym typeface="Wingdings" pitchFamily="2" charset="2"/>
            </a:endParaRPr>
          </a:p>
          <a:p>
            <a:pPr>
              <a:buFont typeface="Georgia" pitchFamily="18" charset="0"/>
              <a:buNone/>
            </a:pPr>
            <a:endParaRPr lang="fr-BE" sz="2400" i="1" dirty="0" smtClean="0">
              <a:sym typeface="Wingdings" pitchFamily="2" charset="2"/>
            </a:endParaRPr>
          </a:p>
          <a:p>
            <a:pPr>
              <a:buFont typeface="Georgia" pitchFamily="18" charset="0"/>
              <a:buNone/>
            </a:pPr>
            <a:endParaRPr lang="fr-BE" sz="2400" i="1" dirty="0" smtClean="0">
              <a:sym typeface="Wingdings" pitchFamily="2" charset="2"/>
            </a:endParaRPr>
          </a:p>
          <a:p>
            <a:pPr>
              <a:buFont typeface="Georgia" pitchFamily="18" charset="0"/>
              <a:buNone/>
            </a:pPr>
            <a:endParaRPr lang="fr-BE" sz="2400" i="1" dirty="0" smtClean="0">
              <a:sym typeface="Wingdings" pitchFamily="2" charset="2"/>
            </a:endParaRPr>
          </a:p>
          <a:p>
            <a:pPr>
              <a:buFont typeface="Georgia" pitchFamily="18" charset="0"/>
              <a:buNone/>
            </a:pPr>
            <a:endParaRPr lang="fr-BE" sz="2400" i="1" dirty="0" smtClean="0">
              <a:sym typeface="Wingdings" pitchFamily="2" charset="2"/>
            </a:endParaRPr>
          </a:p>
          <a:p>
            <a:pPr>
              <a:buFont typeface="Georgia" pitchFamily="18" charset="0"/>
              <a:buNone/>
            </a:pPr>
            <a:endParaRPr lang="fr-BE" sz="2400" dirty="0" smtClean="0">
              <a:sym typeface="Wingdings" pitchFamily="2" charset="2"/>
            </a:endParaRPr>
          </a:p>
          <a:p>
            <a:pPr algn="r">
              <a:buFont typeface="Georgia" pitchFamily="18" charset="0"/>
              <a:buNone/>
            </a:pPr>
            <a:endParaRPr lang="fr-BE" i="1" dirty="0" smtClean="0"/>
          </a:p>
        </p:txBody>
      </p:sp>
      <p:sp>
        <p:nvSpPr>
          <p:cNvPr id="4" name="Flèche vers le bas 3"/>
          <p:cNvSpPr/>
          <p:nvPr/>
        </p:nvSpPr>
        <p:spPr>
          <a:xfrm>
            <a:off x="1000125" y="3429000"/>
            <a:ext cx="2071688" cy="2214563"/>
          </a:xfrm>
          <a:prstGeom prst="down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BE" dirty="0"/>
          </a:p>
        </p:txBody>
      </p:sp>
      <p:sp>
        <p:nvSpPr>
          <p:cNvPr id="5" name="Flèche vers le bas 4"/>
          <p:cNvSpPr/>
          <p:nvPr/>
        </p:nvSpPr>
        <p:spPr>
          <a:xfrm rot="10800000">
            <a:off x="5500688" y="3286125"/>
            <a:ext cx="571500" cy="2214563"/>
          </a:xfrm>
          <a:prstGeom prst="downArrow">
            <a:avLst>
              <a:gd name="adj1" fmla="val 50000"/>
              <a:gd name="adj2"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BE" dirty="0"/>
          </a:p>
        </p:txBody>
      </p:sp>
      <p:sp>
        <p:nvSpPr>
          <p:cNvPr id="6" name="Flèche vers le bas 5"/>
          <p:cNvSpPr/>
          <p:nvPr/>
        </p:nvSpPr>
        <p:spPr>
          <a:xfrm rot="10800000">
            <a:off x="6000750" y="3786188"/>
            <a:ext cx="428625" cy="1714500"/>
          </a:xfrm>
          <a:prstGeom prst="downArrow">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BE" dirty="0"/>
          </a:p>
        </p:txBody>
      </p:sp>
      <p:sp>
        <p:nvSpPr>
          <p:cNvPr id="7" name="Flèche vers le bas 6"/>
          <p:cNvSpPr/>
          <p:nvPr/>
        </p:nvSpPr>
        <p:spPr>
          <a:xfrm rot="10800000">
            <a:off x="7500938" y="3143250"/>
            <a:ext cx="428625" cy="2357438"/>
          </a:xfrm>
          <a:prstGeom prst="downArrow">
            <a:avLst>
              <a:gd name="adj1" fmla="val 50000"/>
              <a:gd name="adj2" fmla="val 50000"/>
            </a:avLst>
          </a:prstGeom>
          <a:solidFill>
            <a:srgbClr val="6666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BE" dirty="0"/>
          </a:p>
        </p:txBody>
      </p:sp>
      <p:sp>
        <p:nvSpPr>
          <p:cNvPr id="8" name="Flèche vers le bas 7"/>
          <p:cNvSpPr/>
          <p:nvPr/>
        </p:nvSpPr>
        <p:spPr>
          <a:xfrm rot="10800000">
            <a:off x="6215063" y="3214688"/>
            <a:ext cx="428625" cy="2286000"/>
          </a:xfrm>
          <a:prstGeom prst="downArrow">
            <a:avLst>
              <a:gd name="adj1" fmla="val 50000"/>
              <a:gd name="adj2" fmla="val 50000"/>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BE" dirty="0"/>
          </a:p>
        </p:txBody>
      </p:sp>
      <p:sp>
        <p:nvSpPr>
          <p:cNvPr id="9" name="Flèche vers le bas 8"/>
          <p:cNvSpPr/>
          <p:nvPr/>
        </p:nvSpPr>
        <p:spPr>
          <a:xfrm rot="10800000">
            <a:off x="7143750" y="3357563"/>
            <a:ext cx="428625" cy="2143125"/>
          </a:xfrm>
          <a:prstGeom prst="downArrow">
            <a:avLst>
              <a:gd name="adj1" fmla="val 50000"/>
              <a:gd name="adj2" fmla="val 50000"/>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BE" dirty="0"/>
          </a:p>
        </p:txBody>
      </p:sp>
      <p:sp>
        <p:nvSpPr>
          <p:cNvPr id="10" name="Flèche vers le bas 9"/>
          <p:cNvSpPr/>
          <p:nvPr/>
        </p:nvSpPr>
        <p:spPr>
          <a:xfrm rot="10800000">
            <a:off x="6572250" y="3357563"/>
            <a:ext cx="857250" cy="2143125"/>
          </a:xfrm>
          <a:prstGeom prst="downArrow">
            <a:avLst>
              <a:gd name="adj1" fmla="val 50000"/>
              <a:gd name="adj2" fmla="val 5000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BE" dirty="0"/>
          </a:p>
        </p:txBody>
      </p:sp>
      <p:sp>
        <p:nvSpPr>
          <p:cNvPr id="11" name="Flèche vers le bas 10"/>
          <p:cNvSpPr/>
          <p:nvPr/>
        </p:nvSpPr>
        <p:spPr>
          <a:xfrm rot="10800000">
            <a:off x="6429375" y="3929063"/>
            <a:ext cx="428625" cy="1571625"/>
          </a:xfrm>
          <a:prstGeom prst="downArrow">
            <a:avLst>
              <a:gd name="adj1" fmla="val 50000"/>
              <a:gd name="adj2" fmla="val 50000"/>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BE"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556792"/>
            <a:ext cx="8579296" cy="4608512"/>
          </a:xfrm>
        </p:spPr>
        <p:txBody>
          <a:bodyPr/>
          <a:lstStyle/>
          <a:p>
            <a:pPr marL="109537" indent="0">
              <a:buNone/>
            </a:pPr>
            <a:r>
              <a:rPr lang="fr-BE" dirty="0" smtClean="0">
                <a:sym typeface="Wingdings" panose="05000000000000000000" pitchFamily="2" charset="2"/>
              </a:rPr>
              <a:t> </a:t>
            </a:r>
            <a:r>
              <a:rPr lang="fr-BE" dirty="0">
                <a:sym typeface="Wingdings" panose="05000000000000000000" pitchFamily="2" charset="2"/>
              </a:rPr>
              <a:t>B</a:t>
            </a:r>
            <a:r>
              <a:rPr lang="fr-BE" dirty="0" smtClean="0"/>
              <a:t>esoins de…</a:t>
            </a:r>
          </a:p>
          <a:p>
            <a:pPr>
              <a:buFontTx/>
              <a:buChar char="-"/>
            </a:pPr>
            <a:r>
              <a:rPr lang="fr-BE" dirty="0" smtClean="0"/>
              <a:t>de compétences plurilingues et interculturelles</a:t>
            </a:r>
          </a:p>
          <a:p>
            <a:pPr>
              <a:buFontTx/>
              <a:buChar char="-"/>
            </a:pPr>
            <a:r>
              <a:rPr lang="fr-BE" dirty="0" smtClean="0"/>
              <a:t>de médiateurs : diplomates, traducteurs,…</a:t>
            </a:r>
            <a:r>
              <a:rPr lang="fr-BE" b="1" dirty="0" smtClean="0"/>
              <a:t>enseignants</a:t>
            </a:r>
          </a:p>
          <a:p>
            <a:pPr marL="109537" indent="0">
              <a:buNone/>
            </a:pPr>
            <a:endParaRPr lang="fr-BE" dirty="0"/>
          </a:p>
          <a:p>
            <a:pPr marL="803275" indent="-708025">
              <a:buNone/>
            </a:pPr>
            <a:r>
              <a:rPr lang="fr-BE" dirty="0" smtClean="0"/>
              <a:t>professeur </a:t>
            </a:r>
            <a:r>
              <a:rPr lang="fr-BE" dirty="0"/>
              <a:t>de </a:t>
            </a:r>
            <a:r>
              <a:rPr lang="fr-BE" dirty="0" smtClean="0"/>
              <a:t>langues et cultures étrangères : </a:t>
            </a:r>
            <a:br>
              <a:rPr lang="fr-BE" dirty="0" smtClean="0"/>
            </a:br>
            <a:r>
              <a:rPr lang="fr-BE" dirty="0" smtClean="0"/>
              <a:t>un </a:t>
            </a:r>
            <a:r>
              <a:rPr lang="fr-BE" i="1" dirty="0"/>
              <a:t>instructeur </a:t>
            </a:r>
            <a:r>
              <a:rPr lang="fr-BE" i="1" dirty="0" smtClean="0"/>
              <a:t>linguistique </a:t>
            </a:r>
          </a:p>
          <a:p>
            <a:pPr marL="803275" indent="0">
              <a:buNone/>
            </a:pPr>
            <a:r>
              <a:rPr lang="fr-BE" dirty="0" smtClean="0"/>
              <a:t>+ un </a:t>
            </a:r>
            <a:r>
              <a:rPr lang="fr-BE" i="1" dirty="0" smtClean="0"/>
              <a:t>médiateur interculturel</a:t>
            </a:r>
            <a:br>
              <a:rPr lang="fr-BE" i="1" dirty="0" smtClean="0"/>
            </a:br>
            <a:r>
              <a:rPr lang="fr-BE" dirty="0" smtClean="0"/>
              <a:t>+ un </a:t>
            </a:r>
            <a:r>
              <a:rPr lang="fr-BE" i="1" dirty="0" smtClean="0"/>
              <a:t>agent</a:t>
            </a:r>
            <a:r>
              <a:rPr lang="fr-BE" dirty="0" smtClean="0"/>
              <a:t> au service de la mondialisation, de la globalisation, de l’universalité?</a:t>
            </a:r>
          </a:p>
        </p:txBody>
      </p:sp>
      <p:sp>
        <p:nvSpPr>
          <p:cNvPr id="4" name="Espace réservé du numéro de diapositive 3"/>
          <p:cNvSpPr>
            <a:spLocks noGrp="1"/>
          </p:cNvSpPr>
          <p:nvPr>
            <p:ph type="sldNum" sz="quarter" idx="12"/>
          </p:nvPr>
        </p:nvSpPr>
        <p:spPr/>
        <p:txBody>
          <a:bodyPr/>
          <a:lstStyle/>
          <a:p>
            <a:pPr>
              <a:defRPr/>
            </a:pPr>
            <a:fld id="{AD5AC3C3-FF25-4AA7-9B3D-CDFF246F9644}" type="slidenum">
              <a:rPr lang="en-GB" smtClean="0"/>
              <a:pPr>
                <a:defRPr/>
              </a:pPr>
              <a:t>12</a:t>
            </a:fld>
            <a:endParaRPr lang="en-GB" dirty="0"/>
          </a:p>
        </p:txBody>
      </p:sp>
    </p:spTree>
    <p:extLst>
      <p:ext uri="{BB962C8B-B14F-4D97-AF65-F5344CB8AC3E}">
        <p14:creationId xmlns:p14="http://schemas.microsoft.com/office/powerpoint/2010/main" val="1608535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52736"/>
            <a:ext cx="8229600" cy="5328592"/>
          </a:xfrm>
        </p:spPr>
        <p:txBody>
          <a:bodyPr/>
          <a:lstStyle/>
          <a:p>
            <a:pPr marL="109537" indent="0">
              <a:buNone/>
            </a:pPr>
            <a:r>
              <a:rPr lang="fr-BE" sz="2400" dirty="0"/>
              <a:t>J</a:t>
            </a:r>
            <a:r>
              <a:rPr lang="fr-BE" sz="2400" dirty="0" smtClean="0"/>
              <a:t>ean-Pierre CUQ, président honoraire de la FIPF:</a:t>
            </a:r>
          </a:p>
          <a:p>
            <a:pPr marL="109537" indent="0">
              <a:buNone/>
            </a:pPr>
            <a:endParaRPr lang="fr-BE" sz="2400" dirty="0" smtClean="0"/>
          </a:p>
          <a:p>
            <a:pPr>
              <a:buClr>
                <a:srgbClr val="FF0000"/>
              </a:buClr>
              <a:buFont typeface="Arial" panose="020B0604020202020204" pitchFamily="34" charset="0"/>
              <a:buChar char="•"/>
            </a:pPr>
            <a:r>
              <a:rPr lang="fr-BE" sz="2400" dirty="0" smtClean="0"/>
              <a:t>« Mais la réalité tragique a soudain renvoyé chaque éducateur, chaque enseignant de français face à lui-même, à ce qui le construit : ses convictions, ses croyances, sa langue, son métier. »</a:t>
            </a:r>
          </a:p>
          <a:p>
            <a:pPr>
              <a:buClr>
                <a:srgbClr val="FF0000"/>
              </a:buClr>
              <a:buFont typeface="Arial" panose="020B0604020202020204" pitchFamily="34" charset="0"/>
              <a:buChar char="•"/>
            </a:pPr>
            <a:r>
              <a:rPr lang="fr-BE" sz="2400" dirty="0" smtClean="0"/>
              <a:t>« … face à l’inhumanité… la réponse… est à chercher dans la réflexion fondamentale et pédagogique sur les rapports des cultures. »</a:t>
            </a:r>
          </a:p>
          <a:p>
            <a:pPr>
              <a:buClr>
                <a:srgbClr val="FF0000"/>
              </a:buClr>
              <a:buFont typeface="Arial" panose="020B0604020202020204" pitchFamily="34" charset="0"/>
              <a:buChar char="•"/>
            </a:pPr>
            <a:r>
              <a:rPr lang="fr-BE" sz="2400" dirty="0" smtClean="0"/>
              <a:t>« Adopter une position interculturelle et la transmettre dans son enseignement est donc prioritaire : c’est l’enseignement du respect fondamental de l’autre et de ses convictions » </a:t>
            </a:r>
          </a:p>
          <a:p>
            <a:pPr marL="109537" indent="0">
              <a:buClr>
                <a:srgbClr val="FF0000"/>
              </a:buClr>
              <a:buNone/>
            </a:pPr>
            <a:r>
              <a:rPr lang="fr-BE" sz="2400" dirty="0" smtClean="0"/>
              <a:t>(FDLM, Mars-avril 2015, p.19)</a:t>
            </a:r>
            <a:endParaRPr lang="fr-FR" sz="2400" dirty="0"/>
          </a:p>
        </p:txBody>
      </p:sp>
      <p:sp>
        <p:nvSpPr>
          <p:cNvPr id="4" name="Espace réservé du numéro de diapositive 3"/>
          <p:cNvSpPr>
            <a:spLocks noGrp="1"/>
          </p:cNvSpPr>
          <p:nvPr>
            <p:ph type="sldNum" sz="quarter" idx="12"/>
          </p:nvPr>
        </p:nvSpPr>
        <p:spPr/>
        <p:txBody>
          <a:bodyPr/>
          <a:lstStyle/>
          <a:p>
            <a:pPr>
              <a:defRPr/>
            </a:pPr>
            <a:fld id="{AD5AC3C3-FF25-4AA7-9B3D-CDFF246F9644}" type="slidenum">
              <a:rPr lang="en-GB" smtClean="0"/>
              <a:pPr>
                <a:defRPr/>
              </a:pPr>
              <a:t>13</a:t>
            </a:fld>
            <a:endParaRPr lang="en-GB" dirty="0"/>
          </a:p>
        </p:txBody>
      </p:sp>
    </p:spTree>
    <p:extLst>
      <p:ext uri="{BB962C8B-B14F-4D97-AF65-F5344CB8AC3E}">
        <p14:creationId xmlns:p14="http://schemas.microsoft.com/office/powerpoint/2010/main" val="377301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52736"/>
            <a:ext cx="8229600" cy="5616624"/>
          </a:xfrm>
        </p:spPr>
        <p:txBody>
          <a:bodyPr/>
          <a:lstStyle/>
          <a:p>
            <a:pPr marL="109537" indent="0">
              <a:buNone/>
            </a:pPr>
            <a:r>
              <a:rPr lang="fr-BE" i="1" dirty="0" smtClean="0"/>
              <a:t>Résolutions</a:t>
            </a:r>
            <a:r>
              <a:rPr lang="fr-BE" dirty="0" smtClean="0"/>
              <a:t> du Congrès mondial de la FIPF en juillet 2016 :</a:t>
            </a:r>
          </a:p>
          <a:p>
            <a:pPr marL="109537" indent="0">
              <a:buNone/>
            </a:pPr>
            <a:endParaRPr lang="fr-BE" sz="2400" b="1" i="1" dirty="0" smtClean="0"/>
          </a:p>
          <a:p>
            <a:pPr marL="109537" indent="0">
              <a:buNone/>
            </a:pPr>
            <a:r>
              <a:rPr lang="fr-BE" sz="2400" b="1" i="1" dirty="0" smtClean="0"/>
              <a:t>« 6</a:t>
            </a:r>
            <a:r>
              <a:rPr lang="fr-BE" sz="2400" b="1" i="1" dirty="0"/>
              <a:t>. Donner du sens à </a:t>
            </a:r>
            <a:r>
              <a:rPr lang="fr-BE" sz="2400" b="1" i="1" dirty="0" smtClean="0"/>
              <a:t>l’interculturalité</a:t>
            </a:r>
          </a:p>
          <a:p>
            <a:pPr marL="109537" indent="0">
              <a:buNone/>
            </a:pPr>
            <a:endParaRPr lang="fr-BE" sz="2400" b="1" i="1" dirty="0" smtClean="0"/>
          </a:p>
          <a:p>
            <a:pPr>
              <a:buClr>
                <a:srgbClr val="FF0000"/>
              </a:buClr>
            </a:pPr>
            <a:r>
              <a:rPr lang="fr-BE" sz="2400" i="1" dirty="0" smtClean="0"/>
              <a:t>redonne[r] </a:t>
            </a:r>
            <a:r>
              <a:rPr lang="fr-BE" sz="2400" i="1" dirty="0"/>
              <a:t>plein sens à la diversité, en traçant des pistes pour une éducation plurilingue et </a:t>
            </a:r>
            <a:r>
              <a:rPr lang="fr-BE" sz="2400" i="1" dirty="0" smtClean="0"/>
              <a:t>interculturelle… </a:t>
            </a:r>
            <a:r>
              <a:rPr lang="fr-BE" sz="2400" i="1" dirty="0"/>
              <a:t>qui </a:t>
            </a:r>
            <a:r>
              <a:rPr lang="fr-BE" sz="2400" i="1" dirty="0" smtClean="0"/>
              <a:t>…prenne </a:t>
            </a:r>
            <a:r>
              <a:rPr lang="fr-BE" sz="2400" i="1" dirty="0"/>
              <a:t>en compte </a:t>
            </a:r>
            <a:r>
              <a:rPr lang="fr-BE" sz="2400" i="1" dirty="0" smtClean="0"/>
              <a:t>[l]es </a:t>
            </a:r>
            <a:r>
              <a:rPr lang="fr-BE" sz="2400" i="1" dirty="0"/>
              <a:t>enjeux </a:t>
            </a:r>
            <a:r>
              <a:rPr lang="fr-BE" sz="2400" i="1" dirty="0" smtClean="0"/>
              <a:t>[de la diversité] en </a:t>
            </a:r>
            <a:r>
              <a:rPr lang="fr-BE" sz="2400" i="1" dirty="0"/>
              <a:t>terme de </a:t>
            </a:r>
            <a:r>
              <a:rPr lang="fr-BE" sz="2400" i="1" dirty="0" smtClean="0"/>
              <a:t>valeurs</a:t>
            </a:r>
          </a:p>
          <a:p>
            <a:pPr marL="109537" indent="0">
              <a:buClr>
                <a:srgbClr val="FF0000"/>
              </a:buClr>
              <a:buNone/>
            </a:pPr>
            <a:endParaRPr lang="fr-BE" sz="2400" i="1" dirty="0"/>
          </a:p>
          <a:p>
            <a:pPr>
              <a:buClr>
                <a:srgbClr val="FF0000"/>
              </a:buClr>
            </a:pPr>
            <a:r>
              <a:rPr lang="fr-BE" sz="2400" i="1" dirty="0" smtClean="0"/>
              <a:t>[le] plurilinguisme </a:t>
            </a:r>
            <a:r>
              <a:rPr lang="fr-BE" sz="2400" i="1" dirty="0"/>
              <a:t>et </a:t>
            </a:r>
            <a:r>
              <a:rPr lang="fr-BE" sz="2400" i="1" dirty="0" smtClean="0"/>
              <a:t>… l’interculturel… </a:t>
            </a:r>
            <a:r>
              <a:rPr lang="fr-BE" sz="2400" i="1" dirty="0"/>
              <a:t>comme des démarches citoyennes permettant l’apprentissage et l'expérience de la diversité et de l’altérité dans une visée politique du vivre ensemble, du niveau local à </a:t>
            </a:r>
            <a:r>
              <a:rPr lang="fr-BE" sz="2400" i="1" dirty="0" smtClean="0"/>
              <a:t>l’international »</a:t>
            </a:r>
          </a:p>
          <a:p>
            <a:pPr marL="109537" indent="0">
              <a:buNone/>
            </a:pPr>
            <a:endParaRPr lang="fr-BE" dirty="0" smtClean="0"/>
          </a:p>
        </p:txBody>
      </p:sp>
      <p:sp>
        <p:nvSpPr>
          <p:cNvPr id="4" name="Espace réservé du numéro de diapositive 3"/>
          <p:cNvSpPr>
            <a:spLocks noGrp="1"/>
          </p:cNvSpPr>
          <p:nvPr>
            <p:ph type="sldNum" sz="quarter" idx="12"/>
          </p:nvPr>
        </p:nvSpPr>
        <p:spPr/>
        <p:txBody>
          <a:bodyPr/>
          <a:lstStyle/>
          <a:p>
            <a:pPr>
              <a:defRPr/>
            </a:pPr>
            <a:fld id="{AD5AC3C3-FF25-4AA7-9B3D-CDFF246F9644}" type="slidenum">
              <a:rPr lang="en-GB" smtClean="0"/>
              <a:pPr>
                <a:defRPr/>
              </a:pPr>
              <a:t>14</a:t>
            </a:fld>
            <a:endParaRPr lang="en-GB" dirty="0"/>
          </a:p>
        </p:txBody>
      </p:sp>
    </p:spTree>
    <p:extLst>
      <p:ext uri="{BB962C8B-B14F-4D97-AF65-F5344CB8AC3E}">
        <p14:creationId xmlns:p14="http://schemas.microsoft.com/office/powerpoint/2010/main" val="2772809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re 1"/>
          <p:cNvSpPr>
            <a:spLocks noGrp="1"/>
          </p:cNvSpPr>
          <p:nvPr>
            <p:ph type="title"/>
          </p:nvPr>
        </p:nvSpPr>
        <p:spPr>
          <a:xfrm>
            <a:off x="457200" y="857250"/>
            <a:ext cx="8229600" cy="1500188"/>
          </a:xfrm>
        </p:spPr>
        <p:txBody>
          <a:bodyPr rtlCol="0">
            <a:normAutofit fontScale="90000"/>
          </a:bodyPr>
          <a:lstStyle/>
          <a:p>
            <a:pPr eaLnBrk="1" fontAlgn="auto" hangingPunct="1">
              <a:spcAft>
                <a:spcPts val="0"/>
              </a:spcAft>
              <a:defRPr/>
            </a:pPr>
            <a:r>
              <a:rPr lang="fr-BE" altLang="fr-FR" sz="3200" dirty="0" smtClean="0">
                <a:solidFill>
                  <a:srgbClr val="FF0000"/>
                </a:solidFill>
              </a:rPr>
              <a:t>Apprentissage d’une langue étrangère </a:t>
            </a:r>
            <a:br>
              <a:rPr lang="fr-BE" altLang="fr-FR" sz="3200" dirty="0" smtClean="0">
                <a:solidFill>
                  <a:srgbClr val="FF0000"/>
                </a:solidFill>
              </a:rPr>
            </a:br>
            <a:r>
              <a:rPr lang="fr-BE" altLang="fr-FR" sz="3200" dirty="0" smtClean="0">
                <a:solidFill>
                  <a:srgbClr val="FF0000"/>
                </a:solidFill>
              </a:rPr>
              <a:t>≠ </a:t>
            </a:r>
            <a:br>
              <a:rPr lang="fr-BE" altLang="fr-FR" sz="3200" dirty="0" smtClean="0">
                <a:solidFill>
                  <a:srgbClr val="FF0000"/>
                </a:solidFill>
              </a:rPr>
            </a:br>
            <a:r>
              <a:rPr lang="fr-BE" altLang="fr-FR" sz="3200" dirty="0" smtClean="0">
                <a:solidFill>
                  <a:srgbClr val="FF0000"/>
                </a:solidFill>
              </a:rPr>
              <a:t>« apprentissage » d’une culture étrangère</a:t>
            </a:r>
          </a:p>
        </p:txBody>
      </p:sp>
      <p:sp>
        <p:nvSpPr>
          <p:cNvPr id="31747" name="Espace réservé du contenu 2"/>
          <p:cNvSpPr>
            <a:spLocks noGrp="1"/>
          </p:cNvSpPr>
          <p:nvPr>
            <p:ph idx="1"/>
          </p:nvPr>
        </p:nvSpPr>
        <p:spPr>
          <a:xfrm>
            <a:off x="457200" y="2643188"/>
            <a:ext cx="8686800" cy="3857625"/>
          </a:xfrm>
        </p:spPr>
        <p:txBody>
          <a:bodyPr rtlCol="0">
            <a:normAutofit/>
          </a:bodyPr>
          <a:lstStyle/>
          <a:p>
            <a:pPr eaLnBrk="1" fontAlgn="auto" hangingPunct="1">
              <a:spcAft>
                <a:spcPts val="0"/>
              </a:spcAft>
              <a:buFont typeface="Georgia" pitchFamily="18" charset="0"/>
              <a:buNone/>
              <a:defRPr/>
            </a:pPr>
            <a:r>
              <a:rPr lang="fr-BE" altLang="fr-FR" smtClean="0"/>
              <a:t>Langue </a:t>
            </a:r>
            <a:r>
              <a:rPr lang="fr-BE" altLang="fr-FR" smtClean="0">
                <a:sym typeface="Wingdings" pitchFamily="2" charset="2"/>
              </a:rPr>
              <a:t></a:t>
            </a:r>
            <a:r>
              <a:rPr lang="fr-BE" altLang="fr-FR" smtClean="0"/>
              <a:t> 	vise l’</a:t>
            </a:r>
            <a:r>
              <a:rPr lang="fr-BE" altLang="fr-FR" b="1" smtClean="0">
                <a:sym typeface="Wingdings" pitchFamily="2" charset="2"/>
              </a:rPr>
              <a:t>imitation</a:t>
            </a:r>
            <a:r>
              <a:rPr lang="fr-BE" altLang="fr-FR" smtClean="0">
                <a:sym typeface="Wingdings" pitchFamily="2" charset="2"/>
              </a:rPr>
              <a:t> – relative! – unilatérale</a:t>
            </a:r>
          </a:p>
          <a:p>
            <a:pPr eaLnBrk="1" fontAlgn="auto" hangingPunct="1">
              <a:spcAft>
                <a:spcPts val="0"/>
              </a:spcAft>
              <a:buFont typeface="Georgia" pitchFamily="18" charset="0"/>
              <a:buNone/>
              <a:defRPr/>
            </a:pPr>
            <a:r>
              <a:rPr lang="fr-BE" altLang="fr-FR" smtClean="0">
                <a:sym typeface="Wingdings" pitchFamily="2" charset="2"/>
              </a:rPr>
              <a:t>			(« parler comme un natif »)</a:t>
            </a:r>
          </a:p>
          <a:p>
            <a:pPr eaLnBrk="1" fontAlgn="auto" hangingPunct="1">
              <a:spcAft>
                <a:spcPts val="0"/>
              </a:spcAft>
              <a:buFont typeface="Georgia" pitchFamily="18" charset="0"/>
              <a:buNone/>
              <a:defRPr/>
            </a:pPr>
            <a:r>
              <a:rPr lang="fr-BE" altLang="fr-FR" smtClean="0">
                <a:sym typeface="Wingdings" pitchFamily="2" charset="2"/>
              </a:rPr>
              <a:t>			&gt; normes</a:t>
            </a:r>
          </a:p>
          <a:p>
            <a:pPr eaLnBrk="1" fontAlgn="auto" hangingPunct="1">
              <a:spcAft>
                <a:spcPts val="0"/>
              </a:spcAft>
              <a:buFont typeface="Georgia" pitchFamily="18" charset="0"/>
              <a:buNone/>
              <a:defRPr/>
            </a:pPr>
            <a:endParaRPr lang="fr-BE" altLang="fr-FR" smtClean="0">
              <a:sym typeface="Wingdings" pitchFamily="2" charset="2"/>
            </a:endParaRPr>
          </a:p>
          <a:p>
            <a:pPr eaLnBrk="1" fontAlgn="auto" hangingPunct="1">
              <a:spcAft>
                <a:spcPts val="0"/>
              </a:spcAft>
              <a:buFont typeface="Georgia" pitchFamily="18" charset="0"/>
              <a:buNone/>
              <a:defRPr/>
            </a:pPr>
            <a:r>
              <a:rPr lang="fr-BE" altLang="fr-FR" smtClean="0">
                <a:sym typeface="Wingdings" pitchFamily="2" charset="2"/>
              </a:rPr>
              <a:t>Culture  	ne vise pas l’adoption, </a:t>
            </a:r>
          </a:p>
          <a:p>
            <a:pPr eaLnBrk="1" fontAlgn="auto" hangingPunct="1">
              <a:spcAft>
                <a:spcPts val="0"/>
              </a:spcAft>
              <a:buFont typeface="Georgia" pitchFamily="18" charset="0"/>
              <a:buNone/>
              <a:defRPr/>
            </a:pPr>
            <a:r>
              <a:rPr lang="fr-BE" altLang="fr-FR" smtClean="0">
                <a:sym typeface="Wingdings" pitchFamily="2" charset="2"/>
              </a:rPr>
              <a:t>			mais une </a:t>
            </a:r>
            <a:r>
              <a:rPr lang="fr-BE" altLang="fr-FR" b="1" smtClean="0">
                <a:sym typeface="Wingdings" pitchFamily="2" charset="2"/>
              </a:rPr>
              <a:t>transaction </a:t>
            </a:r>
            <a:r>
              <a:rPr lang="fr-BE" altLang="fr-FR" smtClean="0">
                <a:sym typeface="Wingdings" pitchFamily="2" charset="2"/>
              </a:rPr>
              <a:t>critique et multilatérale</a:t>
            </a:r>
          </a:p>
          <a:p>
            <a:pPr eaLnBrk="1" fontAlgn="auto" hangingPunct="1">
              <a:spcAft>
                <a:spcPts val="0"/>
              </a:spcAft>
              <a:buFont typeface="Georgia" pitchFamily="18" charset="0"/>
              <a:buNone/>
              <a:defRPr/>
            </a:pPr>
            <a:r>
              <a:rPr lang="fr-BE" altLang="fr-FR" b="1" smtClean="0">
                <a:sym typeface="Wingdings" pitchFamily="2" charset="2"/>
              </a:rPr>
              <a:t>			</a:t>
            </a:r>
            <a:r>
              <a:rPr lang="fr-BE" altLang="fr-FR" smtClean="0">
                <a:sym typeface="Wingdings" pitchFamily="2" charset="2"/>
              </a:rPr>
              <a:t>(adaptation, compromis, refus…)</a:t>
            </a:r>
          </a:p>
          <a:p>
            <a:pPr eaLnBrk="1" fontAlgn="auto" hangingPunct="1">
              <a:spcAft>
                <a:spcPts val="0"/>
              </a:spcAft>
              <a:buFont typeface="Georgia" pitchFamily="18" charset="0"/>
              <a:buNone/>
              <a:defRPr/>
            </a:pPr>
            <a:r>
              <a:rPr lang="fr-BE" altLang="fr-FR" smtClean="0">
                <a:sym typeface="Wingdings" pitchFamily="2" charset="2"/>
              </a:rPr>
              <a:t>			&gt; modèles &lt; idéologies / identités ???</a:t>
            </a:r>
          </a:p>
        </p:txBody>
      </p:sp>
      <p:sp>
        <p:nvSpPr>
          <p:cNvPr id="28676" name="Espace réservé du numéro de diapositive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fld id="{F2095946-E54F-4626-BF21-C8CCD5873901}" type="slidenum">
              <a:rPr lang="en-GB" altLang="fr-FR" sz="1200" smtClean="0">
                <a:solidFill>
                  <a:srgbClr val="FFFFFF"/>
                </a:solidFill>
                <a:latin typeface="Arial" charset="0"/>
              </a:rPr>
              <a:pPr eaLnBrk="1" hangingPunct="1">
                <a:spcBef>
                  <a:spcPct val="0"/>
                </a:spcBef>
                <a:buFontTx/>
                <a:buNone/>
              </a:pPr>
              <a:t>15</a:t>
            </a:fld>
            <a:endParaRPr lang="en-GB" altLang="fr-FR" sz="1200" smtClean="0">
              <a:solidFill>
                <a:srgbClr val="FFFFFF"/>
              </a:solidFill>
              <a:latin typeface="Arial" charset="0"/>
            </a:endParaRPr>
          </a:p>
        </p:txBody>
      </p:sp>
    </p:spTree>
    <p:extLst>
      <p:ext uri="{BB962C8B-B14F-4D97-AF65-F5344CB8AC3E}">
        <p14:creationId xmlns:p14="http://schemas.microsoft.com/office/powerpoint/2010/main" val="27718160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u contenu 2"/>
          <p:cNvSpPr>
            <a:spLocks noGrp="1"/>
          </p:cNvSpPr>
          <p:nvPr>
            <p:ph idx="1"/>
          </p:nvPr>
        </p:nvSpPr>
        <p:spPr>
          <a:xfrm>
            <a:off x="457200" y="714375"/>
            <a:ext cx="8229600" cy="5929313"/>
          </a:xfrm>
        </p:spPr>
        <p:txBody>
          <a:bodyPr rtlCol="0">
            <a:normAutofit/>
          </a:bodyPr>
          <a:lstStyle/>
          <a:p>
            <a:pPr eaLnBrk="1" fontAlgn="auto" hangingPunct="1">
              <a:spcAft>
                <a:spcPts val="0"/>
              </a:spcAft>
              <a:buFont typeface="Georgia" pitchFamily="18" charset="0"/>
              <a:buNone/>
              <a:defRPr/>
            </a:pPr>
            <a:r>
              <a:rPr lang="fr-BE" altLang="fr-FR" dirty="0" smtClean="0">
                <a:solidFill>
                  <a:srgbClr val="FF0000"/>
                </a:solidFill>
              </a:rPr>
              <a:t>dans la culture-cible, distinguer…</a:t>
            </a:r>
          </a:p>
          <a:p>
            <a:pPr eaLnBrk="1" fontAlgn="auto" hangingPunct="1">
              <a:spcAft>
                <a:spcPts val="0"/>
              </a:spcAft>
              <a:buFont typeface="Georgia" pitchFamily="18" charset="0"/>
              <a:buNone/>
              <a:defRPr/>
            </a:pPr>
            <a:endParaRPr lang="fr-BE" altLang="fr-FR" sz="800" dirty="0" smtClean="0"/>
          </a:p>
          <a:p>
            <a:pPr eaLnBrk="1" fontAlgn="auto" hangingPunct="1">
              <a:spcAft>
                <a:spcPts val="0"/>
              </a:spcAft>
              <a:buFontTx/>
              <a:buChar char="-"/>
              <a:defRPr/>
            </a:pPr>
            <a:r>
              <a:rPr lang="fr-BE" altLang="fr-FR" dirty="0" smtClean="0"/>
              <a:t>ce qu’il faut </a:t>
            </a:r>
            <a:r>
              <a:rPr lang="fr-BE" altLang="fr-FR" b="1" dirty="0" smtClean="0"/>
              <a:t>adopter</a:t>
            </a:r>
            <a:r>
              <a:rPr lang="fr-BE" altLang="fr-FR" dirty="0" smtClean="0"/>
              <a:t>, sous peine de ne pas être compris – ex: les </a:t>
            </a:r>
            <a:r>
              <a:rPr lang="fr-BE" altLang="fr-FR" u="sng" dirty="0" smtClean="0"/>
              <a:t>rituels</a:t>
            </a:r>
            <a:r>
              <a:rPr lang="fr-BE" altLang="fr-FR" dirty="0" smtClean="0"/>
              <a:t> (de salutation, de communication, de la vie quotidienne);</a:t>
            </a:r>
          </a:p>
          <a:p>
            <a:pPr eaLnBrk="1" fontAlgn="auto" hangingPunct="1">
              <a:spcAft>
                <a:spcPts val="0"/>
              </a:spcAft>
              <a:buFont typeface="Georgia" pitchFamily="18" charset="0"/>
              <a:buNone/>
              <a:defRPr/>
            </a:pPr>
            <a:endParaRPr lang="fr-BE" altLang="fr-FR" sz="800" dirty="0" smtClean="0"/>
          </a:p>
          <a:p>
            <a:pPr eaLnBrk="1" fontAlgn="auto" hangingPunct="1">
              <a:spcAft>
                <a:spcPts val="0"/>
              </a:spcAft>
              <a:buFontTx/>
              <a:buChar char="-"/>
              <a:defRPr/>
            </a:pPr>
            <a:r>
              <a:rPr lang="fr-BE" altLang="fr-FR" dirty="0" smtClean="0"/>
              <a:t>ce qu’il faut </a:t>
            </a:r>
            <a:r>
              <a:rPr lang="fr-BE" altLang="fr-FR" b="1" dirty="0" smtClean="0"/>
              <a:t>accepter</a:t>
            </a:r>
            <a:r>
              <a:rPr lang="fr-BE" altLang="fr-FR" dirty="0" smtClean="0"/>
              <a:t>, sans devoir adopter – ex: les </a:t>
            </a:r>
            <a:r>
              <a:rPr lang="fr-BE" altLang="fr-FR" u="sng" dirty="0" smtClean="0"/>
              <a:t>habitudes </a:t>
            </a:r>
            <a:r>
              <a:rPr lang="fr-BE" altLang="fr-FR" dirty="0" smtClean="0"/>
              <a:t>(pratiques de la vie sociale, religieuse…);</a:t>
            </a:r>
            <a:endParaRPr lang="fr-BE" altLang="fr-FR" u="sng" dirty="0" smtClean="0"/>
          </a:p>
          <a:p>
            <a:pPr eaLnBrk="1" fontAlgn="auto" hangingPunct="1">
              <a:spcAft>
                <a:spcPts val="0"/>
              </a:spcAft>
              <a:buFontTx/>
              <a:buChar char="-"/>
              <a:defRPr/>
            </a:pPr>
            <a:endParaRPr lang="fr-BE" altLang="fr-FR" sz="800" dirty="0" smtClean="0"/>
          </a:p>
          <a:p>
            <a:pPr eaLnBrk="1" fontAlgn="auto" hangingPunct="1">
              <a:spcAft>
                <a:spcPts val="0"/>
              </a:spcAft>
              <a:buFontTx/>
              <a:buChar char="-"/>
              <a:defRPr/>
            </a:pPr>
            <a:r>
              <a:rPr lang="fr-BE" altLang="fr-FR" dirty="0" smtClean="0"/>
              <a:t>ce qu’il faut soumettre à un examen </a:t>
            </a:r>
            <a:r>
              <a:rPr lang="fr-BE" altLang="fr-FR" b="1" dirty="0" smtClean="0"/>
              <a:t>critique</a:t>
            </a:r>
            <a:r>
              <a:rPr lang="fr-BE" altLang="fr-FR" dirty="0" smtClean="0"/>
              <a:t>, à une appréciation personnelle, en les discutant ou non (?)   – ex: les </a:t>
            </a:r>
            <a:r>
              <a:rPr lang="fr-BE" altLang="fr-FR" u="sng" dirty="0" smtClean="0"/>
              <a:t>valeurs </a:t>
            </a:r>
            <a:r>
              <a:rPr lang="fr-BE" altLang="fr-FR" dirty="0" smtClean="0"/>
              <a:t>(</a:t>
            </a:r>
            <a:r>
              <a:rPr lang="fr-BE" altLang="fr-FR" dirty="0" smtClean="0">
                <a:sym typeface="Wingdings" pitchFamily="2" charset="2"/>
              </a:rPr>
              <a:t> « vrai », « beau », « bien »…; droits de l’homme)</a:t>
            </a:r>
            <a:endParaRPr lang="fr-BE" altLang="fr-FR" u="sng" dirty="0" smtClean="0"/>
          </a:p>
          <a:p>
            <a:pPr eaLnBrk="1" fontAlgn="auto" hangingPunct="1">
              <a:spcAft>
                <a:spcPts val="0"/>
              </a:spcAft>
              <a:buFontTx/>
              <a:buChar char="-"/>
              <a:defRPr/>
            </a:pPr>
            <a:endParaRPr lang="fr-BE" altLang="fr-FR" sz="800" u="sng" dirty="0" smtClean="0"/>
          </a:p>
          <a:p>
            <a:pPr eaLnBrk="1" fontAlgn="auto" hangingPunct="1">
              <a:spcAft>
                <a:spcPts val="0"/>
              </a:spcAft>
              <a:buFont typeface="Georgia" pitchFamily="18" charset="0"/>
              <a:buNone/>
              <a:defRPr/>
            </a:pPr>
            <a:r>
              <a:rPr lang="fr-BE" altLang="fr-FR" dirty="0" smtClean="0">
                <a:solidFill>
                  <a:srgbClr val="FF0000"/>
                </a:solidFill>
                <a:sym typeface="Wingdings" pitchFamily="2" charset="2"/>
              </a:rPr>
              <a:t> à nuancer, à envisager au cas par cas!</a:t>
            </a:r>
            <a:endParaRPr lang="fr-BE" altLang="fr-FR" dirty="0" smtClean="0">
              <a:solidFill>
                <a:srgbClr val="FF0000"/>
              </a:solidFill>
            </a:endParaRPr>
          </a:p>
        </p:txBody>
      </p:sp>
      <p:sp>
        <p:nvSpPr>
          <p:cNvPr id="29699" name="Espace réservé du numéro de diapositive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fld id="{4A869F5E-2BDA-4926-8005-671501FF5832}" type="slidenum">
              <a:rPr lang="en-GB" altLang="fr-FR" sz="1200" smtClean="0">
                <a:solidFill>
                  <a:srgbClr val="FFFFFF"/>
                </a:solidFill>
                <a:latin typeface="Arial" charset="0"/>
              </a:rPr>
              <a:pPr eaLnBrk="1" hangingPunct="1">
                <a:spcBef>
                  <a:spcPct val="0"/>
                </a:spcBef>
                <a:buFontTx/>
                <a:buNone/>
              </a:pPr>
              <a:t>16</a:t>
            </a:fld>
            <a:endParaRPr lang="en-GB" altLang="fr-FR" sz="1200" smtClean="0">
              <a:solidFill>
                <a:srgbClr val="FFFFFF"/>
              </a:solidFill>
              <a:latin typeface="Arial" charset="0"/>
            </a:endParaRPr>
          </a:p>
        </p:txBody>
      </p:sp>
    </p:spTree>
    <p:extLst>
      <p:ext uri="{BB962C8B-B14F-4D97-AF65-F5344CB8AC3E}">
        <p14:creationId xmlns:p14="http://schemas.microsoft.com/office/powerpoint/2010/main" val="40463744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u contenu 2"/>
          <p:cNvSpPr>
            <a:spLocks noGrp="1"/>
          </p:cNvSpPr>
          <p:nvPr>
            <p:ph idx="1"/>
          </p:nvPr>
        </p:nvSpPr>
        <p:spPr>
          <a:xfrm>
            <a:off x="457200" y="981075"/>
            <a:ext cx="8229600" cy="5073650"/>
          </a:xfrm>
        </p:spPr>
        <p:txBody>
          <a:bodyPr rtlCol="0">
            <a:normAutofit/>
          </a:bodyPr>
          <a:lstStyle/>
          <a:p>
            <a:pPr marL="95250" indent="14288" eaLnBrk="1" fontAlgn="auto" hangingPunct="1">
              <a:spcAft>
                <a:spcPts val="0"/>
              </a:spcAft>
              <a:buFont typeface="Georgia" pitchFamily="18" charset="0"/>
              <a:buNone/>
              <a:defRPr/>
            </a:pPr>
            <a:r>
              <a:rPr lang="fr-BE" altLang="fr-FR" dirty="0" smtClean="0"/>
              <a:t>L’enseignement de la langue et de la culture, même si elles sont imbriquées, n’ont non seulement… </a:t>
            </a:r>
          </a:p>
          <a:p>
            <a:pPr marL="95250" indent="14288" eaLnBrk="1" fontAlgn="auto" hangingPunct="1">
              <a:spcAft>
                <a:spcPts val="0"/>
              </a:spcAft>
              <a:buFont typeface="Georgia" pitchFamily="18" charset="0"/>
              <a:buNone/>
              <a:defRPr/>
            </a:pPr>
            <a:endParaRPr lang="fr-BE" altLang="fr-FR" dirty="0" smtClean="0"/>
          </a:p>
          <a:p>
            <a:pPr marL="95250" indent="531813" eaLnBrk="1" fontAlgn="auto" hangingPunct="1">
              <a:spcAft>
                <a:spcPts val="0"/>
              </a:spcAft>
              <a:buFont typeface="Arial" pitchFamily="34" charset="0"/>
              <a:buChar char="•"/>
              <a:defRPr/>
            </a:pPr>
            <a:r>
              <a:rPr lang="fr-BE" altLang="fr-FR" dirty="0" smtClean="0"/>
              <a:t>pas les mêmes objets, </a:t>
            </a:r>
          </a:p>
          <a:p>
            <a:pPr marL="95250" indent="531813" eaLnBrk="1" fontAlgn="auto" hangingPunct="1">
              <a:spcAft>
                <a:spcPts val="0"/>
              </a:spcAft>
              <a:buFont typeface="Arial" pitchFamily="34" charset="0"/>
              <a:buChar char="•"/>
              <a:defRPr/>
            </a:pPr>
            <a:r>
              <a:rPr lang="fr-BE" altLang="fr-FR" dirty="0" smtClean="0"/>
              <a:t>mais pas non plus les mêmes finalités </a:t>
            </a:r>
          </a:p>
          <a:p>
            <a:pPr marL="95250" indent="531813" eaLnBrk="1" fontAlgn="auto" hangingPunct="1">
              <a:spcAft>
                <a:spcPts val="0"/>
              </a:spcAft>
              <a:buFont typeface="Arial" pitchFamily="34" charset="0"/>
              <a:buChar char="•"/>
              <a:defRPr/>
            </a:pPr>
            <a:r>
              <a:rPr lang="fr-BE" altLang="fr-FR" dirty="0" smtClean="0"/>
              <a:t>ni les mêmes stratégies pour les atteindre! </a:t>
            </a:r>
          </a:p>
          <a:p>
            <a:pPr marL="95250" indent="14288" eaLnBrk="1" fontAlgn="auto" hangingPunct="1">
              <a:spcAft>
                <a:spcPts val="0"/>
              </a:spcAft>
              <a:buFont typeface="Georgia" pitchFamily="18" charset="0"/>
              <a:buNone/>
              <a:defRPr/>
            </a:pPr>
            <a:endParaRPr lang="fr-BE" altLang="fr-FR" dirty="0" smtClean="0"/>
          </a:p>
          <a:p>
            <a:pPr marL="95250" indent="14288" eaLnBrk="1" fontAlgn="auto" hangingPunct="1">
              <a:spcAft>
                <a:spcPts val="0"/>
              </a:spcAft>
              <a:buFont typeface="Georgia" pitchFamily="18" charset="0"/>
              <a:buNone/>
              <a:defRPr/>
            </a:pPr>
            <a:r>
              <a:rPr lang="fr-BE" altLang="fr-FR" dirty="0" smtClean="0"/>
              <a:t>Or les professeurs doivent les enseigner ensemble pour que qu’ils se renforcent, justifient mutuellement</a:t>
            </a:r>
          </a:p>
        </p:txBody>
      </p:sp>
      <p:sp>
        <p:nvSpPr>
          <p:cNvPr id="30723" name="Espace réservé du numéro de diapositive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fld id="{AB806BAF-3165-4A5A-BE3B-44745321EE5C}" type="slidenum">
              <a:rPr lang="en-GB" altLang="fr-FR" sz="1200" smtClean="0">
                <a:solidFill>
                  <a:srgbClr val="FFFFFF"/>
                </a:solidFill>
                <a:latin typeface="Arial" charset="0"/>
              </a:rPr>
              <a:pPr eaLnBrk="1" hangingPunct="1">
                <a:spcBef>
                  <a:spcPct val="0"/>
                </a:spcBef>
                <a:buFontTx/>
                <a:buNone/>
              </a:pPr>
              <a:t>17</a:t>
            </a:fld>
            <a:endParaRPr lang="en-GB" altLang="fr-FR" sz="1200" smtClean="0">
              <a:solidFill>
                <a:srgbClr val="FFFFFF"/>
              </a:solidFill>
              <a:latin typeface="Arial" charset="0"/>
            </a:endParaRPr>
          </a:p>
        </p:txBody>
      </p:sp>
    </p:spTree>
    <p:extLst>
      <p:ext uri="{BB962C8B-B14F-4D97-AF65-F5344CB8AC3E}">
        <p14:creationId xmlns:p14="http://schemas.microsoft.com/office/powerpoint/2010/main" val="22459036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6"/>
          <p:cNvSpPr>
            <a:spLocks noGrp="1" noChangeArrowheads="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C1F38FC-2C7B-4F8F-8896-5668FEDAD472}" type="slidenum">
              <a:rPr lang="fr-BE" smtClean="0"/>
              <a:pPr/>
              <a:t>18</a:t>
            </a:fld>
            <a:endParaRPr lang="fr-BE" dirty="0" smtClean="0"/>
          </a:p>
        </p:txBody>
      </p:sp>
      <p:sp>
        <p:nvSpPr>
          <p:cNvPr id="26627" name="Espace réservé du contenu 2"/>
          <p:cNvSpPr>
            <a:spLocks noGrp="1"/>
          </p:cNvSpPr>
          <p:nvPr>
            <p:ph idx="1"/>
            <p:custDataLst>
              <p:tags r:id="rId1"/>
            </p:custDataLst>
          </p:nvPr>
        </p:nvSpPr>
        <p:spPr>
          <a:xfrm>
            <a:off x="214312" y="836712"/>
            <a:ext cx="8822183" cy="5544616"/>
          </a:xfrm>
        </p:spPr>
        <p:txBody>
          <a:bodyPr/>
          <a:lstStyle/>
          <a:p>
            <a:pPr marL="95250" indent="14288" eaLnBrk="1" hangingPunct="1">
              <a:lnSpc>
                <a:spcPct val="90000"/>
              </a:lnSpc>
              <a:buClr>
                <a:schemeClr val="tx1"/>
              </a:buClr>
              <a:buFontTx/>
              <a:buNone/>
              <a:defRPr/>
            </a:pPr>
            <a:r>
              <a:rPr lang="fr-BE" sz="3200" dirty="0" smtClean="0">
                <a:solidFill>
                  <a:srgbClr val="FF0000"/>
                </a:solidFill>
              </a:rPr>
              <a:t>Attention aux dangers du plurilinguisme, </a:t>
            </a:r>
          </a:p>
          <a:p>
            <a:pPr marL="95250" indent="14288" eaLnBrk="1" hangingPunct="1">
              <a:lnSpc>
                <a:spcPct val="90000"/>
              </a:lnSpc>
              <a:buClr>
                <a:schemeClr val="tx1"/>
              </a:buClr>
              <a:buFontTx/>
              <a:buNone/>
              <a:defRPr/>
            </a:pPr>
            <a:r>
              <a:rPr lang="fr-BE" sz="3200" dirty="0" smtClean="0">
                <a:solidFill>
                  <a:srgbClr val="FF0000"/>
                </a:solidFill>
              </a:rPr>
              <a:t>de la multiculturalité « sauvages »</a:t>
            </a:r>
          </a:p>
          <a:p>
            <a:pPr eaLnBrk="1" hangingPunct="1">
              <a:lnSpc>
                <a:spcPct val="90000"/>
              </a:lnSpc>
              <a:buFont typeface="Georgia" pitchFamily="18" charset="0"/>
              <a:buNone/>
              <a:defRPr/>
            </a:pPr>
            <a:endParaRPr lang="fr-BE" b="1" dirty="0" smtClean="0">
              <a:solidFill>
                <a:srgbClr val="FF3300"/>
              </a:solidFill>
            </a:endParaRPr>
          </a:p>
          <a:p>
            <a:pPr eaLnBrk="1" hangingPunct="1">
              <a:lnSpc>
                <a:spcPct val="90000"/>
              </a:lnSpc>
              <a:defRPr/>
            </a:pPr>
            <a:r>
              <a:rPr lang="fr-BE" sz="3000" dirty="0" smtClean="0"/>
              <a:t>« plurilinguisme soustractif »</a:t>
            </a:r>
          </a:p>
          <a:p>
            <a:pPr eaLnBrk="1" hangingPunct="1">
              <a:lnSpc>
                <a:spcPct val="90000"/>
              </a:lnSpc>
              <a:buClr>
                <a:srgbClr val="AAAACA"/>
              </a:buClr>
              <a:buNone/>
              <a:defRPr/>
            </a:pPr>
            <a:r>
              <a:rPr lang="fr-BE" sz="2200" dirty="0" smtClean="0"/>
              <a:t>	</a:t>
            </a:r>
            <a:r>
              <a:rPr lang="fr-BE" sz="2400" dirty="0"/>
              <a:t>sans </a:t>
            </a:r>
            <a:r>
              <a:rPr lang="fr-BE" sz="2400" dirty="0" smtClean="0"/>
              <a:t>une (ou deux) langues </a:t>
            </a:r>
            <a:r>
              <a:rPr lang="fr-BE" sz="2400" dirty="0"/>
              <a:t>de référence </a:t>
            </a:r>
            <a:r>
              <a:rPr lang="fr-BE" sz="2400" dirty="0" smtClean="0"/>
              <a:t>solides </a:t>
            </a:r>
            <a:r>
              <a:rPr lang="fr-BE" sz="2400" dirty="0"/>
              <a:t>et </a:t>
            </a:r>
            <a:r>
              <a:rPr lang="fr-BE" sz="2400" dirty="0" smtClean="0"/>
              <a:t>cohérentes, </a:t>
            </a:r>
            <a:r>
              <a:rPr lang="fr-BE" sz="2400" dirty="0"/>
              <a:t>chaque nouvelle langue apprise reste instable et limitée, et porte préjudice aux </a:t>
            </a:r>
            <a:r>
              <a:rPr lang="fr-BE" sz="2400" dirty="0" smtClean="0"/>
              <a:t>précédentes comme aux fondations cognitives de l’individu</a:t>
            </a:r>
          </a:p>
          <a:p>
            <a:pPr eaLnBrk="1" hangingPunct="1">
              <a:lnSpc>
                <a:spcPct val="90000"/>
              </a:lnSpc>
              <a:buClr>
                <a:srgbClr val="AAAACA"/>
              </a:buClr>
              <a:buNone/>
              <a:defRPr/>
            </a:pPr>
            <a:endParaRPr lang="fr-BE" sz="2400" dirty="0" smtClean="0"/>
          </a:p>
          <a:p>
            <a:pPr eaLnBrk="1" hangingPunct="1">
              <a:lnSpc>
                <a:spcPct val="90000"/>
              </a:lnSpc>
              <a:defRPr/>
            </a:pPr>
            <a:r>
              <a:rPr lang="fr-BE" sz="3000" dirty="0" smtClean="0"/>
              <a:t>« syndrome de l’expatrié »</a:t>
            </a:r>
          </a:p>
          <a:p>
            <a:pPr marL="354013" indent="0" eaLnBrk="1" hangingPunct="1">
              <a:lnSpc>
                <a:spcPct val="90000"/>
              </a:lnSpc>
              <a:buNone/>
              <a:defRPr/>
            </a:pPr>
            <a:r>
              <a:rPr lang="fr-BE" sz="2400" dirty="0" smtClean="0"/>
              <a:t>après nombreuses années à l’étranger, de nombreux changements radicaux de contextes, </a:t>
            </a:r>
            <a:r>
              <a:rPr lang="fr-BE" sz="2400" dirty="0"/>
              <a:t>d’entourage (</a:t>
            </a:r>
            <a:r>
              <a:rPr lang="fr-BE" sz="2400" dirty="0" smtClean="0"/>
              <a:t>surtout enfant) </a:t>
            </a:r>
            <a:r>
              <a:rPr lang="fr-BE" sz="2400" dirty="0" smtClean="0">
                <a:sym typeface="Wingdings" panose="05000000000000000000" pitchFamily="2" charset="2"/>
              </a:rPr>
              <a:t> problème de racines, de </a:t>
            </a:r>
            <a:r>
              <a:rPr lang="fr-BE" sz="2400" dirty="0" smtClean="0"/>
              <a:t>repères, d’identité(s), de sentiment d’appartenance</a:t>
            </a:r>
            <a:r>
              <a:rPr lang="fr-BE" sz="2200" dirty="0" smtClean="0"/>
              <a:t>	</a:t>
            </a:r>
            <a:endParaRPr lang="fr-BE" sz="900"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6"/>
          <p:cNvSpPr>
            <a:spLocks noGrp="1" noChangeArrowheads="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169F7A9-E8FB-4CF3-AFFF-03DEA08A9473}" type="slidenum">
              <a:rPr lang="fr-BE" smtClean="0"/>
              <a:pPr/>
              <a:t>19</a:t>
            </a:fld>
            <a:endParaRPr lang="fr-BE" dirty="0" smtClean="0"/>
          </a:p>
        </p:txBody>
      </p:sp>
      <p:sp>
        <p:nvSpPr>
          <p:cNvPr id="25603" name="Espace réservé du contenu 2"/>
          <p:cNvSpPr>
            <a:spLocks noGrp="1"/>
          </p:cNvSpPr>
          <p:nvPr>
            <p:ph idx="1"/>
            <p:custDataLst>
              <p:tags r:id="rId1"/>
            </p:custDataLst>
          </p:nvPr>
        </p:nvSpPr>
        <p:spPr>
          <a:xfrm>
            <a:off x="500063" y="714375"/>
            <a:ext cx="8643937" cy="5500688"/>
          </a:xfrm>
        </p:spPr>
        <p:txBody>
          <a:bodyPr/>
          <a:lstStyle/>
          <a:p>
            <a:pPr>
              <a:buFont typeface="Georgia" pitchFamily="18" charset="0"/>
              <a:buNone/>
            </a:pPr>
            <a:r>
              <a:rPr lang="fr-BE" sz="3200" dirty="0" smtClean="0">
                <a:solidFill>
                  <a:srgbClr val="FF0000"/>
                </a:solidFill>
              </a:rPr>
              <a:t>Les deux faces du plurilinguisme et de la multiculturalité</a:t>
            </a:r>
            <a:r>
              <a:rPr lang="fr-BE" sz="2400" dirty="0" smtClean="0">
                <a:solidFill>
                  <a:srgbClr val="FF0000"/>
                </a:solidFill>
              </a:rPr>
              <a:t>:</a:t>
            </a:r>
          </a:p>
          <a:p>
            <a:pPr>
              <a:buFont typeface="Georgia" pitchFamily="18" charset="0"/>
              <a:buNone/>
            </a:pPr>
            <a:endParaRPr lang="fr-BE" sz="2400" dirty="0" smtClean="0"/>
          </a:p>
          <a:p>
            <a:pPr>
              <a:buFont typeface="Georgia" pitchFamily="18" charset="0"/>
              <a:buNone/>
            </a:pPr>
            <a:r>
              <a:rPr lang="fr-BE" sz="2400" dirty="0" smtClean="0"/>
              <a:t>	« L’avantage de </a:t>
            </a:r>
            <a:r>
              <a:rPr lang="fr-BE" sz="2400" dirty="0" smtClean="0">
                <a:solidFill>
                  <a:srgbClr val="FF0000"/>
                </a:solidFill>
              </a:rPr>
              <a:t>parler plusieurs langues </a:t>
            </a:r>
            <a:r>
              <a:rPr lang="fr-BE" sz="2400" dirty="0" smtClean="0"/>
              <a:t>est la découverte d’autrui, la réaction contre cette forme de racisme qu’est l’ignorance de l’altérité dont on n’a pas pris la peine d’apprendre la langue. L’apprentissage des langues est une très bonne formation à l’ouverture à l’autre. » (Cl. Hagège)</a:t>
            </a:r>
          </a:p>
          <a:p>
            <a:pPr>
              <a:buFont typeface="Georgia" pitchFamily="18" charset="0"/>
              <a:buNone/>
            </a:pPr>
            <a:endParaRPr lang="fr-BE" sz="800" dirty="0" smtClean="0"/>
          </a:p>
          <a:p>
            <a:pPr>
              <a:buFont typeface="Georgia" pitchFamily="18" charset="0"/>
              <a:buNone/>
            </a:pPr>
            <a:r>
              <a:rPr lang="fr-BE" sz="2400" dirty="0" smtClean="0"/>
              <a:t>mais:</a:t>
            </a:r>
          </a:p>
          <a:p>
            <a:pPr>
              <a:buFont typeface="Georgia" pitchFamily="18" charset="0"/>
              <a:buNone/>
            </a:pPr>
            <a:endParaRPr lang="fr-BE" sz="800" dirty="0" smtClean="0"/>
          </a:p>
          <a:p>
            <a:pPr>
              <a:buFont typeface="Georgia" pitchFamily="18" charset="0"/>
              <a:buNone/>
            </a:pPr>
            <a:r>
              <a:rPr lang="fr-BE" sz="2400" dirty="0" smtClean="0"/>
              <a:t>	« chaque langue nous fait mentir, exclut une partie des faits, de nous-mêmes;… </a:t>
            </a:r>
            <a:r>
              <a:rPr lang="fr-BE" sz="2400" dirty="0" smtClean="0">
                <a:solidFill>
                  <a:srgbClr val="FF0000"/>
                </a:solidFill>
              </a:rPr>
              <a:t>plusieurs langues à la fois </a:t>
            </a:r>
            <a:r>
              <a:rPr lang="fr-BE" sz="2400" dirty="0" smtClean="0"/>
              <a:t>nous désavouent, nous morcellent, nous éparpillent en nous-mêmes » (H. Bianciotti, </a:t>
            </a:r>
            <a:r>
              <a:rPr lang="fr-BE" sz="2400" i="1" dirty="0" smtClean="0"/>
              <a:t>Sans la miséricorde du Christ</a:t>
            </a:r>
            <a:r>
              <a:rPr lang="fr-BE" sz="2400" dirty="0" smtClean="0"/>
              <a:t>, Gallimard, 1985)</a:t>
            </a:r>
            <a:endParaRPr lang="fr-FR" sz="2400"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28800"/>
            <a:ext cx="8686800" cy="4968552"/>
          </a:xfrm>
        </p:spPr>
        <p:txBody>
          <a:bodyPr/>
          <a:lstStyle/>
          <a:p>
            <a:r>
              <a:rPr lang="fr-BE" dirty="0" smtClean="0"/>
              <a:t>développement de la mobilité des personnes, des produits, des services (économie, finance, politique, tourisme, éducation, science, culture, professionnel,…)</a:t>
            </a:r>
          </a:p>
          <a:p>
            <a:r>
              <a:rPr lang="fr-BE" dirty="0" smtClean="0"/>
              <a:t>extension </a:t>
            </a:r>
            <a:r>
              <a:rPr lang="fr-BE" dirty="0"/>
              <a:t>et généralisation des médias, des TIC, intensification des contacts et échanges via internet</a:t>
            </a:r>
          </a:p>
          <a:p>
            <a:r>
              <a:rPr lang="fr-BE" dirty="0" smtClean="0"/>
              <a:t>intensification des flux migratoires, intégrations massives, brassages </a:t>
            </a:r>
            <a:r>
              <a:rPr lang="fr-BE" dirty="0"/>
              <a:t>de </a:t>
            </a:r>
            <a:r>
              <a:rPr lang="fr-BE" dirty="0" smtClean="0"/>
              <a:t>populations</a:t>
            </a:r>
          </a:p>
          <a:p>
            <a:r>
              <a:rPr lang="fr-BE" dirty="0" smtClean="0"/>
              <a:t>émancipation politique, linguistique, culturelle de petites communautés : Catalogne, Bretagne, Ecosse…</a:t>
            </a:r>
          </a:p>
          <a:p>
            <a:r>
              <a:rPr lang="fr-BE" dirty="0" smtClean="0"/>
              <a:t>multiplication, extension, exportation (terrorisme) des conflits religieux et ethniques</a:t>
            </a:r>
          </a:p>
          <a:p>
            <a:pPr marL="109537" indent="0">
              <a:buNone/>
            </a:pPr>
            <a:endParaRPr lang="fr-BE" dirty="0"/>
          </a:p>
          <a:p>
            <a:pPr marL="109537" indent="0">
              <a:buNone/>
            </a:pPr>
            <a:endParaRPr lang="fr-BE" dirty="0"/>
          </a:p>
        </p:txBody>
      </p:sp>
      <p:sp>
        <p:nvSpPr>
          <p:cNvPr id="4" name="Espace réservé du numéro de diapositive 3"/>
          <p:cNvSpPr>
            <a:spLocks noGrp="1"/>
          </p:cNvSpPr>
          <p:nvPr>
            <p:ph type="sldNum" sz="quarter" idx="12"/>
          </p:nvPr>
        </p:nvSpPr>
        <p:spPr/>
        <p:txBody>
          <a:bodyPr/>
          <a:lstStyle/>
          <a:p>
            <a:pPr>
              <a:defRPr/>
            </a:pPr>
            <a:fld id="{AD5AC3C3-FF25-4AA7-9B3D-CDFF246F9644}" type="slidenum">
              <a:rPr lang="en-GB" smtClean="0"/>
              <a:pPr>
                <a:defRPr/>
              </a:pPr>
              <a:t>2</a:t>
            </a:fld>
            <a:endParaRPr lang="en-GB" dirty="0"/>
          </a:p>
        </p:txBody>
      </p:sp>
      <p:sp>
        <p:nvSpPr>
          <p:cNvPr id="7" name="Titre 1"/>
          <p:cNvSpPr>
            <a:spLocks noGrp="1"/>
          </p:cNvSpPr>
          <p:nvPr>
            <p:ph type="title"/>
          </p:nvPr>
        </p:nvSpPr>
        <p:spPr>
          <a:xfrm>
            <a:off x="457200" y="548680"/>
            <a:ext cx="8229600" cy="1066800"/>
          </a:xfrm>
        </p:spPr>
        <p:txBody>
          <a:bodyPr/>
          <a:lstStyle/>
          <a:p>
            <a:r>
              <a:rPr lang="fr-BE" sz="3200" dirty="0" smtClean="0">
                <a:solidFill>
                  <a:srgbClr val="FF0000"/>
                </a:solidFill>
              </a:rPr>
              <a:t>Actualité +/- récente :</a:t>
            </a:r>
            <a:endParaRPr lang="fr-BE" sz="3200" dirty="0">
              <a:solidFill>
                <a:srgbClr val="FF0000"/>
              </a:solidFill>
            </a:endParaRPr>
          </a:p>
        </p:txBody>
      </p:sp>
    </p:spTree>
    <p:extLst>
      <p:ext uri="{BB962C8B-B14F-4D97-AF65-F5344CB8AC3E}">
        <p14:creationId xmlns:p14="http://schemas.microsoft.com/office/powerpoint/2010/main" val="32919713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6"/>
          <p:cNvSpPr>
            <a:spLocks noGrp="1" noChangeArrowheads="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C1F38FC-2C7B-4F8F-8896-5668FEDAD472}" type="slidenum">
              <a:rPr lang="fr-BE" smtClean="0"/>
              <a:pPr/>
              <a:t>20</a:t>
            </a:fld>
            <a:endParaRPr lang="fr-BE" dirty="0" smtClean="0"/>
          </a:p>
        </p:txBody>
      </p:sp>
      <p:sp>
        <p:nvSpPr>
          <p:cNvPr id="26627" name="Espace réservé du contenu 2"/>
          <p:cNvSpPr>
            <a:spLocks noGrp="1"/>
          </p:cNvSpPr>
          <p:nvPr>
            <p:ph idx="1"/>
            <p:custDataLst>
              <p:tags r:id="rId1"/>
            </p:custDataLst>
          </p:nvPr>
        </p:nvSpPr>
        <p:spPr>
          <a:xfrm>
            <a:off x="214313" y="476672"/>
            <a:ext cx="8515350" cy="5904656"/>
          </a:xfrm>
        </p:spPr>
        <p:txBody>
          <a:bodyPr/>
          <a:lstStyle/>
          <a:p>
            <a:pPr eaLnBrk="1" hangingPunct="1">
              <a:lnSpc>
                <a:spcPct val="90000"/>
              </a:lnSpc>
              <a:buClr>
                <a:srgbClr val="AAAACA"/>
              </a:buClr>
              <a:buFont typeface="Georgia" pitchFamily="18" charset="0"/>
              <a:buNone/>
              <a:defRPr/>
            </a:pPr>
            <a:r>
              <a:rPr lang="fr-BE" sz="2200" dirty="0" smtClean="0"/>
              <a:t>	</a:t>
            </a:r>
            <a:endParaRPr lang="fr-BE" sz="900" dirty="0" smtClean="0"/>
          </a:p>
          <a:p>
            <a:pPr eaLnBrk="1" hangingPunct="1">
              <a:lnSpc>
                <a:spcPct val="90000"/>
              </a:lnSpc>
              <a:buClr>
                <a:srgbClr val="AAAACA"/>
              </a:buClr>
              <a:buFont typeface="Georgia" pitchFamily="18" charset="0"/>
              <a:buNone/>
              <a:defRPr/>
            </a:pPr>
            <a:endParaRPr lang="fr-BE" sz="3000" dirty="0" smtClean="0">
              <a:sym typeface="Wingdings" panose="05000000000000000000" pitchFamily="2" charset="2"/>
            </a:endParaRPr>
          </a:p>
          <a:p>
            <a:pPr eaLnBrk="1" hangingPunct="1">
              <a:lnSpc>
                <a:spcPct val="90000"/>
              </a:lnSpc>
              <a:buClr>
                <a:srgbClr val="AAAACA"/>
              </a:buClr>
              <a:buFont typeface="Georgia" pitchFamily="18" charset="0"/>
              <a:buNone/>
              <a:defRPr/>
            </a:pPr>
            <a:endParaRPr lang="fr-BE" sz="3000" dirty="0">
              <a:sym typeface="Wingdings" panose="05000000000000000000" pitchFamily="2" charset="2"/>
            </a:endParaRPr>
          </a:p>
          <a:p>
            <a:pPr eaLnBrk="1" hangingPunct="1">
              <a:lnSpc>
                <a:spcPct val="90000"/>
              </a:lnSpc>
              <a:buClr>
                <a:srgbClr val="AAAACA"/>
              </a:buClr>
              <a:buFont typeface="Georgia" pitchFamily="18" charset="0"/>
              <a:buNone/>
              <a:defRPr/>
            </a:pPr>
            <a:endParaRPr lang="fr-BE" sz="3000" dirty="0" smtClean="0">
              <a:sym typeface="Wingdings" panose="05000000000000000000" pitchFamily="2" charset="2"/>
            </a:endParaRPr>
          </a:p>
          <a:p>
            <a:pPr eaLnBrk="1" hangingPunct="1">
              <a:lnSpc>
                <a:spcPct val="90000"/>
              </a:lnSpc>
              <a:buClr>
                <a:srgbClr val="AAAACA"/>
              </a:buClr>
              <a:buNone/>
              <a:defRPr/>
            </a:pPr>
            <a:r>
              <a:rPr lang="fr-BE" sz="3000" dirty="0" smtClean="0">
                <a:sym typeface="Wingdings" panose="05000000000000000000" pitchFamily="2" charset="2"/>
              </a:rPr>
              <a:t> </a:t>
            </a:r>
            <a:r>
              <a:rPr lang="fr-BE" sz="3000" dirty="0">
                <a:sym typeface="Wingdings" panose="05000000000000000000" pitchFamily="2" charset="2"/>
              </a:rPr>
              <a:t>besoin </a:t>
            </a:r>
            <a:r>
              <a:rPr lang="fr-BE" sz="3000" dirty="0" smtClean="0">
                <a:sym typeface="Wingdings" panose="05000000000000000000" pitchFamily="2" charset="2"/>
              </a:rPr>
              <a:t>de </a:t>
            </a:r>
            <a:r>
              <a:rPr lang="fr-BE" sz="3000" dirty="0">
                <a:sym typeface="Wingdings" panose="05000000000000000000" pitchFamily="2" charset="2"/>
              </a:rPr>
              <a:t>fondations linguistiques, cognitives, identitaires </a:t>
            </a:r>
            <a:r>
              <a:rPr lang="fr-BE" sz="3000" dirty="0" smtClean="0">
                <a:sym typeface="Wingdings" panose="05000000000000000000" pitchFamily="2" charset="2"/>
              </a:rPr>
              <a:t>significatives dans une </a:t>
            </a:r>
            <a:r>
              <a:rPr lang="fr-BE" sz="3000" dirty="0">
                <a:sym typeface="Wingdings" panose="05000000000000000000" pitchFamily="2" charset="2"/>
              </a:rPr>
              <a:t>langue et une culture « maternelles » (« premières  », « vernaculaires ») </a:t>
            </a:r>
            <a:r>
              <a:rPr lang="fr-BE" sz="3000" dirty="0" smtClean="0">
                <a:solidFill>
                  <a:srgbClr val="FF0000"/>
                </a:solidFill>
                <a:sym typeface="Wingdings" panose="05000000000000000000" pitchFamily="2" charset="2"/>
              </a:rPr>
              <a:t>avant/pendant </a:t>
            </a:r>
            <a:r>
              <a:rPr lang="fr-BE" sz="3000" dirty="0" smtClean="0">
                <a:sym typeface="Wingdings" panose="05000000000000000000" pitchFamily="2" charset="2"/>
              </a:rPr>
              <a:t>une exposition (précoce) multiple et changeante aux langues et cultures « étrangères » (« seconde »)</a:t>
            </a:r>
            <a:endParaRPr lang="fr-BE" sz="3000" dirty="0" smtClean="0">
              <a:solidFill>
                <a:srgbClr val="FF0000"/>
              </a:solidFill>
            </a:endParaRPr>
          </a:p>
        </p:txBody>
      </p:sp>
    </p:spTree>
    <p:extLst>
      <p:ext uri="{BB962C8B-B14F-4D97-AF65-F5344CB8AC3E}">
        <p14:creationId xmlns:p14="http://schemas.microsoft.com/office/powerpoint/2010/main" val="233112371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1066800"/>
          </a:xfrm>
        </p:spPr>
        <p:txBody>
          <a:bodyPr/>
          <a:lstStyle/>
          <a:p>
            <a:r>
              <a:rPr lang="fr-BE" dirty="0" smtClean="0">
                <a:solidFill>
                  <a:srgbClr val="FF0000"/>
                </a:solidFill>
              </a:rPr>
              <a:t>le français, langue de la diversité?</a:t>
            </a:r>
            <a:endParaRPr lang="fr-FR" dirty="0">
              <a:solidFill>
                <a:srgbClr val="FF0000"/>
              </a:solidFill>
            </a:endParaRPr>
          </a:p>
        </p:txBody>
      </p:sp>
      <p:sp>
        <p:nvSpPr>
          <p:cNvPr id="3" name="Espace réservé du contenu 2"/>
          <p:cNvSpPr>
            <a:spLocks noGrp="1"/>
          </p:cNvSpPr>
          <p:nvPr>
            <p:ph idx="1"/>
          </p:nvPr>
        </p:nvSpPr>
        <p:spPr>
          <a:xfrm>
            <a:off x="457200" y="1772816"/>
            <a:ext cx="8229600" cy="4824536"/>
          </a:xfrm>
        </p:spPr>
        <p:txBody>
          <a:bodyPr/>
          <a:lstStyle/>
          <a:p>
            <a:pPr marL="109537" indent="0">
              <a:buNone/>
            </a:pPr>
            <a:r>
              <a:rPr lang="fr-BE" sz="2400" dirty="0" smtClean="0">
                <a:solidFill>
                  <a:srgbClr val="FF0000"/>
                </a:solidFill>
              </a:rPr>
              <a:t>Images contrastées:</a:t>
            </a:r>
          </a:p>
          <a:p>
            <a:pPr>
              <a:buFontTx/>
              <a:buChar char="-"/>
            </a:pPr>
            <a:r>
              <a:rPr lang="fr-BE" sz="2400" dirty="0" smtClean="0"/>
              <a:t>langue de la centralisation (histoire de la France), de l’oppression (colonialisme),</a:t>
            </a:r>
          </a:p>
          <a:p>
            <a:pPr>
              <a:buFontTx/>
              <a:buChar char="-"/>
            </a:pPr>
            <a:r>
              <a:rPr lang="fr-BE" sz="2400" dirty="0" smtClean="0"/>
              <a:t>des droits de l’homme, du non-alignement (guerre froide), de la résistance à l’impérialisme (Québec)</a:t>
            </a:r>
          </a:p>
          <a:p>
            <a:pPr>
              <a:buFontTx/>
              <a:buChar char="-"/>
            </a:pPr>
            <a:endParaRPr lang="fr-BE" sz="2400" dirty="0" smtClean="0"/>
          </a:p>
          <a:p>
            <a:pPr marL="109537" indent="0">
              <a:buNone/>
            </a:pPr>
            <a:endParaRPr lang="fr-BE" sz="800" dirty="0"/>
          </a:p>
          <a:p>
            <a:pPr marL="109537" indent="0">
              <a:buNone/>
            </a:pPr>
            <a:r>
              <a:rPr lang="fr-BE" sz="2400" dirty="0" smtClean="0">
                <a:solidFill>
                  <a:srgbClr val="FF0000"/>
                </a:solidFill>
              </a:rPr>
              <a:t>la Francophonie, espace de diversités…</a:t>
            </a:r>
          </a:p>
          <a:p>
            <a:pPr>
              <a:buFontTx/>
              <a:buChar char="-"/>
            </a:pPr>
            <a:r>
              <a:rPr lang="fr-BE" sz="2400" dirty="0" smtClean="0"/>
              <a:t>culturelles (cultures multiples exprimées par une langue )</a:t>
            </a:r>
          </a:p>
          <a:p>
            <a:pPr>
              <a:buFontTx/>
              <a:buChar char="-"/>
            </a:pPr>
            <a:r>
              <a:rPr lang="fr-BE" sz="2400" dirty="0" smtClean="0"/>
              <a:t>linguistiques (variétés issues des contacts avec d’autres langues)</a:t>
            </a:r>
          </a:p>
          <a:p>
            <a:pPr>
              <a:buFontTx/>
              <a:buChar char="-"/>
            </a:pPr>
            <a:r>
              <a:rPr lang="fr-BE" sz="2400" dirty="0" smtClean="0"/>
              <a:t>personnelles (la plupart des francophones du monde sont plurilingues et interculturels)</a:t>
            </a:r>
            <a:endParaRPr lang="fr-FR" sz="2400" dirty="0"/>
          </a:p>
        </p:txBody>
      </p:sp>
      <p:sp>
        <p:nvSpPr>
          <p:cNvPr id="4" name="Espace réservé du numéro de diapositive 3"/>
          <p:cNvSpPr>
            <a:spLocks noGrp="1"/>
          </p:cNvSpPr>
          <p:nvPr>
            <p:ph type="sldNum" sz="quarter" idx="12"/>
          </p:nvPr>
        </p:nvSpPr>
        <p:spPr/>
        <p:txBody>
          <a:bodyPr/>
          <a:lstStyle/>
          <a:p>
            <a:pPr>
              <a:defRPr/>
            </a:pPr>
            <a:fld id="{AD5AC3C3-FF25-4AA7-9B3D-CDFF246F9644}" type="slidenum">
              <a:rPr lang="en-GB" smtClean="0"/>
              <a:pPr>
                <a:defRPr/>
              </a:pPr>
              <a:t>21</a:t>
            </a:fld>
            <a:endParaRPr lang="en-GB" dirty="0"/>
          </a:p>
        </p:txBody>
      </p:sp>
    </p:spTree>
    <p:extLst>
      <p:ext uri="{BB962C8B-B14F-4D97-AF65-F5344CB8AC3E}">
        <p14:creationId xmlns:p14="http://schemas.microsoft.com/office/powerpoint/2010/main" val="28502151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832648"/>
          </a:xfrm>
        </p:spPr>
        <p:txBody>
          <a:bodyPr/>
          <a:lstStyle/>
          <a:p>
            <a:pPr marL="109537" indent="0">
              <a:buNone/>
            </a:pPr>
            <a:r>
              <a:rPr lang="fr-BE" dirty="0"/>
              <a:t>P</a:t>
            </a:r>
            <a:r>
              <a:rPr lang="fr-BE" dirty="0" smtClean="0"/>
              <a:t>our des raisons historiques et circonstancielles (et non en raison d’un génie propre), la langue française est une des plus à même de lutter contre toute forme d’impérialisme</a:t>
            </a:r>
          </a:p>
          <a:p>
            <a:pPr marL="109537" indent="0">
              <a:buNone/>
            </a:pPr>
            <a:endParaRPr lang="fr-BE" dirty="0"/>
          </a:p>
          <a:p>
            <a:pPr marL="109537" indent="0">
              <a:buNone/>
            </a:pPr>
            <a:r>
              <a:rPr lang="fr-BE" sz="2400" dirty="0"/>
              <a:t>Yves </a:t>
            </a:r>
            <a:r>
              <a:rPr lang="fr-BE" sz="2400" dirty="0" smtClean="0"/>
              <a:t>Montenay, Damien </a:t>
            </a:r>
            <a:r>
              <a:rPr lang="fr-BE" sz="2400" dirty="0"/>
              <a:t>Soupart </a:t>
            </a:r>
            <a:r>
              <a:rPr lang="fr-BE" sz="2400" dirty="0" smtClean="0"/>
              <a:t>, </a:t>
            </a:r>
            <a:r>
              <a:rPr lang="fr-BE" sz="2400" i="1" dirty="0"/>
              <a:t>La langue française : une arme d’équilibre de la mondialisation </a:t>
            </a:r>
            <a:r>
              <a:rPr lang="fr-BE" sz="2400" dirty="0"/>
              <a:t>(Les Belle Lettres, 2015) </a:t>
            </a:r>
            <a:endParaRPr lang="fr-BE" sz="2400" dirty="0" smtClean="0"/>
          </a:p>
          <a:p>
            <a:pPr marL="109537" indent="0">
              <a:buNone/>
            </a:pPr>
            <a:endParaRPr lang="fr-BE" dirty="0"/>
          </a:p>
          <a:p>
            <a:pPr marL="109537" indent="0">
              <a:buNone/>
            </a:pPr>
            <a:r>
              <a:rPr lang="fr-BE" dirty="0" smtClean="0"/>
              <a:t>militer </a:t>
            </a:r>
            <a:r>
              <a:rPr lang="fr-BE" dirty="0"/>
              <a:t>en faveur du français </a:t>
            </a:r>
            <a:endParaRPr lang="fr-BE" dirty="0" smtClean="0"/>
          </a:p>
          <a:p>
            <a:pPr marL="109537" indent="0">
              <a:buNone/>
            </a:pPr>
            <a:r>
              <a:rPr lang="fr-BE" dirty="0" smtClean="0"/>
              <a:t>= militer </a:t>
            </a:r>
            <a:r>
              <a:rPr lang="fr-BE" dirty="0"/>
              <a:t>pour la diversité, la convivialité</a:t>
            </a:r>
            <a:r>
              <a:rPr lang="fr-BE" dirty="0" smtClean="0"/>
              <a:t>, le dialogue</a:t>
            </a:r>
          </a:p>
          <a:p>
            <a:pPr marL="109537" indent="0">
              <a:buNone/>
            </a:pPr>
            <a:r>
              <a:rPr lang="fr-BE" dirty="0" smtClean="0"/>
              <a:t>pour des cultures créatives, pluralistes, ouvertes</a:t>
            </a:r>
            <a:endParaRPr lang="fr-BE" dirty="0"/>
          </a:p>
        </p:txBody>
      </p:sp>
      <p:sp>
        <p:nvSpPr>
          <p:cNvPr id="4" name="Espace réservé du numéro de diapositive 3"/>
          <p:cNvSpPr>
            <a:spLocks noGrp="1"/>
          </p:cNvSpPr>
          <p:nvPr>
            <p:ph type="sldNum" sz="quarter" idx="12"/>
          </p:nvPr>
        </p:nvSpPr>
        <p:spPr/>
        <p:txBody>
          <a:bodyPr/>
          <a:lstStyle/>
          <a:p>
            <a:pPr>
              <a:defRPr/>
            </a:pPr>
            <a:fld id="{AD5AC3C3-FF25-4AA7-9B3D-CDFF246F9644}" type="slidenum">
              <a:rPr lang="en-GB" smtClean="0"/>
              <a:pPr>
                <a:defRPr/>
              </a:pPr>
              <a:t>22</a:t>
            </a:fld>
            <a:endParaRPr lang="en-GB" dirty="0"/>
          </a:p>
        </p:txBody>
      </p:sp>
    </p:spTree>
    <p:extLst>
      <p:ext uri="{BB962C8B-B14F-4D97-AF65-F5344CB8AC3E}">
        <p14:creationId xmlns:p14="http://schemas.microsoft.com/office/powerpoint/2010/main" val="25947330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8006" r="20396"/>
          <a:stretch/>
        </p:blipFill>
        <p:spPr bwMode="auto">
          <a:xfrm>
            <a:off x="6660232" y="1681603"/>
            <a:ext cx="709684" cy="7461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re 1"/>
          <p:cNvSpPr>
            <a:spLocks noGrp="1"/>
          </p:cNvSpPr>
          <p:nvPr>
            <p:ph type="title"/>
          </p:nvPr>
        </p:nvSpPr>
        <p:spPr>
          <a:xfrm>
            <a:off x="457200" y="620688"/>
            <a:ext cx="8229600" cy="1066800"/>
          </a:xfrm>
        </p:spPr>
        <p:txBody>
          <a:bodyPr/>
          <a:lstStyle/>
          <a:p>
            <a:r>
              <a:rPr lang="fr-BE" sz="3200" dirty="0" smtClean="0">
                <a:solidFill>
                  <a:srgbClr val="FF0000"/>
                </a:solidFill>
              </a:rPr>
              <a:t>11 septembre 2001/7 janvier-13 novembre 2015</a:t>
            </a:r>
            <a:endParaRPr lang="fr-BE" sz="3200" dirty="0">
              <a:solidFill>
                <a:srgbClr val="FF0000"/>
              </a:solidFill>
            </a:endParaRPr>
          </a:p>
        </p:txBody>
      </p:sp>
      <p:sp>
        <p:nvSpPr>
          <p:cNvPr id="3" name="Espace réservé du contenu 2"/>
          <p:cNvSpPr>
            <a:spLocks noGrp="1"/>
          </p:cNvSpPr>
          <p:nvPr>
            <p:ph idx="1"/>
          </p:nvPr>
        </p:nvSpPr>
        <p:spPr>
          <a:xfrm>
            <a:off x="323528" y="1844824"/>
            <a:ext cx="8820472" cy="4824536"/>
          </a:xfrm>
        </p:spPr>
        <p:txBody>
          <a:bodyPr/>
          <a:lstStyle/>
          <a:p>
            <a:pPr marL="109537" indent="0">
              <a:buNone/>
            </a:pPr>
            <a:endParaRPr lang="fr-BE" i="1" dirty="0" smtClean="0"/>
          </a:p>
          <a:p>
            <a:pPr marL="109537" indent="0">
              <a:spcBef>
                <a:spcPts val="0"/>
              </a:spcBef>
              <a:buNone/>
            </a:pPr>
            <a:r>
              <a:rPr lang="fr-BE" i="1" dirty="0" smtClean="0"/>
              <a:t>Nous sommes 				Nous sommes </a:t>
            </a:r>
          </a:p>
          <a:p>
            <a:pPr marL="109537" indent="0">
              <a:spcBef>
                <a:spcPts val="0"/>
              </a:spcBef>
              <a:buNone/>
            </a:pPr>
            <a:r>
              <a:rPr lang="fr-BE" i="1" dirty="0" smtClean="0"/>
              <a:t>tous Américains				tous des Parisiens</a:t>
            </a:r>
            <a:r>
              <a:rPr lang="fr-BE" dirty="0" smtClean="0"/>
              <a:t> </a:t>
            </a:r>
          </a:p>
          <a:p>
            <a:pPr marL="109537" indent="0">
              <a:buNone/>
            </a:pPr>
            <a:endParaRPr lang="fr-BE" dirty="0" smtClean="0"/>
          </a:p>
          <a:p>
            <a:pPr marL="109537" indent="0">
              <a:buNone/>
            </a:pPr>
            <a:r>
              <a:rPr lang="fr-BE" dirty="0" smtClean="0"/>
              <a:t>Réaction internationale (occidentale?) au terrorisme</a:t>
            </a:r>
          </a:p>
          <a:p>
            <a:pPr marL="109537" indent="0">
              <a:buNone/>
            </a:pPr>
            <a:endParaRPr lang="fr-BE" sz="800" dirty="0" smtClean="0"/>
          </a:p>
          <a:p>
            <a:pPr marL="109537" indent="0">
              <a:buNone/>
            </a:pPr>
            <a:r>
              <a:rPr lang="fr-BE" dirty="0" smtClean="0"/>
              <a:t>Symboles …</a:t>
            </a:r>
          </a:p>
          <a:p>
            <a:pPr marL="623887" indent="-514350">
              <a:buFont typeface="+mj-lt"/>
              <a:buAutoNum type="arabicPeriod"/>
            </a:pPr>
            <a:r>
              <a:rPr lang="fr-BE" dirty="0" smtClean="0"/>
              <a:t>de l’économie libérale (liberté d’entreprendre)</a:t>
            </a:r>
          </a:p>
          <a:p>
            <a:pPr marL="623887" indent="-514350">
              <a:buFont typeface="+mj-lt"/>
              <a:buAutoNum type="arabicPeriod"/>
            </a:pPr>
            <a:r>
              <a:rPr lang="fr-BE" dirty="0" smtClean="0"/>
              <a:t>des valeurs démocratiques (liberté de s’exprimer)</a:t>
            </a:r>
          </a:p>
          <a:p>
            <a:pPr marL="623887" indent="-514350">
              <a:buFont typeface="+mj-lt"/>
              <a:buAutoNum type="arabicPeriod"/>
            </a:pPr>
            <a:r>
              <a:rPr lang="fr-BE" dirty="0" smtClean="0"/>
              <a:t>de la « jeunesse et de la mixité » </a:t>
            </a:r>
            <a:r>
              <a:rPr lang="fr-BE" sz="2000" dirty="0" smtClean="0"/>
              <a:t>(cf. </a:t>
            </a:r>
            <a:r>
              <a:rPr lang="fr-BE" sz="2000" i="1" dirty="0" smtClean="0"/>
              <a:t>Courrier international</a:t>
            </a:r>
            <a:r>
              <a:rPr lang="fr-BE" sz="2000" dirty="0" smtClean="0"/>
              <a:t>, 15/11/2015)</a:t>
            </a:r>
            <a:endParaRPr lang="fr-BE" dirty="0"/>
          </a:p>
        </p:txBody>
      </p:sp>
      <p:sp>
        <p:nvSpPr>
          <p:cNvPr id="4" name="Espace réservé du numéro de diapositive 3"/>
          <p:cNvSpPr>
            <a:spLocks noGrp="1"/>
          </p:cNvSpPr>
          <p:nvPr>
            <p:ph type="sldNum" sz="quarter" idx="12"/>
          </p:nvPr>
        </p:nvSpPr>
        <p:spPr/>
        <p:txBody>
          <a:bodyPr/>
          <a:lstStyle/>
          <a:p>
            <a:pPr>
              <a:defRPr/>
            </a:pPr>
            <a:fld id="{AD5AC3C3-FF25-4AA7-9B3D-CDFF246F9644}" type="slidenum">
              <a:rPr lang="en-GB" smtClean="0"/>
              <a:pPr>
                <a:defRPr/>
              </a:pPr>
              <a:t>23</a:t>
            </a:fld>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5896" y="1727527"/>
            <a:ext cx="1512168" cy="14004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971600" y="2132856"/>
            <a:ext cx="432048" cy="14976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
        <p:nvSpPr>
          <p:cNvPr id="7" name="Cube 6"/>
          <p:cNvSpPr/>
          <p:nvPr/>
        </p:nvSpPr>
        <p:spPr>
          <a:xfrm>
            <a:off x="1151620" y="1772816"/>
            <a:ext cx="396044" cy="1440160"/>
          </a:xfrm>
          <a:prstGeom prst="cub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
        <p:nvSpPr>
          <p:cNvPr id="10" name="Cube 9"/>
          <p:cNvSpPr/>
          <p:nvPr/>
        </p:nvSpPr>
        <p:spPr>
          <a:xfrm>
            <a:off x="1727684" y="1772816"/>
            <a:ext cx="396044" cy="1440160"/>
          </a:xfrm>
          <a:prstGeom prst="cub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
        <p:nvSpPr>
          <p:cNvPr id="8" name="Nuage 7"/>
          <p:cNvSpPr/>
          <p:nvPr/>
        </p:nvSpPr>
        <p:spPr>
          <a:xfrm>
            <a:off x="755576" y="2003364"/>
            <a:ext cx="1872208" cy="415397"/>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Tree>
    <p:extLst>
      <p:ext uri="{BB962C8B-B14F-4D97-AF65-F5344CB8AC3E}">
        <p14:creationId xmlns:p14="http://schemas.microsoft.com/office/powerpoint/2010/main" val="27237037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813"/>
            <a:ext cx="8229600" cy="5857875"/>
          </a:xfrm>
        </p:spPr>
        <p:txBody>
          <a:bodyPr/>
          <a:lstStyle/>
          <a:p>
            <a:pPr marL="95250" indent="14288">
              <a:buFont typeface="Georgia" pitchFamily="18" charset="0"/>
              <a:buNone/>
              <a:defRPr/>
            </a:pPr>
            <a:r>
              <a:rPr lang="fr-BE" sz="3200" dirty="0" smtClean="0">
                <a:solidFill>
                  <a:srgbClr val="FF0000"/>
                </a:solidFill>
                <a:sym typeface="Wingdings" pitchFamily="2" charset="2"/>
              </a:rPr>
              <a:t>Gérer BABEL ? </a:t>
            </a:r>
          </a:p>
          <a:p>
            <a:pPr marL="95250" indent="14288">
              <a:buFont typeface="Georgia" pitchFamily="18" charset="0"/>
              <a:buNone/>
              <a:defRPr/>
            </a:pPr>
            <a:endParaRPr lang="fr-BE" sz="800" dirty="0" smtClean="0">
              <a:sym typeface="Wingdings" pitchFamily="2" charset="2"/>
            </a:endParaRPr>
          </a:p>
          <a:p>
            <a:pPr marL="95250" indent="14288">
              <a:buFont typeface="Georgia" pitchFamily="18" charset="0"/>
              <a:buNone/>
              <a:defRPr/>
            </a:pPr>
            <a:r>
              <a:rPr lang="fr-BE" sz="2400" dirty="0" smtClean="0">
                <a:sym typeface="Wingdings" pitchFamily="2" charset="2"/>
              </a:rPr>
              <a:t>- </a:t>
            </a:r>
            <a:r>
              <a:rPr lang="fr-BE" sz="2400" b="1" dirty="0" smtClean="0">
                <a:sym typeface="Wingdings" pitchFamily="2" charset="2"/>
              </a:rPr>
              <a:t>gestion linguistique </a:t>
            </a:r>
            <a:r>
              <a:rPr lang="fr-BE" sz="2400" dirty="0" smtClean="0">
                <a:sym typeface="Wingdings" pitchFamily="2" charset="2"/>
              </a:rPr>
              <a:t>des langues apprises et à apprendre (transferts, interférences ; niveaux et usages à cibler; progression et régression de la maîtrise; …)</a:t>
            </a:r>
          </a:p>
          <a:p>
            <a:pPr marL="95250" indent="14288">
              <a:buFontTx/>
              <a:buChar char="-"/>
              <a:defRPr/>
            </a:pPr>
            <a:endParaRPr lang="fr-BE" sz="800" dirty="0" smtClean="0">
              <a:sym typeface="Wingdings" pitchFamily="2" charset="2"/>
            </a:endParaRPr>
          </a:p>
          <a:p>
            <a:pPr marL="95250" indent="14288">
              <a:buFont typeface="Georgia" pitchFamily="18" charset="0"/>
              <a:buNone/>
              <a:defRPr/>
            </a:pPr>
            <a:r>
              <a:rPr lang="fr-BE" sz="2400" dirty="0" smtClean="0">
                <a:sym typeface="Wingdings" pitchFamily="2" charset="2"/>
              </a:rPr>
              <a:t>- </a:t>
            </a:r>
            <a:r>
              <a:rPr lang="fr-BE" sz="2400" b="1" dirty="0" smtClean="0">
                <a:sym typeface="Wingdings" pitchFamily="2" charset="2"/>
              </a:rPr>
              <a:t>gestion sociolinguistique  </a:t>
            </a:r>
            <a:r>
              <a:rPr lang="fr-BE" sz="2400" dirty="0" smtClean="0">
                <a:sym typeface="Wingdings" pitchFamily="2" charset="2"/>
              </a:rPr>
              <a:t>(circonstances privées et professionnelles de la pratique des différentes langues)</a:t>
            </a:r>
          </a:p>
          <a:p>
            <a:pPr marL="95250" indent="14288">
              <a:buFont typeface="Georgia" pitchFamily="18" charset="0"/>
              <a:buNone/>
              <a:defRPr/>
            </a:pPr>
            <a:endParaRPr lang="fr-BE" sz="800" dirty="0" smtClean="0">
              <a:sym typeface="Wingdings" pitchFamily="2" charset="2"/>
            </a:endParaRPr>
          </a:p>
          <a:p>
            <a:pPr marL="95250" indent="14288">
              <a:buFont typeface="Georgia" pitchFamily="18" charset="0"/>
              <a:buNone/>
              <a:defRPr/>
            </a:pPr>
            <a:r>
              <a:rPr lang="fr-BE" sz="2400" dirty="0" smtClean="0">
                <a:sym typeface="Wingdings" pitchFamily="2" charset="2"/>
              </a:rPr>
              <a:t>- </a:t>
            </a:r>
            <a:r>
              <a:rPr lang="fr-BE" sz="2400" b="1" dirty="0" smtClean="0">
                <a:sym typeface="Wingdings" pitchFamily="2" charset="2"/>
              </a:rPr>
              <a:t>gestion des cultures</a:t>
            </a:r>
            <a:r>
              <a:rPr lang="fr-BE" sz="2400" dirty="0" smtClean="0">
                <a:sym typeface="Wingdings" pitchFamily="2" charset="2"/>
              </a:rPr>
              <a:t> associées aux langues apprises et à apprendre (enrichissement vs appauvrissement, déracinement, éclectisme, uniformisation)</a:t>
            </a:r>
          </a:p>
          <a:p>
            <a:pPr marL="95250" indent="14288">
              <a:buFont typeface="Georgia" pitchFamily="18" charset="0"/>
              <a:buNone/>
              <a:defRPr/>
            </a:pPr>
            <a:endParaRPr lang="fr-BE" sz="800" dirty="0" smtClean="0"/>
          </a:p>
          <a:p>
            <a:pPr marL="95250" indent="14288">
              <a:buFont typeface="Georgia" pitchFamily="18" charset="0"/>
              <a:buNone/>
              <a:defRPr/>
            </a:pPr>
            <a:r>
              <a:rPr lang="fr-BE" sz="2400" dirty="0" smtClean="0"/>
              <a:t>- </a:t>
            </a:r>
            <a:r>
              <a:rPr lang="fr-BE" sz="2400" b="1" dirty="0" smtClean="0"/>
              <a:t>gestion de l’enseignement/ (auto)apprentissage </a:t>
            </a:r>
            <a:r>
              <a:rPr lang="fr-BE" sz="2400" dirty="0" smtClean="0"/>
              <a:t>des langues et cultures, pour la communauté (politique linguistique) ou pour un individu (profil, parcours linguistiques)</a:t>
            </a:r>
          </a:p>
          <a:p>
            <a:pPr marL="95250" indent="14288">
              <a:buFontTx/>
              <a:buChar char="-"/>
              <a:defRPr/>
            </a:pPr>
            <a:endParaRPr lang="fr-BE" sz="2400" dirty="0" smtClean="0"/>
          </a:p>
          <a:p>
            <a:pPr marL="95250" indent="14288">
              <a:buFontTx/>
              <a:buChar char="-"/>
              <a:defRPr/>
            </a:pPr>
            <a:endParaRPr lang="fr-BE" sz="2400" dirty="0"/>
          </a:p>
        </p:txBody>
      </p:sp>
      <p:sp>
        <p:nvSpPr>
          <p:cNvPr id="21507"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289929F-8CFE-48FD-A7C1-7C96F0DC29BD}" type="slidenum">
              <a:rPr lang="en-GB" smtClean="0"/>
              <a:pPr/>
              <a:t>24</a:t>
            </a:fld>
            <a:endParaRPr lang="en-GB"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Espace réservé du contenu 3"/>
          <p:cNvSpPr>
            <a:spLocks noGrp="1"/>
          </p:cNvSpPr>
          <p:nvPr>
            <p:ph idx="1"/>
          </p:nvPr>
        </p:nvSpPr>
        <p:spPr>
          <a:xfrm>
            <a:off x="357188" y="1956767"/>
            <a:ext cx="8429625" cy="4286250"/>
          </a:xfrm>
        </p:spPr>
        <p:txBody>
          <a:bodyPr/>
          <a:lstStyle/>
          <a:p>
            <a:pPr marL="177800" indent="0">
              <a:buFont typeface="Georgia" pitchFamily="18" charset="0"/>
              <a:buNone/>
              <a:defRPr/>
            </a:pPr>
            <a:r>
              <a:rPr lang="fr-BE" sz="3600" dirty="0" smtClean="0"/>
              <a:t>	</a:t>
            </a:r>
          </a:p>
          <a:p>
            <a:pPr marL="177800" indent="0">
              <a:buFont typeface="Georgia" pitchFamily="18" charset="0"/>
              <a:buNone/>
              <a:defRPr/>
            </a:pPr>
            <a:r>
              <a:rPr lang="fr-BE" sz="3600" dirty="0" smtClean="0"/>
              <a:t>	Contexte(s)			Contexte(s)</a:t>
            </a:r>
          </a:p>
          <a:p>
            <a:pPr marL="177800" indent="0">
              <a:buFont typeface="Georgia" pitchFamily="18" charset="0"/>
              <a:buNone/>
              <a:defRPr/>
            </a:pPr>
            <a:r>
              <a:rPr lang="fr-BE" sz="3600" dirty="0" smtClean="0"/>
              <a:t>	Source(s)				Cible(s)</a:t>
            </a:r>
          </a:p>
          <a:p>
            <a:pPr marL="177800" indent="0">
              <a:buFont typeface="Georgia" pitchFamily="18" charset="0"/>
              <a:buNone/>
              <a:defRPr/>
            </a:pPr>
            <a:endParaRPr lang="fr-BE" sz="3600" dirty="0" smtClean="0"/>
          </a:p>
          <a:p>
            <a:pPr marL="177800" indent="0">
              <a:buFont typeface="Georgia" pitchFamily="18" charset="0"/>
              <a:buNone/>
              <a:defRPr/>
            </a:pPr>
            <a:endParaRPr lang="fr-BE" sz="3600" dirty="0" smtClean="0"/>
          </a:p>
          <a:p>
            <a:pPr marL="177800" indent="0" algn="ctr">
              <a:buFont typeface="Georgia" pitchFamily="18" charset="0"/>
              <a:buNone/>
              <a:defRPr/>
            </a:pPr>
            <a:r>
              <a:rPr lang="fr-BE" sz="3600" dirty="0" smtClean="0"/>
              <a:t>Contexte</a:t>
            </a:r>
          </a:p>
          <a:p>
            <a:pPr marL="177800" indent="0" algn="ctr">
              <a:buFont typeface="Georgia" pitchFamily="18" charset="0"/>
              <a:buNone/>
              <a:defRPr/>
            </a:pPr>
            <a:r>
              <a:rPr lang="fr-BE" sz="3600" dirty="0" smtClean="0"/>
              <a:t>plurilingue-multi/interculturel</a:t>
            </a:r>
          </a:p>
          <a:p>
            <a:pPr marL="177800" indent="0" algn="ctr">
              <a:buFont typeface="Georgia" pitchFamily="18" charset="0"/>
              <a:buNone/>
              <a:defRPr/>
            </a:pPr>
            <a:r>
              <a:rPr lang="fr-BE" sz="3600" dirty="0" smtClean="0"/>
              <a:t>mondial</a:t>
            </a:r>
          </a:p>
          <a:p>
            <a:pPr marL="177800" indent="0">
              <a:buFont typeface="Georgia" pitchFamily="18" charset="0"/>
              <a:buNone/>
              <a:defRPr/>
            </a:pPr>
            <a:endParaRPr lang="fr-BE" sz="3600" dirty="0" smtClean="0"/>
          </a:p>
          <a:p>
            <a:pPr>
              <a:buFont typeface="Georgia" pitchFamily="18" charset="0"/>
              <a:buNone/>
              <a:defRPr/>
            </a:pPr>
            <a:endParaRPr lang="fr-BE" sz="3600" dirty="0" smtClean="0"/>
          </a:p>
          <a:p>
            <a:pPr>
              <a:buFont typeface="Georgia" pitchFamily="18" charset="0"/>
              <a:buNone/>
              <a:defRPr/>
            </a:pPr>
            <a:endParaRPr lang="fr-BE" sz="3600" dirty="0" smtClean="0"/>
          </a:p>
        </p:txBody>
      </p:sp>
      <p:sp>
        <p:nvSpPr>
          <p:cNvPr id="3" name="Titre 2"/>
          <p:cNvSpPr txBox="1">
            <a:spLocks/>
          </p:cNvSpPr>
          <p:nvPr/>
        </p:nvSpPr>
        <p:spPr bwMode="auto">
          <a:xfrm>
            <a:off x="314325" y="620688"/>
            <a:ext cx="8472488" cy="1066800"/>
          </a:xfrm>
          <a:prstGeom prst="rect">
            <a:avLst/>
          </a:prstGeom>
          <a:noFill/>
          <a:ln w="9525">
            <a:noFill/>
            <a:miter lim="800000"/>
            <a:headEnd/>
            <a:tailEnd/>
          </a:ln>
        </p:spPr>
        <p:txBody>
          <a:bodyPr anchor="ctr"/>
          <a:lstStyle/>
          <a:p>
            <a:pPr eaLnBrk="0" hangingPunct="0">
              <a:defRPr/>
            </a:pPr>
            <a:r>
              <a:rPr lang="fr-BE" sz="4000" dirty="0" smtClean="0">
                <a:solidFill>
                  <a:schemeClr val="tx2"/>
                </a:solidFill>
                <a:latin typeface="+mj-lt"/>
                <a:ea typeface="+mj-ea"/>
                <a:cs typeface="+mj-cs"/>
              </a:rPr>
              <a:t>Contextualiser </a:t>
            </a:r>
            <a:r>
              <a:rPr lang="fr-BE" sz="4000" dirty="0">
                <a:solidFill>
                  <a:schemeClr val="tx2"/>
                </a:solidFill>
                <a:latin typeface="+mj-lt"/>
                <a:ea typeface="+mj-ea"/>
                <a:cs typeface="+mj-cs"/>
              </a:rPr>
              <a:t>les contextes</a:t>
            </a:r>
          </a:p>
        </p:txBody>
      </p:sp>
      <p:sp>
        <p:nvSpPr>
          <p:cNvPr id="4" name="Ellipse 3"/>
          <p:cNvSpPr/>
          <p:nvPr/>
        </p:nvSpPr>
        <p:spPr>
          <a:xfrm>
            <a:off x="827584" y="2229395"/>
            <a:ext cx="4387353" cy="258373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BE" dirty="0"/>
          </a:p>
        </p:txBody>
      </p:sp>
      <p:sp>
        <p:nvSpPr>
          <p:cNvPr id="5" name="Ellipse 4"/>
          <p:cNvSpPr/>
          <p:nvPr/>
        </p:nvSpPr>
        <p:spPr>
          <a:xfrm>
            <a:off x="3786188" y="2242517"/>
            <a:ext cx="4786312" cy="27146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BE" dirty="0"/>
          </a:p>
        </p:txBody>
      </p:sp>
      <p:sp>
        <p:nvSpPr>
          <p:cNvPr id="6" name="Ellipse 5"/>
          <p:cNvSpPr/>
          <p:nvPr/>
        </p:nvSpPr>
        <p:spPr>
          <a:xfrm>
            <a:off x="251520" y="1653331"/>
            <a:ext cx="8712968" cy="5088037"/>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BE" dirty="0"/>
          </a:p>
        </p:txBody>
      </p:sp>
      <p:cxnSp>
        <p:nvCxnSpPr>
          <p:cNvPr id="8" name="Connecteur droit avec flèche 7"/>
          <p:cNvCxnSpPr/>
          <p:nvPr/>
        </p:nvCxnSpPr>
        <p:spPr>
          <a:xfrm>
            <a:off x="3714750" y="3099767"/>
            <a:ext cx="1928813" cy="1587"/>
          </a:xfrm>
          <a:prstGeom prst="straightConnector1">
            <a:avLst/>
          </a:prstGeom>
          <a:ln w="762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rot="10800000" flipV="1">
            <a:off x="5214938" y="3742704"/>
            <a:ext cx="1643062" cy="1285875"/>
          </a:xfrm>
          <a:prstGeom prst="straightConnector1">
            <a:avLst/>
          </a:prstGeom>
          <a:ln w="762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a:off x="2428875" y="3885579"/>
            <a:ext cx="1785938" cy="1000125"/>
          </a:xfrm>
          <a:prstGeom prst="straightConnector1">
            <a:avLst/>
          </a:prstGeom>
          <a:ln w="762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re 1"/>
          <p:cNvSpPr>
            <a:spLocks noGrp="1"/>
          </p:cNvSpPr>
          <p:nvPr>
            <p:ph type="title"/>
          </p:nvPr>
        </p:nvSpPr>
        <p:spPr>
          <a:xfrm>
            <a:off x="457200" y="620688"/>
            <a:ext cx="8229600" cy="915566"/>
          </a:xfrm>
        </p:spPr>
        <p:txBody>
          <a:bodyPr/>
          <a:lstStyle/>
          <a:p>
            <a:r>
              <a:rPr lang="fr-BE" sz="3600" dirty="0" smtClean="0"/>
              <a:t>Langues ou Cultures Source/Cible?</a:t>
            </a:r>
            <a:endParaRPr lang="fr-BE" sz="3600" dirty="0"/>
          </a:p>
        </p:txBody>
      </p:sp>
      <p:sp>
        <p:nvSpPr>
          <p:cNvPr id="28676"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82FDF20-D45F-42DF-A728-5F24D8F86438}" type="slidenum">
              <a:rPr lang="en-GB" smtClean="0"/>
              <a:pPr/>
              <a:t>26</a:t>
            </a:fld>
            <a:endParaRPr lang="en-GB" dirty="0" smtClean="0"/>
          </a:p>
        </p:txBody>
      </p:sp>
      <p:sp>
        <p:nvSpPr>
          <p:cNvPr id="2" name="ZoneTexte 1"/>
          <p:cNvSpPr txBox="1"/>
          <p:nvPr/>
        </p:nvSpPr>
        <p:spPr>
          <a:xfrm>
            <a:off x="2627784" y="1968753"/>
            <a:ext cx="2088232" cy="461665"/>
          </a:xfrm>
          <a:prstGeom prst="rect">
            <a:avLst/>
          </a:prstGeom>
          <a:noFill/>
          <a:ln>
            <a:solidFill>
              <a:schemeClr val="tx1"/>
            </a:solidFill>
          </a:ln>
        </p:spPr>
        <p:txBody>
          <a:bodyPr wrap="square" rtlCol="0">
            <a:spAutoFit/>
          </a:bodyPr>
          <a:lstStyle/>
          <a:p>
            <a:pPr algn="ctr"/>
            <a:r>
              <a:rPr lang="fr-BE" sz="2400" dirty="0" smtClean="0"/>
              <a:t>Finalités</a:t>
            </a:r>
            <a:endParaRPr lang="fr-BE" sz="2400" dirty="0"/>
          </a:p>
        </p:txBody>
      </p:sp>
      <p:sp>
        <p:nvSpPr>
          <p:cNvPr id="6" name="ZoneTexte 5"/>
          <p:cNvSpPr txBox="1"/>
          <p:nvPr/>
        </p:nvSpPr>
        <p:spPr>
          <a:xfrm>
            <a:off x="971600" y="1556792"/>
            <a:ext cx="1863824" cy="461665"/>
          </a:xfrm>
          <a:prstGeom prst="rect">
            <a:avLst/>
          </a:prstGeom>
          <a:noFill/>
          <a:ln>
            <a:solidFill>
              <a:schemeClr val="tx1"/>
            </a:solidFill>
          </a:ln>
        </p:spPr>
        <p:txBody>
          <a:bodyPr wrap="square" rtlCol="0">
            <a:spAutoFit/>
          </a:bodyPr>
          <a:lstStyle/>
          <a:p>
            <a:pPr algn="ctr"/>
            <a:r>
              <a:rPr lang="fr-BE" sz="2400" dirty="0" smtClean="0"/>
              <a:t>Contexte</a:t>
            </a:r>
            <a:endParaRPr lang="fr-BE" sz="2400" dirty="0"/>
          </a:p>
        </p:txBody>
      </p:sp>
      <p:sp>
        <p:nvSpPr>
          <p:cNvPr id="7" name="ZoneTexte 6"/>
          <p:cNvSpPr txBox="1"/>
          <p:nvPr/>
        </p:nvSpPr>
        <p:spPr>
          <a:xfrm>
            <a:off x="1039644" y="2327605"/>
            <a:ext cx="1722116" cy="461665"/>
          </a:xfrm>
          <a:prstGeom prst="rect">
            <a:avLst/>
          </a:prstGeom>
          <a:noFill/>
          <a:ln>
            <a:solidFill>
              <a:schemeClr val="tx1"/>
            </a:solidFill>
          </a:ln>
        </p:spPr>
        <p:txBody>
          <a:bodyPr wrap="square" rtlCol="0">
            <a:spAutoFit/>
          </a:bodyPr>
          <a:lstStyle/>
          <a:p>
            <a:pPr algn="ctr"/>
            <a:r>
              <a:rPr lang="fr-BE" sz="2400" dirty="0" smtClean="0"/>
              <a:t>Personnes</a:t>
            </a:r>
            <a:endParaRPr lang="fr-BE" sz="2400" dirty="0"/>
          </a:p>
        </p:txBody>
      </p:sp>
      <p:sp>
        <p:nvSpPr>
          <p:cNvPr id="8" name="ZoneTexte 7"/>
          <p:cNvSpPr txBox="1"/>
          <p:nvPr/>
        </p:nvSpPr>
        <p:spPr>
          <a:xfrm>
            <a:off x="3756256" y="2342550"/>
            <a:ext cx="2088232" cy="461665"/>
          </a:xfrm>
          <a:prstGeom prst="rect">
            <a:avLst/>
          </a:prstGeom>
          <a:noFill/>
          <a:ln>
            <a:solidFill>
              <a:schemeClr val="tx1"/>
            </a:solidFill>
          </a:ln>
        </p:spPr>
        <p:txBody>
          <a:bodyPr wrap="square" rtlCol="0">
            <a:spAutoFit/>
          </a:bodyPr>
          <a:lstStyle/>
          <a:p>
            <a:pPr algn="ctr"/>
            <a:r>
              <a:rPr lang="fr-BE" sz="2400" dirty="0" smtClean="0"/>
              <a:t>Motivation</a:t>
            </a:r>
            <a:endParaRPr lang="fr-BE" sz="2400" dirty="0"/>
          </a:p>
        </p:txBody>
      </p:sp>
      <p:sp>
        <p:nvSpPr>
          <p:cNvPr id="9" name="ZoneTexte 8"/>
          <p:cNvSpPr txBox="1"/>
          <p:nvPr/>
        </p:nvSpPr>
        <p:spPr>
          <a:xfrm>
            <a:off x="4604884" y="1556792"/>
            <a:ext cx="2507932" cy="461665"/>
          </a:xfrm>
          <a:prstGeom prst="rect">
            <a:avLst/>
          </a:prstGeom>
          <a:noFill/>
          <a:ln>
            <a:solidFill>
              <a:schemeClr val="tx1"/>
            </a:solidFill>
          </a:ln>
        </p:spPr>
        <p:txBody>
          <a:bodyPr wrap="square" rtlCol="0">
            <a:spAutoFit/>
          </a:bodyPr>
          <a:lstStyle/>
          <a:p>
            <a:pPr algn="ctr"/>
            <a:r>
              <a:rPr lang="fr-BE" sz="2400" dirty="0" smtClean="0"/>
              <a:t>Représentations</a:t>
            </a:r>
            <a:endParaRPr lang="fr-BE" sz="2400" dirty="0"/>
          </a:p>
        </p:txBody>
      </p:sp>
      <p:sp>
        <p:nvSpPr>
          <p:cNvPr id="10" name="ZoneTexte 9"/>
          <p:cNvSpPr txBox="1"/>
          <p:nvPr/>
        </p:nvSpPr>
        <p:spPr>
          <a:xfrm>
            <a:off x="6289110" y="1968752"/>
            <a:ext cx="1872208" cy="461665"/>
          </a:xfrm>
          <a:prstGeom prst="rect">
            <a:avLst/>
          </a:prstGeom>
          <a:noFill/>
          <a:ln>
            <a:solidFill>
              <a:schemeClr val="tx1"/>
            </a:solidFill>
          </a:ln>
        </p:spPr>
        <p:txBody>
          <a:bodyPr wrap="square" rtlCol="0">
            <a:spAutoFit/>
          </a:bodyPr>
          <a:lstStyle/>
          <a:p>
            <a:pPr algn="ctr"/>
            <a:r>
              <a:rPr lang="fr-BE" sz="2400" dirty="0" smtClean="0"/>
              <a:t>Projets</a:t>
            </a:r>
            <a:endParaRPr lang="fr-BE" sz="2400" dirty="0"/>
          </a:p>
        </p:txBody>
      </p:sp>
      <p:sp>
        <p:nvSpPr>
          <p:cNvPr id="12" name="ZoneTexte 11"/>
          <p:cNvSpPr txBox="1"/>
          <p:nvPr/>
        </p:nvSpPr>
        <p:spPr>
          <a:xfrm>
            <a:off x="3162190" y="3284984"/>
            <a:ext cx="2891628" cy="461665"/>
          </a:xfrm>
          <a:prstGeom prst="rect">
            <a:avLst/>
          </a:prstGeom>
          <a:noFill/>
          <a:ln>
            <a:solidFill>
              <a:srgbClr val="FF0000"/>
            </a:solidFill>
          </a:ln>
        </p:spPr>
        <p:txBody>
          <a:bodyPr wrap="square" rtlCol="0">
            <a:spAutoFit/>
          </a:bodyPr>
          <a:lstStyle/>
          <a:p>
            <a:r>
              <a:rPr lang="fr-BE" sz="2400" b="1" dirty="0" smtClean="0">
                <a:solidFill>
                  <a:srgbClr val="FF0000"/>
                </a:solidFill>
              </a:rPr>
              <a:t>« L&amp;C-SOURCE »</a:t>
            </a:r>
            <a:endParaRPr lang="fr-BE" sz="2400" b="1" dirty="0">
              <a:solidFill>
                <a:srgbClr val="FF0000"/>
              </a:solidFill>
            </a:endParaRPr>
          </a:p>
        </p:txBody>
      </p:sp>
      <p:sp>
        <p:nvSpPr>
          <p:cNvPr id="19" name="ZoneTexte 18"/>
          <p:cNvSpPr txBox="1"/>
          <p:nvPr/>
        </p:nvSpPr>
        <p:spPr>
          <a:xfrm>
            <a:off x="2555776" y="4369685"/>
            <a:ext cx="4104456" cy="461665"/>
          </a:xfrm>
          <a:prstGeom prst="rect">
            <a:avLst/>
          </a:prstGeom>
          <a:noFill/>
          <a:ln>
            <a:solidFill>
              <a:srgbClr val="FF0000"/>
            </a:solidFill>
          </a:ln>
        </p:spPr>
        <p:txBody>
          <a:bodyPr wrap="square" rtlCol="0">
            <a:spAutoFit/>
          </a:bodyPr>
          <a:lstStyle/>
          <a:p>
            <a:r>
              <a:rPr lang="fr-BE" sz="2400" b="1" dirty="0" smtClean="0">
                <a:solidFill>
                  <a:srgbClr val="FF0000"/>
                </a:solidFill>
              </a:rPr>
              <a:t>« L&amp;C-CIBLE : LFr&amp;Cfph »</a:t>
            </a:r>
            <a:endParaRPr lang="fr-BE" sz="2400" b="1" dirty="0">
              <a:solidFill>
                <a:srgbClr val="FF0000"/>
              </a:solidFill>
            </a:endParaRPr>
          </a:p>
        </p:txBody>
      </p:sp>
      <p:sp>
        <p:nvSpPr>
          <p:cNvPr id="25" name="ZoneTexte 24"/>
          <p:cNvSpPr txBox="1"/>
          <p:nvPr/>
        </p:nvSpPr>
        <p:spPr>
          <a:xfrm>
            <a:off x="5724128" y="2558437"/>
            <a:ext cx="1872208" cy="461665"/>
          </a:xfrm>
          <a:prstGeom prst="rect">
            <a:avLst/>
          </a:prstGeom>
          <a:noFill/>
          <a:ln>
            <a:solidFill>
              <a:schemeClr val="tx1"/>
            </a:solidFill>
          </a:ln>
        </p:spPr>
        <p:txBody>
          <a:bodyPr wrap="square" rtlCol="0">
            <a:spAutoFit/>
          </a:bodyPr>
          <a:lstStyle/>
          <a:p>
            <a:pPr algn="ctr"/>
            <a:r>
              <a:rPr lang="fr-BE" sz="2400" dirty="0" smtClean="0"/>
              <a:t>Politique</a:t>
            </a:r>
            <a:endParaRPr lang="fr-BE" sz="2400" dirty="0"/>
          </a:p>
        </p:txBody>
      </p:sp>
      <p:sp>
        <p:nvSpPr>
          <p:cNvPr id="3" name="Flèche vers le haut 2"/>
          <p:cNvSpPr/>
          <p:nvPr/>
        </p:nvSpPr>
        <p:spPr>
          <a:xfrm>
            <a:off x="3868654" y="3746649"/>
            <a:ext cx="415314" cy="623036"/>
          </a:xfrm>
          <a:prstGeom prst="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
        <p:nvSpPr>
          <p:cNvPr id="26" name="Flèche vers le haut 25"/>
          <p:cNvSpPr/>
          <p:nvPr/>
        </p:nvSpPr>
        <p:spPr>
          <a:xfrm rot="10800000">
            <a:off x="4705113" y="3746649"/>
            <a:ext cx="415314" cy="623036"/>
          </a:xfrm>
          <a:prstGeom prst="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
        <p:nvSpPr>
          <p:cNvPr id="27" name="ZoneTexte 26"/>
          <p:cNvSpPr txBox="1"/>
          <p:nvPr/>
        </p:nvSpPr>
        <p:spPr>
          <a:xfrm>
            <a:off x="2695828" y="5503475"/>
            <a:ext cx="2088232" cy="461665"/>
          </a:xfrm>
          <a:prstGeom prst="rect">
            <a:avLst/>
          </a:prstGeom>
          <a:noFill/>
          <a:ln>
            <a:solidFill>
              <a:schemeClr val="tx1"/>
            </a:solidFill>
          </a:ln>
        </p:spPr>
        <p:txBody>
          <a:bodyPr wrap="square" rtlCol="0">
            <a:spAutoFit/>
          </a:bodyPr>
          <a:lstStyle/>
          <a:p>
            <a:pPr algn="ctr"/>
            <a:r>
              <a:rPr lang="fr-BE" sz="2400" dirty="0" smtClean="0"/>
              <a:t>Finalités</a:t>
            </a:r>
            <a:endParaRPr lang="fr-BE" sz="2400" dirty="0"/>
          </a:p>
        </p:txBody>
      </p:sp>
      <p:sp>
        <p:nvSpPr>
          <p:cNvPr id="28" name="ZoneTexte 27"/>
          <p:cNvSpPr txBox="1"/>
          <p:nvPr/>
        </p:nvSpPr>
        <p:spPr>
          <a:xfrm>
            <a:off x="1039644" y="5091514"/>
            <a:ext cx="1863824" cy="461665"/>
          </a:xfrm>
          <a:prstGeom prst="rect">
            <a:avLst/>
          </a:prstGeom>
          <a:noFill/>
          <a:ln>
            <a:solidFill>
              <a:schemeClr val="tx1"/>
            </a:solidFill>
          </a:ln>
        </p:spPr>
        <p:txBody>
          <a:bodyPr wrap="square" rtlCol="0">
            <a:spAutoFit/>
          </a:bodyPr>
          <a:lstStyle/>
          <a:p>
            <a:pPr algn="ctr"/>
            <a:r>
              <a:rPr lang="fr-BE" sz="2400" dirty="0" smtClean="0"/>
              <a:t>Contexte</a:t>
            </a:r>
            <a:endParaRPr lang="fr-BE" sz="2400" dirty="0"/>
          </a:p>
        </p:txBody>
      </p:sp>
      <p:sp>
        <p:nvSpPr>
          <p:cNvPr id="29" name="ZoneTexte 28"/>
          <p:cNvSpPr txBox="1"/>
          <p:nvPr/>
        </p:nvSpPr>
        <p:spPr>
          <a:xfrm>
            <a:off x="1187625" y="5862327"/>
            <a:ext cx="1737422" cy="461665"/>
          </a:xfrm>
          <a:prstGeom prst="rect">
            <a:avLst/>
          </a:prstGeom>
          <a:noFill/>
          <a:ln>
            <a:solidFill>
              <a:schemeClr val="tx1"/>
            </a:solidFill>
          </a:ln>
        </p:spPr>
        <p:txBody>
          <a:bodyPr wrap="square" rtlCol="0">
            <a:spAutoFit/>
          </a:bodyPr>
          <a:lstStyle/>
          <a:p>
            <a:pPr algn="ctr"/>
            <a:r>
              <a:rPr lang="fr-BE" sz="2400" dirty="0" smtClean="0"/>
              <a:t>Personnes</a:t>
            </a:r>
            <a:endParaRPr lang="fr-BE" sz="2400" dirty="0"/>
          </a:p>
        </p:txBody>
      </p:sp>
      <p:sp>
        <p:nvSpPr>
          <p:cNvPr id="30" name="ZoneTexte 29"/>
          <p:cNvSpPr txBox="1"/>
          <p:nvPr/>
        </p:nvSpPr>
        <p:spPr>
          <a:xfrm>
            <a:off x="3824300" y="5877272"/>
            <a:ext cx="2088232" cy="461665"/>
          </a:xfrm>
          <a:prstGeom prst="rect">
            <a:avLst/>
          </a:prstGeom>
          <a:noFill/>
          <a:ln>
            <a:solidFill>
              <a:schemeClr val="tx1"/>
            </a:solidFill>
          </a:ln>
        </p:spPr>
        <p:txBody>
          <a:bodyPr wrap="square" rtlCol="0">
            <a:spAutoFit/>
          </a:bodyPr>
          <a:lstStyle/>
          <a:p>
            <a:pPr algn="ctr"/>
            <a:r>
              <a:rPr lang="fr-BE" sz="2400" dirty="0" smtClean="0"/>
              <a:t>Motivation</a:t>
            </a:r>
            <a:endParaRPr lang="fr-BE" sz="2400" dirty="0"/>
          </a:p>
        </p:txBody>
      </p:sp>
      <p:sp>
        <p:nvSpPr>
          <p:cNvPr id="31" name="ZoneTexte 30"/>
          <p:cNvSpPr txBox="1"/>
          <p:nvPr/>
        </p:nvSpPr>
        <p:spPr>
          <a:xfrm>
            <a:off x="4672928" y="5091514"/>
            <a:ext cx="2507932" cy="461665"/>
          </a:xfrm>
          <a:prstGeom prst="rect">
            <a:avLst/>
          </a:prstGeom>
          <a:noFill/>
          <a:ln>
            <a:solidFill>
              <a:schemeClr val="tx1"/>
            </a:solidFill>
          </a:ln>
        </p:spPr>
        <p:txBody>
          <a:bodyPr wrap="square" rtlCol="0">
            <a:spAutoFit/>
          </a:bodyPr>
          <a:lstStyle/>
          <a:p>
            <a:pPr algn="ctr"/>
            <a:r>
              <a:rPr lang="fr-BE" sz="2400" dirty="0" smtClean="0"/>
              <a:t>Représentations</a:t>
            </a:r>
            <a:endParaRPr lang="fr-BE" sz="2400" dirty="0"/>
          </a:p>
        </p:txBody>
      </p:sp>
      <p:sp>
        <p:nvSpPr>
          <p:cNvPr id="32" name="ZoneTexte 31"/>
          <p:cNvSpPr txBox="1"/>
          <p:nvPr/>
        </p:nvSpPr>
        <p:spPr>
          <a:xfrm>
            <a:off x="6357154" y="5503474"/>
            <a:ext cx="1872208" cy="461665"/>
          </a:xfrm>
          <a:prstGeom prst="rect">
            <a:avLst/>
          </a:prstGeom>
          <a:noFill/>
          <a:ln>
            <a:solidFill>
              <a:schemeClr val="tx1"/>
            </a:solidFill>
          </a:ln>
        </p:spPr>
        <p:txBody>
          <a:bodyPr wrap="square" rtlCol="0">
            <a:spAutoFit/>
          </a:bodyPr>
          <a:lstStyle/>
          <a:p>
            <a:pPr algn="ctr"/>
            <a:r>
              <a:rPr lang="fr-BE" sz="2400" dirty="0" smtClean="0"/>
              <a:t>Projets</a:t>
            </a:r>
            <a:endParaRPr lang="fr-BE" sz="2400" dirty="0"/>
          </a:p>
        </p:txBody>
      </p:sp>
      <p:sp>
        <p:nvSpPr>
          <p:cNvPr id="33" name="ZoneTexte 32"/>
          <p:cNvSpPr txBox="1"/>
          <p:nvPr/>
        </p:nvSpPr>
        <p:spPr>
          <a:xfrm>
            <a:off x="5792172" y="6093159"/>
            <a:ext cx="1872208" cy="461665"/>
          </a:xfrm>
          <a:prstGeom prst="rect">
            <a:avLst/>
          </a:prstGeom>
          <a:noFill/>
          <a:ln>
            <a:solidFill>
              <a:schemeClr val="tx1"/>
            </a:solidFill>
          </a:ln>
        </p:spPr>
        <p:txBody>
          <a:bodyPr wrap="square" rtlCol="0">
            <a:spAutoFit/>
          </a:bodyPr>
          <a:lstStyle/>
          <a:p>
            <a:pPr algn="ctr"/>
            <a:r>
              <a:rPr lang="fr-BE" sz="2400" dirty="0" smtClean="0"/>
              <a:t>Politique</a:t>
            </a:r>
            <a:endParaRPr lang="fr-BE" sz="2400" dirty="0"/>
          </a:p>
        </p:txBody>
      </p:sp>
      <p:cxnSp>
        <p:nvCxnSpPr>
          <p:cNvPr id="5" name="Connecteur droit avec flèche 4"/>
          <p:cNvCxnSpPr/>
          <p:nvPr/>
        </p:nvCxnSpPr>
        <p:spPr>
          <a:xfrm>
            <a:off x="1971556" y="2804215"/>
            <a:ext cx="0" cy="1253952"/>
          </a:xfrm>
          <a:prstGeom prst="straightConnector1">
            <a:avLst/>
          </a:prstGeom>
          <a:ln w="5715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36" name="Connecteur droit avec flèche 35"/>
          <p:cNvCxnSpPr/>
          <p:nvPr/>
        </p:nvCxnSpPr>
        <p:spPr>
          <a:xfrm>
            <a:off x="2925047" y="2469242"/>
            <a:ext cx="0" cy="1253952"/>
          </a:xfrm>
          <a:prstGeom prst="straightConnector1">
            <a:avLst/>
          </a:prstGeom>
          <a:ln w="5715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37" name="Connecteur droit avec flèche 36"/>
          <p:cNvCxnSpPr/>
          <p:nvPr/>
        </p:nvCxnSpPr>
        <p:spPr>
          <a:xfrm>
            <a:off x="4499992" y="2789269"/>
            <a:ext cx="0" cy="1253952"/>
          </a:xfrm>
          <a:prstGeom prst="straightConnector1">
            <a:avLst/>
          </a:prstGeom>
          <a:ln w="5715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38" name="Connecteur droit avec flèche 37"/>
          <p:cNvCxnSpPr/>
          <p:nvPr/>
        </p:nvCxnSpPr>
        <p:spPr>
          <a:xfrm>
            <a:off x="5508104" y="2031032"/>
            <a:ext cx="0" cy="1253952"/>
          </a:xfrm>
          <a:prstGeom prst="straightConnector1">
            <a:avLst/>
          </a:prstGeom>
          <a:ln w="5715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39" name="Connecteur droit avec flèche 38"/>
          <p:cNvCxnSpPr/>
          <p:nvPr/>
        </p:nvCxnSpPr>
        <p:spPr>
          <a:xfrm>
            <a:off x="6948264" y="3053667"/>
            <a:ext cx="0" cy="1253952"/>
          </a:xfrm>
          <a:prstGeom prst="straightConnector1">
            <a:avLst/>
          </a:prstGeom>
          <a:ln w="5715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p:nvPr/>
        </p:nvCxnSpPr>
        <p:spPr>
          <a:xfrm>
            <a:off x="7956376" y="2412579"/>
            <a:ext cx="0" cy="1253952"/>
          </a:xfrm>
          <a:prstGeom prst="straightConnector1">
            <a:avLst/>
          </a:prstGeom>
          <a:ln w="5715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p:nvPr/>
        </p:nvCxnSpPr>
        <p:spPr>
          <a:xfrm>
            <a:off x="1187624" y="2031032"/>
            <a:ext cx="0" cy="1253952"/>
          </a:xfrm>
          <a:prstGeom prst="straightConnector1">
            <a:avLst/>
          </a:prstGeom>
          <a:ln w="5715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42" name="Connecteur droit avec flèche 41"/>
          <p:cNvCxnSpPr/>
          <p:nvPr/>
        </p:nvCxnSpPr>
        <p:spPr>
          <a:xfrm>
            <a:off x="2411760" y="4600517"/>
            <a:ext cx="0" cy="1253952"/>
          </a:xfrm>
          <a:prstGeom prst="straightConnector1">
            <a:avLst/>
          </a:prstGeom>
          <a:ln w="57150">
            <a:solidFill>
              <a:srgbClr val="FF0000"/>
            </a:solidFill>
            <a:prstDash val="sysDot"/>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Connecteur droit avec flèche 42"/>
          <p:cNvCxnSpPr/>
          <p:nvPr/>
        </p:nvCxnSpPr>
        <p:spPr>
          <a:xfrm>
            <a:off x="3162190" y="4249523"/>
            <a:ext cx="0" cy="1253952"/>
          </a:xfrm>
          <a:prstGeom prst="straightConnector1">
            <a:avLst/>
          </a:prstGeom>
          <a:ln w="57150">
            <a:solidFill>
              <a:srgbClr val="FF0000"/>
            </a:solidFill>
            <a:prstDash val="sysDot"/>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4" name="Connecteur droit avec flèche 43"/>
          <p:cNvCxnSpPr/>
          <p:nvPr/>
        </p:nvCxnSpPr>
        <p:spPr>
          <a:xfrm>
            <a:off x="6713134" y="3855515"/>
            <a:ext cx="0" cy="1253952"/>
          </a:xfrm>
          <a:prstGeom prst="straightConnector1">
            <a:avLst/>
          </a:prstGeom>
          <a:ln w="57150">
            <a:solidFill>
              <a:srgbClr val="FF0000"/>
            </a:solidFill>
            <a:prstDash val="sysDot"/>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5" name="Connecteur droit avec flèche 44"/>
          <p:cNvCxnSpPr/>
          <p:nvPr/>
        </p:nvCxnSpPr>
        <p:spPr>
          <a:xfrm>
            <a:off x="5004048" y="4623320"/>
            <a:ext cx="0" cy="1253952"/>
          </a:xfrm>
          <a:prstGeom prst="straightConnector1">
            <a:avLst/>
          </a:prstGeom>
          <a:ln w="57150">
            <a:solidFill>
              <a:srgbClr val="FF0000"/>
            </a:solidFill>
            <a:prstDash val="sysDot"/>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a:off x="7664380" y="4249522"/>
            <a:ext cx="0" cy="1253952"/>
          </a:xfrm>
          <a:prstGeom prst="straightConnector1">
            <a:avLst/>
          </a:prstGeom>
          <a:ln w="57150">
            <a:solidFill>
              <a:srgbClr val="FF0000"/>
            </a:solidFill>
            <a:prstDash val="sysDot"/>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7" name="Connecteur droit avec flèche 46"/>
          <p:cNvCxnSpPr/>
          <p:nvPr/>
        </p:nvCxnSpPr>
        <p:spPr>
          <a:xfrm>
            <a:off x="6263820" y="4876498"/>
            <a:ext cx="0" cy="1253952"/>
          </a:xfrm>
          <a:prstGeom prst="straightConnector1">
            <a:avLst/>
          </a:prstGeom>
          <a:ln w="57150">
            <a:solidFill>
              <a:srgbClr val="FF0000"/>
            </a:solidFill>
            <a:prstDash val="sysDot"/>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 name="Connecteur droit avec flèche 47"/>
          <p:cNvCxnSpPr/>
          <p:nvPr/>
        </p:nvCxnSpPr>
        <p:spPr>
          <a:xfrm>
            <a:off x="1547664" y="3837562"/>
            <a:ext cx="0" cy="1253952"/>
          </a:xfrm>
          <a:prstGeom prst="straightConnector1">
            <a:avLst/>
          </a:prstGeom>
          <a:ln w="57150">
            <a:solidFill>
              <a:srgbClr val="FF0000"/>
            </a:solidFill>
            <a:prstDash val="sysDot"/>
            <a:headEnd type="arrow"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3284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3"/>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46"/>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44"/>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4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47"/>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8" grpId="0" animBg="1"/>
      <p:bldP spid="9" grpId="0" animBg="1"/>
      <p:bldP spid="10" grpId="0" animBg="1"/>
      <p:bldP spid="25" grpId="0" animBg="1"/>
      <p:bldP spid="27" grpId="0" animBg="1"/>
      <p:bldP spid="28" grpId="0" animBg="1"/>
      <p:bldP spid="29" grpId="0" animBg="1"/>
      <p:bldP spid="30" grpId="0" animBg="1"/>
      <p:bldP spid="31" grpId="0" animBg="1"/>
      <p:bldP spid="32" grpId="0" animBg="1"/>
      <p:bldP spid="3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re 1"/>
          <p:cNvSpPr>
            <a:spLocks noGrp="1"/>
          </p:cNvSpPr>
          <p:nvPr>
            <p:ph type="title" idx="4294967295"/>
          </p:nvPr>
        </p:nvSpPr>
        <p:spPr>
          <a:xfrm>
            <a:off x="457200" y="764704"/>
            <a:ext cx="8229600" cy="792088"/>
          </a:xfrm>
        </p:spPr>
        <p:txBody>
          <a:bodyPr/>
          <a:lstStyle/>
          <a:p>
            <a:pPr algn="l" eaLnBrk="1" hangingPunct="1"/>
            <a:r>
              <a:rPr lang="fr-BE" altLang="fr-FR" sz="2800" dirty="0" smtClean="0">
                <a:solidFill>
                  <a:srgbClr val="FF0000"/>
                </a:solidFill>
                <a:latin typeface="Arial" panose="020B0604020202020204" pitchFamily="34" charset="0"/>
                <a:cs typeface="Arial" panose="020B0604020202020204" pitchFamily="34" charset="0"/>
              </a:rPr>
              <a:t>Dialectique UNIVERSEL-PARTICULIER</a:t>
            </a:r>
            <a:endParaRPr lang="fr-FR" altLang="fr-FR" sz="2800" dirty="0" smtClean="0">
              <a:solidFill>
                <a:srgbClr val="FF0000"/>
              </a:solidFill>
              <a:latin typeface="Arial" panose="020B0604020202020204" pitchFamily="34" charset="0"/>
              <a:cs typeface="Arial" panose="020B0604020202020204" pitchFamily="34" charset="0"/>
            </a:endParaRPr>
          </a:p>
        </p:txBody>
      </p:sp>
      <p:sp>
        <p:nvSpPr>
          <p:cNvPr id="4" name="Rectangle 3"/>
          <p:cNvSpPr/>
          <p:nvPr/>
        </p:nvSpPr>
        <p:spPr>
          <a:xfrm>
            <a:off x="251520" y="1700808"/>
            <a:ext cx="524631" cy="4857760"/>
          </a:xfrm>
          <a:prstGeom prst="rect">
            <a:avLst/>
          </a:prstGeom>
        </p:spPr>
        <p:txBody>
          <a:bodyPr vert="wordArtVert">
            <a:spAutoFit/>
          </a:bodyPr>
          <a:lstStyle/>
          <a:p>
            <a:pPr marL="273050" indent="-273050" eaLnBrk="0" hangingPunct="0">
              <a:spcBef>
                <a:spcPct val="20000"/>
              </a:spcBef>
              <a:buClr>
                <a:srgbClr val="D16349"/>
              </a:buClr>
              <a:buSzPct val="85000"/>
              <a:defRPr/>
            </a:pPr>
            <a:r>
              <a:rPr lang="fr-BE" sz="2000" dirty="0">
                <a:solidFill>
                  <a:prstClr val="black"/>
                </a:solidFill>
                <a:latin typeface="Georgia"/>
              </a:rPr>
              <a:t>UNIVERSALISME</a:t>
            </a:r>
          </a:p>
        </p:txBody>
      </p:sp>
      <p:sp>
        <p:nvSpPr>
          <p:cNvPr id="5" name="Rectangle 4"/>
          <p:cNvSpPr/>
          <p:nvPr/>
        </p:nvSpPr>
        <p:spPr>
          <a:xfrm>
            <a:off x="8248676" y="1420798"/>
            <a:ext cx="524631" cy="4857760"/>
          </a:xfrm>
          <a:prstGeom prst="rect">
            <a:avLst/>
          </a:prstGeom>
        </p:spPr>
        <p:txBody>
          <a:bodyPr vert="wordArtVert">
            <a:spAutoFit/>
          </a:bodyPr>
          <a:lstStyle/>
          <a:p>
            <a:pPr marL="273050" indent="-273050" eaLnBrk="0" hangingPunct="0">
              <a:spcBef>
                <a:spcPct val="20000"/>
              </a:spcBef>
              <a:buClr>
                <a:srgbClr val="D16349"/>
              </a:buClr>
              <a:buSzPct val="85000"/>
              <a:defRPr/>
            </a:pPr>
            <a:r>
              <a:rPr lang="fr-BE" sz="2000" cap="all" dirty="0">
                <a:solidFill>
                  <a:prstClr val="black"/>
                </a:solidFill>
                <a:latin typeface="Georgia"/>
              </a:rPr>
              <a:t>particularisme</a:t>
            </a:r>
          </a:p>
        </p:txBody>
      </p:sp>
      <p:sp>
        <p:nvSpPr>
          <p:cNvPr id="47110" name="ZoneTexte 6"/>
          <p:cNvSpPr txBox="1">
            <a:spLocks noChangeArrowheads="1"/>
          </p:cNvSpPr>
          <p:nvPr/>
        </p:nvSpPr>
        <p:spPr bwMode="auto">
          <a:xfrm>
            <a:off x="1785938" y="2071688"/>
            <a:ext cx="3357562"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63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fr-BE" altLang="fr-FR" sz="2800" dirty="0"/>
              <a:t>risques</a:t>
            </a:r>
          </a:p>
          <a:p>
            <a:pPr lvl="1" eaLnBrk="1" hangingPunct="1">
              <a:spcBef>
                <a:spcPct val="0"/>
              </a:spcBef>
              <a:buFont typeface="Arial" charset="0"/>
              <a:buChar char="•"/>
            </a:pPr>
            <a:r>
              <a:rPr lang="fr-BE" altLang="fr-FR" dirty="0"/>
              <a:t> d’uniformisation</a:t>
            </a:r>
          </a:p>
          <a:p>
            <a:pPr eaLnBrk="1" hangingPunct="1">
              <a:spcBef>
                <a:spcPct val="0"/>
              </a:spcBef>
            </a:pPr>
            <a:r>
              <a:rPr lang="fr-BE" altLang="fr-FR" sz="2800" dirty="0"/>
              <a:t> d’impérialisme</a:t>
            </a:r>
            <a:endParaRPr lang="fr-FR" altLang="fr-FR" sz="2800" dirty="0"/>
          </a:p>
        </p:txBody>
      </p:sp>
      <p:sp>
        <p:nvSpPr>
          <p:cNvPr id="8" name="Flèche droite 7"/>
          <p:cNvSpPr/>
          <p:nvPr/>
        </p:nvSpPr>
        <p:spPr>
          <a:xfrm rot="10800000">
            <a:off x="1000125" y="1412776"/>
            <a:ext cx="4214813" cy="2714625"/>
          </a:xfrm>
          <a:prstGeom prst="rightArrow">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
        <p:nvSpPr>
          <p:cNvPr id="47112" name="ZoneTexte 8"/>
          <p:cNvSpPr txBox="1">
            <a:spLocks noChangeArrowheads="1"/>
          </p:cNvSpPr>
          <p:nvPr/>
        </p:nvSpPr>
        <p:spPr bwMode="auto">
          <a:xfrm>
            <a:off x="4071938" y="4597672"/>
            <a:ext cx="28575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fr-BE" altLang="fr-FR" sz="2800" dirty="0"/>
              <a:t>risques</a:t>
            </a:r>
          </a:p>
          <a:p>
            <a:pPr eaLnBrk="1" hangingPunct="1">
              <a:spcBef>
                <a:spcPct val="0"/>
              </a:spcBef>
            </a:pPr>
            <a:r>
              <a:rPr lang="fr-BE" altLang="fr-FR" sz="2800" dirty="0"/>
              <a:t> d’exotisme</a:t>
            </a:r>
          </a:p>
          <a:p>
            <a:pPr eaLnBrk="1" hangingPunct="1">
              <a:spcBef>
                <a:spcPct val="0"/>
              </a:spcBef>
            </a:pPr>
            <a:r>
              <a:rPr lang="fr-BE" altLang="fr-FR" sz="2800" dirty="0"/>
              <a:t> de relativisme</a:t>
            </a:r>
            <a:endParaRPr lang="fr-FR" altLang="fr-FR" sz="2800" dirty="0"/>
          </a:p>
        </p:txBody>
      </p:sp>
      <p:sp>
        <p:nvSpPr>
          <p:cNvPr id="10" name="Flèche droite 9"/>
          <p:cNvSpPr/>
          <p:nvPr/>
        </p:nvSpPr>
        <p:spPr>
          <a:xfrm>
            <a:off x="4000500" y="4016647"/>
            <a:ext cx="3919538" cy="2652713"/>
          </a:xfrm>
          <a:prstGeom prst="rightArrow">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
        <p:nvSpPr>
          <p:cNvPr id="11" name="Double flèche horizontale 10"/>
          <p:cNvSpPr>
            <a:spLocks noChangeArrowheads="1"/>
          </p:cNvSpPr>
          <p:nvPr/>
        </p:nvSpPr>
        <p:spPr bwMode="auto">
          <a:xfrm>
            <a:off x="785813" y="3794175"/>
            <a:ext cx="7572375" cy="642937"/>
          </a:xfrm>
          <a:prstGeom prst="leftRightArrow">
            <a:avLst>
              <a:gd name="adj1" fmla="val 50000"/>
              <a:gd name="adj2" fmla="val 50001"/>
            </a:avLst>
          </a:prstGeom>
          <a:solidFill>
            <a:srgbClr val="FF0000"/>
          </a:solidFill>
          <a:ln w="25400" algn="ctr">
            <a:noFill/>
            <a:miter lim="800000"/>
            <a:headEnd/>
            <a:tailEnd/>
          </a:ln>
        </p:spPr>
        <p:txBody>
          <a:bodyPr anchor="ctr"/>
          <a:lstStyle/>
          <a:p>
            <a:pPr algn="ctr">
              <a:defRPr/>
            </a:pPr>
            <a:endParaRPr lang="fr-FR" dirty="0">
              <a:solidFill>
                <a:schemeClr val="lt1"/>
              </a:solidFill>
              <a:latin typeface="+mn-lt"/>
            </a:endParaRPr>
          </a:p>
        </p:txBody>
      </p:sp>
      <p:sp>
        <p:nvSpPr>
          <p:cNvPr id="47115" name="ZoneTexte 11"/>
          <p:cNvSpPr txBox="1">
            <a:spLocks noChangeArrowheads="1"/>
          </p:cNvSpPr>
          <p:nvPr/>
        </p:nvSpPr>
        <p:spPr bwMode="auto">
          <a:xfrm>
            <a:off x="971550" y="3867200"/>
            <a:ext cx="73580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fr-BE" altLang="fr-FR" sz="2800" dirty="0">
                <a:solidFill>
                  <a:schemeClr val="bg1"/>
                </a:solidFill>
              </a:rPr>
              <a:t>ressemblances - DIVERSITES + différences</a:t>
            </a:r>
            <a:endParaRPr lang="fr-FR" altLang="fr-FR" sz="2800" dirty="0">
              <a:solidFill>
                <a:schemeClr val="bg1"/>
              </a:solidFill>
            </a:endParaRPr>
          </a:p>
        </p:txBody>
      </p:sp>
    </p:spTree>
    <p:extLst>
      <p:ext uri="{BB962C8B-B14F-4D97-AF65-F5344CB8AC3E}">
        <p14:creationId xmlns:p14="http://schemas.microsoft.com/office/powerpoint/2010/main" val="32627772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par>
                                <p:cTn id="9" presetID="17" presetClass="entr" presetSubtype="1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7"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500" fill="hold"/>
                                        <p:tgtEl>
                                          <p:spTgt spid="11"/>
                                        </p:tgtEl>
                                        <p:attrNameLst>
                                          <p:attrName>ppt_w</p:attrName>
                                        </p:attrNameLst>
                                      </p:cBhvr>
                                      <p:tavLst>
                                        <p:tav tm="0">
                                          <p:val>
                                            <p:fltVal val="0"/>
                                          </p:val>
                                        </p:tav>
                                        <p:tav tm="100000">
                                          <p:val>
                                            <p:strVal val="#ppt_w"/>
                                          </p:val>
                                        </p:tav>
                                      </p:tavLst>
                                    </p:anim>
                                    <p:anim calcmode="lin" valueType="num">
                                      <p:cBhvr>
                                        <p:cTn id="18" dur="500" fill="hold"/>
                                        <p:tgtEl>
                                          <p:spTgt spid="11"/>
                                        </p:tgtEl>
                                        <p:attrNameLst>
                                          <p:attrName>ppt_h</p:attrName>
                                        </p:attrNameLst>
                                      </p:cBhvr>
                                      <p:tavLst>
                                        <p:tav tm="0">
                                          <p:val>
                                            <p:strVal val="#ppt_h"/>
                                          </p:val>
                                        </p:tav>
                                        <p:tav tm="100000">
                                          <p:val>
                                            <p:strVal val="#ppt_h"/>
                                          </p:val>
                                        </p:tav>
                                      </p:tavLst>
                                    </p:anim>
                                  </p:childTnLst>
                                </p:cTn>
                              </p:par>
                              <p:par>
                                <p:cTn id="19" presetID="17" presetClass="entr" presetSubtype="10" fill="hold" grpId="0" nodeType="withEffect">
                                  <p:stCondLst>
                                    <p:cond delay="0"/>
                                  </p:stCondLst>
                                  <p:childTnLst>
                                    <p:set>
                                      <p:cBhvr>
                                        <p:cTn id="20" dur="1" fill="hold">
                                          <p:stCondLst>
                                            <p:cond delay="0"/>
                                          </p:stCondLst>
                                        </p:cTn>
                                        <p:tgtEl>
                                          <p:spTgt spid="47115"/>
                                        </p:tgtEl>
                                        <p:attrNameLst>
                                          <p:attrName>style.visibility</p:attrName>
                                        </p:attrNameLst>
                                      </p:cBhvr>
                                      <p:to>
                                        <p:strVal val="visible"/>
                                      </p:to>
                                    </p:set>
                                    <p:anim calcmode="lin" valueType="num">
                                      <p:cBhvr>
                                        <p:cTn id="21" dur="500" fill="hold"/>
                                        <p:tgtEl>
                                          <p:spTgt spid="47115"/>
                                        </p:tgtEl>
                                        <p:attrNameLst>
                                          <p:attrName>ppt_w</p:attrName>
                                        </p:attrNameLst>
                                      </p:cBhvr>
                                      <p:tavLst>
                                        <p:tav tm="0">
                                          <p:val>
                                            <p:fltVal val="0"/>
                                          </p:val>
                                        </p:tav>
                                        <p:tav tm="100000">
                                          <p:val>
                                            <p:strVal val="#ppt_w"/>
                                          </p:val>
                                        </p:tav>
                                      </p:tavLst>
                                    </p:anim>
                                    <p:anim calcmode="lin" valueType="num">
                                      <p:cBhvr>
                                        <p:cTn id="22" dur="500" fill="hold"/>
                                        <p:tgtEl>
                                          <p:spTgt spid="47115"/>
                                        </p:tgtEl>
                                        <p:attrNameLst>
                                          <p:attrName>ppt_h</p:attrName>
                                        </p:attrNameLst>
                                      </p:cBhvr>
                                      <p:tavLst>
                                        <p:tav tm="0">
                                          <p:val>
                                            <p:strVal val="#ppt_h"/>
                                          </p:val>
                                        </p:tav>
                                        <p:tav tm="100000">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71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711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0" grpId="0"/>
      <p:bldP spid="8" grpId="0" animBg="1"/>
      <p:bldP spid="47112" grpId="0"/>
      <p:bldP spid="10" grpId="0" animBg="1"/>
      <p:bldP spid="11" grpId="0" animBg="1"/>
      <p:bldP spid="4711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556792"/>
            <a:ext cx="8229600" cy="4324350"/>
          </a:xfrm>
        </p:spPr>
        <p:txBody>
          <a:bodyPr/>
          <a:lstStyle/>
          <a:p>
            <a:pPr marL="109537" indent="0">
              <a:buNone/>
            </a:pPr>
            <a:r>
              <a:rPr lang="fr-BE" dirty="0" smtClean="0"/>
              <a:t>« Chaque </a:t>
            </a:r>
            <a:r>
              <a:rPr lang="fr-BE" dirty="0"/>
              <a:t>culture se développe grâce à des échanges avec d’autres cultures. Mais il faut que chacune y mette une certaine résistance, sinon, très vite, elle n’aurait plus rien qui lui appartienne en propre à échanger. L’absence et l’excès de communication ont l’un et l’autre leur danger</a:t>
            </a:r>
            <a:r>
              <a:rPr lang="fr-BE" dirty="0" smtClean="0"/>
              <a:t>. »</a:t>
            </a:r>
          </a:p>
          <a:p>
            <a:pPr marL="109537" indent="0">
              <a:buNone/>
            </a:pPr>
            <a:endParaRPr lang="fr-BE" dirty="0" smtClean="0"/>
          </a:p>
          <a:p>
            <a:pPr marL="109537" indent="0">
              <a:buNone/>
            </a:pPr>
            <a:r>
              <a:rPr lang="fr-BE" dirty="0" smtClean="0"/>
              <a:t>LEVI-STRAUSS, </a:t>
            </a:r>
            <a:r>
              <a:rPr lang="fr-BE" i="1" dirty="0" smtClean="0"/>
              <a:t>De Près et de loin</a:t>
            </a:r>
            <a:r>
              <a:rPr lang="fr-BE" dirty="0" smtClean="0"/>
              <a:t>, 1995 </a:t>
            </a:r>
            <a:endParaRPr lang="fr-BE" dirty="0"/>
          </a:p>
        </p:txBody>
      </p:sp>
      <p:sp>
        <p:nvSpPr>
          <p:cNvPr id="4" name="Espace réservé du numéro de diapositive 3"/>
          <p:cNvSpPr>
            <a:spLocks noGrp="1"/>
          </p:cNvSpPr>
          <p:nvPr>
            <p:ph type="sldNum" sz="quarter" idx="12"/>
          </p:nvPr>
        </p:nvSpPr>
        <p:spPr/>
        <p:txBody>
          <a:bodyPr/>
          <a:lstStyle/>
          <a:p>
            <a:pPr>
              <a:defRPr/>
            </a:pPr>
            <a:fld id="{AD5AC3C3-FF25-4AA7-9B3D-CDFF246F9644}" type="slidenum">
              <a:rPr lang="en-GB" smtClean="0"/>
              <a:pPr>
                <a:defRPr/>
              </a:pPr>
              <a:t>28</a:t>
            </a:fld>
            <a:endParaRPr lang="en-GB" dirty="0"/>
          </a:p>
        </p:txBody>
      </p:sp>
    </p:spTree>
    <p:extLst>
      <p:ext uri="{BB962C8B-B14F-4D97-AF65-F5344CB8AC3E}">
        <p14:creationId xmlns:p14="http://schemas.microsoft.com/office/powerpoint/2010/main" val="34062326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re 1"/>
          <p:cNvSpPr>
            <a:spLocks noGrp="1"/>
          </p:cNvSpPr>
          <p:nvPr>
            <p:ph type="title"/>
          </p:nvPr>
        </p:nvSpPr>
        <p:spPr>
          <a:xfrm>
            <a:off x="457200" y="642938"/>
            <a:ext cx="8229600" cy="1066800"/>
          </a:xfrm>
        </p:spPr>
        <p:txBody>
          <a:bodyPr/>
          <a:lstStyle/>
          <a:p>
            <a:pPr eaLnBrk="1" hangingPunct="1">
              <a:tabLst>
                <a:tab pos="3589338" algn="l"/>
              </a:tabLst>
            </a:pPr>
            <a:r>
              <a:rPr lang="fr-BE" dirty="0">
                <a:solidFill>
                  <a:srgbClr val="FF0000"/>
                </a:solidFill>
              </a:rPr>
              <a:t>E</a:t>
            </a:r>
            <a:r>
              <a:rPr lang="fr-BE" dirty="0" smtClean="0">
                <a:solidFill>
                  <a:srgbClr val="FF0000"/>
                </a:solidFill>
              </a:rPr>
              <a:t>njeu : diversité vs uniformité</a:t>
            </a:r>
          </a:p>
        </p:txBody>
      </p:sp>
      <p:sp>
        <p:nvSpPr>
          <p:cNvPr id="3075" name="Espace réservé du contenu 2"/>
          <p:cNvSpPr>
            <a:spLocks noGrp="1"/>
          </p:cNvSpPr>
          <p:nvPr>
            <p:ph idx="1"/>
          </p:nvPr>
        </p:nvSpPr>
        <p:spPr>
          <a:xfrm>
            <a:off x="457200" y="1785938"/>
            <a:ext cx="8229600" cy="5072062"/>
          </a:xfrm>
        </p:spPr>
        <p:txBody>
          <a:bodyPr>
            <a:normAutofit/>
          </a:bodyPr>
          <a:lstStyle/>
          <a:p>
            <a:pPr marL="365760" indent="-256032" eaLnBrk="1" fontAlgn="auto" hangingPunct="1">
              <a:spcAft>
                <a:spcPts val="0"/>
              </a:spcAft>
              <a:buClr>
                <a:schemeClr val="accent3"/>
              </a:buClr>
              <a:buFontTx/>
              <a:buNone/>
              <a:defRPr/>
            </a:pPr>
            <a:r>
              <a:rPr lang="fr-BE" b="1" dirty="0" smtClean="0"/>
              <a:t>a) Diversité linguistique </a:t>
            </a:r>
            <a:r>
              <a:rPr lang="fr-BE" b="1" i="1" u="sng" dirty="0" smtClean="0"/>
              <a:t>VS</a:t>
            </a:r>
            <a:r>
              <a:rPr lang="fr-BE" b="1" i="1" dirty="0" smtClean="0"/>
              <a:t> </a:t>
            </a:r>
            <a:r>
              <a:rPr lang="fr-BE" b="1" dirty="0" smtClean="0"/>
              <a:t>monolinguisme</a:t>
            </a:r>
            <a:endParaRPr lang="fr-FR" b="1" dirty="0" smtClean="0"/>
          </a:p>
          <a:p>
            <a:pPr marL="365760" indent="-256032" eaLnBrk="1" fontAlgn="auto" hangingPunct="1">
              <a:spcAft>
                <a:spcPts val="0"/>
              </a:spcAft>
              <a:buClr>
                <a:schemeClr val="accent3"/>
              </a:buClr>
              <a:buFontTx/>
              <a:buNone/>
              <a:defRPr/>
            </a:pPr>
            <a:r>
              <a:rPr lang="fr-FR" dirty="0" smtClean="0"/>
              <a:t>	</a:t>
            </a:r>
            <a:r>
              <a:rPr lang="fr-FR" dirty="0" smtClean="0">
                <a:sym typeface="Wingdings" pitchFamily="2" charset="2"/>
              </a:rPr>
              <a:t> « éducation au plurilinguisme »</a:t>
            </a:r>
          </a:p>
          <a:p>
            <a:pPr marL="365760" indent="-256032" eaLnBrk="1" fontAlgn="auto" hangingPunct="1">
              <a:spcAft>
                <a:spcPts val="0"/>
              </a:spcAft>
              <a:buClr>
                <a:schemeClr val="accent3"/>
              </a:buClr>
              <a:buFontTx/>
              <a:buNone/>
              <a:defRPr/>
            </a:pPr>
            <a:r>
              <a:rPr lang="fr-FR" dirty="0" smtClean="0">
                <a:sym typeface="Wingdings" pitchFamily="2" charset="2"/>
              </a:rPr>
              <a:t>	</a:t>
            </a:r>
          </a:p>
          <a:p>
            <a:pPr marL="365760" indent="-256032" eaLnBrk="1" fontAlgn="auto" hangingPunct="1">
              <a:spcAft>
                <a:spcPts val="0"/>
              </a:spcAft>
              <a:buClr>
                <a:schemeClr val="accent3"/>
              </a:buClr>
              <a:buFontTx/>
              <a:buNone/>
              <a:defRPr/>
            </a:pPr>
            <a:r>
              <a:rPr lang="fr-FR" b="1" dirty="0" smtClean="0">
                <a:sym typeface="Wingdings" pitchFamily="2" charset="2"/>
              </a:rPr>
              <a:t>b) </a:t>
            </a:r>
            <a:r>
              <a:rPr lang="fr-FR" b="1" dirty="0" smtClean="0"/>
              <a:t>Diversité culturelle </a:t>
            </a:r>
            <a:r>
              <a:rPr lang="fr-FR" b="1" i="1" u="sng" dirty="0" smtClean="0"/>
              <a:t>VS</a:t>
            </a:r>
            <a:r>
              <a:rPr lang="fr-FR" b="1" u="sng" dirty="0" smtClean="0"/>
              <a:t> </a:t>
            </a:r>
            <a:r>
              <a:rPr lang="fr-FR" b="1" dirty="0" smtClean="0"/>
              <a:t> standardisation culturelle</a:t>
            </a:r>
          </a:p>
          <a:p>
            <a:pPr marL="365760" indent="-256032" eaLnBrk="1" fontAlgn="auto" hangingPunct="1">
              <a:spcAft>
                <a:spcPts val="0"/>
              </a:spcAft>
              <a:buClr>
                <a:schemeClr val="accent3"/>
              </a:buClr>
              <a:buFontTx/>
              <a:buNone/>
              <a:defRPr/>
            </a:pPr>
            <a:r>
              <a:rPr lang="fr-BE" dirty="0" smtClean="0">
                <a:sym typeface="Wingdings" pitchFamily="2" charset="2"/>
              </a:rPr>
              <a:t>	 « éducation à l’interculturalité » </a:t>
            </a:r>
          </a:p>
          <a:p>
            <a:pPr marL="365760" indent="-256032" eaLnBrk="1" fontAlgn="auto" hangingPunct="1">
              <a:spcAft>
                <a:spcPts val="0"/>
              </a:spcAft>
              <a:buClr>
                <a:schemeClr val="accent3"/>
              </a:buClr>
              <a:buFontTx/>
              <a:buNone/>
              <a:defRPr/>
            </a:pPr>
            <a:r>
              <a:rPr lang="fr-BE" dirty="0" smtClean="0">
                <a:sym typeface="Wingdings" pitchFamily="2" charset="2"/>
              </a:rPr>
              <a:t>	</a:t>
            </a:r>
            <a:endParaRPr lang="fr-BE" dirty="0" smtClean="0"/>
          </a:p>
          <a:p>
            <a:pPr marL="365760" indent="-256032" eaLnBrk="1" fontAlgn="auto" hangingPunct="1">
              <a:spcAft>
                <a:spcPts val="0"/>
              </a:spcAft>
              <a:buClr>
                <a:schemeClr val="accent3"/>
              </a:buClr>
              <a:buFontTx/>
              <a:buNone/>
              <a:defRPr/>
            </a:pPr>
            <a:r>
              <a:rPr lang="fr-FR" b="1" dirty="0" smtClean="0"/>
              <a:t>c) Diversité d’enseignement </a:t>
            </a:r>
            <a:r>
              <a:rPr lang="fr-FR" b="1" i="1" u="sng" dirty="0" smtClean="0"/>
              <a:t>VS</a:t>
            </a:r>
            <a:r>
              <a:rPr lang="fr-FR" b="1" dirty="0" smtClean="0"/>
              <a:t> normalisation institutionnelle (programmes, méthodes,  évaluations)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332656"/>
            <a:ext cx="8435280" cy="1301080"/>
          </a:xfrm>
        </p:spPr>
        <p:txBody>
          <a:bodyPr/>
          <a:lstStyle/>
          <a:p>
            <a:r>
              <a:rPr lang="fr-BE" sz="3200" dirty="0">
                <a:solidFill>
                  <a:srgbClr val="FF0000"/>
                </a:solidFill>
              </a:rPr>
              <a:t>Récurrent / inédit </a:t>
            </a:r>
            <a:r>
              <a:rPr lang="fr-BE" sz="3200" dirty="0" smtClean="0">
                <a:solidFill>
                  <a:srgbClr val="FF0000"/>
                </a:solidFill>
              </a:rPr>
              <a:t>dans l’histoire, dans le monde ?</a:t>
            </a:r>
            <a:endParaRPr lang="fr-BE" sz="3200" dirty="0">
              <a:solidFill>
                <a:srgbClr val="FF0000"/>
              </a:solidFill>
            </a:endParaRPr>
          </a:p>
        </p:txBody>
      </p:sp>
      <p:sp>
        <p:nvSpPr>
          <p:cNvPr id="3" name="Espace réservé du contenu 2"/>
          <p:cNvSpPr>
            <a:spLocks noGrp="1"/>
          </p:cNvSpPr>
          <p:nvPr>
            <p:ph idx="1"/>
          </p:nvPr>
        </p:nvSpPr>
        <p:spPr>
          <a:xfrm>
            <a:off x="457200" y="1484784"/>
            <a:ext cx="8507288" cy="4896544"/>
          </a:xfrm>
        </p:spPr>
        <p:txBody>
          <a:bodyPr/>
          <a:lstStyle/>
          <a:p>
            <a:r>
              <a:rPr lang="fr-BE" dirty="0" smtClean="0"/>
              <a:t>De tout temps :  diasporas, invasions, transhumances, migrations pour raisons sociales, économiques, politiques…</a:t>
            </a:r>
          </a:p>
          <a:p>
            <a:r>
              <a:rPr lang="fr-BE" dirty="0" smtClean="0"/>
              <a:t>Espaces plurilingues et/ou multiculturels : les </a:t>
            </a:r>
            <a:r>
              <a:rPr lang="fr-BE" dirty="0"/>
              <a:t>empires chinois, romain</a:t>
            </a:r>
            <a:r>
              <a:rPr lang="fr-BE" dirty="0" smtClean="0"/>
              <a:t>, arabe… ;  USA, URSS, Brésil, Inde, Union européenne, la Francophonie… </a:t>
            </a:r>
          </a:p>
          <a:p>
            <a:pPr marL="354013" indent="0">
              <a:buNone/>
            </a:pPr>
            <a:r>
              <a:rPr lang="fr-BE" dirty="0" smtClean="0">
                <a:sym typeface="Wingdings" panose="05000000000000000000" pitchFamily="2" charset="2"/>
              </a:rPr>
              <a:t>(= laboratoires pour la mondialisation?)</a:t>
            </a:r>
          </a:p>
          <a:p>
            <a:pPr marL="109537" indent="0">
              <a:buNone/>
            </a:pPr>
            <a:r>
              <a:rPr lang="fr-BE" dirty="0" smtClean="0">
                <a:solidFill>
                  <a:srgbClr val="FF0000"/>
                </a:solidFill>
              </a:rPr>
              <a:t>Mais…</a:t>
            </a:r>
          </a:p>
          <a:p>
            <a:r>
              <a:rPr lang="fr-BE" dirty="0" smtClean="0"/>
              <a:t>rapidité, intensité, publicité, extension planétaire des migrations (et des problèmes associés)</a:t>
            </a:r>
          </a:p>
          <a:p>
            <a:r>
              <a:rPr lang="fr-BE" dirty="0" smtClean="0"/>
              <a:t>mouvement cyclique </a:t>
            </a:r>
            <a:r>
              <a:rPr lang="fr-BE" dirty="0" smtClean="0">
                <a:sym typeface="Wingdings" panose="05000000000000000000" pitchFamily="2" charset="2"/>
              </a:rPr>
              <a:t> </a:t>
            </a:r>
            <a:r>
              <a:rPr lang="fr-BE" dirty="0" smtClean="0"/>
              <a:t>irréversible ?</a:t>
            </a:r>
            <a:endParaRPr lang="fr-BE" dirty="0"/>
          </a:p>
        </p:txBody>
      </p:sp>
      <p:sp>
        <p:nvSpPr>
          <p:cNvPr id="4" name="Espace réservé du numéro de diapositive 3"/>
          <p:cNvSpPr>
            <a:spLocks noGrp="1"/>
          </p:cNvSpPr>
          <p:nvPr>
            <p:ph type="sldNum" sz="quarter" idx="12"/>
          </p:nvPr>
        </p:nvSpPr>
        <p:spPr/>
        <p:txBody>
          <a:bodyPr/>
          <a:lstStyle/>
          <a:p>
            <a:pPr>
              <a:defRPr/>
            </a:pPr>
            <a:fld id="{AD5AC3C3-FF25-4AA7-9B3D-CDFF246F9644}" type="slidenum">
              <a:rPr lang="en-GB" smtClean="0"/>
              <a:pPr>
                <a:defRPr/>
              </a:pPr>
              <a:t>3</a:t>
            </a:fld>
            <a:endParaRPr lang="en-GB" dirty="0"/>
          </a:p>
        </p:txBody>
      </p:sp>
    </p:spTree>
    <p:extLst>
      <p:ext uri="{BB962C8B-B14F-4D97-AF65-F5344CB8AC3E}">
        <p14:creationId xmlns:p14="http://schemas.microsoft.com/office/powerpoint/2010/main" val="36791025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683568" y="1700808"/>
            <a:ext cx="7882135" cy="4680520"/>
          </a:xfrm>
        </p:spPr>
        <p:txBody>
          <a:bodyPr/>
          <a:lstStyle/>
          <a:p>
            <a:r>
              <a:rPr lang="fr-BE" sz="2400" dirty="0" smtClean="0">
                <a:solidFill>
                  <a:schemeClr val="tx1"/>
                </a:solidFill>
              </a:rPr>
              <a:t>Le système universitaire mondial prend …</a:t>
            </a:r>
          </a:p>
          <a:p>
            <a:r>
              <a:rPr lang="fr-BE" sz="2400" dirty="0" smtClean="0">
                <a:solidFill>
                  <a:schemeClr val="tx1"/>
                </a:solidFill>
              </a:rPr>
              <a:t>« … l’aspect d’une gigantesque chaîne de supermarché où les nouveaux étudiants, clients consommateurs de savoir, pourraient partout accéder aux mêmes produits et acquérir des diplômes voisins… Partout triomphent les études les plus courtes et les moins originales, car </a:t>
            </a:r>
            <a:r>
              <a:rPr lang="fr-BE" sz="2400" b="1" dirty="0" smtClean="0">
                <a:solidFill>
                  <a:schemeClr val="tx1"/>
                </a:solidFill>
              </a:rPr>
              <a:t>l’uniformité favorise toujours la médiocrité</a:t>
            </a:r>
            <a:r>
              <a:rPr lang="fr-BE" sz="2400" dirty="0" smtClean="0">
                <a:solidFill>
                  <a:schemeClr val="tx1"/>
                </a:solidFill>
              </a:rPr>
              <a:t>... L’uniformité produit le même effet pour les diplômes universitaires que pour les légumes vendus en supermarché : c’est le triomphe de la tomate </a:t>
            </a:r>
            <a:r>
              <a:rPr lang="fr-BE" sz="2400" b="1" dirty="0" smtClean="0">
                <a:solidFill>
                  <a:schemeClr val="tx1"/>
                </a:solidFill>
              </a:rPr>
              <a:t>calibrée insipide et hors sol </a:t>
            </a:r>
            <a:r>
              <a:rPr lang="fr-BE" sz="2400" dirty="0" smtClean="0">
                <a:solidFill>
                  <a:schemeClr val="tx1"/>
                </a:solidFill>
              </a:rPr>
              <a:t>qu’on appelle abusivement </a:t>
            </a:r>
            <a:r>
              <a:rPr lang="fr-BE" sz="2400" i="1" dirty="0" smtClean="0">
                <a:solidFill>
                  <a:schemeClr val="tx1"/>
                </a:solidFill>
              </a:rPr>
              <a:t>hollandaise</a:t>
            </a:r>
            <a:r>
              <a:rPr lang="fr-BE" sz="2400" dirty="0" smtClean="0">
                <a:solidFill>
                  <a:schemeClr val="tx1"/>
                </a:solidFill>
              </a:rPr>
              <a:t>, car de nos jours elle est produite partout »</a:t>
            </a:r>
          </a:p>
          <a:p>
            <a:r>
              <a:rPr lang="fr-BE" sz="2400" dirty="0" smtClean="0">
                <a:solidFill>
                  <a:schemeClr val="tx1"/>
                </a:solidFill>
              </a:rPr>
              <a:t>Libero ZUPPIROLI, </a:t>
            </a:r>
            <a:r>
              <a:rPr lang="fr-BE" sz="2400" i="1" dirty="0" smtClean="0">
                <a:solidFill>
                  <a:schemeClr val="tx1"/>
                </a:solidFill>
              </a:rPr>
              <a:t>La Bulle universitaire</a:t>
            </a:r>
            <a:r>
              <a:rPr lang="fr-BE" sz="2400" dirty="0" smtClean="0">
                <a:solidFill>
                  <a:schemeClr val="tx1"/>
                </a:solidFill>
              </a:rPr>
              <a:t>, 2014</a:t>
            </a:r>
            <a:endParaRPr lang="fr-BE" sz="2400" dirty="0">
              <a:solidFill>
                <a:schemeClr val="tx1"/>
              </a:solidFill>
            </a:endParaRPr>
          </a:p>
        </p:txBody>
      </p:sp>
      <p:sp>
        <p:nvSpPr>
          <p:cNvPr id="4" name="Espace réservé du numéro de diapositive 3"/>
          <p:cNvSpPr>
            <a:spLocks noGrp="1"/>
          </p:cNvSpPr>
          <p:nvPr>
            <p:ph type="sldNum" sz="quarter" idx="12"/>
          </p:nvPr>
        </p:nvSpPr>
        <p:spPr/>
        <p:txBody>
          <a:bodyPr/>
          <a:lstStyle/>
          <a:p>
            <a:pPr>
              <a:defRPr/>
            </a:pPr>
            <a:fld id="{0CCEF0BF-F2BE-4EF3-94AD-B26A49352FBD}" type="slidenum">
              <a:rPr lang="en-GB" smtClean="0"/>
              <a:pPr>
                <a:defRPr/>
              </a:pPr>
              <a:t>30</a:t>
            </a:fld>
            <a:endParaRPr lang="en-GB" dirty="0"/>
          </a:p>
        </p:txBody>
      </p:sp>
      <p:sp>
        <p:nvSpPr>
          <p:cNvPr id="8" name="Titre 1"/>
          <p:cNvSpPr txBox="1">
            <a:spLocks/>
          </p:cNvSpPr>
          <p:nvPr/>
        </p:nvSpPr>
        <p:spPr bwMode="auto">
          <a:xfrm>
            <a:off x="609600" y="557064"/>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Calibri" pitchFamily="34" charset="0"/>
              </a:defRPr>
            </a:lvl2pPr>
            <a:lvl3pPr algn="l" rtl="0" eaLnBrk="0" fontAlgn="base" hangingPunct="0">
              <a:spcBef>
                <a:spcPct val="0"/>
              </a:spcBef>
              <a:spcAft>
                <a:spcPct val="0"/>
              </a:spcAft>
              <a:defRPr sz="4000">
                <a:solidFill>
                  <a:schemeClr val="tx2"/>
                </a:solidFill>
                <a:latin typeface="Calibri" pitchFamily="34" charset="0"/>
              </a:defRPr>
            </a:lvl3pPr>
            <a:lvl4pPr algn="l" rtl="0" eaLnBrk="0" fontAlgn="base" hangingPunct="0">
              <a:spcBef>
                <a:spcPct val="0"/>
              </a:spcBef>
              <a:spcAft>
                <a:spcPct val="0"/>
              </a:spcAft>
              <a:defRPr sz="4000">
                <a:solidFill>
                  <a:schemeClr val="tx2"/>
                </a:solidFill>
                <a:latin typeface="Calibri" pitchFamily="34" charset="0"/>
              </a:defRPr>
            </a:lvl4pPr>
            <a:lvl5pPr algn="l" rtl="0" eaLnBrk="0" fontAlgn="base" hangingPunct="0">
              <a:spcBef>
                <a:spcPct val="0"/>
              </a:spcBef>
              <a:spcAft>
                <a:spcPct val="0"/>
              </a:spcAft>
              <a:defRPr sz="4000">
                <a:solidFill>
                  <a:schemeClr val="tx2"/>
                </a:solidFill>
                <a:latin typeface="Calibri" pitchFamily="34" charset="0"/>
              </a:defRPr>
            </a:lvl5pPr>
            <a:lvl6pPr marL="457200" algn="l" rtl="0" fontAlgn="base">
              <a:spcBef>
                <a:spcPct val="0"/>
              </a:spcBef>
              <a:spcAft>
                <a:spcPct val="0"/>
              </a:spcAft>
              <a:defRPr sz="4000">
                <a:solidFill>
                  <a:schemeClr val="tx2"/>
                </a:solidFill>
                <a:latin typeface="Calibri" pitchFamily="34" charset="0"/>
              </a:defRPr>
            </a:lvl6pPr>
            <a:lvl7pPr marL="914400" algn="l" rtl="0" fontAlgn="base">
              <a:spcBef>
                <a:spcPct val="0"/>
              </a:spcBef>
              <a:spcAft>
                <a:spcPct val="0"/>
              </a:spcAft>
              <a:defRPr sz="4000">
                <a:solidFill>
                  <a:schemeClr val="tx2"/>
                </a:solidFill>
                <a:latin typeface="Calibri" pitchFamily="34" charset="0"/>
              </a:defRPr>
            </a:lvl7pPr>
            <a:lvl8pPr marL="1371600" algn="l" rtl="0" fontAlgn="base">
              <a:spcBef>
                <a:spcPct val="0"/>
              </a:spcBef>
              <a:spcAft>
                <a:spcPct val="0"/>
              </a:spcAft>
              <a:defRPr sz="4000">
                <a:solidFill>
                  <a:schemeClr val="tx2"/>
                </a:solidFill>
                <a:latin typeface="Calibri" pitchFamily="34" charset="0"/>
              </a:defRPr>
            </a:lvl8pPr>
            <a:lvl9pPr marL="1828800" algn="l" rtl="0" fontAlgn="base">
              <a:spcBef>
                <a:spcPct val="0"/>
              </a:spcBef>
              <a:spcAft>
                <a:spcPct val="0"/>
              </a:spcAft>
              <a:defRPr sz="4000">
                <a:solidFill>
                  <a:schemeClr val="tx2"/>
                </a:solidFill>
                <a:latin typeface="Calibri" pitchFamily="34" charset="0"/>
              </a:defRPr>
            </a:lvl9pPr>
          </a:lstStyle>
          <a:p>
            <a:r>
              <a:rPr lang="fr-BE" dirty="0" smtClean="0">
                <a:solidFill>
                  <a:srgbClr val="FF0000"/>
                </a:solidFill>
              </a:rPr>
              <a:t>L’enseignement vecteur d’uniformité ?</a:t>
            </a:r>
            <a:endParaRPr lang="fr-BE" dirty="0">
              <a:solidFill>
                <a:srgbClr val="FF0000"/>
              </a:solidFill>
            </a:endParaRPr>
          </a:p>
        </p:txBody>
      </p:sp>
    </p:spTree>
    <p:extLst>
      <p:ext uri="{BB962C8B-B14F-4D97-AF65-F5344CB8AC3E}">
        <p14:creationId xmlns:p14="http://schemas.microsoft.com/office/powerpoint/2010/main" val="8629319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Espace réservé du contenu 3"/>
          <p:cNvSpPr>
            <a:spLocks noGrp="1"/>
          </p:cNvSpPr>
          <p:nvPr>
            <p:ph idx="1"/>
          </p:nvPr>
        </p:nvSpPr>
        <p:spPr>
          <a:xfrm>
            <a:off x="285750" y="928688"/>
            <a:ext cx="8429625" cy="5357812"/>
          </a:xfrm>
        </p:spPr>
        <p:txBody>
          <a:bodyPr/>
          <a:lstStyle/>
          <a:p>
            <a:pPr marL="979488">
              <a:buFontTx/>
              <a:buChar char="-"/>
              <a:defRPr/>
            </a:pPr>
            <a:endParaRPr lang="fr-BE" sz="2400" dirty="0" smtClean="0"/>
          </a:p>
          <a:p>
            <a:pPr>
              <a:buFont typeface="Georgia" pitchFamily="18" charset="0"/>
              <a:buNone/>
              <a:defRPr/>
            </a:pPr>
            <a:endParaRPr lang="fr-BE" sz="800" dirty="0" smtClean="0"/>
          </a:p>
          <a:p>
            <a:pPr>
              <a:buFont typeface="Georgia" pitchFamily="18" charset="0"/>
              <a:buNone/>
              <a:defRPr/>
            </a:pPr>
            <a:r>
              <a:rPr lang="fr-BE" b="1" dirty="0" smtClean="0">
                <a:solidFill>
                  <a:srgbClr val="FF0000"/>
                </a:solidFill>
              </a:rPr>
              <a:t>Professeurs de langues</a:t>
            </a:r>
          </a:p>
          <a:p>
            <a:pPr>
              <a:buFont typeface="Georgia" pitchFamily="18" charset="0"/>
              <a:buNone/>
              <a:defRPr/>
            </a:pPr>
            <a:endParaRPr lang="fr-BE" dirty="0" smtClean="0"/>
          </a:p>
          <a:p>
            <a:pPr>
              <a:buFont typeface="Georgia" pitchFamily="18" charset="0"/>
              <a:buNone/>
              <a:defRPr/>
            </a:pPr>
            <a:r>
              <a:rPr lang="fr-BE" dirty="0" smtClean="0"/>
              <a:t>= médiateurs interculturels, intergénérationnels </a:t>
            </a:r>
          </a:p>
          <a:p>
            <a:pPr>
              <a:buFont typeface="Georgia" pitchFamily="18" charset="0"/>
              <a:buNone/>
              <a:defRPr/>
            </a:pPr>
            <a:endParaRPr lang="fr-BE" dirty="0" smtClean="0"/>
          </a:p>
          <a:p>
            <a:pPr>
              <a:buFont typeface="Georgia" pitchFamily="18" charset="0"/>
              <a:buNone/>
              <a:defRPr/>
            </a:pPr>
            <a:r>
              <a:rPr lang="fr-BE" dirty="0" smtClean="0"/>
              <a:t>	- ne font pas qu’enseigner les langues et les cultures, </a:t>
            </a:r>
          </a:p>
          <a:p>
            <a:pPr>
              <a:buFont typeface="Georgia" pitchFamily="18" charset="0"/>
              <a:buNone/>
              <a:defRPr/>
            </a:pPr>
            <a:r>
              <a:rPr lang="fr-BE" dirty="0" smtClean="0"/>
              <a:t>	- mais transmettent une </a:t>
            </a:r>
            <a:r>
              <a:rPr lang="fr-BE" b="1" dirty="0" smtClean="0"/>
              <a:t>vision</a:t>
            </a:r>
            <a:r>
              <a:rPr lang="fr-BE" dirty="0" smtClean="0"/>
              <a:t> des langues et des cultures,</a:t>
            </a:r>
          </a:p>
          <a:p>
            <a:pPr>
              <a:buFont typeface="Georgia" pitchFamily="18" charset="0"/>
              <a:buNone/>
              <a:defRPr/>
            </a:pPr>
            <a:r>
              <a:rPr lang="fr-BE" dirty="0" smtClean="0"/>
              <a:t>	- et préparent le plurilinguisme et l’interculturalité de demain</a:t>
            </a:r>
          </a:p>
          <a:p>
            <a:pPr>
              <a:buFont typeface="Georgia" pitchFamily="18" charset="0"/>
              <a:buNone/>
              <a:defRPr/>
            </a:pPr>
            <a:r>
              <a:rPr lang="fr-BE" sz="2400" dirty="0" smtClean="0"/>
              <a:t>	</a:t>
            </a:r>
          </a:p>
          <a:p>
            <a:pPr>
              <a:buFont typeface="Georgia" pitchFamily="18" charset="0"/>
              <a:buNone/>
              <a:defRPr/>
            </a:pPr>
            <a:endParaRPr lang="fr-BE"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Espace réservé du contenu 2"/>
          <p:cNvSpPr>
            <a:spLocks noGrp="1"/>
          </p:cNvSpPr>
          <p:nvPr>
            <p:ph idx="1"/>
          </p:nvPr>
        </p:nvSpPr>
        <p:spPr>
          <a:xfrm>
            <a:off x="428625" y="1052736"/>
            <a:ext cx="8358188" cy="4857750"/>
          </a:xfrm>
        </p:spPr>
        <p:txBody>
          <a:bodyPr>
            <a:normAutofit lnSpcReduction="10000"/>
          </a:bodyPr>
          <a:lstStyle/>
          <a:p>
            <a:pPr marL="365760" indent="-256032" eaLnBrk="1" fontAlgn="auto" hangingPunct="1">
              <a:spcAft>
                <a:spcPts val="0"/>
              </a:spcAft>
              <a:buClr>
                <a:schemeClr val="accent3"/>
              </a:buClr>
              <a:buFontTx/>
              <a:buNone/>
              <a:defRPr/>
            </a:pPr>
            <a:r>
              <a:rPr lang="fr-BE" sz="2600" b="1" dirty="0" smtClean="0"/>
              <a:t>Responsabilités du professeur de LE :</a:t>
            </a:r>
          </a:p>
          <a:p>
            <a:pPr marL="365760" indent="-256032" eaLnBrk="1" fontAlgn="auto" hangingPunct="1">
              <a:spcAft>
                <a:spcPts val="0"/>
              </a:spcAft>
              <a:buClr>
                <a:schemeClr val="accent3"/>
              </a:buClr>
              <a:buFontTx/>
              <a:buNone/>
              <a:defRPr/>
            </a:pPr>
            <a:endParaRPr lang="fr-BE" sz="800" b="1" dirty="0" smtClean="0">
              <a:solidFill>
                <a:schemeClr val="tx2"/>
              </a:solidFill>
            </a:endParaRPr>
          </a:p>
          <a:p>
            <a:pPr marL="365760" indent="-256032" eaLnBrk="1" fontAlgn="auto" hangingPunct="1">
              <a:spcAft>
                <a:spcPts val="0"/>
              </a:spcAft>
              <a:buClr>
                <a:schemeClr val="accent3"/>
              </a:buClr>
              <a:buFontTx/>
              <a:buChar char="-"/>
              <a:defRPr/>
            </a:pPr>
            <a:r>
              <a:rPr lang="fr-BE" sz="2600" i="1" dirty="0" smtClean="0"/>
              <a:t>aspect technique : </a:t>
            </a:r>
          </a:p>
          <a:p>
            <a:pPr marL="365760" indent="-256032" eaLnBrk="1" fontAlgn="auto" hangingPunct="1">
              <a:spcAft>
                <a:spcPts val="0"/>
              </a:spcAft>
              <a:buClr>
                <a:schemeClr val="accent3"/>
              </a:buClr>
              <a:buFont typeface="Georgia" pitchFamily="18" charset="0"/>
              <a:buNone/>
              <a:defRPr/>
            </a:pPr>
            <a:r>
              <a:rPr lang="fr-BE" sz="2600" i="1" dirty="0" smtClean="0"/>
              <a:t>	</a:t>
            </a:r>
            <a:r>
              <a:rPr lang="fr-BE" sz="2600" dirty="0" smtClean="0"/>
              <a:t>formateur linguistique, passeur de savoirs, expert</a:t>
            </a:r>
          </a:p>
          <a:p>
            <a:pPr marL="365760" indent="-256032" eaLnBrk="1" fontAlgn="auto" hangingPunct="1">
              <a:spcAft>
                <a:spcPts val="0"/>
              </a:spcAft>
              <a:buClr>
                <a:schemeClr val="accent3"/>
              </a:buClr>
              <a:buFontTx/>
              <a:buNone/>
              <a:defRPr/>
            </a:pPr>
            <a:r>
              <a:rPr lang="fr-BE" sz="2600" dirty="0" smtClean="0"/>
              <a:t>	</a:t>
            </a:r>
            <a:r>
              <a:rPr lang="fr-BE" sz="2600" b="1" dirty="0" smtClean="0">
                <a:sym typeface="Wingdings" pitchFamily="2" charset="2"/>
              </a:rPr>
              <a:t> quelle maîtrise pour quels usages de la langue?</a:t>
            </a:r>
          </a:p>
          <a:p>
            <a:pPr marL="365760" indent="-256032" eaLnBrk="1" fontAlgn="auto" hangingPunct="1">
              <a:spcAft>
                <a:spcPts val="0"/>
              </a:spcAft>
              <a:buClr>
                <a:schemeClr val="accent3"/>
              </a:buClr>
              <a:buFontTx/>
              <a:buNone/>
              <a:defRPr/>
            </a:pPr>
            <a:endParaRPr lang="fr-BE" sz="800" b="1" dirty="0" smtClean="0">
              <a:solidFill>
                <a:schemeClr val="tx2"/>
              </a:solidFill>
            </a:endParaRPr>
          </a:p>
          <a:p>
            <a:pPr marL="365760" indent="-256032" eaLnBrk="1" fontAlgn="auto" hangingPunct="1">
              <a:spcAft>
                <a:spcPts val="0"/>
              </a:spcAft>
              <a:buClr>
                <a:schemeClr val="accent3"/>
              </a:buClr>
              <a:buFontTx/>
              <a:buChar char="-"/>
              <a:defRPr/>
            </a:pPr>
            <a:r>
              <a:rPr lang="fr-BE" sz="2600" i="1" dirty="0" smtClean="0"/>
              <a:t>aspect culturel : </a:t>
            </a:r>
          </a:p>
          <a:p>
            <a:pPr marL="365760" indent="-256032" eaLnBrk="1" fontAlgn="auto" hangingPunct="1">
              <a:spcAft>
                <a:spcPts val="0"/>
              </a:spcAft>
              <a:buClr>
                <a:schemeClr val="accent3"/>
              </a:buClr>
              <a:buFont typeface="Georgia" pitchFamily="18" charset="0"/>
              <a:buNone/>
              <a:defRPr/>
            </a:pPr>
            <a:r>
              <a:rPr lang="fr-BE" sz="2600" i="1" dirty="0" smtClean="0"/>
              <a:t>	</a:t>
            </a:r>
            <a:r>
              <a:rPr lang="fr-BE" sz="2600" dirty="0" smtClean="0"/>
              <a:t>médiateur interculturel</a:t>
            </a:r>
          </a:p>
          <a:p>
            <a:pPr marL="365760" indent="-256032" eaLnBrk="1" fontAlgn="auto" hangingPunct="1">
              <a:spcAft>
                <a:spcPts val="0"/>
              </a:spcAft>
              <a:buClr>
                <a:schemeClr val="accent3"/>
              </a:buClr>
              <a:buFontTx/>
              <a:buNone/>
              <a:defRPr/>
            </a:pPr>
            <a:r>
              <a:rPr lang="fr-BE" sz="2600" dirty="0" smtClean="0"/>
              <a:t>	</a:t>
            </a:r>
            <a:r>
              <a:rPr lang="fr-BE" sz="2600" b="1" dirty="0" smtClean="0">
                <a:sym typeface="Wingdings" pitchFamily="2" charset="2"/>
              </a:rPr>
              <a:t> quelle interculturalité, quelle médiation?</a:t>
            </a:r>
          </a:p>
          <a:p>
            <a:pPr marL="365760" indent="-256032" eaLnBrk="1" fontAlgn="auto" hangingPunct="1">
              <a:spcAft>
                <a:spcPts val="0"/>
              </a:spcAft>
              <a:buClr>
                <a:schemeClr val="accent3"/>
              </a:buClr>
              <a:buFontTx/>
              <a:buNone/>
              <a:defRPr/>
            </a:pPr>
            <a:endParaRPr lang="fr-BE" sz="800" b="1" dirty="0" smtClean="0">
              <a:solidFill>
                <a:schemeClr val="tx2"/>
              </a:solidFill>
            </a:endParaRPr>
          </a:p>
          <a:p>
            <a:pPr marL="365760" indent="-256032" eaLnBrk="1" fontAlgn="auto" hangingPunct="1">
              <a:spcAft>
                <a:spcPts val="0"/>
              </a:spcAft>
              <a:buClr>
                <a:schemeClr val="accent3"/>
              </a:buClr>
              <a:buFontTx/>
              <a:buChar char="-"/>
              <a:defRPr/>
            </a:pPr>
            <a:r>
              <a:rPr lang="fr-BE" sz="2600" i="1" dirty="0" smtClean="0"/>
              <a:t>aspect politique : </a:t>
            </a:r>
          </a:p>
          <a:p>
            <a:pPr marL="365760" indent="-256032" eaLnBrk="1" fontAlgn="auto" hangingPunct="1">
              <a:spcAft>
                <a:spcPts val="0"/>
              </a:spcAft>
              <a:buClr>
                <a:schemeClr val="accent3"/>
              </a:buClr>
              <a:buFont typeface="Georgia" pitchFamily="18" charset="0"/>
              <a:buNone/>
              <a:defRPr/>
            </a:pPr>
            <a:r>
              <a:rPr lang="fr-BE" sz="2600" i="1" dirty="0" smtClean="0"/>
              <a:t>	</a:t>
            </a:r>
            <a:r>
              <a:rPr lang="fr-BE" sz="2600" dirty="0" smtClean="0"/>
              <a:t>promoteur/concepteur</a:t>
            </a:r>
            <a:r>
              <a:rPr lang="fr-BE" sz="2600" i="1" dirty="0" smtClean="0"/>
              <a:t>/</a:t>
            </a:r>
            <a:r>
              <a:rPr lang="fr-BE" sz="2600" dirty="0" smtClean="0"/>
              <a:t>acteur/décideur de la mondialisation</a:t>
            </a:r>
          </a:p>
          <a:p>
            <a:pPr marL="365760" indent="-256032" eaLnBrk="1" fontAlgn="auto" hangingPunct="1">
              <a:spcAft>
                <a:spcPts val="0"/>
              </a:spcAft>
              <a:buClr>
                <a:schemeClr val="accent3"/>
              </a:buClr>
              <a:buFontTx/>
              <a:buNone/>
              <a:defRPr/>
            </a:pPr>
            <a:r>
              <a:rPr lang="fr-BE" sz="2600" dirty="0" smtClean="0"/>
              <a:t>	</a:t>
            </a:r>
            <a:r>
              <a:rPr lang="fr-BE" sz="2600" b="1" dirty="0" smtClean="0">
                <a:sym typeface="Wingdings" pitchFamily="2" charset="2"/>
              </a:rPr>
              <a:t> quelle mondialisation, globalisation, universalité ?</a:t>
            </a:r>
            <a:endParaRPr lang="fr-BE" sz="2600" b="1" dirty="0" smtClean="0"/>
          </a:p>
          <a:p>
            <a:pPr marL="365760" indent="-256032" eaLnBrk="1" fontAlgn="auto" hangingPunct="1">
              <a:spcAft>
                <a:spcPts val="0"/>
              </a:spcAft>
              <a:buClr>
                <a:schemeClr val="accent3"/>
              </a:buClr>
              <a:buFontTx/>
              <a:buNone/>
              <a:defRPr/>
            </a:pPr>
            <a:endParaRPr lang="fr-BE" sz="900" dirty="0" smtClean="0">
              <a:solidFill>
                <a:srgbClr val="FF0000"/>
              </a:solidFill>
            </a:endParaRPr>
          </a:p>
          <a:p>
            <a:pPr marL="365760" indent="-256032" eaLnBrk="1" fontAlgn="auto" hangingPunct="1">
              <a:spcAft>
                <a:spcPts val="0"/>
              </a:spcAft>
              <a:buClr>
                <a:schemeClr val="accent3"/>
              </a:buClr>
              <a:buFontTx/>
              <a:buNone/>
              <a:defRPr/>
            </a:pPr>
            <a:endParaRPr lang="fr-BE" sz="2400" dirty="0" smtClean="0">
              <a:solidFill>
                <a:srgbClr val="FF00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052736"/>
            <a:ext cx="8686800" cy="5112568"/>
          </a:xfrm>
        </p:spPr>
        <p:txBody>
          <a:bodyPr/>
          <a:lstStyle/>
          <a:p>
            <a:pPr marL="109537" indent="0">
              <a:buNone/>
            </a:pPr>
            <a:r>
              <a:rPr lang="fr-BE" sz="4000" dirty="0" smtClean="0">
                <a:solidFill>
                  <a:srgbClr val="FF0000"/>
                </a:solidFill>
              </a:rPr>
              <a:t>Apprenants de langues et culture:</a:t>
            </a:r>
          </a:p>
          <a:p>
            <a:pPr marL="109537" indent="0">
              <a:buNone/>
            </a:pPr>
            <a:endParaRPr lang="fr-BE" sz="800" dirty="0" smtClean="0">
              <a:solidFill>
                <a:srgbClr val="FF0000"/>
              </a:solidFill>
            </a:endParaRPr>
          </a:p>
          <a:p>
            <a:pPr marL="109537" indent="0" algn="ctr">
              <a:buNone/>
            </a:pPr>
            <a:r>
              <a:rPr lang="fr-BE" sz="4000" dirty="0" smtClean="0">
                <a:solidFill>
                  <a:srgbClr val="FF0000"/>
                </a:solidFill>
              </a:rPr>
              <a:t>APPRENDRE = S’APPROPRIER</a:t>
            </a:r>
          </a:p>
          <a:p>
            <a:pPr marL="109537" indent="0">
              <a:buNone/>
            </a:pPr>
            <a:endParaRPr lang="fr-BE" sz="800" dirty="0" smtClean="0"/>
          </a:p>
          <a:p>
            <a:pPr marL="109537" indent="0">
              <a:buNone/>
            </a:pPr>
            <a:r>
              <a:rPr lang="fr-BE" sz="3200" dirty="0" smtClean="0"/>
              <a:t>Les langues,</a:t>
            </a:r>
          </a:p>
          <a:p>
            <a:pPr marL="109537" indent="0">
              <a:buNone/>
            </a:pPr>
            <a:r>
              <a:rPr lang="fr-BE" sz="3200" dirty="0"/>
              <a:t>l</a:t>
            </a:r>
            <a:r>
              <a:rPr lang="fr-BE" sz="3200" dirty="0" smtClean="0"/>
              <a:t>es cultures,</a:t>
            </a:r>
          </a:p>
          <a:p>
            <a:pPr marL="109537" indent="0">
              <a:buNone/>
            </a:pPr>
            <a:r>
              <a:rPr lang="fr-BE" sz="3200" dirty="0" smtClean="0"/>
              <a:t>leur apprentissage (principes, buts, modalités,…)  </a:t>
            </a:r>
          </a:p>
          <a:p>
            <a:pPr marL="109537" indent="0">
              <a:buNone/>
            </a:pPr>
            <a:r>
              <a:rPr lang="fr-BE" sz="3200" dirty="0" smtClean="0"/>
              <a:t>appartiennent à leurs usagers, </a:t>
            </a:r>
          </a:p>
          <a:p>
            <a:pPr marL="109537" indent="0">
              <a:buNone/>
            </a:pPr>
            <a:r>
              <a:rPr lang="fr-BE" sz="3200" dirty="0" smtClean="0"/>
              <a:t>… même non-natifs!</a:t>
            </a:r>
          </a:p>
        </p:txBody>
      </p:sp>
      <p:sp>
        <p:nvSpPr>
          <p:cNvPr id="4" name="Espace réservé du numéro de diapositive 3"/>
          <p:cNvSpPr>
            <a:spLocks noGrp="1"/>
          </p:cNvSpPr>
          <p:nvPr>
            <p:ph type="sldNum" sz="quarter" idx="12"/>
          </p:nvPr>
        </p:nvSpPr>
        <p:spPr/>
        <p:txBody>
          <a:bodyPr/>
          <a:lstStyle/>
          <a:p>
            <a:pPr>
              <a:defRPr/>
            </a:pPr>
            <a:fld id="{AD5AC3C3-FF25-4AA7-9B3D-CDFF246F9644}" type="slidenum">
              <a:rPr lang="en-GB" smtClean="0"/>
              <a:pPr>
                <a:defRPr/>
              </a:pPr>
              <a:t>33</a:t>
            </a:fld>
            <a:endParaRPr lang="en-GB" dirty="0"/>
          </a:p>
        </p:txBody>
      </p:sp>
    </p:spTree>
    <p:extLst>
      <p:ext uri="{BB962C8B-B14F-4D97-AF65-F5344CB8AC3E}">
        <p14:creationId xmlns:p14="http://schemas.microsoft.com/office/powerpoint/2010/main" val="36714587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re 1"/>
          <p:cNvSpPr>
            <a:spLocks noGrp="1"/>
          </p:cNvSpPr>
          <p:nvPr>
            <p:ph type="title"/>
          </p:nvPr>
        </p:nvSpPr>
        <p:spPr>
          <a:xfrm>
            <a:off x="457200" y="720725"/>
            <a:ext cx="8229600" cy="1654175"/>
          </a:xfrm>
        </p:spPr>
        <p:txBody>
          <a:bodyPr/>
          <a:lstStyle/>
          <a:p>
            <a:r>
              <a:rPr lang="fr-BE" sz="2800" dirty="0" smtClean="0">
                <a:solidFill>
                  <a:srgbClr val="FF0000"/>
                </a:solidFill>
              </a:rPr>
              <a:t>Pour un enseignement des langues et des cultures </a:t>
            </a:r>
            <a:r>
              <a:rPr lang="fr-BE" sz="2800" b="1" dirty="0" smtClean="0">
                <a:solidFill>
                  <a:srgbClr val="FF0000"/>
                </a:solidFill>
              </a:rPr>
              <a:t>humaniste</a:t>
            </a:r>
            <a:br>
              <a:rPr lang="fr-BE" sz="2800" b="1" dirty="0" smtClean="0">
                <a:solidFill>
                  <a:srgbClr val="FF0000"/>
                </a:solidFill>
              </a:rPr>
            </a:br>
            <a:r>
              <a:rPr lang="fr-BE" sz="2800" b="1" dirty="0" smtClean="0">
                <a:solidFill>
                  <a:srgbClr val="FF0000"/>
                </a:solidFill>
                <a:sym typeface="Wingdings" pitchFamily="2" charset="2"/>
              </a:rPr>
              <a:t> pour </a:t>
            </a:r>
            <a:r>
              <a:rPr lang="fr-BE" sz="2800" b="1" dirty="0" smtClean="0">
                <a:solidFill>
                  <a:srgbClr val="FF0000"/>
                </a:solidFill>
              </a:rPr>
              <a:t>le bien de tout le monde</a:t>
            </a:r>
          </a:p>
        </p:txBody>
      </p:sp>
      <p:sp>
        <p:nvSpPr>
          <p:cNvPr id="41987" name="Espace réservé du contenu 2"/>
          <p:cNvSpPr>
            <a:spLocks noGrp="1"/>
          </p:cNvSpPr>
          <p:nvPr>
            <p:ph idx="1"/>
          </p:nvPr>
        </p:nvSpPr>
        <p:spPr>
          <a:xfrm>
            <a:off x="428625" y="2589213"/>
            <a:ext cx="8229600" cy="4197350"/>
          </a:xfrm>
        </p:spPr>
        <p:txBody>
          <a:bodyPr/>
          <a:lstStyle/>
          <a:p>
            <a:r>
              <a:rPr lang="fr-BE" dirty="0" smtClean="0"/>
              <a:t>L’actualité démontre </a:t>
            </a:r>
            <a:r>
              <a:rPr lang="cs-CZ" smtClean="0"/>
              <a:t>que la seule cohabitation multiculturelle ne fonctionne plus</a:t>
            </a:r>
            <a:endParaRPr lang="fr-BE" dirty="0" smtClean="0"/>
          </a:p>
          <a:p>
            <a:r>
              <a:rPr lang="fr-BE" dirty="0" smtClean="0"/>
              <a:t>L</a:t>
            </a:r>
            <a:r>
              <a:rPr lang="cs-CZ" smtClean="0"/>
              <a:t>’humanité</a:t>
            </a:r>
            <a:r>
              <a:rPr lang="fr-BE" b="1" dirty="0" smtClean="0"/>
              <a:t> </a:t>
            </a:r>
            <a:r>
              <a:rPr lang="cs-CZ" smtClean="0"/>
              <a:t>a probablement plus besoin d’humanité que de langues, ou plus précisément d’humanité au travers des langues et des échanges qu’elles permettent. </a:t>
            </a:r>
            <a:endParaRPr lang="fr-BE" dirty="0" smtClean="0"/>
          </a:p>
          <a:p>
            <a:r>
              <a:rPr lang="cs-CZ" smtClean="0"/>
              <a:t>On peut dire de la langue sans culture ce que Rabelais a dit de la  </a:t>
            </a:r>
            <a:r>
              <a:rPr lang="fr-BE" dirty="0" smtClean="0"/>
              <a:t>« s</a:t>
            </a:r>
            <a:r>
              <a:rPr lang="cs-CZ" smtClean="0"/>
              <a:t>cience sans conscience. »</a:t>
            </a:r>
            <a:endParaRPr lang="fr-BE"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u contenu 2"/>
          <p:cNvSpPr>
            <a:spLocks noGrp="1"/>
          </p:cNvSpPr>
          <p:nvPr>
            <p:ph idx="1"/>
          </p:nvPr>
        </p:nvSpPr>
        <p:spPr>
          <a:xfrm>
            <a:off x="457200" y="2154238"/>
            <a:ext cx="8229600" cy="4572000"/>
          </a:xfrm>
        </p:spPr>
        <p:txBody>
          <a:bodyPr/>
          <a:lstStyle/>
          <a:p>
            <a:pPr>
              <a:buFontTx/>
              <a:buNone/>
            </a:pPr>
            <a:r>
              <a:rPr lang="fr-BE" dirty="0" smtClean="0"/>
              <a:t>l’apprentissage d’une langue étrangère est d’abord… </a:t>
            </a:r>
          </a:p>
          <a:p>
            <a:r>
              <a:rPr lang="fr-BE" dirty="0" smtClean="0"/>
              <a:t>une opportunité, celle </a:t>
            </a:r>
            <a:r>
              <a:rPr lang="cs-CZ" dirty="0" smtClean="0"/>
              <a:t>de vivre une expérience individuelle unique </a:t>
            </a:r>
            <a:endParaRPr lang="fr-BE" dirty="0" smtClean="0"/>
          </a:p>
          <a:p>
            <a:r>
              <a:rPr lang="fr-BE" dirty="0" smtClean="0"/>
              <a:t>qui engage toute la personnalité</a:t>
            </a:r>
            <a:r>
              <a:rPr lang="cs-CZ" dirty="0" smtClean="0"/>
              <a:t>, </a:t>
            </a:r>
            <a:endParaRPr lang="fr-BE" dirty="0" smtClean="0"/>
          </a:p>
          <a:p>
            <a:r>
              <a:rPr lang="fr-BE" dirty="0" smtClean="0"/>
              <a:t>qui permet de se renouveler, de se multiplier </a:t>
            </a:r>
          </a:p>
          <a:p>
            <a:r>
              <a:rPr lang="fr-BE" dirty="0" smtClean="0"/>
              <a:t>en découvrant d’autres personnes</a:t>
            </a:r>
            <a:r>
              <a:rPr lang="cs-CZ" dirty="0" smtClean="0"/>
              <a:t>, </a:t>
            </a:r>
            <a:r>
              <a:rPr lang="fr-BE" dirty="0" smtClean="0"/>
              <a:t>d’autres manières de voir le monde, d’y vivre</a:t>
            </a:r>
            <a:r>
              <a:rPr lang="cs-CZ" dirty="0" smtClean="0"/>
              <a:t>, </a:t>
            </a:r>
            <a:endParaRPr lang="fr-BE" dirty="0" smtClean="0"/>
          </a:p>
          <a:p>
            <a:r>
              <a:rPr lang="fr-BE" dirty="0" smtClean="0"/>
              <a:t>en jouant avec les mots qui le disent et le façonnent</a:t>
            </a:r>
            <a:r>
              <a:rPr lang="cs-CZ" dirty="0" smtClean="0"/>
              <a:t>, </a:t>
            </a:r>
            <a:endParaRPr lang="fr-BE" dirty="0" smtClean="0"/>
          </a:p>
          <a:p>
            <a:r>
              <a:rPr lang="cs-CZ" dirty="0" smtClean="0"/>
              <a:t>et </a:t>
            </a:r>
            <a:r>
              <a:rPr lang="fr-BE" dirty="0" smtClean="0"/>
              <a:t>en se libérant des limites de sa propre langue et de sa propre culture. </a:t>
            </a:r>
          </a:p>
        </p:txBody>
      </p:sp>
      <p:sp>
        <p:nvSpPr>
          <p:cNvPr id="43011" name="Titre 1"/>
          <p:cNvSpPr>
            <a:spLocks noGrp="1"/>
          </p:cNvSpPr>
          <p:nvPr>
            <p:ph type="title"/>
          </p:nvPr>
        </p:nvSpPr>
        <p:spPr>
          <a:xfrm>
            <a:off x="457200" y="428625"/>
            <a:ext cx="8229600" cy="1582738"/>
          </a:xfrm>
        </p:spPr>
        <p:txBody>
          <a:bodyPr/>
          <a:lstStyle/>
          <a:p>
            <a:r>
              <a:rPr lang="fr-BE" sz="2800" dirty="0" smtClean="0">
                <a:solidFill>
                  <a:srgbClr val="FF0000"/>
                </a:solidFill>
              </a:rPr>
              <a:t>Pour un enseignement des langues et des cultures </a:t>
            </a:r>
            <a:r>
              <a:rPr lang="fr-BE" sz="2800" b="1" dirty="0" smtClean="0">
                <a:solidFill>
                  <a:srgbClr val="FF0000"/>
                </a:solidFill>
              </a:rPr>
              <a:t>humaniste</a:t>
            </a:r>
            <a:br>
              <a:rPr lang="fr-BE" sz="2800" b="1" dirty="0" smtClean="0">
                <a:solidFill>
                  <a:srgbClr val="FF0000"/>
                </a:solidFill>
              </a:rPr>
            </a:br>
            <a:r>
              <a:rPr lang="fr-BE" sz="2800" b="1" dirty="0" smtClean="0">
                <a:solidFill>
                  <a:srgbClr val="FF0000"/>
                </a:solidFill>
                <a:sym typeface="Wingdings" pitchFamily="2" charset="2"/>
              </a:rPr>
              <a:t> pour </a:t>
            </a:r>
            <a:r>
              <a:rPr lang="fr-BE" sz="2800" b="1" dirty="0" smtClean="0">
                <a:solidFill>
                  <a:srgbClr val="FF0000"/>
                </a:solidFill>
              </a:rPr>
              <a:t>le bien de chacun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1066800"/>
          </a:xfrm>
        </p:spPr>
        <p:txBody>
          <a:bodyPr/>
          <a:lstStyle/>
          <a:p>
            <a:r>
              <a:rPr lang="fr-BE" sz="3200" dirty="0" smtClean="0">
                <a:solidFill>
                  <a:srgbClr val="FF0000"/>
                </a:solidFill>
              </a:rPr>
              <a:t>Conséquences :</a:t>
            </a:r>
            <a:endParaRPr lang="fr-BE" sz="3200" dirty="0">
              <a:solidFill>
                <a:srgbClr val="FF0000"/>
              </a:solidFill>
            </a:endParaRPr>
          </a:p>
        </p:txBody>
      </p:sp>
      <p:sp>
        <p:nvSpPr>
          <p:cNvPr id="3" name="Espace réservé du contenu 2"/>
          <p:cNvSpPr>
            <a:spLocks noGrp="1"/>
          </p:cNvSpPr>
          <p:nvPr>
            <p:ph idx="1"/>
          </p:nvPr>
        </p:nvSpPr>
        <p:spPr>
          <a:xfrm>
            <a:off x="457200" y="1556792"/>
            <a:ext cx="8507288" cy="4824536"/>
          </a:xfrm>
        </p:spPr>
        <p:txBody>
          <a:bodyPr/>
          <a:lstStyle/>
          <a:p>
            <a:r>
              <a:rPr lang="fr-BE" dirty="0" smtClean="0"/>
              <a:t>multiplication des points de contacts de langues et cultures différentes…</a:t>
            </a:r>
          </a:p>
          <a:p>
            <a:pPr marL="1074738">
              <a:buFontTx/>
              <a:buChar char="-"/>
            </a:pPr>
            <a:r>
              <a:rPr lang="fr-BE" sz="2400" dirty="0" smtClean="0"/>
              <a:t>entre les communautés</a:t>
            </a:r>
          </a:p>
          <a:p>
            <a:pPr marL="1074738">
              <a:buFontTx/>
              <a:buChar char="-"/>
            </a:pPr>
            <a:r>
              <a:rPr lang="fr-BE" sz="2400" dirty="0" smtClean="0"/>
              <a:t>au sein des communautés</a:t>
            </a:r>
          </a:p>
          <a:p>
            <a:pPr marL="1074738">
              <a:buFontTx/>
              <a:buChar char="-"/>
            </a:pPr>
            <a:r>
              <a:rPr lang="fr-BE" sz="2400" dirty="0" smtClean="0"/>
              <a:t>pour chacun des individus (parmi les voisins, les parents, les amis, les collègues, les partenaires…)</a:t>
            </a:r>
          </a:p>
          <a:p>
            <a:r>
              <a:rPr lang="fr-BE" dirty="0" smtClean="0"/>
              <a:t>questionnement </a:t>
            </a:r>
            <a:r>
              <a:rPr lang="fr-BE" dirty="0"/>
              <a:t>identitaire (rejet, tolérance, assimilation</a:t>
            </a:r>
            <a:r>
              <a:rPr lang="fr-BE" dirty="0" smtClean="0"/>
              <a:t>…) pour les communautés et les individus</a:t>
            </a:r>
          </a:p>
          <a:p>
            <a:r>
              <a:rPr lang="fr-BE" dirty="0" smtClean="0"/>
              <a:t>réaménagement structurel, politique, culturel des communautés</a:t>
            </a:r>
            <a:r>
              <a:rPr lang="fr-BE" dirty="0"/>
              <a:t>;</a:t>
            </a:r>
            <a:r>
              <a:rPr lang="fr-BE" dirty="0" smtClean="0"/>
              <a:t> recomposition des représentations mentales</a:t>
            </a:r>
          </a:p>
        </p:txBody>
      </p:sp>
      <p:sp>
        <p:nvSpPr>
          <p:cNvPr id="4" name="Espace réservé du numéro de diapositive 3"/>
          <p:cNvSpPr>
            <a:spLocks noGrp="1"/>
          </p:cNvSpPr>
          <p:nvPr>
            <p:ph type="sldNum" sz="quarter" idx="12"/>
          </p:nvPr>
        </p:nvSpPr>
        <p:spPr/>
        <p:txBody>
          <a:bodyPr/>
          <a:lstStyle/>
          <a:p>
            <a:pPr>
              <a:defRPr/>
            </a:pPr>
            <a:fld id="{AD5AC3C3-FF25-4AA7-9B3D-CDFF246F9644}" type="slidenum">
              <a:rPr lang="en-GB" smtClean="0"/>
              <a:pPr>
                <a:defRPr/>
              </a:pPr>
              <a:t>4</a:t>
            </a:fld>
            <a:endParaRPr lang="en-GB" dirty="0"/>
          </a:p>
        </p:txBody>
      </p:sp>
    </p:spTree>
    <p:extLst>
      <p:ext uri="{BB962C8B-B14F-4D97-AF65-F5344CB8AC3E}">
        <p14:creationId xmlns:p14="http://schemas.microsoft.com/office/powerpoint/2010/main" val="3900492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contenu 3"/>
          <p:cNvSpPr>
            <a:spLocks noGrp="1"/>
          </p:cNvSpPr>
          <p:nvPr>
            <p:ph idx="1"/>
          </p:nvPr>
        </p:nvSpPr>
        <p:spPr>
          <a:xfrm>
            <a:off x="457200" y="1857375"/>
            <a:ext cx="8686800" cy="4714875"/>
          </a:xfrm>
        </p:spPr>
        <p:txBody>
          <a:bodyPr rtlCol="0">
            <a:normAutofit/>
          </a:bodyPr>
          <a:lstStyle/>
          <a:p>
            <a:pPr marL="566737" indent="-457200" eaLnBrk="1" fontAlgn="auto" hangingPunct="1">
              <a:spcAft>
                <a:spcPts val="0"/>
              </a:spcAft>
              <a:buClr>
                <a:srgbClr val="FF0000"/>
              </a:buClr>
              <a:buFont typeface="+mj-lt"/>
              <a:buAutoNum type="arabicPeriod"/>
              <a:defRPr/>
            </a:pPr>
            <a:r>
              <a:rPr lang="fr-BE" sz="2400" dirty="0" smtClean="0"/>
              <a:t>rivalité, domination, aliénation, élimination</a:t>
            </a:r>
          </a:p>
          <a:p>
            <a:pPr eaLnBrk="1" fontAlgn="auto" hangingPunct="1">
              <a:spcAft>
                <a:spcPts val="0"/>
              </a:spcAft>
              <a:buClr>
                <a:srgbClr val="FF0000"/>
              </a:buClr>
              <a:buFont typeface="Georgia" pitchFamily="18" charset="0"/>
              <a:buNone/>
              <a:defRPr/>
            </a:pPr>
            <a:r>
              <a:rPr lang="fr-BE" sz="2400" dirty="0" smtClean="0"/>
              <a:t>	ex: génocide, colonisation, impérialisme culturel</a:t>
            </a:r>
          </a:p>
          <a:p>
            <a:pPr eaLnBrk="1" fontAlgn="auto" hangingPunct="1">
              <a:spcAft>
                <a:spcPts val="0"/>
              </a:spcAft>
              <a:buClr>
                <a:srgbClr val="FF0000"/>
              </a:buClr>
              <a:buFont typeface="Georgia" pitchFamily="18" charset="0"/>
              <a:buNone/>
              <a:defRPr/>
            </a:pPr>
            <a:r>
              <a:rPr lang="fr-BE" sz="2400" dirty="0" smtClean="0"/>
              <a:t>	</a:t>
            </a:r>
            <a:r>
              <a:rPr lang="fr-BE" sz="2400" dirty="0" smtClean="0">
                <a:sym typeface="Wingdings" pitchFamily="2" charset="2"/>
              </a:rPr>
              <a:t>  vers une « </a:t>
            </a:r>
            <a:r>
              <a:rPr lang="fr-BE" sz="2400" dirty="0" smtClean="0">
                <a:solidFill>
                  <a:srgbClr val="FF0000"/>
                </a:solidFill>
                <a:sym typeface="Wingdings" pitchFamily="2" charset="2"/>
              </a:rPr>
              <a:t>mono</a:t>
            </a:r>
            <a:r>
              <a:rPr lang="fr-BE" sz="2400" dirty="0" smtClean="0">
                <a:sym typeface="Wingdings" pitchFamily="2" charset="2"/>
              </a:rPr>
              <a:t>-culturalité » </a:t>
            </a:r>
          </a:p>
          <a:p>
            <a:pPr eaLnBrk="1" fontAlgn="auto" hangingPunct="1">
              <a:spcAft>
                <a:spcPts val="0"/>
              </a:spcAft>
              <a:buClr>
                <a:srgbClr val="FF0000"/>
              </a:buClr>
              <a:buFont typeface="Georgia" pitchFamily="18" charset="0"/>
              <a:buNone/>
              <a:defRPr/>
            </a:pPr>
            <a:r>
              <a:rPr lang="fr-BE" sz="2400" dirty="0">
                <a:sym typeface="Wingdings" pitchFamily="2" charset="2"/>
              </a:rPr>
              <a:t>	</a:t>
            </a:r>
            <a:r>
              <a:rPr lang="fr-BE" sz="2400" dirty="0" smtClean="0">
                <a:sym typeface="Wingdings" pitchFamily="2" charset="2"/>
              </a:rPr>
              <a:t>	(via « </a:t>
            </a:r>
            <a:r>
              <a:rPr lang="fr-BE" sz="2400" dirty="0" err="1" smtClean="0">
                <a:solidFill>
                  <a:srgbClr val="FF0000"/>
                </a:solidFill>
                <a:sym typeface="Wingdings" pitchFamily="2" charset="2"/>
              </a:rPr>
              <a:t>trans</a:t>
            </a:r>
            <a:r>
              <a:rPr lang="fr-BE" sz="2400" dirty="0" smtClean="0">
                <a:sym typeface="Wingdings" pitchFamily="2" charset="2"/>
              </a:rPr>
              <a:t>-culturalité »?, une « </a:t>
            </a:r>
            <a:r>
              <a:rPr lang="fr-BE" sz="2400" dirty="0" smtClean="0">
                <a:solidFill>
                  <a:srgbClr val="FF0000"/>
                </a:solidFill>
                <a:sym typeface="Wingdings" pitchFamily="2" charset="2"/>
              </a:rPr>
              <a:t>a</a:t>
            </a:r>
            <a:r>
              <a:rPr lang="fr-BE" sz="2400" dirty="0" smtClean="0">
                <a:sym typeface="Wingdings" pitchFamily="2" charset="2"/>
              </a:rPr>
              <a:t>-culturalité »?)</a:t>
            </a:r>
          </a:p>
          <a:p>
            <a:pPr eaLnBrk="1" fontAlgn="auto" hangingPunct="1">
              <a:spcAft>
                <a:spcPts val="0"/>
              </a:spcAft>
              <a:buClr>
                <a:srgbClr val="FF0000"/>
              </a:buClr>
              <a:buFont typeface="Georgia" pitchFamily="18" charset="0"/>
              <a:buNone/>
              <a:defRPr/>
            </a:pPr>
            <a:endParaRPr lang="fr-BE" sz="2400" dirty="0" smtClean="0"/>
          </a:p>
          <a:p>
            <a:pPr eaLnBrk="1" fontAlgn="auto" hangingPunct="1">
              <a:spcAft>
                <a:spcPts val="0"/>
              </a:spcAft>
              <a:buClr>
                <a:srgbClr val="FF0000"/>
              </a:buClr>
              <a:buFont typeface="Georgia" pitchFamily="18" charset="0"/>
              <a:buNone/>
              <a:defRPr/>
            </a:pPr>
            <a:endParaRPr lang="fr-BE" sz="800" dirty="0" smtClean="0"/>
          </a:p>
          <a:p>
            <a:pPr marL="566737" indent="-457200" eaLnBrk="1" fontAlgn="auto" hangingPunct="1">
              <a:spcAft>
                <a:spcPts val="0"/>
              </a:spcAft>
              <a:buClr>
                <a:srgbClr val="FF0000"/>
              </a:buClr>
              <a:buFont typeface="+mj-lt"/>
              <a:buAutoNum type="arabicPeriod" startAt="2"/>
              <a:defRPr/>
            </a:pPr>
            <a:r>
              <a:rPr lang="fr-BE" sz="2400" dirty="0" smtClean="0"/>
              <a:t>cohabitation, séparation,…  ségrégation,  ghettoïsation</a:t>
            </a:r>
          </a:p>
          <a:p>
            <a:pPr eaLnBrk="1" fontAlgn="auto" hangingPunct="1">
              <a:spcAft>
                <a:spcPts val="0"/>
              </a:spcAft>
              <a:buClr>
                <a:srgbClr val="FF0000"/>
              </a:buClr>
              <a:buFont typeface="Georgia" pitchFamily="18" charset="0"/>
              <a:buNone/>
              <a:defRPr/>
            </a:pPr>
            <a:r>
              <a:rPr lang="fr-BE" sz="2400" dirty="0" smtClean="0"/>
              <a:t>	</a:t>
            </a:r>
            <a:r>
              <a:rPr lang="fr-BE" sz="2400" dirty="0" smtClean="0">
                <a:sym typeface="Wingdings" pitchFamily="2" charset="2"/>
              </a:rPr>
              <a:t> « </a:t>
            </a:r>
            <a:r>
              <a:rPr lang="fr-BE" sz="2400" dirty="0" smtClean="0">
                <a:solidFill>
                  <a:srgbClr val="FF0000"/>
                </a:solidFill>
                <a:sym typeface="Wingdings" pitchFamily="2" charset="2"/>
              </a:rPr>
              <a:t>multi</a:t>
            </a:r>
            <a:r>
              <a:rPr lang="fr-BE" sz="2400" dirty="0" smtClean="0">
                <a:sym typeface="Wingdings" pitchFamily="2" charset="2"/>
              </a:rPr>
              <a:t>-culturalité »</a:t>
            </a:r>
          </a:p>
          <a:p>
            <a:pPr eaLnBrk="1" fontAlgn="auto" hangingPunct="1">
              <a:spcAft>
                <a:spcPts val="0"/>
              </a:spcAft>
              <a:buClr>
                <a:srgbClr val="FF0000"/>
              </a:buClr>
              <a:buFont typeface="Georgia" pitchFamily="18" charset="0"/>
              <a:buNone/>
              <a:defRPr/>
            </a:pPr>
            <a:endParaRPr lang="fr-BE" sz="2400" dirty="0" smtClean="0"/>
          </a:p>
          <a:p>
            <a:pPr eaLnBrk="1" fontAlgn="auto" hangingPunct="1">
              <a:spcAft>
                <a:spcPts val="0"/>
              </a:spcAft>
              <a:buClr>
                <a:srgbClr val="FF0000"/>
              </a:buClr>
              <a:buFont typeface="Arial" pitchFamily="34" charset="0"/>
              <a:buChar char="•"/>
              <a:defRPr/>
            </a:pPr>
            <a:endParaRPr lang="fr-BE" sz="800" dirty="0" smtClean="0"/>
          </a:p>
          <a:p>
            <a:pPr marL="566737" indent="-457200" eaLnBrk="1" fontAlgn="auto" hangingPunct="1">
              <a:spcAft>
                <a:spcPts val="0"/>
              </a:spcAft>
              <a:buClr>
                <a:srgbClr val="FF0000"/>
              </a:buClr>
              <a:buFont typeface="+mj-lt"/>
              <a:buAutoNum type="arabicPeriod" startAt="3"/>
              <a:defRPr/>
            </a:pPr>
            <a:r>
              <a:rPr lang="fr-BE" sz="2400" dirty="0" smtClean="0"/>
              <a:t>diversité, éclectisme, brassage,… interactions superficielles</a:t>
            </a:r>
          </a:p>
          <a:p>
            <a:pPr eaLnBrk="1" fontAlgn="auto" hangingPunct="1">
              <a:spcAft>
                <a:spcPts val="0"/>
              </a:spcAft>
              <a:buClr>
                <a:srgbClr val="FF0000"/>
              </a:buClr>
              <a:buFont typeface="Georgia" pitchFamily="18" charset="0"/>
              <a:buNone/>
              <a:defRPr/>
            </a:pPr>
            <a:r>
              <a:rPr lang="fr-BE" sz="2400" dirty="0" smtClean="0">
                <a:sym typeface="Wingdings" pitchFamily="2" charset="2"/>
              </a:rPr>
              <a:t>	 « </a:t>
            </a:r>
            <a:r>
              <a:rPr lang="fr-BE" sz="2400" dirty="0" smtClean="0">
                <a:solidFill>
                  <a:srgbClr val="FF0000"/>
                </a:solidFill>
                <a:sym typeface="Wingdings" pitchFamily="2" charset="2"/>
              </a:rPr>
              <a:t>pluri</a:t>
            </a:r>
            <a:r>
              <a:rPr lang="fr-BE" sz="2400" dirty="0" smtClean="0">
                <a:sym typeface="Wingdings" pitchFamily="2" charset="2"/>
              </a:rPr>
              <a:t>-culturalité »</a:t>
            </a:r>
            <a:endParaRPr lang="fr-BE" sz="2400" dirty="0" smtClean="0"/>
          </a:p>
          <a:p>
            <a:pPr eaLnBrk="1" fontAlgn="auto" hangingPunct="1">
              <a:spcAft>
                <a:spcPts val="0"/>
              </a:spcAft>
              <a:buFont typeface="Georgia" pitchFamily="18" charset="0"/>
              <a:buNone/>
              <a:defRPr/>
            </a:pPr>
            <a:endParaRPr lang="fr-BE" sz="800" dirty="0" smtClean="0"/>
          </a:p>
          <a:p>
            <a:pPr marL="109537" indent="0" eaLnBrk="1" fontAlgn="auto" hangingPunct="1">
              <a:spcAft>
                <a:spcPts val="0"/>
              </a:spcAft>
              <a:buNone/>
              <a:defRPr/>
            </a:pPr>
            <a:endParaRPr lang="fr-BE" dirty="0" smtClean="0"/>
          </a:p>
          <a:p>
            <a:pPr eaLnBrk="1" fontAlgn="auto" hangingPunct="1">
              <a:spcAft>
                <a:spcPts val="0"/>
              </a:spcAft>
              <a:buFont typeface="Arial" pitchFamily="34" charset="0"/>
              <a:buChar char="•"/>
              <a:defRPr/>
            </a:pPr>
            <a:endParaRPr lang="fr-BE" i="1" dirty="0" smtClean="0"/>
          </a:p>
          <a:p>
            <a:pPr eaLnBrk="1" fontAlgn="auto" hangingPunct="1">
              <a:spcAft>
                <a:spcPts val="0"/>
              </a:spcAft>
              <a:buFont typeface="Arial" pitchFamily="34" charset="0"/>
              <a:buChar char="•"/>
              <a:defRPr/>
            </a:pPr>
            <a:endParaRPr lang="fr-BE" dirty="0" smtClean="0"/>
          </a:p>
          <a:p>
            <a:pPr eaLnBrk="1" fontAlgn="auto" hangingPunct="1">
              <a:spcAft>
                <a:spcPts val="0"/>
              </a:spcAft>
              <a:buFont typeface="Arial" pitchFamily="34" charset="0"/>
              <a:buChar char="•"/>
              <a:defRPr/>
            </a:pPr>
            <a:endParaRPr lang="fr-BE" dirty="0" smtClean="0"/>
          </a:p>
        </p:txBody>
      </p:sp>
      <p:sp>
        <p:nvSpPr>
          <p:cNvPr id="5" name="Titre 1"/>
          <p:cNvSpPr txBox="1">
            <a:spLocks/>
          </p:cNvSpPr>
          <p:nvPr/>
        </p:nvSpPr>
        <p:spPr bwMode="auto">
          <a:xfrm>
            <a:off x="571500" y="785813"/>
            <a:ext cx="8143875" cy="785812"/>
          </a:xfrm>
          <a:prstGeom prst="rect">
            <a:avLst/>
          </a:prstGeom>
          <a:noFill/>
          <a:ln w="9525">
            <a:noFill/>
            <a:miter lim="800000"/>
            <a:headEnd/>
            <a:tailEnd/>
          </a:ln>
        </p:spPr>
        <p:txBody>
          <a:bodyPr anchor="ctr"/>
          <a:lstStyle/>
          <a:p>
            <a:pPr eaLnBrk="0" hangingPunct="0">
              <a:defRPr/>
            </a:pPr>
            <a:r>
              <a:rPr lang="fr-BE" sz="2800" dirty="0">
                <a:solidFill>
                  <a:srgbClr val="FF0000"/>
                </a:solidFill>
                <a:latin typeface="+mn-lt"/>
              </a:rPr>
              <a:t>QUE SE PASSE-T-IL q</a:t>
            </a:r>
            <a:r>
              <a:rPr lang="fr-BE" sz="2800" dirty="0">
                <a:solidFill>
                  <a:srgbClr val="FF0000"/>
                </a:solidFill>
                <a:latin typeface="Calibri" pitchFamily="34" charset="0"/>
                <a:ea typeface="+mj-ea"/>
                <a:cs typeface="+mj-cs"/>
              </a:rPr>
              <a:t>uand des personnes, des groupes de cultures différentes se rencontrent?</a:t>
            </a:r>
            <a:endParaRPr lang="fr-BE" sz="3600" dirty="0">
              <a:solidFill>
                <a:srgbClr val="FF0000"/>
              </a:solidFill>
              <a:latin typeface="Calibri" pitchFamily="34" charset="0"/>
              <a:ea typeface="+mj-ea"/>
              <a:cs typeface="+mj-cs"/>
            </a:endParaRPr>
          </a:p>
        </p:txBody>
      </p:sp>
    </p:spTree>
    <p:extLst>
      <p:ext uri="{BB962C8B-B14F-4D97-AF65-F5344CB8AC3E}">
        <p14:creationId xmlns:p14="http://schemas.microsoft.com/office/powerpoint/2010/main" val="17176094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contenu 3"/>
          <p:cNvSpPr>
            <a:spLocks noGrp="1"/>
          </p:cNvSpPr>
          <p:nvPr>
            <p:ph idx="1"/>
          </p:nvPr>
        </p:nvSpPr>
        <p:spPr>
          <a:xfrm>
            <a:off x="457200" y="1090389"/>
            <a:ext cx="8686800" cy="4714875"/>
          </a:xfrm>
        </p:spPr>
        <p:txBody>
          <a:bodyPr rtlCol="0">
            <a:normAutofit/>
          </a:bodyPr>
          <a:lstStyle/>
          <a:p>
            <a:pPr eaLnBrk="1" fontAlgn="auto" hangingPunct="1">
              <a:spcAft>
                <a:spcPts val="0"/>
              </a:spcAft>
              <a:buFont typeface="Georgia" pitchFamily="18" charset="0"/>
              <a:buNone/>
              <a:defRPr/>
            </a:pPr>
            <a:endParaRPr lang="fr-BE" sz="800" dirty="0" smtClean="0"/>
          </a:p>
          <a:p>
            <a:pPr marL="566737" indent="-457200" eaLnBrk="1" fontAlgn="auto" hangingPunct="1">
              <a:spcAft>
                <a:spcPts val="0"/>
              </a:spcAft>
              <a:buClr>
                <a:srgbClr val="FF0000"/>
              </a:buClr>
              <a:buFont typeface="+mj-lt"/>
              <a:buAutoNum type="arabicPeriod" startAt="4"/>
              <a:defRPr/>
            </a:pPr>
            <a:r>
              <a:rPr lang="fr-BE" sz="2400" dirty="0" smtClean="0"/>
              <a:t>« </a:t>
            </a:r>
            <a:r>
              <a:rPr lang="fr-BE" sz="2400" dirty="0" err="1" smtClean="0">
                <a:solidFill>
                  <a:srgbClr val="FF0000"/>
                </a:solidFill>
              </a:rPr>
              <a:t>inter</a:t>
            </a:r>
            <a:r>
              <a:rPr lang="fr-BE" sz="2400" dirty="0" err="1" smtClean="0"/>
              <a:t>-culturalité</a:t>
            </a:r>
            <a:r>
              <a:rPr lang="fr-BE" sz="2400" dirty="0" smtClean="0"/>
              <a:t> » :  à la mode!</a:t>
            </a:r>
          </a:p>
          <a:p>
            <a:pPr marL="531813" indent="0" eaLnBrk="1" fontAlgn="auto" hangingPunct="1">
              <a:spcAft>
                <a:spcPts val="0"/>
              </a:spcAft>
              <a:buNone/>
              <a:defRPr/>
            </a:pPr>
            <a:endParaRPr lang="fr-BE" sz="2400" dirty="0" smtClean="0"/>
          </a:p>
          <a:p>
            <a:pPr marL="531813" indent="0" eaLnBrk="1" fontAlgn="auto" hangingPunct="1">
              <a:spcAft>
                <a:spcPts val="0"/>
              </a:spcAft>
              <a:buNone/>
              <a:defRPr/>
            </a:pPr>
            <a:r>
              <a:rPr lang="fr-BE" sz="2400" dirty="0" smtClean="0"/>
              <a:t>plusieurs significations, mais surtout :</a:t>
            </a:r>
          </a:p>
          <a:p>
            <a:pPr marL="531813" indent="0" eaLnBrk="1" fontAlgn="auto" hangingPunct="1">
              <a:spcAft>
                <a:spcPts val="0"/>
              </a:spcAft>
              <a:buNone/>
              <a:defRPr/>
            </a:pPr>
            <a:endParaRPr lang="fr-BE" sz="2400" dirty="0" smtClean="0"/>
          </a:p>
          <a:p>
            <a:pPr marL="531813" indent="0" eaLnBrk="1" fontAlgn="auto" hangingPunct="1">
              <a:spcAft>
                <a:spcPts val="0"/>
              </a:spcAft>
              <a:buNone/>
              <a:defRPr/>
            </a:pPr>
            <a:r>
              <a:rPr lang="fr-BE" sz="2400" dirty="0" smtClean="0"/>
              <a:t>a) simples contacts entre des cultures différentes (cf. « international »)</a:t>
            </a:r>
          </a:p>
          <a:p>
            <a:pPr marL="109537" indent="0" eaLnBrk="1" fontAlgn="auto" hangingPunct="1">
              <a:spcAft>
                <a:spcPts val="0"/>
              </a:spcAft>
              <a:buNone/>
              <a:defRPr/>
            </a:pPr>
            <a:endParaRPr lang="fr-BE" sz="2400" dirty="0" smtClean="0"/>
          </a:p>
          <a:p>
            <a:pPr marL="531813" indent="0" eaLnBrk="1" fontAlgn="auto" hangingPunct="1">
              <a:spcAft>
                <a:spcPts val="0"/>
              </a:spcAft>
              <a:buNone/>
              <a:defRPr/>
            </a:pPr>
            <a:r>
              <a:rPr lang="fr-BE" sz="2400" dirty="0" smtClean="0"/>
              <a:t>b) démarche </a:t>
            </a:r>
            <a:r>
              <a:rPr lang="fr-BE" sz="2400" dirty="0" smtClean="0">
                <a:sym typeface="Wingdings" pitchFamily="2" charset="2"/>
              </a:rPr>
              <a:t>critique, autoréflexive, empathique, dynamique constructive, créative, toujours en chantier</a:t>
            </a:r>
          </a:p>
          <a:p>
            <a:pPr marL="531813" indent="0" eaLnBrk="1" fontAlgn="auto" hangingPunct="1">
              <a:spcAft>
                <a:spcPts val="0"/>
              </a:spcAft>
              <a:buNone/>
              <a:defRPr/>
            </a:pPr>
            <a:r>
              <a:rPr lang="fr-BE" sz="2400" dirty="0" smtClean="0">
                <a:sym typeface="Wingdings" pitchFamily="2" charset="2"/>
              </a:rPr>
              <a:t> modèle « utopique » de société</a:t>
            </a:r>
          </a:p>
          <a:p>
            <a:pPr eaLnBrk="1" fontAlgn="auto" hangingPunct="1">
              <a:spcAft>
                <a:spcPts val="0"/>
              </a:spcAft>
              <a:buNone/>
              <a:defRPr/>
            </a:pPr>
            <a:r>
              <a:rPr lang="fr-BE" sz="2400" dirty="0" smtClean="0"/>
              <a:t> 	</a:t>
            </a:r>
            <a:endParaRPr lang="fr-FR" sz="2400" dirty="0" smtClean="0"/>
          </a:p>
          <a:p>
            <a:pPr eaLnBrk="1" fontAlgn="auto" hangingPunct="1">
              <a:spcAft>
                <a:spcPts val="0"/>
              </a:spcAft>
              <a:buFont typeface="Arial" pitchFamily="34" charset="0"/>
              <a:buChar char="•"/>
              <a:defRPr/>
            </a:pPr>
            <a:endParaRPr lang="fr-BE" dirty="0" smtClean="0"/>
          </a:p>
          <a:p>
            <a:pPr eaLnBrk="1" fontAlgn="auto" hangingPunct="1">
              <a:spcAft>
                <a:spcPts val="0"/>
              </a:spcAft>
              <a:buFont typeface="Arial" pitchFamily="34" charset="0"/>
              <a:buChar char="•"/>
              <a:defRPr/>
            </a:pPr>
            <a:endParaRPr lang="fr-BE" i="1" dirty="0" smtClean="0"/>
          </a:p>
          <a:p>
            <a:pPr eaLnBrk="1" fontAlgn="auto" hangingPunct="1">
              <a:spcAft>
                <a:spcPts val="0"/>
              </a:spcAft>
              <a:buFont typeface="Arial" pitchFamily="34" charset="0"/>
              <a:buChar char="•"/>
              <a:defRPr/>
            </a:pPr>
            <a:endParaRPr lang="fr-BE" dirty="0" smtClean="0"/>
          </a:p>
          <a:p>
            <a:pPr eaLnBrk="1" fontAlgn="auto" hangingPunct="1">
              <a:spcAft>
                <a:spcPts val="0"/>
              </a:spcAft>
              <a:buFont typeface="Arial" pitchFamily="34" charset="0"/>
              <a:buChar char="•"/>
              <a:defRPr/>
            </a:pPr>
            <a:endParaRPr lang="fr-BE" dirty="0" smtClean="0"/>
          </a:p>
        </p:txBody>
      </p:sp>
    </p:spTree>
    <p:extLst>
      <p:ext uri="{BB962C8B-B14F-4D97-AF65-F5344CB8AC3E}">
        <p14:creationId xmlns:p14="http://schemas.microsoft.com/office/powerpoint/2010/main" val="5986625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re 1"/>
          <p:cNvSpPr>
            <a:spLocks noGrp="1"/>
          </p:cNvSpPr>
          <p:nvPr>
            <p:ph type="title" idx="4294967295"/>
          </p:nvPr>
        </p:nvSpPr>
        <p:spPr>
          <a:xfrm>
            <a:off x="421481" y="576263"/>
            <a:ext cx="8229600" cy="1066800"/>
          </a:xfrm>
        </p:spPr>
        <p:txBody>
          <a:bodyPr/>
          <a:lstStyle/>
          <a:p>
            <a:pPr algn="l" eaLnBrk="1" hangingPunct="1"/>
            <a:r>
              <a:rPr lang="fr-BE" altLang="fr-FR" sz="3600" dirty="0" smtClean="0">
                <a:solidFill>
                  <a:srgbClr val="FF0000"/>
                </a:solidFill>
              </a:rPr>
              <a:t>Dynamique de l’interculturel:</a:t>
            </a:r>
            <a:endParaRPr lang="fr-FR" altLang="fr-FR" sz="3600" dirty="0" smtClean="0">
              <a:solidFill>
                <a:srgbClr val="FF0000"/>
              </a:solidFill>
            </a:endParaRPr>
          </a:p>
        </p:txBody>
      </p:sp>
      <p:sp>
        <p:nvSpPr>
          <p:cNvPr id="46084" name="ZoneTexte 3"/>
          <p:cNvSpPr txBox="1">
            <a:spLocks noChangeArrowheads="1"/>
          </p:cNvSpPr>
          <p:nvPr/>
        </p:nvSpPr>
        <p:spPr bwMode="auto">
          <a:xfrm>
            <a:off x="2554060" y="5122948"/>
            <a:ext cx="3714750" cy="954088"/>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w="9525">
            <a:solidFill>
              <a:schemeClr val="tx1"/>
            </a:solidFill>
            <a:miter lim="800000"/>
            <a:headEnd/>
            <a:tailEnd/>
          </a:ln>
        </p:spPr>
        <p:txBody>
          <a:bodyPr>
            <a:spAutoFit/>
          </a:bodyPr>
          <a:lstStyle/>
          <a:p>
            <a:pPr algn="ctr">
              <a:defRPr/>
            </a:pPr>
            <a:r>
              <a:rPr lang="fr-BE" sz="2800"/>
              <a:t>1</a:t>
            </a:r>
          </a:p>
          <a:p>
            <a:pPr algn="ctr">
              <a:defRPr/>
            </a:pPr>
            <a:r>
              <a:rPr lang="fr-BE" sz="2800"/>
              <a:t>phase comparative  </a:t>
            </a:r>
            <a:endParaRPr lang="fr-FR" sz="2800"/>
          </a:p>
        </p:txBody>
      </p:sp>
      <p:sp>
        <p:nvSpPr>
          <p:cNvPr id="46085" name="ZoneTexte 4"/>
          <p:cNvSpPr txBox="1">
            <a:spLocks noChangeArrowheads="1"/>
          </p:cNvSpPr>
          <p:nvPr/>
        </p:nvSpPr>
        <p:spPr bwMode="auto">
          <a:xfrm>
            <a:off x="5000624" y="3558175"/>
            <a:ext cx="3929062" cy="954087"/>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w="9525">
            <a:solidFill>
              <a:schemeClr val="tx1"/>
            </a:solidFill>
            <a:miter lim="800000"/>
            <a:headEnd/>
            <a:tailEnd/>
          </a:ln>
        </p:spPr>
        <p:txBody>
          <a:bodyPr>
            <a:spAutoFit/>
          </a:bodyPr>
          <a:lstStyle/>
          <a:p>
            <a:pPr algn="ctr">
              <a:defRPr/>
            </a:pPr>
            <a:r>
              <a:rPr lang="fr-BE" sz="2800" dirty="0"/>
              <a:t>2b</a:t>
            </a:r>
          </a:p>
          <a:p>
            <a:pPr algn="ctr">
              <a:defRPr/>
            </a:pPr>
            <a:r>
              <a:rPr lang="fr-BE" sz="2800" dirty="0"/>
              <a:t>phase autoréflexive</a:t>
            </a:r>
            <a:endParaRPr lang="fr-FR" dirty="0"/>
          </a:p>
        </p:txBody>
      </p:sp>
      <p:sp>
        <p:nvSpPr>
          <p:cNvPr id="46086" name="ZoneTexte 5"/>
          <p:cNvSpPr txBox="1">
            <a:spLocks noChangeArrowheads="1"/>
          </p:cNvSpPr>
          <p:nvPr/>
        </p:nvSpPr>
        <p:spPr bwMode="auto">
          <a:xfrm>
            <a:off x="2571750" y="1980994"/>
            <a:ext cx="3929062" cy="954087"/>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w="9525">
            <a:solidFill>
              <a:schemeClr val="tx1"/>
            </a:solidFill>
            <a:miter lim="800000"/>
            <a:headEnd/>
            <a:tailEnd/>
          </a:ln>
        </p:spPr>
        <p:txBody>
          <a:bodyPr>
            <a:spAutoFit/>
          </a:bodyPr>
          <a:lstStyle/>
          <a:p>
            <a:pPr algn="ctr">
              <a:defRPr/>
            </a:pPr>
            <a:r>
              <a:rPr lang="fr-BE" sz="2800" dirty="0"/>
              <a:t>3</a:t>
            </a:r>
          </a:p>
          <a:p>
            <a:pPr algn="ctr">
              <a:defRPr/>
            </a:pPr>
            <a:r>
              <a:rPr lang="fr-BE" sz="2800" dirty="0"/>
              <a:t>phase constructive</a:t>
            </a:r>
            <a:endParaRPr lang="fr-FR" dirty="0"/>
          </a:p>
        </p:txBody>
      </p:sp>
      <p:cxnSp>
        <p:nvCxnSpPr>
          <p:cNvPr id="26637" name="Connecteur droit avec flèche 10"/>
          <p:cNvCxnSpPr>
            <a:cxnSpLocks noChangeShapeType="1"/>
          </p:cNvCxnSpPr>
          <p:nvPr/>
        </p:nvCxnSpPr>
        <p:spPr bwMode="auto">
          <a:xfrm flipV="1">
            <a:off x="4695484" y="4615111"/>
            <a:ext cx="785813" cy="500062"/>
          </a:xfrm>
          <a:prstGeom prst="straightConnector1">
            <a:avLst/>
          </a:prstGeom>
          <a:noFill/>
          <a:ln w="76200"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26638" name="Connecteur droit avec flèche 11"/>
          <p:cNvCxnSpPr>
            <a:cxnSpLocks noChangeShapeType="1"/>
          </p:cNvCxnSpPr>
          <p:nvPr/>
        </p:nvCxnSpPr>
        <p:spPr bwMode="auto">
          <a:xfrm rot="5400000" flipH="1" flipV="1">
            <a:off x="3643313" y="2935081"/>
            <a:ext cx="642937" cy="642937"/>
          </a:xfrm>
          <a:prstGeom prst="straightConnector1">
            <a:avLst/>
          </a:prstGeom>
          <a:noFill/>
          <a:ln w="76200"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9" name="ZoneTexte 4"/>
          <p:cNvSpPr txBox="1">
            <a:spLocks noChangeArrowheads="1"/>
          </p:cNvSpPr>
          <p:nvPr/>
        </p:nvSpPr>
        <p:spPr bwMode="auto">
          <a:xfrm>
            <a:off x="190985" y="3578019"/>
            <a:ext cx="3929063" cy="954088"/>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w="9525">
            <a:solidFill>
              <a:schemeClr val="tx1"/>
            </a:solidFill>
            <a:miter lim="800000"/>
            <a:headEnd/>
            <a:tailEnd/>
          </a:ln>
        </p:spPr>
        <p:txBody>
          <a:bodyPr>
            <a:spAutoFit/>
          </a:bodyPr>
          <a:lstStyle/>
          <a:p>
            <a:pPr algn="ctr">
              <a:defRPr/>
            </a:pPr>
            <a:r>
              <a:rPr lang="fr-BE" sz="2800" dirty="0"/>
              <a:t>2a</a:t>
            </a:r>
          </a:p>
          <a:p>
            <a:pPr algn="ctr">
              <a:defRPr/>
            </a:pPr>
            <a:r>
              <a:rPr lang="fr-BE" sz="2800" dirty="0"/>
              <a:t>phase empathique</a:t>
            </a:r>
            <a:endParaRPr lang="fr-FR" dirty="0"/>
          </a:p>
        </p:txBody>
      </p:sp>
      <p:cxnSp>
        <p:nvCxnSpPr>
          <p:cNvPr id="26642" name="Connecteur droit avec flèche 12"/>
          <p:cNvCxnSpPr>
            <a:cxnSpLocks noChangeShapeType="1"/>
          </p:cNvCxnSpPr>
          <p:nvPr/>
        </p:nvCxnSpPr>
        <p:spPr bwMode="auto">
          <a:xfrm rot="10800000">
            <a:off x="3321844" y="4585691"/>
            <a:ext cx="642937" cy="571500"/>
          </a:xfrm>
          <a:prstGeom prst="straightConnector1">
            <a:avLst/>
          </a:prstGeom>
          <a:noFill/>
          <a:ln w="76200"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26643" name="Connecteur droit avec flèche 17"/>
          <p:cNvCxnSpPr>
            <a:cxnSpLocks noChangeShapeType="1"/>
          </p:cNvCxnSpPr>
          <p:nvPr/>
        </p:nvCxnSpPr>
        <p:spPr bwMode="auto">
          <a:xfrm rot="16200000" flipV="1">
            <a:off x="4679156" y="2970800"/>
            <a:ext cx="642937" cy="571500"/>
          </a:xfrm>
          <a:prstGeom prst="straightConnector1">
            <a:avLst/>
          </a:prstGeom>
          <a:noFill/>
          <a:ln w="76200"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26644" name="Connecteur droit avec flèche 20"/>
          <p:cNvCxnSpPr>
            <a:cxnSpLocks noChangeShapeType="1"/>
          </p:cNvCxnSpPr>
          <p:nvPr/>
        </p:nvCxnSpPr>
        <p:spPr bwMode="auto">
          <a:xfrm rot="10800000" flipV="1">
            <a:off x="4143375" y="4006643"/>
            <a:ext cx="785813" cy="28575"/>
          </a:xfrm>
          <a:prstGeom prst="straightConnector1">
            <a:avLst/>
          </a:prstGeom>
          <a:noFill/>
          <a:ln w="76200" algn="ctr">
            <a:solidFill>
              <a:srgbClr val="FF0000"/>
            </a:solidFill>
            <a:round/>
            <a:headEnd type="triangle" w="med" len="me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5614267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46084"/>
                                        </p:tgtEl>
                                        <p:attrNameLst>
                                          <p:attrName>style.visibility</p:attrName>
                                        </p:attrNameLst>
                                      </p:cBhvr>
                                      <p:to>
                                        <p:strVal val="visible"/>
                                      </p:to>
                                    </p:set>
                                    <p:animEffect transition="in" filter="fade">
                                      <p:cBhvr>
                                        <p:cTn id="7" dur="1000"/>
                                        <p:tgtEl>
                                          <p:spTgt spid="46084"/>
                                        </p:tgtEl>
                                      </p:cBhvr>
                                    </p:animEffect>
                                    <p:anim calcmode="lin" valueType="num">
                                      <p:cBhvr>
                                        <p:cTn id="8" dur="1000" fill="hold"/>
                                        <p:tgtEl>
                                          <p:spTgt spid="46084"/>
                                        </p:tgtEl>
                                        <p:attrNameLst>
                                          <p:attrName>ppt_x</p:attrName>
                                        </p:attrNameLst>
                                      </p:cBhvr>
                                      <p:tavLst>
                                        <p:tav tm="0">
                                          <p:val>
                                            <p:strVal val="#ppt_x"/>
                                          </p:val>
                                        </p:tav>
                                        <p:tav tm="100000">
                                          <p:val>
                                            <p:strVal val="#ppt_x"/>
                                          </p:val>
                                        </p:tav>
                                      </p:tavLst>
                                    </p:anim>
                                    <p:anim calcmode="lin" valueType="num">
                                      <p:cBhvr>
                                        <p:cTn id="9" dur="1000" fill="hold"/>
                                        <p:tgtEl>
                                          <p:spTgt spid="4608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46085"/>
                                        </p:tgtEl>
                                        <p:attrNameLst>
                                          <p:attrName>style.visibility</p:attrName>
                                        </p:attrNameLst>
                                      </p:cBhvr>
                                      <p:to>
                                        <p:strVal val="visible"/>
                                      </p:to>
                                    </p:set>
                                    <p:animEffect transition="in" filter="fade">
                                      <p:cBhvr>
                                        <p:cTn id="14" dur="1000"/>
                                        <p:tgtEl>
                                          <p:spTgt spid="46085"/>
                                        </p:tgtEl>
                                      </p:cBhvr>
                                    </p:animEffect>
                                    <p:anim calcmode="lin" valueType="num">
                                      <p:cBhvr>
                                        <p:cTn id="15" dur="1000" fill="hold"/>
                                        <p:tgtEl>
                                          <p:spTgt spid="46085"/>
                                        </p:tgtEl>
                                        <p:attrNameLst>
                                          <p:attrName>ppt_x</p:attrName>
                                        </p:attrNameLst>
                                      </p:cBhvr>
                                      <p:tavLst>
                                        <p:tav tm="0">
                                          <p:val>
                                            <p:strVal val="#ppt_x"/>
                                          </p:val>
                                        </p:tav>
                                        <p:tav tm="100000">
                                          <p:val>
                                            <p:strVal val="#ppt_x"/>
                                          </p:val>
                                        </p:tav>
                                      </p:tavLst>
                                    </p:anim>
                                    <p:anim calcmode="lin" valueType="num">
                                      <p:cBhvr>
                                        <p:cTn id="16" dur="1000" fill="hold"/>
                                        <p:tgtEl>
                                          <p:spTgt spid="46085"/>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entr" presetSubtype="0" fill="hold" nodeType="clickEffect">
                                  <p:stCondLst>
                                    <p:cond delay="0"/>
                                  </p:stCondLst>
                                  <p:childTnLst>
                                    <p:set>
                                      <p:cBhvr>
                                        <p:cTn id="25" dur="1" fill="hold">
                                          <p:stCondLst>
                                            <p:cond delay="0"/>
                                          </p:stCondLst>
                                        </p:cTn>
                                        <p:tgtEl>
                                          <p:spTgt spid="46086"/>
                                        </p:tgtEl>
                                        <p:attrNameLst>
                                          <p:attrName>style.visibility</p:attrName>
                                        </p:attrNameLst>
                                      </p:cBhvr>
                                      <p:to>
                                        <p:strVal val="visible"/>
                                      </p:to>
                                    </p:set>
                                    <p:animEffect transition="in" filter="fade">
                                      <p:cBhvr>
                                        <p:cTn id="26" dur="1000"/>
                                        <p:tgtEl>
                                          <p:spTgt spid="46086"/>
                                        </p:tgtEl>
                                      </p:cBhvr>
                                    </p:animEffect>
                                    <p:anim calcmode="lin" valueType="num">
                                      <p:cBhvr>
                                        <p:cTn id="27" dur="1000" fill="hold"/>
                                        <p:tgtEl>
                                          <p:spTgt spid="46086"/>
                                        </p:tgtEl>
                                        <p:attrNameLst>
                                          <p:attrName>ppt_x</p:attrName>
                                        </p:attrNameLst>
                                      </p:cBhvr>
                                      <p:tavLst>
                                        <p:tav tm="0">
                                          <p:val>
                                            <p:strVal val="#ppt_x"/>
                                          </p:val>
                                        </p:tav>
                                        <p:tav tm="100000">
                                          <p:val>
                                            <p:strVal val="#ppt_x"/>
                                          </p:val>
                                        </p:tav>
                                      </p:tavLst>
                                    </p:anim>
                                    <p:anim calcmode="lin" valueType="num">
                                      <p:cBhvr>
                                        <p:cTn id="28" dur="1000" fill="hold"/>
                                        <p:tgtEl>
                                          <p:spTgt spid="4608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Espace réservé du contenu 3"/>
          <p:cNvSpPr>
            <a:spLocks noGrp="1"/>
          </p:cNvSpPr>
          <p:nvPr>
            <p:ph idx="1"/>
          </p:nvPr>
        </p:nvSpPr>
        <p:spPr>
          <a:xfrm>
            <a:off x="457200" y="740048"/>
            <a:ext cx="8186738" cy="5929312"/>
          </a:xfrm>
        </p:spPr>
        <p:txBody>
          <a:bodyPr rtlCol="0">
            <a:normAutofit lnSpcReduction="10000"/>
          </a:bodyPr>
          <a:lstStyle/>
          <a:p>
            <a:pPr eaLnBrk="1" fontAlgn="auto" hangingPunct="1">
              <a:spcAft>
                <a:spcPts val="0"/>
              </a:spcAft>
              <a:buFont typeface="Georgia" pitchFamily="18" charset="0"/>
              <a:buNone/>
              <a:defRPr/>
            </a:pPr>
            <a:r>
              <a:rPr lang="fr-BE" dirty="0" smtClean="0">
                <a:solidFill>
                  <a:srgbClr val="FF0000"/>
                </a:solidFill>
              </a:rPr>
              <a:t>Exemples de situations plurilingues-interculturelles</a:t>
            </a:r>
          </a:p>
          <a:p>
            <a:pPr eaLnBrk="1" fontAlgn="auto" hangingPunct="1">
              <a:spcAft>
                <a:spcPts val="0"/>
              </a:spcAft>
              <a:buFont typeface="Arial" pitchFamily="34" charset="0"/>
              <a:buChar char="•"/>
              <a:defRPr/>
            </a:pPr>
            <a:endParaRPr lang="fr-BE" sz="800" dirty="0" smtClean="0"/>
          </a:p>
          <a:p>
            <a:pPr eaLnBrk="1" fontAlgn="auto" hangingPunct="1">
              <a:spcAft>
                <a:spcPts val="0"/>
              </a:spcAft>
              <a:buFont typeface="Arial" pitchFamily="34" charset="0"/>
              <a:buChar char="•"/>
              <a:defRPr/>
            </a:pPr>
            <a:r>
              <a:rPr lang="fr-BE" dirty="0" smtClean="0"/>
              <a:t>Quelques pays : la Suisse, le Canada, le Luxembourg, la Belgique</a:t>
            </a:r>
          </a:p>
          <a:p>
            <a:pPr marL="531813" indent="-176213" eaLnBrk="1" fontAlgn="auto" hangingPunct="1">
              <a:spcAft>
                <a:spcPts val="0"/>
              </a:spcAft>
              <a:buFont typeface="Georgia" pitchFamily="18" charset="0"/>
              <a:buNone/>
              <a:defRPr/>
            </a:pPr>
            <a:r>
              <a:rPr lang="fr-BE" dirty="0" smtClean="0"/>
              <a:t>- pluralité, conjonction, combinaisons, concurrence, conflits, pragmatisme, réglementation…</a:t>
            </a:r>
          </a:p>
          <a:p>
            <a:pPr eaLnBrk="1" fontAlgn="auto" hangingPunct="1">
              <a:spcAft>
                <a:spcPts val="0"/>
              </a:spcAft>
              <a:buFont typeface="Arial" pitchFamily="34" charset="0"/>
              <a:buChar char="•"/>
              <a:defRPr/>
            </a:pPr>
            <a:endParaRPr lang="fr-BE" sz="800" dirty="0" smtClean="0"/>
          </a:p>
          <a:p>
            <a:pPr eaLnBrk="1" fontAlgn="auto" hangingPunct="1">
              <a:spcAft>
                <a:spcPts val="0"/>
              </a:spcAft>
              <a:buFont typeface="Arial" pitchFamily="34" charset="0"/>
              <a:buChar char="•"/>
              <a:defRPr/>
            </a:pPr>
            <a:r>
              <a:rPr lang="fr-BE" dirty="0" smtClean="0"/>
              <a:t>La F/francophonie</a:t>
            </a:r>
          </a:p>
          <a:p>
            <a:pPr eaLnBrk="1" fontAlgn="auto" hangingPunct="1">
              <a:spcAft>
                <a:spcPts val="0"/>
              </a:spcAft>
              <a:buFont typeface="Georgia" pitchFamily="18" charset="0"/>
              <a:buNone/>
              <a:defRPr/>
            </a:pPr>
            <a:r>
              <a:rPr lang="fr-BE" dirty="0" smtClean="0"/>
              <a:t>	- même langue (?) – cultures différentes</a:t>
            </a:r>
          </a:p>
          <a:p>
            <a:pPr eaLnBrk="1" fontAlgn="auto" hangingPunct="1">
              <a:spcAft>
                <a:spcPts val="0"/>
              </a:spcAft>
              <a:buFont typeface="Georgia" pitchFamily="18" charset="0"/>
              <a:buNone/>
              <a:defRPr/>
            </a:pPr>
            <a:r>
              <a:rPr lang="fr-BE" dirty="0" smtClean="0"/>
              <a:t>	- perspective culturelle</a:t>
            </a:r>
          </a:p>
          <a:p>
            <a:pPr eaLnBrk="1" fontAlgn="auto" hangingPunct="1">
              <a:spcAft>
                <a:spcPts val="0"/>
              </a:spcAft>
              <a:buFont typeface="Georgia" pitchFamily="18" charset="0"/>
              <a:buNone/>
              <a:defRPr/>
            </a:pPr>
            <a:endParaRPr lang="fr-BE" sz="800" dirty="0" smtClean="0"/>
          </a:p>
          <a:p>
            <a:pPr eaLnBrk="1" fontAlgn="auto" hangingPunct="1">
              <a:spcAft>
                <a:spcPts val="0"/>
              </a:spcAft>
              <a:buFont typeface="Arial" pitchFamily="34" charset="0"/>
              <a:buChar char="•"/>
              <a:defRPr/>
            </a:pPr>
            <a:r>
              <a:rPr lang="fr-BE" dirty="0" smtClean="0"/>
              <a:t>L’Union européenne</a:t>
            </a:r>
          </a:p>
          <a:p>
            <a:pPr eaLnBrk="1" fontAlgn="auto" hangingPunct="1">
              <a:spcAft>
                <a:spcPts val="0"/>
              </a:spcAft>
              <a:buFont typeface="Georgia" pitchFamily="18" charset="0"/>
              <a:buNone/>
              <a:defRPr/>
            </a:pPr>
            <a:r>
              <a:rPr lang="fr-BE" dirty="0" smtClean="0"/>
              <a:t>	- même culture (?) – langues différentes</a:t>
            </a:r>
          </a:p>
          <a:p>
            <a:pPr eaLnBrk="1" fontAlgn="auto" hangingPunct="1">
              <a:spcAft>
                <a:spcPts val="0"/>
              </a:spcAft>
              <a:buFont typeface="Georgia" pitchFamily="18" charset="0"/>
              <a:buNone/>
              <a:defRPr/>
            </a:pPr>
            <a:r>
              <a:rPr lang="fr-BE" dirty="0" smtClean="0"/>
              <a:t>	- perspective économique</a:t>
            </a:r>
          </a:p>
          <a:p>
            <a:pPr eaLnBrk="1" fontAlgn="auto" hangingPunct="1">
              <a:spcAft>
                <a:spcPts val="0"/>
              </a:spcAft>
              <a:buFont typeface="Georgia" pitchFamily="18" charset="0"/>
              <a:buNone/>
              <a:defRPr/>
            </a:pPr>
            <a:r>
              <a:rPr lang="fr-BE" dirty="0" smtClean="0"/>
              <a:t>	- actions éducatives : Bologne, Erasmus, CECR, EPI</a:t>
            </a:r>
          </a:p>
          <a:p>
            <a:pPr eaLnBrk="1" fontAlgn="auto" hangingPunct="1">
              <a:spcAft>
                <a:spcPts val="0"/>
              </a:spcAft>
              <a:buFont typeface="Arial" pitchFamily="34" charset="0"/>
              <a:buChar char="•"/>
              <a:defRPr/>
            </a:pPr>
            <a:endParaRPr lang="fr-BE" dirty="0" smtClean="0"/>
          </a:p>
        </p:txBody>
      </p:sp>
    </p:spTree>
    <p:extLst>
      <p:ext uri="{BB962C8B-B14F-4D97-AF65-F5344CB8AC3E}">
        <p14:creationId xmlns:p14="http://schemas.microsoft.com/office/powerpoint/2010/main" val="5238981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u contenu 2"/>
          <p:cNvSpPr>
            <a:spLocks noGrp="1"/>
          </p:cNvSpPr>
          <p:nvPr>
            <p:ph idx="1"/>
          </p:nvPr>
        </p:nvSpPr>
        <p:spPr>
          <a:xfrm>
            <a:off x="457200" y="980728"/>
            <a:ext cx="8229600" cy="4324350"/>
          </a:xfrm>
        </p:spPr>
        <p:txBody>
          <a:bodyPr/>
          <a:lstStyle/>
          <a:p>
            <a:pPr eaLnBrk="1" hangingPunct="1">
              <a:buFont typeface="Georgia" pitchFamily="18" charset="0"/>
              <a:buNone/>
            </a:pPr>
            <a:r>
              <a:rPr lang="fr-BE" altLang="fr-FR" dirty="0" smtClean="0"/>
              <a:t>NB : mouvements +/- spontanés, universels </a:t>
            </a:r>
          </a:p>
          <a:p>
            <a:pPr eaLnBrk="1" hangingPunct="1">
              <a:buFont typeface="Georgia" pitchFamily="18" charset="0"/>
              <a:buNone/>
            </a:pPr>
            <a:r>
              <a:rPr lang="fr-BE" altLang="fr-FR" dirty="0" smtClean="0"/>
              <a:t>	cf. Cameroun, Brésil, Caraïbes, Papouasie-Nouvelle-Guinée (</a:t>
            </a:r>
            <a:r>
              <a:rPr lang="fr-BE" altLang="fr-FR" i="1" dirty="0" smtClean="0"/>
              <a:t>Le monde jusqu’à hier : ce que nous apprennent les sociétés traditionnelles</a:t>
            </a:r>
            <a:r>
              <a:rPr lang="fr-BE" altLang="fr-FR" dirty="0" smtClean="0"/>
              <a:t>, Jared </a:t>
            </a:r>
            <a:r>
              <a:rPr lang="fr-BE" altLang="fr-FR" dirty="0" err="1" smtClean="0"/>
              <a:t>Diamond</a:t>
            </a:r>
            <a:r>
              <a:rPr lang="fr-BE" altLang="fr-FR" dirty="0" smtClean="0"/>
              <a:t>)</a:t>
            </a:r>
          </a:p>
          <a:p>
            <a:pPr eaLnBrk="1" hangingPunct="1">
              <a:buFont typeface="Georgia" pitchFamily="18" charset="0"/>
              <a:buNone/>
            </a:pPr>
            <a:endParaRPr lang="fr-BE" altLang="fr-FR" dirty="0" smtClean="0"/>
          </a:p>
          <a:p>
            <a:pPr eaLnBrk="1" hangingPunct="1">
              <a:buFont typeface="Georgia" pitchFamily="18" charset="0"/>
              <a:buNone/>
            </a:pPr>
            <a:r>
              <a:rPr lang="fr-BE" altLang="fr-FR" dirty="0" smtClean="0"/>
              <a:t>	</a:t>
            </a:r>
            <a:r>
              <a:rPr lang="fr-BE" altLang="fr-FR" dirty="0" smtClean="0">
                <a:sym typeface="Wingdings" pitchFamily="2" charset="2"/>
              </a:rPr>
              <a:t> modèles pour le monde entier???</a:t>
            </a:r>
            <a:endParaRPr lang="fr-BE" altLang="fr-FR" dirty="0" smtClean="0"/>
          </a:p>
        </p:txBody>
      </p:sp>
      <p:sp>
        <p:nvSpPr>
          <p:cNvPr id="33795" name="Espace réservé du numéro de diapositive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fld id="{B508BA0B-F0EE-4030-9CFD-3DEDE45C5696}" type="slidenum">
              <a:rPr lang="en-GB" altLang="fr-FR" sz="1200" smtClean="0">
                <a:solidFill>
                  <a:srgbClr val="FFFFFF"/>
                </a:solidFill>
                <a:latin typeface="Arial" charset="0"/>
              </a:rPr>
              <a:pPr eaLnBrk="1" hangingPunct="1">
                <a:spcBef>
                  <a:spcPct val="0"/>
                </a:spcBef>
                <a:buFontTx/>
                <a:buNone/>
              </a:pPr>
              <a:t>9</a:t>
            </a:fld>
            <a:endParaRPr lang="en-GB" altLang="fr-FR" sz="1200" smtClean="0">
              <a:solidFill>
                <a:srgbClr val="FFFFFF"/>
              </a:solidFill>
              <a:latin typeface="Arial" charset="0"/>
            </a:endParaRPr>
          </a:p>
        </p:txBody>
      </p:sp>
    </p:spTree>
    <p:extLst>
      <p:ext uri="{BB962C8B-B14F-4D97-AF65-F5344CB8AC3E}">
        <p14:creationId xmlns:p14="http://schemas.microsoft.com/office/powerpoint/2010/main" val="347397559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in">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Urbai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12677</TotalTime>
  <Words>1129</Words>
  <Application>Microsoft Office PowerPoint</Application>
  <PresentationFormat>Affichage à l'écran (4:3)</PresentationFormat>
  <Paragraphs>332</Paragraphs>
  <Slides>35</Slides>
  <Notes>6</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35</vt:i4>
      </vt:variant>
    </vt:vector>
  </HeadingPairs>
  <TitlesOfParts>
    <vt:vector size="41" baseType="lpstr">
      <vt:lpstr>Arial</vt:lpstr>
      <vt:lpstr>Calibri</vt:lpstr>
      <vt:lpstr>Georgia</vt:lpstr>
      <vt:lpstr>Wingdings</vt:lpstr>
      <vt:lpstr>Wingdings 2</vt:lpstr>
      <vt:lpstr>Urbain</vt:lpstr>
      <vt:lpstr>Présentation PowerPoint</vt:lpstr>
      <vt:lpstr>Actualité +/- récente :</vt:lpstr>
      <vt:lpstr>Récurrent / inédit dans l’histoire, dans le monde ?</vt:lpstr>
      <vt:lpstr>Conséquences :</vt:lpstr>
      <vt:lpstr>Présentation PowerPoint</vt:lpstr>
      <vt:lpstr>Présentation PowerPoint</vt:lpstr>
      <vt:lpstr>Dynamique de l’interculturel:</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Apprentissage d’une langue étrangère  ≠  « apprentissage » d’une culture étrangère</vt:lpstr>
      <vt:lpstr>Présentation PowerPoint</vt:lpstr>
      <vt:lpstr>Présentation PowerPoint</vt:lpstr>
      <vt:lpstr>Présentation PowerPoint</vt:lpstr>
      <vt:lpstr>Présentation PowerPoint</vt:lpstr>
      <vt:lpstr>Présentation PowerPoint</vt:lpstr>
      <vt:lpstr>le français, langue de la diversité?</vt:lpstr>
      <vt:lpstr>Présentation PowerPoint</vt:lpstr>
      <vt:lpstr>11 septembre 2001/7 janvier-13 novembre 2015</vt:lpstr>
      <vt:lpstr>Présentation PowerPoint</vt:lpstr>
      <vt:lpstr>Présentation PowerPoint</vt:lpstr>
      <vt:lpstr>Langues ou Cultures Source/Cible?</vt:lpstr>
      <vt:lpstr>Dialectique UNIVERSEL-PARTICULIER</vt:lpstr>
      <vt:lpstr>Présentation PowerPoint</vt:lpstr>
      <vt:lpstr>Enjeu : diversité vs uniformité</vt:lpstr>
      <vt:lpstr>Présentation PowerPoint</vt:lpstr>
      <vt:lpstr>Présentation PowerPoint</vt:lpstr>
      <vt:lpstr>Présentation PowerPoint</vt:lpstr>
      <vt:lpstr>Présentation PowerPoint</vt:lpstr>
      <vt:lpstr>Pour un enseignement des langues et des cultures humaniste  pour le bien de tout le monde</vt:lpstr>
      <vt:lpstr>Pour un enseignement des langues et des cultures humaniste  pour le bien de chacun</vt:lpstr>
    </vt:vector>
  </TitlesOfParts>
  <Company>ULG - ISLV DEP. DE FRANCAIS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Les interactions en classe de langue étrangère</dc:title>
  <dc:creator>Jean-Marc Defays</dc:creator>
  <cp:lastModifiedBy>Me</cp:lastModifiedBy>
  <cp:revision>422</cp:revision>
  <cp:lastPrinted>2008-02-26T10:41:41Z</cp:lastPrinted>
  <dcterms:created xsi:type="dcterms:W3CDTF">2005-06-21T13:17:34Z</dcterms:created>
  <dcterms:modified xsi:type="dcterms:W3CDTF">2021-11-02T15:05:44Z</dcterms:modified>
</cp:coreProperties>
</file>