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5" r:id="rId3"/>
    <p:sldId id="268" r:id="rId4"/>
    <p:sldId id="266" r:id="rId5"/>
    <p:sldId id="267" r:id="rId6"/>
    <p:sldId id="271" r:id="rId7"/>
    <p:sldId id="269" r:id="rId8"/>
    <p:sldId id="270" r:id="rId9"/>
    <p:sldId id="282" r:id="rId10"/>
    <p:sldId id="284" r:id="rId11"/>
    <p:sldId id="276" r:id="rId12"/>
    <p:sldId id="277" r:id="rId13"/>
    <p:sldId id="279" r:id="rId14"/>
    <p:sldId id="281" r:id="rId15"/>
    <p:sldId id="286" r:id="rId16"/>
    <p:sldId id="288" r:id="rId17"/>
    <p:sldId id="283" r:id="rId18"/>
    <p:sldId id="285" r:id="rId19"/>
    <p:sldId id="289" r:id="rId20"/>
    <p:sldId id="290" r:id="rId21"/>
    <p:sldId id="292" r:id="rId22"/>
    <p:sldId id="29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FF3300"/>
    <a:srgbClr val="0000CC"/>
    <a:srgbClr val="0CC42B"/>
    <a:srgbClr val="D60093"/>
    <a:srgbClr val="CCFF33"/>
    <a:srgbClr val="CCFF66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12C3F-1F71-4CB8-843F-A7ABF82B99CA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59170-DF99-43B4-8E15-BDD22962F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59170-DF99-43B4-8E15-BDD22962F8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19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CBAB-40A5-4AFD-B238-D8CEB97BB194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61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3E2C-4C88-4509-92F5-AFD28988C5D2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29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BD7-E5A7-4D46-8323-BB670C0EEC4D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07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F29A-7564-41EC-A6E1-F1CFC20FFD8D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21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8852-6B95-4D74-8185-5532E737B237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29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1083-FBFD-4282-B8D1-C6B6F6302B24}" type="datetime1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3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D6-59F3-45DF-B686-00EA3BCFE888}" type="datetime1">
              <a:rPr lang="fr-FR" smtClean="0"/>
              <a:t>25/10/2024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25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BED7-0AA2-4CE1-89EE-FE8332B2DBB8}" type="datetime1">
              <a:rPr lang="fr-FR" smtClean="0"/>
              <a:t>25/10/2024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60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057-0307-4819-BDF0-53B2B3AD8EF3}" type="datetime1">
              <a:rPr lang="fr-FR" smtClean="0"/>
              <a:t>25/10/2024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43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66A1-D826-4598-91D4-B41DD5569F14}" type="datetime1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21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D01D-F704-478A-B345-6EBF3992F35E}" type="datetime1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2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4A512-F2D8-42F5-ADA8-98FC911C819C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7C90-24B6-4F12-A20C-633E31BB8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69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17" Type="http://schemas.openxmlformats.org/officeDocument/2006/relationships/image" Target="../media/image420.png"/><Relationship Id="rId2" Type="http://schemas.openxmlformats.org/officeDocument/2006/relationships/image" Target="../media/image43.png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5" Type="http://schemas.openxmlformats.org/officeDocument/2006/relationships/image" Target="../media/image4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10" Type="http://schemas.openxmlformats.org/officeDocument/2006/relationships/image" Target="../media/image51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102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65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64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2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8E7C90-24B6-4F12-A20C-633E31BB8BA1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4" name="Imag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2656"/>
            <a:ext cx="1189039" cy="1145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248406"/>
            <a:ext cx="1189039" cy="1145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187714" y="1342009"/>
            <a:ext cx="523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Department of Mathematics and Computer Science</a:t>
            </a:r>
            <a:endParaRPr lang="fr-FR" sz="1400" b="1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4575" y="818789"/>
            <a:ext cx="6299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638300" algn="r"/>
                <a:tab pos="1895475" algn="r"/>
              </a:tabLst>
            </a:pPr>
            <a:r>
              <a:rPr lang="en-US" sz="1400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Faculty of Exact Sciences, Natural Sciences and Life Sciences</a:t>
            </a:r>
            <a:endParaRPr lang="fr-FR" sz="1400" b="1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3581" y="457802"/>
            <a:ext cx="33083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38300" algn="r"/>
                <a:tab pos="1895475" algn="r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Larbi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Ben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M’hidi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University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2313161"/>
            <a:ext cx="1899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u="sng" dirty="0" err="1">
                <a:solidFill>
                  <a:srgbClr val="0070C0"/>
                </a:solidFill>
              </a:rPr>
              <a:t>Physics</a:t>
            </a:r>
            <a:r>
              <a:rPr lang="fr-FR" sz="3600" b="1" u="sng" dirty="0">
                <a:solidFill>
                  <a:srgbClr val="0070C0"/>
                </a:solidFill>
              </a:rPr>
              <a:t> 1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23928" y="4869160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Arial" charset="0"/>
              </a:rPr>
              <a:t>Dr.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Arial" charset="0"/>
              </a:rPr>
              <a:t>Souheyla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Arial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Arial" charset="0"/>
              </a:rPr>
              <a:t>Gagui</a:t>
            </a:r>
            <a:endParaRPr lang="en-US" sz="3200" b="1" kern="0" dirty="0" smtClean="0">
              <a:latin typeface="Monotype Corsiva" pitchFamily="66" charset="0"/>
              <a:cs typeface="Arial" charset="0"/>
            </a:endParaRPr>
          </a:p>
          <a:p>
            <a:pPr lvl="0"/>
            <a:r>
              <a:rPr lang="en-US" sz="3200" b="1" kern="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souheyla.gagui@univ-oeb.dz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510" y="3212976"/>
            <a:ext cx="8622873" cy="769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-apple-system"/>
              </a:rPr>
              <a:t>Mechanics of the material point</a:t>
            </a:r>
            <a:endParaRPr lang="fr-FR" sz="4400" b="1" dirty="0">
              <a:ln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4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10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809" y="220235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For this movement to be </a:t>
            </a:r>
            <a:r>
              <a:rPr lang="en-US" sz="24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uniform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, the </a:t>
            </a:r>
            <a:r>
              <a:rPr lang="fr-FR" sz="2400" b="1" kern="0" dirty="0" err="1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Velocity</a:t>
            </a:r>
            <a:r>
              <a:rPr lang="fr-FR" sz="24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must be constant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.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792" y="1700808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The </a:t>
            </a:r>
            <a:r>
              <a:rPr lang="fr-FR" sz="2400" b="1" kern="0" dirty="0" err="1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velocity</a:t>
            </a:r>
            <a:r>
              <a: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400" b="1" kern="0" dirty="0" err="1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vector</a:t>
            </a:r>
            <a:r>
              <a: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400" b="1" kern="0" dirty="0" err="1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is</a:t>
            </a:r>
            <a:r>
              <a:rPr lang="fr-FR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: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001" y="980728"/>
            <a:ext cx="4156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kern="0" dirty="0" err="1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We</a:t>
            </a:r>
            <a:r>
              <a: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have </a:t>
            </a:r>
            <a:r>
              <a:rPr lang="fr-FR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the  position </a:t>
            </a:r>
            <a:r>
              <a:rPr lang="fr-FR" sz="2400" b="1" kern="0" dirty="0" err="1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vector</a:t>
            </a:r>
            <a:r>
              <a: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400" b="1" kern="0" dirty="0" err="1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is</a:t>
            </a:r>
            <a:r>
              <a:rPr lang="fr-FR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: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  <a:p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779912" y="764704"/>
                <a:ext cx="5410199" cy="77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𝒓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𝑶𝑴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b="1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fr-FR" sz="2400" b="1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en-US" sz="2400" b="1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400" b="1" kern="0">
                              <a:solidFill>
                                <a:prstClr val="black"/>
                              </a:solidFill>
                              <a:latin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sz="2400" b="1" i="1" kern="0">
                              <a:solidFill>
                                <a:prstClr val="black"/>
                              </a:solidFill>
                              <a:latin typeface="Cambria Math"/>
                              <a:cs typeface="Arial" charset="0"/>
                            </a:rPr>
                            <m:t>𝟏</m:t>
                          </m:r>
                          <m:r>
                            <a:rPr lang="en-US" sz="2400" b="1" kern="0">
                              <a:solidFill>
                                <a:prstClr val="black"/>
                              </a:solidFill>
                              <a:latin typeface="Cambria Math"/>
                              <a:cs typeface="Arial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2400" b="1" dirty="0"/>
                            <m:t> 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kern="0">
                              <a:solidFill>
                                <a:schemeClr val="dk1"/>
                              </a:solidFill>
                              <a:latin typeface="Cambria Math"/>
                              <a:cs typeface="Arial" charset="0"/>
                            </a:rPr>
                            <m:t>𝟑</m:t>
                          </m:r>
                          <m:r>
                            <a:rPr lang="fr-FR" sz="2400" b="1" i="1" kern="0">
                              <a:solidFill>
                                <a:schemeClr val="dk1"/>
                              </a:solidFill>
                              <a:latin typeface="Cambria Math"/>
                              <a:cs typeface="Arial" charset="0"/>
                            </a:rPr>
                            <m:t>𝒕</m:t>
                          </m:r>
                          <m:r>
                            <a:rPr lang="en-US" sz="2400" b="1" kern="0">
                              <a:solidFill>
                                <a:schemeClr val="dk1"/>
                              </a:solidFill>
                              <a:latin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sz="2400" b="1" i="1" kern="0">
                              <a:solidFill>
                                <a:schemeClr val="dk1"/>
                              </a:solidFill>
                              <a:latin typeface="Cambria Math"/>
                              <a:cs typeface="Arial" charset="0"/>
                            </a:rPr>
                            <m:t>𝟔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𝟎</m:t>
                      </m:r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764704"/>
                <a:ext cx="5410199" cy="7731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853160" y="1556537"/>
                <a:ext cx="2963696" cy="881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𝑶𝑴</m:t>
                              </m:r>
                            </m:e>
                          </m:acc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e>
                      </m:acc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160" y="1556537"/>
                <a:ext cx="2963696" cy="8817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 rot="5400000">
                <a:off x="4139284" y="2513735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FF0066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FF0066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139284" y="2513735"/>
                <a:ext cx="68800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33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771800" y="3245123"/>
                <a:ext cx="4330416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/>
                      </a:rPr>
                      <m:t>𝒗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4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𝟎𝟏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fr-FR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</m:d>
                  </m:oMath>
                </a14:m>
                <a:r>
                  <a:rPr lang="fr-FR" sz="2400" b="1" dirty="0" smtClean="0"/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245123"/>
                <a:ext cx="4330416" cy="843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83806" y="4352910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>
                <a:solidFill>
                  <a:srgbClr val="0000CC"/>
                </a:solidFill>
              </a:rPr>
              <a:t>v</a:t>
            </a:r>
            <a:r>
              <a:rPr lang="fr-FR" sz="2800" b="1" dirty="0" smtClean="0">
                <a:solidFill>
                  <a:srgbClr val="0000CC"/>
                </a:solidFill>
              </a:rPr>
              <a:t>= </a:t>
            </a:r>
            <a:r>
              <a:rPr lang="fr-FR" sz="2800" b="1" dirty="0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76256" y="3481844"/>
            <a:ext cx="63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>
                <a:solidFill>
                  <a:srgbClr val="FF0000"/>
                </a:solidFill>
              </a:rPr>
              <a:t>= 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3810" y="4458050"/>
            <a:ext cx="5397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0000CC"/>
                </a:solidFill>
                <a:latin typeface="Monotype Corsiva" pitchFamily="66" charset="0"/>
                <a:cs typeface="Arial" charset="0"/>
              </a:rPr>
              <a:t>This indicates that the movement is </a:t>
            </a:r>
            <a:r>
              <a:rPr lang="en-US" sz="2400" b="1" u="sng" kern="0" dirty="0">
                <a:solidFill>
                  <a:srgbClr val="0000CC"/>
                </a:solidFill>
                <a:latin typeface="Monotype Corsiva" pitchFamily="66" charset="0"/>
                <a:cs typeface="Arial" charset="0"/>
              </a:rPr>
              <a:t>uniform. </a:t>
            </a:r>
            <a:endParaRPr lang="fr-FR" sz="2400" b="1" u="sng" kern="0" dirty="0">
              <a:solidFill>
                <a:srgbClr val="0000CC"/>
              </a:solidFill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619672" y="4366845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FF0000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FF0000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6845"/>
                <a:ext cx="688009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477179" y="5546567"/>
            <a:ext cx="436529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The </a:t>
            </a:r>
            <a:r>
              <a:rPr lang="en-US" sz="24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movement rectilinear and uniform.</a:t>
            </a:r>
            <a:endParaRPr lang="fr-FR" sz="2400" b="1" kern="0" dirty="0">
              <a:solidFill>
                <a:srgbClr val="FF00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17" name="Arrondir un rectangle avec un coin diagonal 16"/>
          <p:cNvSpPr/>
          <p:nvPr/>
        </p:nvSpPr>
        <p:spPr>
          <a:xfrm>
            <a:off x="1963676" y="5373216"/>
            <a:ext cx="5281004" cy="864096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8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  <p:bldP spid="9" grpId="0"/>
      <p:bldP spid="8" grpId="0"/>
      <p:bldP spid="10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11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544" y="188640"/>
            <a:ext cx="6029043" cy="52322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2</a:t>
            </a:r>
            <a:r>
              <a:rPr lang="en-US" sz="28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. Uniformly </a:t>
            </a:r>
            <a:r>
              <a:rPr lang="en-US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 Varied  Rectilinear Motion</a:t>
            </a:r>
            <a:r>
              <a:rPr lang="en-US" sz="28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 </a:t>
            </a:r>
            <a:endParaRPr lang="fr-FR" sz="2800" b="1" kern="0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14216" y="802812"/>
                <a:ext cx="8706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It </a:t>
                </a:r>
                <a:r>
                  <a:rPr lang="fr-FR" sz="2600" b="1" kern="0" dirty="0" err="1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is</a:t>
                </a:r>
                <a:r>
                  <a:rPr lang="fr-FR" sz="2600" b="1" kern="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a </a:t>
                </a:r>
                <a:r>
                  <a:rPr lang="en-US" sz="26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rectilinear motion  with </a:t>
                </a:r>
                <a:r>
                  <a:rPr lang="en-US" sz="2600" b="1" kern="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constant </a:t>
                </a:r>
                <a:r>
                  <a:rPr lang="en-US" sz="26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acceleration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Monotype Corsiva" pitchFamily="66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800" b="1" i="1" ker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𝒂</m:t>
                        </m:r>
                      </m:e>
                    </m:acc>
                    <m:r>
                      <a:rPr lang="en-US" sz="2800" b="1" i="1" ker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r>
                      <a:rPr lang="fr-FR" sz="2800" b="1" i="1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𝑪</m:t>
                    </m:r>
                    <m:r>
                      <a:rPr lang="fr-FR" sz="2800" b="1" i="1" ker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fr-FR" sz="2600" b="1" kern="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6" y="802812"/>
                <a:ext cx="870625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261" t="-9302" b="-337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85544" y="1442105"/>
            <a:ext cx="6631944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kern="0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Time </a:t>
            </a:r>
            <a:r>
              <a:rPr lang="en-US" sz="2400" b="1" kern="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equation</a:t>
            </a:r>
            <a:r>
              <a:rPr lang="en-US" sz="2400" b="1" kern="0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400" b="1" kern="0" dirty="0" smtClean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of </a:t>
            </a:r>
            <a:r>
              <a:rPr lang="en-US" sz="2400" b="1" kern="0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Uniformly  Varied  Rectilinear Motion</a:t>
            </a:r>
            <a:endParaRPr lang="fr-FR" sz="2400" b="1" kern="0" dirty="0">
              <a:solidFill>
                <a:srgbClr val="0070C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16" y="3019039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err="1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We</a:t>
            </a:r>
            <a:r>
              <a: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have :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24" y="2120462"/>
            <a:ext cx="36487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We </a:t>
            </a:r>
            <a:r>
              <a:rPr lang="en-US" sz="26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put the initial condition :</a:t>
            </a:r>
            <a:endParaRPr lang="fr-FR" sz="2600" b="1" kern="0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59780" y="2120462"/>
                <a:ext cx="2448271" cy="461665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kern="0" dirty="0" smtClean="0">
                    <a:solidFill>
                      <a:srgbClr val="FF000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Monotype Corsiva" pitchFamily="66" charset="0"/>
                    <a:cs typeface="Arial" charset="0"/>
                  </a:rPr>
                  <a:t>at t=0 s</a:t>
                </a:r>
                <a14:m>
                  <m:oMath xmlns:m="http://schemas.openxmlformats.org/officeDocument/2006/math">
                    <m:r>
                      <a:rPr lang="fr-FR" sz="2400" b="1" kern="0">
                        <a:solidFill>
                          <a:srgbClr val="FF0000"/>
                        </a:soli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  <a:cs typeface="Arial" charset="0"/>
                      </a:rPr>
                      <m:t>   </m:t>
                    </m:r>
                    <m:r>
                      <a:rPr lang="fr-FR" sz="2400" b="1" i="1" kern="0">
                        <a:solidFill>
                          <a:srgbClr val="FF0000"/>
                        </a:soli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</m:oMath>
                </a14:m>
                <a:r>
                  <a:rPr lang="fr-FR" sz="2400" b="1" kern="0" dirty="0">
                    <a:solidFill>
                      <a:srgbClr val="FF000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Monotype Corsiva" pitchFamily="66" charset="0"/>
                    <a:cs typeface="Arial" charset="0"/>
                  </a:rPr>
                  <a:t>  </a:t>
                </a:r>
                <a:r>
                  <a:rPr lang="fr-FR" sz="2400" b="1" kern="0" dirty="0" smtClean="0">
                    <a:solidFill>
                      <a:srgbClr val="FF000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Monotype Corsiva" pitchFamily="66" charset="0"/>
                    <a:cs typeface="Arial" charset="0"/>
                  </a:rPr>
                  <a:t> v</a:t>
                </a:r>
                <a:r>
                  <a:rPr lang="fr-FR" sz="2400" b="1" kern="0" dirty="0">
                    <a:solidFill>
                      <a:srgbClr val="FF000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Monotype Corsiva" pitchFamily="66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kern="0"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6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fr-FR" sz="2400" b="1" i="1" kern="0" smtClean="0"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6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cs typeface="Arial" charset="0"/>
                          </a:rPr>
                          <m:t>𝒗</m:t>
                        </m:r>
                      </m:e>
                      <m:sub>
                        <m:r>
                          <a:rPr lang="fr-FR" sz="2400" b="1" i="1" kern="0"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6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cs typeface="Arial" charset="0"/>
                          </a:rPr>
                          <m:t>𝟎</m:t>
                        </m:r>
                      </m:sub>
                    </m:sSub>
                  </m:oMath>
                </a14:m>
                <a:endParaRPr lang="fr-FR" dirty="0">
                  <a:solidFill>
                    <a:srgbClr val="FF000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780" y="2120462"/>
                <a:ext cx="244827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6863" t="-25610" b="-4268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395336" y="2780928"/>
                <a:ext cx="1227644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𝒂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𝒅𝒗</m:t>
                          </m:r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336" y="2780928"/>
                <a:ext cx="1227644" cy="7938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e 20"/>
          <p:cNvGrpSpPr/>
          <p:nvPr/>
        </p:nvGrpSpPr>
        <p:grpSpPr>
          <a:xfrm>
            <a:off x="2711548" y="2926705"/>
            <a:ext cx="2346851" cy="646331"/>
            <a:chOff x="2711548" y="2926705"/>
            <a:chExt cx="2346851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2711548" y="2926705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glow rad="228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1548" y="2926705"/>
                  <a:ext cx="688009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3356458" y="2957845"/>
                  <a:ext cx="17019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1" i="1">
                            <a:latin typeface="Cambria Math"/>
                          </a:rPr>
                          <m:t>𝑑𝑣</m:t>
                        </m:r>
                        <m:r>
                          <a:rPr lang="fr-FR" sz="2800" b="1" i="1">
                            <a:latin typeface="Cambria Math"/>
                          </a:rPr>
                          <m:t>=</m:t>
                        </m:r>
                        <m:r>
                          <a:rPr lang="fr-FR" sz="2800" b="1" i="1">
                            <a:latin typeface="Cambria Math"/>
                          </a:rPr>
                          <m:t>𝑎𝑑𝑡</m:t>
                        </m:r>
                      </m:oMath>
                    </m:oMathPara>
                  </a14:m>
                  <a:endParaRPr lang="fr-FR" sz="2800" b="1" i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458" y="2957845"/>
                  <a:ext cx="1701941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524789" y="2582127"/>
                <a:ext cx="2389757" cy="1244443"/>
              </a:xfrm>
              <a:prstGeom prst="rect">
                <a:avLst/>
              </a:prstGeom>
              <a:noFill/>
              <a:scene3d>
                <a:camera prst="perspectiveRelaxedModerately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  </m:t>
                      </m:r>
                      <m:nary>
                        <m:naryPr>
                          <m:limLoc m:val="undOvr"/>
                          <m:ctrlPr>
                            <a:rPr lang="fr-FR" sz="24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fr-FR" sz="24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fr-FR" sz="24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  <m:t>𝒗</m:t>
                          </m:r>
                        </m:sup>
                        <m:e>
                          <m:r>
                            <a:rPr lang="fr-FR" sz="24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</a:rPr>
                            <m:t>𝒅𝒗</m:t>
                          </m:r>
                        </m:e>
                      </m:nary>
                      <m:r>
                        <a:rPr lang="fr-FR" sz="24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sz="24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b="1" i="1" cap="all" smtClean="0">
                                  <a:ln w="9000" cmpd="sng">
                                    <a:solidFill>
                                      <a:schemeClr val="accent4">
                                        <a:shade val="50000"/>
                                        <a:satMod val="12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  <a:reflection blurRad="12700" stA="28000" endPos="45000" dist="1000" dir="5400000" sy="-100000" algn="bl" rotWithShape="0"/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fr-FR" sz="24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𝒕</m:t>
                          </m:r>
                        </m:sup>
                        <m:e>
                          <m:r>
                            <a:rPr lang="fr-FR" sz="2400" b="1" i="1" cap="all" smtClean="0">
                              <a:ln w="9000" cmpd="sng">
                                <a:solidFill>
                                  <a:schemeClr val="accent4">
                                    <a:shade val="50000"/>
                                    <a:satMod val="12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  <a:reflection blurRad="12700" stA="28000" endPos="45000" dist="1000" dir="5400000" sy="-100000" algn="bl" rotWithShape="0"/>
                              </a:effectLst>
                              <a:latin typeface="Cambria Math"/>
                              <a:ea typeface="Cambria Math"/>
                            </a:rPr>
                            <m:t>𝒂𝒅𝒕</m:t>
                          </m:r>
                        </m:e>
                      </m:nary>
                    </m:oMath>
                  </m:oMathPara>
                </a14:m>
                <a:endParaRPr lang="fr-FR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89" y="2582127"/>
                <a:ext cx="2389757" cy="1244443"/>
              </a:xfrm>
              <a:prstGeom prst="rect">
                <a:avLst/>
              </a:prstGeom>
              <a:blipFill rotWithShape="1">
                <a:blip r:embed="rId7"/>
                <a:stretch>
                  <a:fillRect l="-1500" t="-13855" r="-8000" b="-93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4063284" y="299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883915" y="2926685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915" y="2926685"/>
                <a:ext cx="688009" cy="646331"/>
              </a:xfrm>
              <a:prstGeom prst="rect">
                <a:avLst/>
              </a:prstGeom>
              <a:blipFill rotWithShape="1">
                <a:blip r:embed="rId8"/>
                <a:stretch>
                  <a:fillRect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07504" y="3826570"/>
                <a:ext cx="22797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600" b="1" i="1" cap="all" smtClean="0">
                        <a:ln w="9000" cmpd="sng">
                          <a:solidFill>
                            <a:srgbClr val="0000CC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  <a:reflection blurRad="12700" stA="28000" endPos="45000" dist="1000" dir="5400000" sy="-100000" algn="bl" rotWithShape="0"/>
                        </a:effectLst>
                        <a:latin typeface="Cambria Math"/>
                      </a:rPr>
                      <m:t>⇒</m:t>
                    </m:r>
                  </m:oMath>
                </a14:m>
                <a:r>
                  <a:rPr lang="fr-FR" sz="3600" b="1" cap="all" dirty="0" smtClean="0">
                    <a:ln w="9000" cmpd="sng">
                      <a:solidFill>
                        <a:srgbClr val="0000CC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fr-FR" sz="2400" b="1" i="1" kern="0" dirty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fr-FR" sz="2400" b="1" kern="0" dirty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  <m:t>𝒗</m:t>
                        </m:r>
                      </m:e>
                    </m:d>
                    <m:f>
                      <m:fPr>
                        <m:type m:val="noBar"/>
                        <m:ctrlPr>
                          <a:rPr lang="fr-FR" sz="2400" b="1" i="1" kern="0" dirty="0" smtClean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fr-FR" sz="2400" b="1" kern="0" dirty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  <m:t>𝒗</m:t>
                        </m:r>
                      </m:num>
                      <m:den>
                        <m:sSub>
                          <m:sSubPr>
                            <m:ctrlPr>
                              <a:rPr lang="fr-FR" sz="2400" b="1" i="1" kern="0" dirty="0">
                                <a:solidFill>
                                  <a:schemeClr val="dk1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fr-FR" sz="2400" b="1" kern="0" dirty="0">
                                <a:solidFill>
                                  <a:schemeClr val="dk1"/>
                                </a:solidFill>
                                <a:latin typeface="Cambria Math"/>
                                <a:cs typeface="Arial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fr-FR" sz="2400" b="1" kern="0" dirty="0">
                                <a:solidFill>
                                  <a:schemeClr val="dk1"/>
                                </a:solidFill>
                                <a:latin typeface="Cambria Math"/>
                                <a:cs typeface="Arial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fr-FR" sz="2400" b="1" kern="0" dirty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fr-FR" sz="2400" b="1" kern="0" dirty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𝒂</m:t>
                    </m:r>
                    <m:d>
                      <m:dPr>
                        <m:begChr m:val=""/>
                        <m:endChr m:val="|"/>
                        <m:ctrlPr>
                          <a:rPr lang="fr-FR" sz="2400" b="1" i="1" kern="0" dirty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fr-FR" sz="2400" b="1" kern="0" dirty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  <m:t>𝒕</m:t>
                        </m:r>
                      </m:e>
                    </m:d>
                    <m:f>
                      <m:fPr>
                        <m:type m:val="noBar"/>
                        <m:ctrlPr>
                          <a:rPr lang="fr-FR" sz="2400" b="1" i="1" kern="0" dirty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fr-FR" sz="2400" b="1" kern="0" dirty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  <m:t>𝒕</m:t>
                        </m:r>
                      </m:num>
                      <m:den>
                        <m:r>
                          <a:rPr lang="fr-FR" sz="2400" b="1" kern="0" dirty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</m:den>
                    </m:f>
                  </m:oMath>
                </a14:m>
                <a:endParaRPr lang="fr-FR" sz="24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26570"/>
                <a:ext cx="2279727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070" b="-264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/>
          <p:cNvGrpSpPr/>
          <p:nvPr/>
        </p:nvGrpSpPr>
        <p:grpSpPr>
          <a:xfrm>
            <a:off x="2339752" y="3838945"/>
            <a:ext cx="5976664" cy="660158"/>
            <a:chOff x="2825920" y="3838945"/>
            <a:chExt cx="5976664" cy="660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2825920" y="3838945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5920" y="3838945"/>
                  <a:ext cx="688009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39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3501516" y="3955868"/>
                  <a:ext cx="27297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𝒗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d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516" y="3955868"/>
                  <a:ext cx="2729722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6242367" y="3852772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67" y="3852772"/>
                  <a:ext cx="688009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6931821" y="3994412"/>
                  <a:ext cx="1870763" cy="400110"/>
                </a:xfrm>
                <a:prstGeom prst="rect">
                  <a:avLst/>
                </a:prstGeom>
                <a:solidFill>
                  <a:srgbClr val="FFC000"/>
                </a:solidFill>
                <a:ln w="571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n>
                              <a:solidFill>
                                <a:srgbClr val="0000CC"/>
                              </a:solidFill>
                            </a:ln>
                            <a:latin typeface="Cambria Math"/>
                          </a:rPr>
                          <m:t>𝒗</m:t>
                        </m:r>
                        <m:r>
                          <a:rPr lang="fr-FR" sz="2000" b="1" i="1" smtClean="0">
                            <a:ln>
                              <a:solidFill>
                                <a:srgbClr val="0000CC"/>
                              </a:solidFill>
                            </a:ln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fr-FR" sz="2000" b="1" i="1" smtClean="0">
                            <a:ln>
                              <a:solidFill>
                                <a:srgbClr val="0000CC"/>
                              </a:solidFill>
                            </a:ln>
                            <a:latin typeface="Cambria Math"/>
                            <a:ea typeface="Cambria Math"/>
                          </a:rPr>
                          <m:t>𝒂𝒕</m:t>
                        </m:r>
                        <m:r>
                          <a:rPr lang="fr-FR" sz="2000" b="1" i="1" smtClean="0">
                            <a:ln>
                              <a:solidFill>
                                <a:srgbClr val="0000CC"/>
                              </a:solidFill>
                            </a:ln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000" b="1" i="1" smtClean="0">
                                <a:ln>
                                  <a:solidFill>
                                    <a:srgbClr val="0000CC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n>
                                  <a:solidFill>
                                    <a:srgbClr val="0000CC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fr-FR" sz="2000" b="1" i="1" smtClean="0">
                                <a:ln>
                                  <a:solidFill>
                                    <a:srgbClr val="0000CC"/>
                                  </a:solidFill>
                                </a:ln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FR" sz="2000" b="1" dirty="0">
                    <a:ln>
                      <a:solidFill>
                        <a:srgbClr val="0000CC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821" y="3994412"/>
                  <a:ext cx="1870763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571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e 26"/>
          <p:cNvGrpSpPr/>
          <p:nvPr/>
        </p:nvGrpSpPr>
        <p:grpSpPr>
          <a:xfrm>
            <a:off x="207735" y="4790819"/>
            <a:ext cx="6446634" cy="492443"/>
            <a:chOff x="207735" y="4790819"/>
            <a:chExt cx="6446634" cy="492443"/>
          </a:xfrm>
        </p:grpSpPr>
        <p:sp>
          <p:nvSpPr>
            <p:cNvPr id="23" name="Rectangle 22"/>
            <p:cNvSpPr/>
            <p:nvPr/>
          </p:nvSpPr>
          <p:spPr>
            <a:xfrm>
              <a:off x="207735" y="4790819"/>
              <a:ext cx="399019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600" b="1" kern="0" dirty="0">
                  <a:solidFill>
                    <a:prstClr val="black"/>
                  </a:solidFill>
                  <a:latin typeface="Monotype Corsiva" pitchFamily="66" charset="0"/>
                  <a:cs typeface="Arial" charset="0"/>
                </a:rPr>
                <a:t>If </a:t>
              </a:r>
              <a:r>
                <a:rPr lang="fr-FR" sz="2600" b="1" kern="0" dirty="0" err="1">
                  <a:solidFill>
                    <a:prstClr val="black"/>
                  </a:solidFill>
                  <a:latin typeface="Monotype Corsiva" pitchFamily="66" charset="0"/>
                  <a:cs typeface="Arial" charset="0"/>
                </a:rPr>
                <a:t>we</a:t>
              </a:r>
              <a:r>
                <a:rPr lang="fr-FR" sz="2600" b="1" kern="0" dirty="0">
                  <a:solidFill>
                    <a:prstClr val="black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fr-FR" sz="2600" b="1" kern="0" dirty="0" err="1" smtClean="0">
                  <a:solidFill>
                    <a:prstClr val="black"/>
                  </a:solidFill>
                  <a:latin typeface="Monotype Corsiva" pitchFamily="66" charset="0"/>
                  <a:cs typeface="Arial" charset="0"/>
                </a:rPr>
                <a:t>take</a:t>
              </a:r>
              <a:r>
                <a:rPr lang="fr-FR" sz="2600" b="1" kern="0" dirty="0" smtClean="0">
                  <a:solidFill>
                    <a:prstClr val="black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600" b="1" kern="0" dirty="0">
                  <a:solidFill>
                    <a:prstClr val="black"/>
                  </a:solidFill>
                  <a:latin typeface="Monotype Corsiva" pitchFamily="66" charset="0"/>
                  <a:cs typeface="Arial" charset="0"/>
                </a:rPr>
                <a:t>the initial condition </a:t>
              </a:r>
              <a:r>
                <a:rPr lang="en-US" sz="2600" b="1" kern="0" dirty="0" smtClean="0">
                  <a:solidFill>
                    <a:prstClr val="black"/>
                  </a:solidFill>
                  <a:latin typeface="Monotype Corsiva" pitchFamily="66" charset="0"/>
                  <a:cs typeface="Arial" charset="0"/>
                </a:rPr>
                <a:t>:</a:t>
              </a:r>
              <a:endParaRPr lang="fr-FR" sz="26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206098" y="4806207"/>
                  <a:ext cx="2448271" cy="461665"/>
                </a:xfrm>
                <a:prstGeom prst="rect">
                  <a:avLst/>
                </a:prstGeom>
                <a:solidFill>
                  <a:srgbClr val="CCFF33"/>
                </a:solidFill>
                <a:ln w="38100">
                  <a:solidFill>
                    <a:srgbClr val="FF0066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chemeClr val="tx1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Monotype Corsiva" pitchFamily="66" charset="0"/>
                      <a:cs typeface="Arial" charset="0"/>
                    </a:rPr>
                    <a:t>at t=0 s</a:t>
                  </a:r>
                  <a14:m>
                    <m:oMath xmlns:m="http://schemas.openxmlformats.org/officeDocument/2006/math">
                      <m:r>
                        <a:rPr lang="fr-FR" sz="2400" b="1" ker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  <a:cs typeface="Arial" charset="0"/>
                        </a:rPr>
                        <m:t>   </m:t>
                      </m:r>
                      <m:r>
                        <a:rPr lang="fr-FR" sz="2400" b="1" i="1" ker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</m:oMath>
                  </a14:m>
                  <a:r>
                    <a:rPr lang="fr-FR" sz="2400" b="1" kern="0" dirty="0">
                      <a:solidFill>
                        <a:schemeClr val="tx1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Monotype Corsiva" pitchFamily="66" charset="0"/>
                      <a:cs typeface="Arial" charset="0"/>
                    </a:rPr>
                    <a:t>  </a:t>
                  </a:r>
                  <a:r>
                    <a:rPr lang="fr-FR" sz="2400" b="1" kern="0" dirty="0" smtClean="0">
                      <a:solidFill>
                        <a:schemeClr val="tx1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Monotype Corsiva" pitchFamily="66" charset="0"/>
                      <a:cs typeface="Arial" charset="0"/>
                    </a:rPr>
                    <a:t> x</a:t>
                  </a:r>
                  <a:r>
                    <a:rPr lang="fr-FR" sz="2400" b="1" kern="0" dirty="0">
                      <a:solidFill>
                        <a:schemeClr val="tx1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Monotype Corsiva" pitchFamily="66" charset="0"/>
                      <a:cs typeface="Arial" charset="0"/>
                    </a:rPr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400" b="1" i="1" ker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fr-FR" sz="2400" b="1" i="1" kern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cs typeface="Arial" charset="0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 ker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fr-FR" dirty="0">
                    <a:solidFill>
                      <a:schemeClr val="tx1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098" y="4806207"/>
                  <a:ext cx="2448271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7108" t="-25610" b="-43902"/>
                  </a:stretch>
                </a:blipFill>
                <a:ln w="38100">
                  <a:solidFill>
                    <a:srgbClr val="FF0066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Étoile à 5 branches 25"/>
          <p:cNvSpPr/>
          <p:nvPr/>
        </p:nvSpPr>
        <p:spPr>
          <a:xfrm>
            <a:off x="8460432" y="4048309"/>
            <a:ext cx="216024" cy="24478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247884" y="5387484"/>
            <a:ext cx="4085319" cy="721159"/>
            <a:chOff x="247884" y="5387484"/>
            <a:chExt cx="4085319" cy="721159"/>
          </a:xfrm>
        </p:grpSpPr>
        <p:sp>
          <p:nvSpPr>
            <p:cNvPr id="25" name="Rectangle 24"/>
            <p:cNvSpPr/>
            <p:nvPr/>
          </p:nvSpPr>
          <p:spPr>
            <a:xfrm>
              <a:off x="247884" y="5517232"/>
              <a:ext cx="12811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kern="0" dirty="0" err="1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We</a:t>
              </a:r>
              <a:r>
                <a:rPr lang="fr-FR" sz="24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fr-FR" sz="24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have :</a:t>
              </a:r>
              <a:endPara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/>
                <p:cNvSpPr txBox="1"/>
                <p:nvPr/>
              </p:nvSpPr>
              <p:spPr>
                <a:xfrm>
                  <a:off x="1554044" y="5387484"/>
                  <a:ext cx="2779159" cy="7211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800" b="1" dirty="0" smtClean="0">
                      <a:solidFill>
                        <a:srgbClr val="FF0000"/>
                      </a:solidFill>
                    </a:rPr>
                    <a:t>v</a:t>
                  </a:r>
                  <a14:m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𝒂𝒕</m:t>
                      </m:r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a14:m>
                  <a:endParaRPr lang="fr-FR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ZoneTexte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044" y="5387484"/>
                  <a:ext cx="2779159" cy="72115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4605" b="-110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Accolade ouvrante 34"/>
          <p:cNvSpPr/>
          <p:nvPr/>
        </p:nvSpPr>
        <p:spPr>
          <a:xfrm rot="16200000" flipV="1">
            <a:off x="3331491" y="5457425"/>
            <a:ext cx="288032" cy="1302436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Étoile à 5 branches 35"/>
          <p:cNvSpPr/>
          <p:nvPr/>
        </p:nvSpPr>
        <p:spPr>
          <a:xfrm>
            <a:off x="3356458" y="6381328"/>
            <a:ext cx="216024" cy="24478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4333203" y="5462311"/>
            <a:ext cx="3244063" cy="646331"/>
            <a:chOff x="4333203" y="5462311"/>
            <a:chExt cx="324406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4333203" y="5462311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203" y="5462311"/>
                  <a:ext cx="688009" cy="64633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/>
                <p:cNvSpPr txBox="1"/>
                <p:nvPr/>
              </p:nvSpPr>
              <p:spPr>
                <a:xfrm>
                  <a:off x="4944301" y="5609565"/>
                  <a:ext cx="26329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𝒅𝒙</m:t>
                        </m:r>
                        <m:r>
                          <a:rPr lang="fr-FR" sz="240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𝒂𝒕</m:t>
                            </m:r>
                            <m:r>
                              <a:rPr lang="fr-FR" sz="2400" b="1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fr-FR" sz="2400" b="1" i="1" smtClean="0">
                            <a:latin typeface="Cambria Math"/>
                          </a:rPr>
                          <m:t>𝒅𝒕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39" name="ZoneText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301" y="5609565"/>
                  <a:ext cx="2632965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34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/>
      <p:bldP spid="13" grpId="0"/>
      <p:bldP spid="15" grpId="0"/>
      <p:bldP spid="16" grpId="0"/>
      <p:bldP spid="26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12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96792" y="121973"/>
            <a:ext cx="4019275" cy="1218795"/>
            <a:chOff x="4333203" y="5179620"/>
            <a:chExt cx="4019275" cy="1218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/>
                <p:cNvSpPr txBox="1"/>
                <p:nvPr/>
              </p:nvSpPr>
              <p:spPr>
                <a:xfrm>
                  <a:off x="4333203" y="5462311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5" name="ZoneText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203" y="5462311"/>
                  <a:ext cx="688009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ZoneTexte 5"/>
                <p:cNvSpPr txBox="1"/>
                <p:nvPr/>
              </p:nvSpPr>
              <p:spPr>
                <a:xfrm>
                  <a:off x="4944301" y="5179620"/>
                  <a:ext cx="3408177" cy="1218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400" b="1" i="1" smtClean="0">
                                <a:latin typeface="Cambria Math"/>
                              </a:rPr>
                              <m:t>𝒙</m:t>
                            </m:r>
                          </m:sup>
                          <m:e>
                            <m:r>
                              <a:rPr lang="fr-FR" sz="2400" b="1" i="1">
                                <a:latin typeface="Cambria Math"/>
                              </a:rPr>
                              <m:t>𝒅𝒙</m:t>
                            </m:r>
                          </m:e>
                        </m:nary>
                        <m:r>
                          <a:rPr lang="fr-FR" sz="2400" b="1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2400" b="1" i="1" smtClean="0">
                                <a:latin typeface="Cambria Math"/>
                              </a:rPr>
                              <m:t>𝒕</m:t>
                            </m:r>
                          </m:sup>
                          <m:e>
                            <m:d>
                              <m:dPr>
                                <m:ctrlPr>
                                  <a:rPr lang="fr-FR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400" b="1" i="1">
                                    <a:latin typeface="Cambria Math"/>
                                  </a:rPr>
                                  <m:t>𝒂𝒕</m:t>
                                </m:r>
                                <m:r>
                                  <a:rPr lang="fr-FR" sz="2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sz="2400" b="1" i="1">
                                <a:latin typeface="Cambria Math"/>
                              </a:rPr>
                              <m:t>𝒅𝒕</m:t>
                            </m:r>
                            <m:r>
                              <m:rPr>
                                <m:nor/>
                              </m:rPr>
                              <a:rPr lang="fr-FR" sz="2400" b="1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6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301" y="5179620"/>
                  <a:ext cx="3408177" cy="121879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4067944" y="278842"/>
            <a:ext cx="3690979" cy="905056"/>
            <a:chOff x="4067944" y="278842"/>
            <a:chExt cx="3690979" cy="905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4067944" y="408204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glow rad="228600">
                                <a:schemeClr val="accent6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408204"/>
                  <a:ext cx="688009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39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ZoneTexte 1"/>
                <p:cNvSpPr txBox="1"/>
                <p:nvPr/>
              </p:nvSpPr>
              <p:spPr>
                <a:xfrm>
                  <a:off x="4771823" y="278842"/>
                  <a:ext cx="2987100" cy="9050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|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f>
                          <m:fPr>
                            <m:type m:val="noBar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 smtClean="0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begChr m:val=""/>
                            <m:endChr m:val="|"/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f>
                          <m:fPr>
                            <m:type m:val="noBar"/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num>
                          <m:den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2" name="Zone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823" y="278842"/>
                  <a:ext cx="2987100" cy="90505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e 9"/>
          <p:cNvGrpSpPr/>
          <p:nvPr/>
        </p:nvGrpSpPr>
        <p:grpSpPr>
          <a:xfrm>
            <a:off x="196792" y="1623283"/>
            <a:ext cx="3422755" cy="840486"/>
            <a:chOff x="196792" y="1623283"/>
            <a:chExt cx="3422755" cy="840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196792" y="1774557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CC"/>
                            </a:solidFill>
                            <a:effectLst>
                              <a:glow rad="228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92" y="1774557"/>
                  <a:ext cx="688009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828142" y="1623283"/>
                  <a:ext cx="2791405" cy="8404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fr-FR" sz="24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400" b="1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400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fr-FR" sz="24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sz="2400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fr-FR" sz="2400" b="1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400" b="1" i="1">
                            <a:latin typeface="Cambria Math"/>
                            <a:ea typeface="Cambria Math"/>
                          </a:rPr>
                          <m:t>𝒕</m:t>
                        </m:r>
                      </m:oMath>
                    </m:oMathPara>
                  </a14:m>
                  <a:endParaRPr lang="fr-FR" sz="2400" b="1" i="1" dirty="0"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42" y="1623283"/>
                  <a:ext cx="2791405" cy="84048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439635" y="1679965"/>
                <a:ext cx="2979598" cy="783804"/>
              </a:xfrm>
              <a:prstGeom prst="rect">
                <a:avLst/>
              </a:prstGeom>
              <a:solidFill>
                <a:srgbClr val="CCFF3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2400" b="1" i="1">
                          <a:latin typeface="Cambria Math"/>
                          <a:ea typeface="Cambria Math"/>
                        </a:rPr>
                        <m:t>𝒂</m:t>
                      </m:r>
                      <m:sSup>
                        <m:sSupPr>
                          <m:ctrlPr>
                            <a:rPr lang="fr-FR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p>
                          <m:r>
                            <a:rPr lang="fr-FR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4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sz="2400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fr-FR" sz="2400" b="1" i="1">
                          <a:latin typeface="Cambria Math"/>
                          <a:ea typeface="Cambria Math"/>
                        </a:rPr>
                        <m:t>𝒕</m:t>
                      </m:r>
                      <m:sSub>
                        <m:sSubPr>
                          <m:ctrlPr>
                            <a:rPr lang="fr-FR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sz="24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b="1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635" y="1679965"/>
                <a:ext cx="2979598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723939" y="1859347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FF00FF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FF00FF"/>
                    </a:solidFill>
                    <a:prstDash val="solid"/>
                  </a:ln>
                  <a:solidFill>
                    <a:srgbClr val="7030A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939" y="1859347"/>
                <a:ext cx="688009" cy="646331"/>
              </a:xfrm>
              <a:prstGeom prst="rect">
                <a:avLst/>
              </a:prstGeom>
              <a:blipFill rotWithShape="1">
                <a:blip r:embed="rId9"/>
                <a:stretch>
                  <a:fillRect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567619" y="5504066"/>
            <a:ext cx="6381875" cy="52322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lvl="0"/>
            <a:r>
              <a:rPr lang="en-US" sz="2800" b="1" kern="0" dirty="0" smtClean="0">
                <a:latin typeface="Monotype Corsiva" pitchFamily="66" charset="0"/>
                <a:cs typeface="Arial" charset="0"/>
              </a:rPr>
              <a:t>Equation </a:t>
            </a:r>
            <a:r>
              <a:rPr lang="en-US" sz="2800" b="1" kern="0" dirty="0">
                <a:latin typeface="Monotype Corsiva" pitchFamily="66" charset="0"/>
                <a:cs typeface="Arial" charset="0"/>
              </a:rPr>
              <a:t>Uniformly  Varied  Rectilinear </a:t>
            </a:r>
            <a:r>
              <a:rPr lang="en-US" sz="2800" b="1" kern="0" dirty="0" smtClean="0">
                <a:latin typeface="Monotype Corsiva" pitchFamily="66" charset="0"/>
                <a:cs typeface="Arial" charset="0"/>
              </a:rPr>
              <a:t>motion 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086427" y="4033781"/>
                <a:ext cx="247115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kern="0" dirty="0" smtClean="0">
                    <a:solidFill>
                      <a:srgbClr val="7030A0"/>
                    </a:solidFill>
                    <a:latin typeface="Monotype Corsiva" pitchFamily="66" charset="0"/>
                    <a:cs typeface="Arial" charset="0"/>
                  </a:rPr>
                  <a:t>Acceleration(m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kern="0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fr-FR" sz="2400" b="1" i="1" kern="0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𝒔</m:t>
                        </m:r>
                      </m:e>
                      <m:sup>
                        <m:r>
                          <a:rPr lang="fr-FR" sz="2400" b="1" i="1" kern="0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fr-FR" sz="2400" b="1" i="1" kern="0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kern="0" dirty="0" smtClean="0">
                    <a:solidFill>
                      <a:srgbClr val="7030A0"/>
                    </a:solidFill>
                    <a:latin typeface="Monotype Corsiva" pitchFamily="66" charset="0"/>
                    <a:cs typeface="Arial" charset="0"/>
                  </a:rPr>
                  <a:t>)</a:t>
                </a:r>
                <a:endParaRPr lang="fr-FR" sz="2400" b="1" kern="0" dirty="0">
                  <a:solidFill>
                    <a:srgbClr val="7030A0"/>
                  </a:solidFill>
                  <a:latin typeface="Monotype Corsiva" pitchFamily="66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427" y="4033781"/>
                <a:ext cx="2471150" cy="470000"/>
              </a:xfrm>
              <a:prstGeom prst="rect">
                <a:avLst/>
              </a:prstGeom>
              <a:blipFill rotWithShape="1">
                <a:blip r:embed="rId10"/>
                <a:stretch>
                  <a:fillRect l="-3695" t="-7792" b="-29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 flipH="1">
            <a:off x="4439635" y="2280039"/>
            <a:ext cx="996462" cy="17877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164288" y="2280039"/>
            <a:ext cx="594635" cy="94338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713919" y="3223423"/>
            <a:ext cx="247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kern="0" dirty="0" smtClean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Initial position </a:t>
            </a:r>
            <a:r>
              <a:rPr lang="fr-FR" sz="2400" b="1" kern="0" dirty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(m)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311955" y="2280039"/>
            <a:ext cx="0" cy="1940751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993865" y="4246370"/>
            <a:ext cx="247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kern="0" dirty="0">
                <a:solidFill>
                  <a:srgbClr val="0000CC"/>
                </a:solidFill>
                <a:latin typeface="Monotype Corsiva" pitchFamily="66" charset="0"/>
                <a:cs typeface="Arial" charset="0"/>
              </a:rPr>
              <a:t>Initial </a:t>
            </a:r>
            <a:r>
              <a:rPr lang="fr-FR" sz="2400" b="1" kern="0" dirty="0" smtClean="0">
                <a:solidFill>
                  <a:srgbClr val="0000CC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400" b="1" kern="0" dirty="0" err="1" smtClean="0">
                <a:solidFill>
                  <a:srgbClr val="0000CC"/>
                </a:solidFill>
                <a:latin typeface="Monotype Corsiva" pitchFamily="66" charset="0"/>
                <a:cs typeface="Arial" charset="0"/>
              </a:rPr>
              <a:t>velocity</a:t>
            </a:r>
            <a:r>
              <a:rPr lang="fr-FR" sz="2400" b="1" kern="0" dirty="0" smtClean="0">
                <a:solidFill>
                  <a:srgbClr val="0000CC"/>
                </a:solidFill>
                <a:latin typeface="Monotype Corsiva" pitchFamily="66" charset="0"/>
                <a:cs typeface="Arial" charset="0"/>
              </a:rPr>
              <a:t> (m/s)</a:t>
            </a:r>
            <a:endParaRPr lang="fr-FR" sz="2400" b="1" kern="0" dirty="0">
              <a:solidFill>
                <a:srgbClr val="0000CC"/>
              </a:solidFill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 animBg="1"/>
      <p:bldP spid="17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13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036" y="509771"/>
            <a:ext cx="8695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The 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graphical representation of acceleration, velocity and displacement as a function of time for </a:t>
            </a:r>
            <a:r>
              <a:rPr lang="en-US" sz="2400" b="1" kern="0" dirty="0">
                <a:solidFill>
                  <a:srgbClr val="0070C0"/>
                </a:solidFill>
                <a:latin typeface="Monotype Corsiva" pitchFamily="66" charset="0"/>
                <a:cs typeface="Arial" charset="0"/>
              </a:rPr>
              <a:t>Uniformly  Varied  Rectilinear Motion</a:t>
            </a:r>
            <a:r>
              <a:rPr lang="en-US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as follows.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5496" y="2097004"/>
            <a:ext cx="3899955" cy="3261054"/>
            <a:chOff x="467544" y="3202196"/>
            <a:chExt cx="3899955" cy="3261054"/>
          </a:xfrm>
        </p:grpSpPr>
        <p:grpSp>
          <p:nvGrpSpPr>
            <p:cNvPr id="6" name="Groupe 5"/>
            <p:cNvGrpSpPr/>
            <p:nvPr/>
          </p:nvGrpSpPr>
          <p:grpSpPr>
            <a:xfrm>
              <a:off x="1475944" y="3392976"/>
              <a:ext cx="2592000" cy="2412000"/>
              <a:chOff x="720152" y="2241136"/>
              <a:chExt cx="2592000" cy="2412000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 rot="16200000">
                <a:off x="2016152" y="3357136"/>
                <a:ext cx="0" cy="2592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rot="10800000">
                <a:off x="721654" y="2241136"/>
                <a:ext cx="0" cy="2412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6"/>
            <p:cNvSpPr txBox="1"/>
            <p:nvPr/>
          </p:nvSpPr>
          <p:spPr>
            <a:xfrm>
              <a:off x="3690711" y="5940030"/>
              <a:ext cx="676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t(s)</a:t>
              </a:r>
              <a:endParaRPr lang="fr-FR" sz="2800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67544" y="3202196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x(m)</a:t>
              </a:r>
              <a:endParaRPr lang="fr-FR" sz="28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15616" y="5661248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O</a:t>
              </a:r>
              <a:endParaRPr lang="fr-FR" sz="2800" b="1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992525" y="2097004"/>
            <a:ext cx="3899955" cy="3261054"/>
            <a:chOff x="467544" y="3202196"/>
            <a:chExt cx="3899955" cy="3261054"/>
          </a:xfrm>
        </p:grpSpPr>
        <p:grpSp>
          <p:nvGrpSpPr>
            <p:cNvPr id="14" name="Groupe 13"/>
            <p:cNvGrpSpPr/>
            <p:nvPr/>
          </p:nvGrpSpPr>
          <p:grpSpPr>
            <a:xfrm>
              <a:off x="1475944" y="3392976"/>
              <a:ext cx="2592000" cy="2412000"/>
              <a:chOff x="720152" y="2241136"/>
              <a:chExt cx="2592000" cy="2412000"/>
            </a:xfrm>
          </p:grpSpPr>
          <p:cxnSp>
            <p:nvCxnSpPr>
              <p:cNvPr id="18" name="Connecteur droit avec flèche 17"/>
              <p:cNvCxnSpPr/>
              <p:nvPr/>
            </p:nvCxnSpPr>
            <p:spPr>
              <a:xfrm rot="16200000">
                <a:off x="2016152" y="3357136"/>
                <a:ext cx="0" cy="2592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 rot="10800000">
                <a:off x="721654" y="2241136"/>
                <a:ext cx="0" cy="2412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/>
            <p:cNvSpPr txBox="1"/>
            <p:nvPr/>
          </p:nvSpPr>
          <p:spPr>
            <a:xfrm>
              <a:off x="3690711" y="5940030"/>
              <a:ext cx="676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t(s)</a:t>
              </a:r>
              <a:endParaRPr lang="fr-FR" sz="28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67544" y="3202196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x(m)</a:t>
              </a:r>
              <a:endParaRPr lang="fr-FR" sz="28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15616" y="5661248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O</a:t>
              </a:r>
              <a:endParaRPr lang="fr-FR" sz="2800" b="1" dirty="0"/>
            </a:p>
          </p:txBody>
        </p:sp>
      </p:grpSp>
      <p:sp>
        <p:nvSpPr>
          <p:cNvPr id="21" name="Forme libre 20"/>
          <p:cNvSpPr/>
          <p:nvPr/>
        </p:nvSpPr>
        <p:spPr>
          <a:xfrm>
            <a:off x="1067546" y="2882848"/>
            <a:ext cx="1565883" cy="1462861"/>
          </a:xfrm>
          <a:custGeom>
            <a:avLst/>
            <a:gdLst>
              <a:gd name="connsiteX0" fmla="*/ 0 w 1068947"/>
              <a:gd name="connsiteY0" fmla="*/ 1416676 h 1462861"/>
              <a:gd name="connsiteX1" fmla="*/ 631065 w 1068947"/>
              <a:gd name="connsiteY1" fmla="*/ 1287888 h 1462861"/>
              <a:gd name="connsiteX2" fmla="*/ 1043189 w 1068947"/>
              <a:gd name="connsiteY2" fmla="*/ 0 h 1462861"/>
              <a:gd name="connsiteX3" fmla="*/ 1043189 w 1068947"/>
              <a:gd name="connsiteY3" fmla="*/ 0 h 1462861"/>
              <a:gd name="connsiteX4" fmla="*/ 1068947 w 1068947"/>
              <a:gd name="connsiteY4" fmla="*/ 12879 h 146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947" h="1462861">
                <a:moveTo>
                  <a:pt x="0" y="1416676"/>
                </a:moveTo>
                <a:cubicBezTo>
                  <a:pt x="228600" y="1470338"/>
                  <a:pt x="457200" y="1524001"/>
                  <a:pt x="631065" y="1287888"/>
                </a:cubicBezTo>
                <a:cubicBezTo>
                  <a:pt x="804930" y="1051775"/>
                  <a:pt x="1043189" y="0"/>
                  <a:pt x="1043189" y="0"/>
                </a:cubicBezTo>
                <a:lnTo>
                  <a:pt x="1043189" y="0"/>
                </a:lnTo>
                <a:lnTo>
                  <a:pt x="1068947" y="12879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3" name="Forme libre 22"/>
          <p:cNvSpPr/>
          <p:nvPr/>
        </p:nvSpPr>
        <p:spPr>
          <a:xfrm>
            <a:off x="6000925" y="2771017"/>
            <a:ext cx="1296000" cy="1928766"/>
          </a:xfrm>
          <a:custGeom>
            <a:avLst/>
            <a:gdLst>
              <a:gd name="connsiteX0" fmla="*/ 0 w 1870964"/>
              <a:gd name="connsiteY0" fmla="*/ 2099256 h 2099256"/>
              <a:gd name="connsiteX1" fmla="*/ 1609859 w 1870964"/>
              <a:gd name="connsiteY1" fmla="*/ 1249251 h 2099256"/>
              <a:gd name="connsiteX2" fmla="*/ 1867437 w 1870964"/>
              <a:gd name="connsiteY2" fmla="*/ 0 h 2099256"/>
              <a:gd name="connsiteX3" fmla="*/ 1867437 w 1870964"/>
              <a:gd name="connsiteY3" fmla="*/ 0 h 209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964" h="2099256">
                <a:moveTo>
                  <a:pt x="0" y="2099256"/>
                </a:moveTo>
                <a:cubicBezTo>
                  <a:pt x="649310" y="1849191"/>
                  <a:pt x="1298620" y="1599127"/>
                  <a:pt x="1609859" y="1249251"/>
                </a:cubicBezTo>
                <a:cubicBezTo>
                  <a:pt x="1921098" y="899375"/>
                  <a:pt x="1867437" y="0"/>
                  <a:pt x="1867437" y="0"/>
                </a:cubicBezTo>
                <a:lnTo>
                  <a:pt x="1867437" y="0"/>
                </a:lnTo>
              </a:path>
            </a:pathLst>
          </a:cu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93630" y="2209577"/>
                <a:ext cx="2515689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000" b="1" i="1" dirty="0">
                  <a:solidFill>
                    <a:srgbClr val="00B05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30" y="2209577"/>
                <a:ext cx="2515689" cy="6685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329855" y="2097004"/>
                <a:ext cx="199920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fr-FR" sz="2000" b="1" i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855" y="2097004"/>
                <a:ext cx="1999202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557082" y="393305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x</a:t>
            </a:r>
            <a:r>
              <a:rPr lang="fr-FR" sz="2000" b="1" dirty="0" smtClean="0"/>
              <a:t>0</a:t>
            </a:r>
            <a:endParaRPr lang="fr-FR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258663" y="5766017"/>
            <a:ext cx="2899705" cy="46166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Position – time graph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0222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14</a:t>
            </a:fld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1478842" y="693916"/>
            <a:ext cx="2007393" cy="113296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 rot="19664659">
                <a:off x="1743243" y="749191"/>
                <a:ext cx="1575496" cy="40011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𝒗</m:t>
                      </m:r>
                      <m:r>
                        <a:rPr lang="fr-FR" sz="20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𝒂𝒕</m:t>
                      </m:r>
                      <m:r>
                        <a:rPr lang="fr-FR" sz="20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64659">
                <a:off x="1743243" y="749191"/>
                <a:ext cx="1575496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2927881" y="1347526"/>
            <a:ext cx="2884059" cy="461665"/>
          </a:xfrm>
          <a:prstGeom prst="rect">
            <a:avLst/>
          </a:prstGeom>
          <a:noFill/>
          <a:ln w="38100">
            <a:solidFill>
              <a:srgbClr val="00FF99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err="1"/>
              <a:t>Velocity</a:t>
            </a:r>
            <a:r>
              <a:rPr lang="fr-FR" sz="2400" b="1" dirty="0"/>
              <a:t> </a:t>
            </a:r>
            <a:r>
              <a:rPr lang="fr-FR" sz="2400" b="1" dirty="0" smtClean="0"/>
              <a:t>– time graph</a:t>
            </a:r>
            <a:endParaRPr lang="fr-FR" sz="2400" b="1" dirty="0"/>
          </a:p>
        </p:txBody>
      </p:sp>
      <p:grpSp>
        <p:nvGrpSpPr>
          <p:cNvPr id="42" name="Groupe 41"/>
          <p:cNvGrpSpPr/>
          <p:nvPr/>
        </p:nvGrpSpPr>
        <p:grpSpPr>
          <a:xfrm>
            <a:off x="107504" y="135904"/>
            <a:ext cx="8790854" cy="3285066"/>
            <a:chOff x="107504" y="383970"/>
            <a:chExt cx="8790854" cy="3285066"/>
          </a:xfrm>
        </p:grpSpPr>
        <p:grpSp>
          <p:nvGrpSpPr>
            <p:cNvPr id="11" name="Groupe 10"/>
            <p:cNvGrpSpPr/>
            <p:nvPr/>
          </p:nvGrpSpPr>
          <p:grpSpPr>
            <a:xfrm>
              <a:off x="107504" y="407982"/>
              <a:ext cx="4254350" cy="3261054"/>
              <a:chOff x="113149" y="3202196"/>
              <a:chExt cx="4254350" cy="3261054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1475944" y="3392976"/>
                <a:ext cx="2592000" cy="2412000"/>
                <a:chOff x="720152" y="2241136"/>
                <a:chExt cx="2592000" cy="2412000"/>
              </a:xfrm>
            </p:grpSpPr>
            <p:cxnSp>
              <p:nvCxnSpPr>
                <p:cNvPr id="17" name="Connecteur droit avec flèche 16"/>
                <p:cNvCxnSpPr/>
                <p:nvPr/>
              </p:nvCxnSpPr>
              <p:spPr>
                <a:xfrm rot="16200000">
                  <a:off x="2016152" y="3357136"/>
                  <a:ext cx="0" cy="2592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avec flèche 17"/>
                <p:cNvCxnSpPr/>
                <p:nvPr/>
              </p:nvCxnSpPr>
              <p:spPr>
                <a:xfrm rot="10800000">
                  <a:off x="721654" y="2241136"/>
                  <a:ext cx="0" cy="2412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ZoneTexte 13"/>
              <p:cNvSpPr txBox="1"/>
              <p:nvPr/>
            </p:nvSpPr>
            <p:spPr>
              <a:xfrm>
                <a:off x="3690711" y="5940030"/>
                <a:ext cx="676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t(s)</a:t>
                </a:r>
                <a:endParaRPr lang="fr-FR" sz="2800" b="1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13149" y="3202196"/>
                <a:ext cx="1199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V(m/s)</a:t>
                </a:r>
                <a:endParaRPr lang="fr-FR" sz="2800" b="1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115616" y="5661248"/>
                <a:ext cx="426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O</a:t>
                </a:r>
                <a:endParaRPr lang="fr-FR" sz="2800" b="1" dirty="0"/>
              </a:p>
            </p:txBody>
          </p:sp>
        </p:grpSp>
        <p:grpSp>
          <p:nvGrpSpPr>
            <p:cNvPr id="33" name="Groupe 32"/>
            <p:cNvGrpSpPr/>
            <p:nvPr/>
          </p:nvGrpSpPr>
          <p:grpSpPr>
            <a:xfrm>
              <a:off x="4644008" y="383970"/>
              <a:ext cx="4254350" cy="3261054"/>
              <a:chOff x="113149" y="3202196"/>
              <a:chExt cx="4254350" cy="3261054"/>
            </a:xfrm>
          </p:grpSpPr>
          <p:grpSp>
            <p:nvGrpSpPr>
              <p:cNvPr id="34" name="Groupe 33"/>
              <p:cNvGrpSpPr/>
              <p:nvPr/>
            </p:nvGrpSpPr>
            <p:grpSpPr>
              <a:xfrm>
                <a:off x="1475944" y="3392976"/>
                <a:ext cx="2592000" cy="2412000"/>
                <a:chOff x="720152" y="2241136"/>
                <a:chExt cx="2592000" cy="2412000"/>
              </a:xfrm>
            </p:grpSpPr>
            <p:cxnSp>
              <p:nvCxnSpPr>
                <p:cNvPr id="38" name="Connecteur droit avec flèche 37"/>
                <p:cNvCxnSpPr/>
                <p:nvPr/>
              </p:nvCxnSpPr>
              <p:spPr>
                <a:xfrm rot="16200000">
                  <a:off x="2016152" y="3357136"/>
                  <a:ext cx="0" cy="2592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avec flèche 38"/>
                <p:cNvCxnSpPr/>
                <p:nvPr/>
              </p:nvCxnSpPr>
              <p:spPr>
                <a:xfrm rot="10800000">
                  <a:off x="721654" y="2241136"/>
                  <a:ext cx="0" cy="2412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ZoneTexte 34"/>
              <p:cNvSpPr txBox="1"/>
              <p:nvPr/>
            </p:nvSpPr>
            <p:spPr>
              <a:xfrm>
                <a:off x="3690711" y="5940030"/>
                <a:ext cx="676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t(s)</a:t>
                </a:r>
                <a:endParaRPr lang="fr-FR" sz="2800" b="1" dirty="0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113149" y="3202196"/>
                <a:ext cx="1199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V(m/s)</a:t>
                </a:r>
                <a:endParaRPr lang="fr-FR" sz="2800" b="1" dirty="0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1115616" y="5661248"/>
                <a:ext cx="426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O</a:t>
                </a:r>
                <a:endParaRPr lang="fr-FR" sz="2800" b="1" dirty="0"/>
              </a:p>
            </p:txBody>
          </p:sp>
        </p:grpSp>
      </p:grpSp>
      <p:cxnSp>
        <p:nvCxnSpPr>
          <p:cNvPr id="40" name="Connecteur droit 39"/>
          <p:cNvCxnSpPr/>
          <p:nvPr/>
        </p:nvCxnSpPr>
        <p:spPr>
          <a:xfrm flipV="1">
            <a:off x="6012160" y="1046527"/>
            <a:ext cx="2370902" cy="1666676"/>
          </a:xfrm>
          <a:prstGeom prst="line">
            <a:avLst/>
          </a:prstGeom>
          <a:ln w="381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 rot="19664659">
                <a:off x="7264251" y="1589671"/>
                <a:ext cx="1001428" cy="40011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fr-FR" sz="2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64659">
                <a:off x="7264251" y="1589671"/>
                <a:ext cx="100142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 rot="19362946">
                <a:off x="6948264" y="1163352"/>
                <a:ext cx="915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𝒗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𝒂𝒕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62946">
                <a:off x="6948264" y="1163352"/>
                <a:ext cx="91563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ZoneTexte 57"/>
          <p:cNvSpPr txBox="1"/>
          <p:nvPr/>
        </p:nvSpPr>
        <p:spPr>
          <a:xfrm>
            <a:off x="3714940" y="6309320"/>
            <a:ext cx="2854436" cy="40011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err="1"/>
              <a:t>Acceleration</a:t>
            </a:r>
            <a:r>
              <a:rPr lang="fr-FR" sz="20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– </a:t>
            </a:r>
            <a:r>
              <a:rPr lang="fr-FR" sz="2000" b="1" dirty="0" smtClean="0"/>
              <a:t>time graph</a:t>
            </a:r>
            <a:endParaRPr lang="fr-FR" sz="2000" b="1" dirty="0"/>
          </a:p>
        </p:txBody>
      </p:sp>
      <p:grpSp>
        <p:nvGrpSpPr>
          <p:cNvPr id="68" name="Groupe 67"/>
          <p:cNvGrpSpPr/>
          <p:nvPr/>
        </p:nvGrpSpPr>
        <p:grpSpPr>
          <a:xfrm>
            <a:off x="1403648" y="4066619"/>
            <a:ext cx="7164544" cy="2045841"/>
            <a:chOff x="1403648" y="4066619"/>
            <a:chExt cx="7164544" cy="2045841"/>
          </a:xfrm>
        </p:grpSpPr>
        <p:cxnSp>
          <p:nvCxnSpPr>
            <p:cNvPr id="59" name="Connecteur droit 58"/>
            <p:cNvCxnSpPr/>
            <p:nvPr/>
          </p:nvCxnSpPr>
          <p:spPr>
            <a:xfrm>
              <a:off x="1403648" y="6112460"/>
              <a:ext cx="226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/>
                <p:cNvSpPr txBox="1"/>
                <p:nvPr/>
              </p:nvSpPr>
              <p:spPr>
                <a:xfrm>
                  <a:off x="1878988" y="4066619"/>
                  <a:ext cx="10304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oMath>
                    </m:oMathPara>
                  </a14:m>
                  <a:endParaRPr lang="fr-FR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ZoneTexte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988" y="4066619"/>
                  <a:ext cx="103047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7168264" y="4518421"/>
                  <a:ext cx="10304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fr-FR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oMath>
                    </m:oMathPara>
                  </a14:m>
                  <a:endParaRPr lang="fr-FR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8264" y="4518421"/>
                  <a:ext cx="103047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Connecteur droit 61"/>
            <p:cNvCxnSpPr/>
            <p:nvPr/>
          </p:nvCxnSpPr>
          <p:spPr>
            <a:xfrm>
              <a:off x="6300192" y="5101147"/>
              <a:ext cx="226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/>
          <p:cNvGrpSpPr/>
          <p:nvPr/>
        </p:nvGrpSpPr>
        <p:grpSpPr>
          <a:xfrm>
            <a:off x="6780" y="3664531"/>
            <a:ext cx="9185255" cy="3096001"/>
            <a:chOff x="6780" y="3664531"/>
            <a:chExt cx="9185255" cy="3096001"/>
          </a:xfrm>
        </p:grpSpPr>
        <p:grpSp>
          <p:nvGrpSpPr>
            <p:cNvPr id="44" name="Groupe 43"/>
            <p:cNvGrpSpPr/>
            <p:nvPr/>
          </p:nvGrpSpPr>
          <p:grpSpPr>
            <a:xfrm>
              <a:off x="5940152" y="4027054"/>
              <a:ext cx="3251883" cy="2282266"/>
              <a:chOff x="1115616" y="3634496"/>
              <a:chExt cx="3251883" cy="2991304"/>
            </a:xfrm>
          </p:grpSpPr>
          <p:grpSp>
            <p:nvGrpSpPr>
              <p:cNvPr id="52" name="Groupe 51"/>
              <p:cNvGrpSpPr/>
              <p:nvPr/>
            </p:nvGrpSpPr>
            <p:grpSpPr>
              <a:xfrm>
                <a:off x="1475944" y="3634496"/>
                <a:ext cx="2592000" cy="2170480"/>
                <a:chOff x="720152" y="2482656"/>
                <a:chExt cx="2592000" cy="2170480"/>
              </a:xfrm>
            </p:grpSpPr>
            <p:cxnSp>
              <p:nvCxnSpPr>
                <p:cNvPr id="56" name="Connecteur droit avec flèche 55"/>
                <p:cNvCxnSpPr/>
                <p:nvPr/>
              </p:nvCxnSpPr>
              <p:spPr>
                <a:xfrm rot="16200000">
                  <a:off x="2016152" y="3357136"/>
                  <a:ext cx="0" cy="2592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avec flèche 56"/>
                <p:cNvCxnSpPr/>
                <p:nvPr/>
              </p:nvCxnSpPr>
              <p:spPr>
                <a:xfrm rot="10800000">
                  <a:off x="721654" y="2482656"/>
                  <a:ext cx="0" cy="217047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ZoneTexte 52"/>
              <p:cNvSpPr txBox="1"/>
              <p:nvPr/>
            </p:nvSpPr>
            <p:spPr>
              <a:xfrm>
                <a:off x="3690711" y="5940030"/>
                <a:ext cx="676788" cy="685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t</a:t>
                </a:r>
                <a:r>
                  <a:rPr lang="fr-FR" sz="2800" b="1" dirty="0"/>
                  <a:t>(s)</a:t>
                </a: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1115616" y="5661248"/>
                <a:ext cx="426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O</a:t>
                </a:r>
                <a:endParaRPr lang="fr-FR" sz="2800" b="1" dirty="0"/>
              </a:p>
            </p:txBody>
          </p:sp>
        </p:grpSp>
        <p:grpSp>
          <p:nvGrpSpPr>
            <p:cNvPr id="45" name="Groupe 44"/>
            <p:cNvGrpSpPr/>
            <p:nvPr/>
          </p:nvGrpSpPr>
          <p:grpSpPr>
            <a:xfrm>
              <a:off x="948212" y="3664531"/>
              <a:ext cx="3479772" cy="3096001"/>
              <a:chOff x="-107728" y="3640218"/>
              <a:chExt cx="3479772" cy="4057836"/>
            </a:xfrm>
          </p:grpSpPr>
          <p:grpSp>
            <p:nvGrpSpPr>
              <p:cNvPr id="46" name="Groupe 45"/>
              <p:cNvGrpSpPr/>
              <p:nvPr/>
            </p:nvGrpSpPr>
            <p:grpSpPr>
              <a:xfrm>
                <a:off x="331341" y="3640218"/>
                <a:ext cx="2592000" cy="4057836"/>
                <a:chOff x="-424451" y="2488378"/>
                <a:chExt cx="2592000" cy="4057836"/>
              </a:xfrm>
            </p:grpSpPr>
            <p:cxnSp>
              <p:nvCxnSpPr>
                <p:cNvPr id="50" name="Connecteur droit avec flèche 49"/>
                <p:cNvCxnSpPr/>
                <p:nvPr/>
              </p:nvCxnSpPr>
              <p:spPr>
                <a:xfrm rot="16200000">
                  <a:off x="871549" y="3357136"/>
                  <a:ext cx="0" cy="2592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/>
                <p:cNvCxnSpPr/>
                <p:nvPr/>
              </p:nvCxnSpPr>
              <p:spPr>
                <a:xfrm rot="10800000">
                  <a:off x="-422949" y="2488378"/>
                  <a:ext cx="0" cy="405783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ZoneTexte 46"/>
              <p:cNvSpPr txBox="1"/>
              <p:nvPr/>
            </p:nvSpPr>
            <p:spPr>
              <a:xfrm>
                <a:off x="2695256" y="5853533"/>
                <a:ext cx="676788" cy="68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t</a:t>
                </a:r>
                <a:r>
                  <a:rPr lang="fr-FR" sz="2800" b="1" dirty="0"/>
                  <a:t>(s)</a:t>
                </a: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-107728" y="5527344"/>
                <a:ext cx="426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O</a:t>
                </a:r>
                <a:endParaRPr lang="fr-FR" sz="28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ZoneTexte 63"/>
                <p:cNvSpPr txBox="1"/>
                <p:nvPr/>
              </p:nvSpPr>
              <p:spPr>
                <a:xfrm>
                  <a:off x="6780" y="3747027"/>
                  <a:ext cx="1392176" cy="532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2800" b="1" i="1" dirty="0" smtClean="0"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fr-FR" sz="2800" b="1" dirty="0"/>
                    <a:t>(</a:t>
                  </a:r>
                  <a:r>
                    <a:rPr lang="fr-FR" sz="2800" b="1" dirty="0" smtClean="0"/>
                    <a:t>m/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28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800" b="1" dirty="0"/>
                            <m:t>s</m:t>
                          </m:r>
                        </m:e>
                        <m:sup>
                          <m:r>
                            <a:rPr lang="fr-FR" sz="28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fr-FR" sz="2800" b="1" dirty="0" smtClean="0"/>
                    <a:t>)</a:t>
                  </a:r>
                  <a:endParaRPr lang="fr-FR" sz="2800" b="1" dirty="0"/>
                </a:p>
              </p:txBody>
            </p:sp>
          </mc:Choice>
          <mc:Fallback xmlns="">
            <p:sp>
              <p:nvSpPr>
                <p:cNvPr id="64" name="ZoneTexte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" y="3747027"/>
                  <a:ext cx="1392176" cy="53296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046" r="-7895" b="-3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ZoneTexte 64"/>
                <p:cNvSpPr txBox="1"/>
                <p:nvPr/>
              </p:nvSpPr>
              <p:spPr>
                <a:xfrm>
                  <a:off x="4980024" y="4192178"/>
                  <a:ext cx="1392176" cy="532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2800" b="1" i="1" dirty="0" smtClean="0"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fr-FR" sz="2800" b="1" dirty="0"/>
                    <a:t>(</a:t>
                  </a:r>
                  <a:r>
                    <a:rPr lang="fr-FR" sz="2800" b="1" dirty="0" smtClean="0"/>
                    <a:t>m/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2800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r-FR" sz="2800" b="1" dirty="0"/>
                            <m:t>s</m:t>
                          </m:r>
                        </m:e>
                        <m:sup>
                          <m:r>
                            <a:rPr lang="fr-FR" sz="28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fr-FR" sz="2800" b="1" dirty="0" smtClean="0"/>
                    <a:t>)</a:t>
                  </a:r>
                  <a:endParaRPr lang="fr-FR" sz="2800" b="1" dirty="0"/>
                </a:p>
              </p:txBody>
            </p:sp>
          </mc:Choice>
          <mc:Fallback xmlns="">
            <p:sp>
              <p:nvSpPr>
                <p:cNvPr id="65" name="ZoneText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024" y="4192178"/>
                  <a:ext cx="1392176" cy="53296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046" r="-7456" b="-3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/>
              <p:cNvSpPr txBox="1"/>
              <p:nvPr/>
            </p:nvSpPr>
            <p:spPr>
              <a:xfrm>
                <a:off x="3969596" y="4314326"/>
                <a:ext cx="777777" cy="523220"/>
              </a:xfrm>
              <a:prstGeom prst="rect">
                <a:avLst/>
              </a:prstGeom>
              <a:solidFill>
                <a:srgbClr val="CCFFCC"/>
              </a:solidFill>
              <a:ln w="38100"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0000CC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𝒂</m:t>
                    </m:r>
                  </m:oMath>
                </a14:m>
                <a:r>
                  <a:rPr lang="fr-FR" sz="2800" b="1" dirty="0" smtClean="0">
                    <a:solidFill>
                      <a:srgbClr val="0000CC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=C</a:t>
                </a:r>
                <a:endParaRPr lang="fr-FR" sz="2800" b="1" dirty="0">
                  <a:solidFill>
                    <a:srgbClr val="0000CC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596" y="4314326"/>
                <a:ext cx="777777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27174" r="-25373" b="-46739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5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  <p:bldP spid="41" grpId="0"/>
      <p:bldP spid="2" grpId="0"/>
      <p:bldP spid="58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15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12" y="104810"/>
            <a:ext cx="1340432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prstClr val="black"/>
                </a:solidFill>
                <a:latin typeface="Arial Rounded MT Bold" pitchFamily="34" charset="0"/>
              </a:rPr>
              <a:t>Example</a:t>
            </a:r>
            <a:r>
              <a:rPr lang="fr-FR" b="1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fr-FR" b="1" dirty="0">
                <a:solidFill>
                  <a:prstClr val="black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5160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latin typeface="Monotype Corsiva" pitchFamily="66" charset="0"/>
                <a:cs typeface="Arial" charset="0"/>
              </a:rPr>
              <a:t>A point body moves in </a:t>
            </a:r>
            <a:r>
              <a:rPr lang="en-US" sz="2400" b="1" kern="0" dirty="0" smtClean="0">
                <a:latin typeface="Monotype Corsiva" pitchFamily="66" charset="0"/>
                <a:cs typeface="Arial" charset="0"/>
              </a:rPr>
              <a:t>the </a:t>
            </a:r>
            <a:r>
              <a:rPr lang="en-US" sz="2400" b="1" kern="0" dirty="0">
                <a:latin typeface="Monotype Corsiva" pitchFamily="66" charset="0"/>
                <a:cs typeface="Arial" charset="0"/>
              </a:rPr>
              <a:t>axis OX such that its velocity at time </a:t>
            </a:r>
            <a:r>
              <a:rPr lang="en-US" sz="2400" b="1" kern="0" dirty="0" smtClean="0">
                <a:latin typeface="Monotype Corsiva" pitchFamily="66" charset="0"/>
                <a:cs typeface="Arial" charset="0"/>
              </a:rPr>
              <a:t>‘t’ </a:t>
            </a:r>
            <a:r>
              <a:rPr lang="en-US" sz="2400" b="1" kern="0" dirty="0">
                <a:latin typeface="Monotype Corsiva" pitchFamily="66" charset="0"/>
                <a:cs typeface="Arial" charset="0"/>
              </a:rPr>
              <a:t>is given </a:t>
            </a:r>
            <a:r>
              <a:rPr lang="en-US" sz="2400" b="1" kern="0" dirty="0" smtClean="0">
                <a:latin typeface="Monotype Corsiva" pitchFamily="66" charset="0"/>
                <a:cs typeface="Arial" charset="0"/>
              </a:rPr>
              <a:t>by : </a:t>
            </a:r>
            <a:endParaRPr lang="fr-FR" sz="2400" b="1" kern="0" dirty="0"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563887" y="1060108"/>
                <a:ext cx="14526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𝒗</m:t>
                      </m:r>
                      <m:r>
                        <a:rPr lang="fr-FR" sz="2000" b="1" i="1" smtClean="0"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</a:rPr>
                        <m:t>𝟑</m:t>
                      </m:r>
                      <m:r>
                        <a:rPr lang="fr-FR" sz="2000" b="1" i="1" smtClean="0">
                          <a:latin typeface="Cambria Math"/>
                        </a:rPr>
                        <m:t>𝒕</m:t>
                      </m:r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7" y="1060108"/>
                <a:ext cx="1452641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912" y="1594715"/>
            <a:ext cx="9303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latin typeface="Monotype Corsiva" pitchFamily="66" charset="0"/>
                <a:cs typeface="Arial" charset="0"/>
              </a:rPr>
              <a:t>1-</a:t>
            </a:r>
            <a:r>
              <a:rPr lang="fr-FR" sz="2400" b="1" kern="0" dirty="0" err="1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Find</a:t>
            </a:r>
            <a:r>
              <a:rPr lang="fr-FR" sz="24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400" b="1" kern="0" dirty="0" smtClean="0">
                <a:latin typeface="Monotype Corsiva" pitchFamily="66" charset="0"/>
                <a:cs typeface="Arial" charset="0"/>
              </a:rPr>
              <a:t>the </a:t>
            </a:r>
            <a:r>
              <a:rPr lang="en-US" sz="2400" b="1" kern="0" dirty="0">
                <a:latin typeface="Monotype Corsiva" pitchFamily="66" charset="0"/>
                <a:cs typeface="Arial" charset="0"/>
              </a:rPr>
              <a:t>time equation of this movement knowing that at time t = 0,  </a:t>
            </a:r>
            <a:r>
              <a:rPr lang="en-US" sz="2400" b="1" kern="0" dirty="0" smtClean="0">
                <a:latin typeface="Monotype Corsiva" pitchFamily="66" charset="0"/>
                <a:cs typeface="Arial" charset="0"/>
              </a:rPr>
              <a:t>x =3 </a:t>
            </a:r>
            <a:r>
              <a:rPr lang="en-US" sz="2400" b="1" kern="0" dirty="0">
                <a:latin typeface="Monotype Corsiva" pitchFamily="66" charset="0"/>
                <a:cs typeface="Arial" charset="0"/>
              </a:rPr>
              <a:t>m.</a:t>
            </a:r>
            <a:br>
              <a:rPr lang="en-US" sz="2400" b="1" kern="0" dirty="0">
                <a:latin typeface="Monotype Corsiva" pitchFamily="66" charset="0"/>
                <a:cs typeface="Arial" charset="0"/>
              </a:rPr>
            </a:br>
            <a:endParaRPr lang="en-US" sz="2400" b="1" kern="0" dirty="0">
              <a:latin typeface="Monotype Corsiva" pitchFamily="66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12" y="1950026"/>
            <a:ext cx="8428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latin typeface="Monotype Corsiva" pitchFamily="66" charset="0"/>
                <a:cs typeface="Arial" charset="0"/>
              </a:rPr>
              <a:t>2-Deduce </a:t>
            </a:r>
            <a:r>
              <a:rPr lang="en-US" sz="2400" b="1" kern="0" dirty="0">
                <a:latin typeface="Monotype Corsiva" pitchFamily="66" charset="0"/>
                <a:cs typeface="Arial" charset="0"/>
              </a:rPr>
              <a:t>the equation of acceleration. What is the nature of the movement?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3410" y="2692299"/>
            <a:ext cx="1103187" cy="369332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Solution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226867" y="3196355"/>
            <a:ext cx="2667518" cy="721159"/>
            <a:chOff x="247884" y="5387484"/>
            <a:chExt cx="2667518" cy="721159"/>
          </a:xfrm>
        </p:grpSpPr>
        <p:sp>
          <p:nvSpPr>
            <p:cNvPr id="14" name="Rectangle 13"/>
            <p:cNvSpPr/>
            <p:nvPr/>
          </p:nvSpPr>
          <p:spPr>
            <a:xfrm>
              <a:off x="247884" y="5517232"/>
              <a:ext cx="15712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1- </a:t>
              </a:r>
              <a:r>
                <a:rPr lang="fr-FR" sz="2400" b="1" kern="0" dirty="0" err="1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We</a:t>
              </a:r>
              <a:r>
                <a:rPr lang="fr-FR" sz="24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 have :</a:t>
              </a:r>
              <a:endPara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1874348" y="5387484"/>
                  <a:ext cx="1041054" cy="7211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800" b="1" dirty="0" smtClean="0">
                      <a:solidFill>
                        <a:srgbClr val="FF0000"/>
                      </a:solidFill>
                    </a:rPr>
                    <a:t>v</a:t>
                  </a:r>
                  <a14:m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</m:oMath>
                  </a14:m>
                  <a:endParaRPr lang="fr-FR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348" y="5387484"/>
                  <a:ext cx="1041054" cy="72115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353" b="-110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e 15"/>
          <p:cNvGrpSpPr/>
          <p:nvPr/>
        </p:nvGrpSpPr>
        <p:grpSpPr>
          <a:xfrm>
            <a:off x="2792353" y="3233769"/>
            <a:ext cx="2197504" cy="646331"/>
            <a:chOff x="2659855" y="3106374"/>
            <a:chExt cx="2197504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2659855" y="3106374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FF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FF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9855" y="3106374"/>
                  <a:ext cx="688009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3313924" y="3198708"/>
                  <a:ext cx="15434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𝒅𝒙</m:t>
                        </m:r>
                        <m:r>
                          <a:rPr lang="fr-FR" sz="2400" b="1" i="1" smtClean="0">
                            <a:latin typeface="Cambria Math"/>
                          </a:rPr>
                          <m:t>=</m:t>
                        </m:r>
                        <m:r>
                          <a:rPr lang="fr-FR" sz="2400" b="1" i="1" smtClean="0">
                            <a:latin typeface="Cambria Math"/>
                          </a:rPr>
                          <m:t>𝒗𝒅𝒕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924" y="3198708"/>
                  <a:ext cx="154343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e 18"/>
          <p:cNvGrpSpPr/>
          <p:nvPr/>
        </p:nvGrpSpPr>
        <p:grpSpPr>
          <a:xfrm>
            <a:off x="4880585" y="3245844"/>
            <a:ext cx="3095141" cy="646331"/>
            <a:chOff x="4748087" y="3118449"/>
            <a:chExt cx="3095141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4748087" y="3118449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FF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FF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087" y="3118449"/>
                  <a:ext cx="688009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/>
                <p:cNvSpPr txBox="1"/>
                <p:nvPr/>
              </p:nvSpPr>
              <p:spPr>
                <a:xfrm>
                  <a:off x="5364088" y="3214188"/>
                  <a:ext cx="24791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𝒅𝒙</m:t>
                        </m:r>
                        <m:r>
                          <a:rPr lang="fr-FR" sz="240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fr-FR" sz="2400" b="1" i="1" smtClean="0">
                                <a:latin typeface="Cambria Math"/>
                              </a:rPr>
                              <m:t>𝒕</m:t>
                            </m:r>
                            <m:r>
                              <a:rPr lang="fr-FR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2400" b="1" i="1" smtClean="0">
                                <a:latin typeface="Cambria Math"/>
                              </a:rPr>
                              <m:t>𝟗</m:t>
                            </m:r>
                          </m:e>
                        </m:d>
                        <m:r>
                          <a:rPr lang="fr-FR" sz="2400" b="1" i="1" smtClean="0">
                            <a:latin typeface="Cambria Math"/>
                          </a:rPr>
                          <m:t>𝒅𝒕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3214188"/>
                  <a:ext cx="247914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Accolade fermante 21"/>
          <p:cNvSpPr/>
          <p:nvPr/>
        </p:nvSpPr>
        <p:spPr>
          <a:xfrm rot="16200000">
            <a:off x="6730325" y="2611900"/>
            <a:ext cx="432048" cy="102731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788293" y="255310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3978" y="3917514"/>
                <a:ext cx="3229154" cy="1244443"/>
              </a:xfrm>
              <a:prstGeom prst="rect">
                <a:avLst/>
              </a:prstGeom>
              <a:noFill/>
              <a:scene3d>
                <a:camera prst="perspectiveRelaxedModerately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  </m:t>
                      </m:r>
                      <m:nary>
                        <m:naryPr>
                          <m:limLoc m:val="undOvr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fr-FR" sz="2400" i="1" smtClean="0">
                              <a:latin typeface="Cambria Math"/>
                            </a:rPr>
                            <m:t>𝒅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sz="24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fr-FR" sz="2400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sup>
                        <m:e>
                          <m:d>
                            <m:d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</m:d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8" y="3917514"/>
                <a:ext cx="3229154" cy="1244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153289" y="4216569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FF00FF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FF00FF"/>
                    </a:solidFill>
                    <a:prstDash val="solid"/>
                  </a:ln>
                  <a:solidFill>
                    <a:srgbClr val="7030A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289" y="4216569"/>
                <a:ext cx="688009" cy="646331"/>
              </a:xfrm>
              <a:prstGeom prst="rect">
                <a:avLst/>
              </a:prstGeom>
              <a:blipFill rotWithShape="1">
                <a:blip r:embed="rId9"/>
                <a:stretch>
                  <a:fillRect b="-33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816546" y="4022414"/>
                <a:ext cx="2664960" cy="840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𝒙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546" y="4022414"/>
                <a:ext cx="2664960" cy="8404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e 26"/>
          <p:cNvGrpSpPr/>
          <p:nvPr/>
        </p:nvGrpSpPr>
        <p:grpSpPr>
          <a:xfrm>
            <a:off x="306075" y="4119491"/>
            <a:ext cx="6803140" cy="1888197"/>
            <a:chOff x="173577" y="3992096"/>
            <a:chExt cx="6803140" cy="1888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6288708" y="3992096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00FF0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00FF0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21" name="ZoneText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708" y="3992096"/>
                  <a:ext cx="688009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339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/>
                <p:cNvSpPr txBox="1"/>
                <p:nvPr/>
              </p:nvSpPr>
              <p:spPr>
                <a:xfrm>
                  <a:off x="173577" y="5039807"/>
                  <a:ext cx="2596545" cy="8404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sSub>
                          <m:sSubPr>
                            <m:ctrlPr>
                              <a:rPr lang="fr-F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22" name="ZoneText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577" y="5039807"/>
                  <a:ext cx="2596545" cy="84048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e 29"/>
          <p:cNvGrpSpPr/>
          <p:nvPr/>
        </p:nvGrpSpPr>
        <p:grpSpPr>
          <a:xfrm>
            <a:off x="5253835" y="5347732"/>
            <a:ext cx="1322871" cy="707886"/>
            <a:chOff x="4139952" y="5095465"/>
            <a:chExt cx="1322871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721358" y="5157020"/>
                  <a:ext cx="74146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smtClean="0">
                            <a:solidFill>
                              <a:prstClr val="black"/>
                            </a:solidFill>
                            <a:effectLst>
                              <a:glow rad="228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/>
                          </a:rPr>
                          <m:t>⍰</m:t>
                        </m:r>
                      </m:oMath>
                    </m:oMathPara>
                  </a14:m>
                  <a:endParaRPr lang="fr-FR" sz="2800" b="1" dirty="0"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1358" y="5157020"/>
                  <a:ext cx="741465" cy="64633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2830" b="-1037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4139952" y="5095465"/>
                  <a:ext cx="84234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4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4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FR" sz="4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5095465"/>
                  <a:ext cx="842346" cy="70788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Étoile à 5 branches 32"/>
          <p:cNvSpPr/>
          <p:nvPr/>
        </p:nvSpPr>
        <p:spPr>
          <a:xfrm>
            <a:off x="2920333" y="5527173"/>
            <a:ext cx="216024" cy="244787"/>
          </a:xfrm>
          <a:prstGeom prst="star5">
            <a:avLst/>
          </a:prstGeom>
          <a:solidFill>
            <a:srgbClr val="CC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16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509812" y="131316"/>
                <a:ext cx="1122487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12" y="131316"/>
                <a:ext cx="1122487" cy="5542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Étoile à 5 branches 27"/>
          <p:cNvSpPr/>
          <p:nvPr/>
        </p:nvSpPr>
        <p:spPr>
          <a:xfrm>
            <a:off x="287524" y="1196752"/>
            <a:ext cx="216024" cy="244787"/>
          </a:xfrm>
          <a:prstGeom prst="star5">
            <a:avLst/>
          </a:prstGeom>
          <a:solidFill>
            <a:srgbClr val="CC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395536" y="908720"/>
            <a:ext cx="3454570" cy="760229"/>
            <a:chOff x="395536" y="714102"/>
            <a:chExt cx="3454570" cy="760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/>
                <p:cNvSpPr txBox="1"/>
                <p:nvPr/>
              </p:nvSpPr>
              <p:spPr>
                <a:xfrm>
                  <a:off x="395536" y="889556"/>
                  <a:ext cx="65594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i="1" smtClean="0">
                            <a:latin typeface="Cambria Math"/>
                            <a:ea typeface="Cambria Math"/>
                          </a:rPr>
                          <m:t>↔</m:t>
                        </m:r>
                      </m:oMath>
                    </m:oMathPara>
                  </a14:m>
                  <a:endParaRPr lang="fr-FR" sz="3200" b="1" dirty="0"/>
                </a:p>
              </p:txBody>
            </p:sp>
          </mc:Choice>
          <mc:Fallback xmlns="">
            <p:sp>
              <p:nvSpPr>
                <p:cNvPr id="29" name="ZoneTexte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889556"/>
                  <a:ext cx="655949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/>
                <p:cNvSpPr txBox="1"/>
                <p:nvPr/>
              </p:nvSpPr>
              <p:spPr>
                <a:xfrm>
                  <a:off x="891540" y="714102"/>
                  <a:ext cx="2958566" cy="715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atin typeface="Cambria Math"/>
                          </a:rPr>
                          <m:t>𝟑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𝒎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fr-FR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0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1" i="1" smtClean="0"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20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𝟗</m:t>
                        </m:r>
                        <m:d>
                          <m:dPr>
                            <m:ctrlP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d>
                        <m:sSub>
                          <m:sSubPr>
                            <m:ctrlPr>
                              <a:rPr lang="fr-FR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30" name="ZoneText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540" y="714102"/>
                  <a:ext cx="2958566" cy="71577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e 33"/>
          <p:cNvGrpSpPr/>
          <p:nvPr/>
        </p:nvGrpSpPr>
        <p:grpSpPr>
          <a:xfrm>
            <a:off x="4067944" y="982469"/>
            <a:ext cx="1945239" cy="646331"/>
            <a:chOff x="4355976" y="908257"/>
            <a:chExt cx="194523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4355976" y="908257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00FF0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00FF0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908257"/>
                  <a:ext cx="688009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/>
                <p:cNvSpPr txBox="1"/>
                <p:nvPr/>
              </p:nvSpPr>
              <p:spPr>
                <a:xfrm>
                  <a:off x="5062543" y="1046756"/>
                  <a:ext cx="1238672" cy="400110"/>
                </a:xfrm>
                <a:prstGeom prst="rect">
                  <a:avLst/>
                </a:prstGeom>
                <a:noFill/>
                <a:ln w="38100">
                  <a:solidFill>
                    <a:srgbClr val="FF0066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543" y="1046756"/>
                  <a:ext cx="1238672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38100">
                  <a:solidFill>
                    <a:srgbClr val="FF0066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6156176" y="1095127"/>
                <a:ext cx="6933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095127"/>
                <a:ext cx="69339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e 37"/>
          <p:cNvGrpSpPr/>
          <p:nvPr/>
        </p:nvGrpSpPr>
        <p:grpSpPr>
          <a:xfrm>
            <a:off x="2728263" y="177610"/>
            <a:ext cx="1144963" cy="461665"/>
            <a:chOff x="2728263" y="177610"/>
            <a:chExt cx="114496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2728263" y="177610"/>
                  <a:ext cx="10369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263" y="177610"/>
                  <a:ext cx="1036951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Étoile à 5 branches 36"/>
            <p:cNvSpPr/>
            <p:nvPr/>
          </p:nvSpPr>
          <p:spPr>
            <a:xfrm>
              <a:off x="3657202" y="286048"/>
              <a:ext cx="216024" cy="244787"/>
            </a:xfrm>
            <a:prstGeom prst="star5">
              <a:avLst/>
            </a:prstGeom>
            <a:solidFill>
              <a:srgbClr val="CC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5496" y="1943159"/>
            <a:ext cx="1260495" cy="461665"/>
            <a:chOff x="2612731" y="177610"/>
            <a:chExt cx="1260495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2612731" y="177610"/>
                  <a:ext cx="10369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731" y="177610"/>
                  <a:ext cx="1036951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Étoile à 5 branches 40"/>
            <p:cNvSpPr/>
            <p:nvPr/>
          </p:nvSpPr>
          <p:spPr>
            <a:xfrm>
              <a:off x="3657202" y="286048"/>
              <a:ext cx="216024" cy="244787"/>
            </a:xfrm>
            <a:prstGeom prst="star5">
              <a:avLst/>
            </a:prstGeom>
            <a:solidFill>
              <a:srgbClr val="CCFF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395850" y="1849836"/>
            <a:ext cx="3519285" cy="783804"/>
            <a:chOff x="1395850" y="1849836"/>
            <a:chExt cx="3519285" cy="783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ZoneTexte 41"/>
                <p:cNvSpPr txBox="1"/>
                <p:nvPr/>
              </p:nvSpPr>
              <p:spPr>
                <a:xfrm>
                  <a:off x="1395850" y="1918573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FF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FF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42" name="ZoneText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850" y="1918573"/>
                  <a:ext cx="688009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39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/>
                <p:cNvSpPr txBox="1"/>
                <p:nvPr/>
              </p:nvSpPr>
              <p:spPr>
                <a:xfrm>
                  <a:off x="2267744" y="1849836"/>
                  <a:ext cx="2647391" cy="783804"/>
                </a:xfrm>
                <a:prstGeom prst="rect">
                  <a:avLst/>
                </a:prstGeom>
                <a:noFill/>
                <a:ln w="38100">
                  <a:solidFill>
                    <a:srgbClr val="0000CC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fr-FR" sz="24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1" i="1" dirty="0" smtClean="0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fr-FR" sz="24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2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oMath>
                    </m:oMathPara>
                  </a14:m>
                  <a:endParaRPr lang="fr-FR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1849836"/>
                  <a:ext cx="2647391" cy="78380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38100">
                  <a:solidFill>
                    <a:srgbClr val="0000CC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e 53"/>
          <p:cNvGrpSpPr/>
          <p:nvPr/>
        </p:nvGrpSpPr>
        <p:grpSpPr>
          <a:xfrm>
            <a:off x="1095427" y="2388270"/>
            <a:ext cx="6429022" cy="1322833"/>
            <a:chOff x="1095427" y="2388270"/>
            <a:chExt cx="6429022" cy="1322833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>
              <a:off x="2056037" y="2388270"/>
              <a:ext cx="936104" cy="5921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ZoneTexte 45"/>
                <p:cNvSpPr txBox="1"/>
                <p:nvPr/>
              </p:nvSpPr>
              <p:spPr>
                <a:xfrm>
                  <a:off x="1095427" y="2998655"/>
                  <a:ext cx="2471150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b="1" kern="0" dirty="0" smtClean="0">
                      <a:solidFill>
                        <a:srgbClr val="FF0000"/>
                      </a:solidFill>
                      <a:latin typeface="Monotype Corsiva" pitchFamily="66" charset="0"/>
                      <a:cs typeface="Arial" charset="0"/>
                    </a:rPr>
                    <a:t>a(m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2400" b="1" i="1" kern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fr-FR" sz="2400" b="1" i="1" kern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𝒔</m:t>
                          </m:r>
                        </m:e>
                        <m:sup>
                          <m:r>
                            <a:rPr lang="fr-FR" sz="2400" b="1" i="1" kern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−</m:t>
                          </m:r>
                          <m:r>
                            <a:rPr lang="fr-FR" sz="2400" b="1" i="1" kern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fr-FR" sz="2400" b="1" kern="0" dirty="0" smtClean="0">
                      <a:solidFill>
                        <a:srgbClr val="FF0000"/>
                      </a:solidFill>
                      <a:latin typeface="Monotype Corsiva" pitchFamily="66" charset="0"/>
                      <a:cs typeface="Arial" charset="0"/>
                    </a:rPr>
                    <a:t>)</a:t>
                  </a:r>
                  <a:endParaRPr lang="fr-FR" sz="2400" b="1" kern="0" dirty="0">
                    <a:solidFill>
                      <a:srgbClr val="FF0000"/>
                    </a:solidFill>
                    <a:latin typeface="Monotype Corsiva" pitchFamily="66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6" name="ZoneText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427" y="2998655"/>
                  <a:ext cx="2471150" cy="4700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951" t="-7792" b="-2987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Connecteur droit avec flèche 46"/>
            <p:cNvCxnSpPr/>
            <p:nvPr/>
          </p:nvCxnSpPr>
          <p:spPr>
            <a:xfrm flipH="1">
              <a:off x="3210562" y="2388270"/>
              <a:ext cx="643933" cy="84458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ZoneTexte 48"/>
                <p:cNvSpPr txBox="1"/>
                <p:nvPr/>
              </p:nvSpPr>
              <p:spPr>
                <a:xfrm>
                  <a:off x="2355864" y="3232854"/>
                  <a:ext cx="24711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400" b="1" i="1" kern="0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fr-FR" sz="2400" b="1" i="1" kern="0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charset="0"/>
                            </a:rPr>
                            <m:t>𝒗</m:t>
                          </m:r>
                        </m:e>
                        <m:sub>
                          <m:r>
                            <a:rPr lang="fr-FR" sz="2400" b="1" i="1" kern="0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  <m:r>
                        <a:rPr lang="fr-FR" sz="2400" b="1" i="1" kern="0" dirty="0" smtClean="0">
                          <a:solidFill>
                            <a:srgbClr val="00B050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</m:oMath>
                  </a14:m>
                  <a:r>
                    <a:rPr lang="fr-FR" sz="2400" b="1" kern="0" dirty="0" smtClean="0">
                      <a:solidFill>
                        <a:srgbClr val="00B050"/>
                      </a:solidFill>
                      <a:latin typeface="Monotype Corsiva" pitchFamily="66" charset="0"/>
                      <a:cs typeface="Arial" charset="0"/>
                    </a:rPr>
                    <a:t>(m/s)</a:t>
                  </a:r>
                  <a:endParaRPr lang="fr-FR" sz="2400" b="1" kern="0" dirty="0">
                    <a:solidFill>
                      <a:srgbClr val="00B050"/>
                    </a:solidFill>
                    <a:latin typeface="Monotype Corsiva" pitchFamily="66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9" name="ZoneTexte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864" y="3232854"/>
                  <a:ext cx="2471150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Connecteur droit avec flèche 49"/>
            <p:cNvCxnSpPr/>
            <p:nvPr/>
          </p:nvCxnSpPr>
          <p:spPr>
            <a:xfrm>
              <a:off x="4699980" y="2393953"/>
              <a:ext cx="470121" cy="93189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ZoneTexte 51"/>
                <p:cNvSpPr txBox="1"/>
                <p:nvPr/>
              </p:nvSpPr>
              <p:spPr>
                <a:xfrm>
                  <a:off x="5053299" y="3249438"/>
                  <a:ext cx="24711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400" b="1" i="1" kern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fr-FR" sz="2400" b="1" i="1" kern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charset="0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 kern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fr-FR" sz="2400" b="1" kern="0" dirty="0" smtClean="0">
                      <a:solidFill>
                        <a:srgbClr val="7030A0"/>
                      </a:solidFill>
                      <a:latin typeface="Monotype Corsiva" pitchFamily="66" charset="0"/>
                      <a:cs typeface="Arial" charset="0"/>
                    </a:rPr>
                    <a:t>(</a:t>
                  </a:r>
                  <a:r>
                    <a:rPr lang="fr-FR" sz="2400" b="1" kern="0" dirty="0">
                      <a:solidFill>
                        <a:srgbClr val="7030A0"/>
                      </a:solidFill>
                      <a:latin typeface="Monotype Corsiva" pitchFamily="66" charset="0"/>
                      <a:cs typeface="Arial" charset="0"/>
                    </a:rPr>
                    <a:t>m)</a:t>
                  </a:r>
                </a:p>
              </p:txBody>
            </p:sp>
          </mc:Choice>
          <mc:Fallback xmlns="">
            <p:sp>
              <p:nvSpPr>
                <p:cNvPr id="52" name="ZoneTexte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299" y="3249438"/>
                  <a:ext cx="2471150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/>
          <p:cNvSpPr/>
          <p:nvPr/>
        </p:nvSpPr>
        <p:spPr>
          <a:xfrm>
            <a:off x="5043985" y="2051597"/>
            <a:ext cx="3687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Equation </a:t>
            </a:r>
            <a:r>
              <a:rPr lang="fr-FR" sz="2400" b="1" dirty="0"/>
              <a:t>of the </a:t>
            </a:r>
            <a:r>
              <a:rPr lang="fr-FR" sz="2400" b="1" dirty="0" err="1"/>
              <a:t>movement</a:t>
            </a:r>
            <a:r>
              <a:rPr lang="fr-FR" sz="2400" b="1" dirty="0"/>
              <a:t>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1520" y="188640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err="1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We</a:t>
            </a:r>
            <a:r>
              <a:rPr lang="fr-FR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have :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35496" y="4098071"/>
            <a:ext cx="2902461" cy="461665"/>
            <a:chOff x="35496" y="4098071"/>
            <a:chExt cx="2902461" cy="461665"/>
          </a:xfrm>
        </p:grpSpPr>
        <p:sp>
          <p:nvSpPr>
            <p:cNvPr id="27" name="Rectangle 26"/>
            <p:cNvSpPr/>
            <p:nvPr/>
          </p:nvSpPr>
          <p:spPr>
            <a:xfrm>
              <a:off x="35496" y="4098071"/>
              <a:ext cx="15039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2-We have :</a:t>
              </a:r>
              <a:endPara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ZoneTexte 57"/>
                <p:cNvSpPr txBox="1"/>
                <p:nvPr/>
              </p:nvSpPr>
              <p:spPr>
                <a:xfrm>
                  <a:off x="1485316" y="4116332"/>
                  <a:ext cx="14526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atin typeface="Cambria Math"/>
                          </a:rPr>
                          <m:t>𝒗</m:t>
                        </m:r>
                        <m:r>
                          <a:rPr lang="fr-FR" sz="2000" b="1" i="1" smtClean="0">
                            <a:latin typeface="Cambria Math"/>
                          </a:rPr>
                          <m:t>=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𝟑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𝒕</m:t>
                        </m:r>
                        <m:r>
                          <a:rPr lang="fr-FR" sz="20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𝟗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58" name="ZoneTexte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316" y="4116332"/>
                  <a:ext cx="1452641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e 62"/>
          <p:cNvGrpSpPr/>
          <p:nvPr/>
        </p:nvGrpSpPr>
        <p:grpSpPr>
          <a:xfrm>
            <a:off x="2865939" y="4007167"/>
            <a:ext cx="2746486" cy="895438"/>
            <a:chOff x="2865939" y="4007167"/>
            <a:chExt cx="2746486" cy="895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ZoneTexte 56"/>
                <p:cNvSpPr txBox="1"/>
                <p:nvPr/>
              </p:nvSpPr>
              <p:spPr>
                <a:xfrm>
                  <a:off x="3428879" y="4007167"/>
                  <a:ext cx="2183546" cy="8954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𝒅𝒗</m:t>
                            </m:r>
                          </m:num>
                          <m:den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fr-FR" b="1" kern="0" dirty="0">
                            <a:solidFill>
                              <a:schemeClr val="tx1"/>
                            </a:solidFill>
                            <a:latin typeface="Monotype Corsiva" pitchFamily="66" charset="0"/>
                            <a:cs typeface="Arial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b="1" kern="0" dirty="0">
                            <a:solidFill>
                              <a:schemeClr val="tx1"/>
                            </a:solidFill>
                            <a:latin typeface="Monotype Corsiva" pitchFamily="66" charset="0"/>
                            <a:cs typeface="Arial" charset="0"/>
                          </a:rPr>
                          <m:t>m</m:t>
                        </m:r>
                        <m:sSup>
                          <m:sSupPr>
                            <m:ctrlPr>
                              <a:rPr lang="fr-FR" b="1" i="1" ker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fr-FR" b="1" i="1" ker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fr-FR" b="1" i="1" ker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r>
                              <a:rPr lang="fr-FR" b="1" i="1" ker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fr-FR" b="1" kern="0" dirty="0">
                            <a:solidFill>
                              <a:schemeClr val="tx1"/>
                            </a:solidFill>
                            <a:latin typeface="Monotype Corsiva" pitchFamily="66" charset="0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fr-FR" b="1" kern="0" dirty="0">
                    <a:solidFill>
                      <a:schemeClr val="tx1"/>
                    </a:solidFill>
                    <a:latin typeface="Monotype Corsiva" pitchFamily="66" charset="0"/>
                    <a:cs typeface="Arial" charset="0"/>
                  </a:endParaRPr>
                </a:p>
                <a:p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ZoneTexte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879" y="4007167"/>
                  <a:ext cx="2183546" cy="89543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/>
                <p:cNvSpPr txBox="1"/>
                <p:nvPr/>
              </p:nvSpPr>
              <p:spPr>
                <a:xfrm>
                  <a:off x="2865939" y="4011756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00FF0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00FF0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59" name="ZoneTexte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939" y="4011756"/>
                  <a:ext cx="688009" cy="64633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3532528" y="5188157"/>
                <a:ext cx="1740132" cy="381899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glow rad="228600">
                  <a:srgbClr val="FFFF00">
                    <a:alpha val="40000"/>
                  </a:srgb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m:rPr>
                          <m:nor/>
                        </m:rPr>
                        <a:rPr lang="fr-FR" b="1" kern="0" dirty="0">
                          <a:solidFill>
                            <a:schemeClr val="tx1"/>
                          </a:solidFill>
                          <a:latin typeface="Monotype Corsiva" pitchFamily="66" charset="0"/>
                          <a:cs typeface="Arial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b="1" kern="0" dirty="0">
                          <a:solidFill>
                            <a:schemeClr val="tx1"/>
                          </a:solidFill>
                          <a:latin typeface="Monotype Corsiva" pitchFamily="66" charset="0"/>
                          <a:cs typeface="Arial" charset="0"/>
                        </a:rPr>
                        <m:t>m</m:t>
                      </m:r>
                      <m:sSup>
                        <m:sSupPr>
                          <m:ctrlPr>
                            <a:rPr lang="fr-FR" b="1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fr-FR" b="1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  <m:t>𝒔</m:t>
                          </m:r>
                        </m:e>
                        <m:sup>
                          <m:r>
                            <a:rPr lang="fr-FR" b="1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  <m:t>−</m:t>
                          </m:r>
                          <m:r>
                            <a:rPr lang="fr-FR" b="1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fr-FR" b="1" kern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28" y="5188157"/>
                <a:ext cx="1740132" cy="38189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  <a:effectLst>
                <a:glow rad="228600">
                  <a:srgbClr val="FFFF0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e 70"/>
          <p:cNvGrpSpPr/>
          <p:nvPr/>
        </p:nvGrpSpPr>
        <p:grpSpPr>
          <a:xfrm>
            <a:off x="1739854" y="5702272"/>
            <a:ext cx="7267247" cy="646331"/>
            <a:chOff x="1739854" y="5702272"/>
            <a:chExt cx="7267247" cy="64633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/>
                <p:cNvSpPr txBox="1"/>
                <p:nvPr/>
              </p:nvSpPr>
              <p:spPr>
                <a:xfrm>
                  <a:off x="1739854" y="5702272"/>
                  <a:ext cx="688009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00FF0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00FF0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60" name="ZoneTexte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854" y="5702272"/>
                  <a:ext cx="688009" cy="64633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349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 64"/>
            <p:cNvSpPr/>
            <p:nvPr/>
          </p:nvSpPr>
          <p:spPr>
            <a:xfrm>
              <a:off x="2518583" y="5805264"/>
              <a:ext cx="6488518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kern="0" dirty="0">
                  <a:latin typeface="Monotype Corsiva" pitchFamily="66" charset="0"/>
                  <a:cs typeface="Arial" charset="0"/>
                </a:rPr>
                <a:t>The movement is Uniformly  Varied  Rectilinear </a:t>
              </a:r>
              <a:endParaRPr lang="fr-FR" sz="24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287524" y="5148275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The </a:t>
            </a:r>
            <a:r>
              <a:rPr lang="fr-FR" sz="2400" b="1" kern="0" dirty="0" err="1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acceleration</a:t>
            </a:r>
            <a:r>
              <a: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400" b="1" kern="0" dirty="0" err="1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is</a:t>
            </a:r>
            <a:r>
              <a: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constant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5673559" y="4015189"/>
            <a:ext cx="2428141" cy="646331"/>
            <a:chOff x="5600244" y="4006805"/>
            <a:chExt cx="2428141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ZoneTexte 67"/>
                <p:cNvSpPr txBox="1"/>
                <p:nvPr/>
              </p:nvSpPr>
              <p:spPr>
                <a:xfrm>
                  <a:off x="5600244" y="4006805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00FF0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00FF0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68" name="ZoneTexte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0244" y="4006805"/>
                  <a:ext cx="688009" cy="64633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339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ZoneTexte 68"/>
                <p:cNvSpPr txBox="1"/>
                <p:nvPr/>
              </p:nvSpPr>
              <p:spPr>
                <a:xfrm>
                  <a:off x="6288253" y="4127221"/>
                  <a:ext cx="1740132" cy="381899"/>
                </a:xfrm>
                <a:prstGeom prst="rect">
                  <a:avLst/>
                </a:prstGeom>
                <a:noFill/>
                <a:ln w="38100">
                  <a:solidFill>
                    <a:srgbClr val="FFC000"/>
                  </a:solidFill>
                </a:ln>
                <a:effectLst>
                  <a:glow rad="228600">
                    <a:srgbClr val="FFFF00">
                      <a:alpha val="40000"/>
                    </a:srgb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m:rPr>
                          <m:nor/>
                        </m:rPr>
                        <a:rPr lang="fr-FR" b="1" kern="0" dirty="0">
                          <a:solidFill>
                            <a:schemeClr val="tx1"/>
                          </a:solidFill>
                          <a:latin typeface="Monotype Corsiva" pitchFamily="66" charset="0"/>
                          <a:cs typeface="Arial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b="1" kern="0" dirty="0">
                          <a:solidFill>
                            <a:schemeClr val="tx1"/>
                          </a:solidFill>
                          <a:latin typeface="Monotype Corsiva" pitchFamily="66" charset="0"/>
                          <a:cs typeface="Arial" charset="0"/>
                        </a:rPr>
                        <m:t>m</m:t>
                      </m:r>
                      <m:sSup>
                        <m:sSupPr>
                          <m:ctrlPr>
                            <a:rPr lang="fr-FR" b="1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fr-FR" b="1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  <m:t>𝒔</m:t>
                          </m:r>
                        </m:e>
                        <m:sup>
                          <m:r>
                            <a:rPr lang="fr-FR" b="1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  <m:t>−</m:t>
                          </m:r>
                          <m:r>
                            <a:rPr lang="fr-FR" b="1" i="1" kern="0">
                              <a:solidFill>
                                <a:schemeClr val="tx1"/>
                              </a:solidFill>
                              <a:latin typeface="Cambria Math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fr-FR" b="1" kern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cs typeface="Arial" charset="0"/>
                        </a:rPr>
                        <m:t>)</m:t>
                      </m:r>
                    </m:oMath>
                  </a14:m>
                  <a:r>
                    <a:rPr lang="fr-FR" b="1" dirty="0" smtClean="0"/>
                    <a:t>  =C</a:t>
                  </a:r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ZoneTexte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253" y="4127221"/>
                  <a:ext cx="1740132" cy="38189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38100">
                  <a:solidFill>
                    <a:srgbClr val="FFC000"/>
                  </a:solidFill>
                </a:ln>
                <a:effectLst>
                  <a:glow rad="228600">
                    <a:srgbClr val="FFFF00">
                      <a:alpha val="40000"/>
                    </a:srgbClr>
                  </a:glow>
                </a:effec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02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55" grpId="0"/>
      <p:bldP spid="61" grpId="0" animBg="1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17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88640"/>
            <a:ext cx="6408749" cy="52322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fr-FR" sz="28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3. </a:t>
            </a:r>
            <a:r>
              <a:rPr lang="en-US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Rectilinear motion with variable acceleration</a:t>
            </a:r>
            <a:endParaRPr lang="fr-FR" sz="2800" b="1" kern="0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58" y="980728"/>
            <a:ext cx="8767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If a material point's trajectory is a straight line and its acceleration is a function of time </a:t>
            </a:r>
            <a:r>
              <a:rPr lang="en-US" sz="24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(a=f(t</a:t>
            </a:r>
            <a:r>
              <a:rPr lang="en-US" sz="2400" b="1" kern="0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) variable</a:t>
            </a:r>
            <a:r>
              <a:rPr lang="en-US" sz="24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) </a:t>
            </a:r>
            <a:r>
              <a:rPr lang="en-US" sz="24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, then its movement is said to be rectilinear with variable acceleration. </a:t>
            </a:r>
            <a:endParaRPr lang="fr-FR" sz="2400" b="1" kern="0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05" y="2348880"/>
            <a:ext cx="1340432" cy="369332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prstClr val="black"/>
                </a:solidFill>
                <a:latin typeface="Arial Rounded MT Bold" pitchFamily="34" charset="0"/>
              </a:rPr>
              <a:t>Example</a:t>
            </a:r>
            <a:r>
              <a:rPr lang="fr-FR" b="1" dirty="0" smtClean="0">
                <a:solidFill>
                  <a:prstClr val="black"/>
                </a:solidFill>
                <a:latin typeface="Arial Rounded MT Bold" pitchFamily="34" charset="0"/>
              </a:rPr>
              <a:t> 3</a:t>
            </a:r>
            <a:endParaRPr lang="fr-FR" b="1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96662" y="2771167"/>
                <a:ext cx="8939833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A </a:t>
                </a:r>
                <a:r>
                  <a:rPr lang="fr-FR" sz="2400" b="1" kern="0" dirty="0" err="1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particle</a:t>
                </a:r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 err="1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is</a:t>
                </a:r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 err="1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moving</a:t>
                </a:r>
                <a:r>
                  <a:rPr lang="fr-FR" sz="2400" b="1" kern="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on the x-axis. </a:t>
                </a:r>
                <a:r>
                  <a:rPr lang="fr-FR" sz="2400" b="1" kern="0" dirty="0" err="1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At</a:t>
                </a:r>
                <a:r>
                  <a:rPr lang="fr-FR" sz="2400" b="1" kern="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time t=0, the </a:t>
                </a:r>
                <a:r>
                  <a:rPr lang="fr-FR" sz="2400" b="1" kern="0" dirty="0" err="1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particle</a:t>
                </a:r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 err="1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is</a:t>
                </a:r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 err="1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at</a:t>
                </a:r>
                <a:r>
                  <a:rPr lang="fr-FR" sz="2400" b="1" kern="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the pointe </a:t>
                </a:r>
                <a:r>
                  <a:rPr lang="fr-FR" sz="2400" b="1" kern="0" dirty="0" err="1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where</a:t>
                </a:r>
                <a:r>
                  <a:rPr lang="fr-FR" sz="2400" b="1" kern="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x=4m.The </a:t>
                </a:r>
                <a:r>
                  <a:rPr lang="fr-FR" sz="2400" b="1" kern="0" dirty="0" err="1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velocity</a:t>
                </a:r>
                <a:r>
                  <a:rPr lang="fr-FR" sz="2400" b="1" kern="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of the </a:t>
                </a:r>
                <a:r>
                  <a:rPr lang="fr-FR" sz="2400" b="1" kern="0" dirty="0" err="1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particle</a:t>
                </a:r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 err="1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at</a:t>
                </a:r>
                <a:r>
                  <a:rPr lang="fr-FR" sz="2400" b="1" kern="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time </a:t>
                </a:r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t  </a:t>
                </a:r>
                <a:r>
                  <a:rPr lang="fr-FR" sz="2400" b="1" kern="0" dirty="0" err="1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is</a:t>
                </a:r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kern="0" smtClean="0">
                            <a:solidFill>
                              <a:prstClr val="black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fr-FR" sz="2400" b="1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r>
                          <a:rPr lang="fr-FR" sz="2400" b="1" i="1" kern="0" smtClean="0">
                            <a:solidFill>
                              <a:prstClr val="black"/>
                            </a:solidFill>
                            <a:latin typeface="Cambria Math"/>
                            <a:cs typeface="Arial" charset="0"/>
                          </a:rPr>
                          <m:t>𝒕</m:t>
                        </m:r>
                      </m:e>
                      <m:sup>
                        <m:r>
                          <a:rPr lang="fr-FR" sz="2400" b="1" i="1" kern="0" smtClean="0">
                            <a:solidFill>
                              <a:prstClr val="black"/>
                            </a:solidFill>
                            <a:latin typeface="Cambria Math"/>
                            <a:cs typeface="Arial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+9t</a:t>
                </a:r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) (</a:t>
                </a:r>
                <a:r>
                  <a:rPr lang="fr-FR" sz="2400" b="1" kern="0" dirty="0">
                    <a:latin typeface="Monotype Corsiva" pitchFamily="66" charset="0"/>
                    <a:cs typeface="Arial" charset="0"/>
                  </a:rPr>
                  <a:t>m/s</a:t>
                </a:r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).</a:t>
                </a:r>
              </a:p>
              <a:p>
                <a:r>
                  <a:rPr lang="fr-FR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1-Find </a:t>
                </a:r>
                <a:r>
                  <a:rPr lang="en-US" sz="2400" b="1" kern="0" dirty="0" smtClean="0">
                    <a:latin typeface="Monotype Corsiva" pitchFamily="66" charset="0"/>
                    <a:cs typeface="Arial" charset="0"/>
                  </a:rPr>
                  <a:t>the </a:t>
                </a:r>
                <a:r>
                  <a:rPr lang="en-US" sz="2400" b="1" kern="0" dirty="0">
                    <a:latin typeface="Monotype Corsiva" pitchFamily="66" charset="0"/>
                    <a:cs typeface="Arial" charset="0"/>
                  </a:rPr>
                  <a:t>equation of acceleration. What is the nature of the movement</a:t>
                </a:r>
                <a:r>
                  <a:rPr lang="en-US" sz="2400" b="1" kern="0" dirty="0" smtClean="0">
                    <a:latin typeface="Monotype Corsiva" pitchFamily="66" charset="0"/>
                    <a:cs typeface="Arial" charset="0"/>
                  </a:rPr>
                  <a:t>?</a:t>
                </a:r>
              </a:p>
              <a:p>
                <a:r>
                  <a:rPr lang="en-US" sz="2400" b="1" kern="0" dirty="0" smtClean="0">
                    <a:latin typeface="Monotype Corsiva" pitchFamily="66" charset="0"/>
                    <a:cs typeface="Arial" charset="0"/>
                  </a:rPr>
                  <a:t>2-</a:t>
                </a:r>
                <a:r>
                  <a:rPr lang="fr-FR" sz="2400" b="1" kern="0" dirty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en-US" sz="2400" b="1" kern="0" dirty="0" smtClean="0">
                    <a:latin typeface="Monotype Corsiva" pitchFamily="66" charset="0"/>
                    <a:cs typeface="Arial" charset="0"/>
                  </a:rPr>
                  <a:t>Deduce </a:t>
                </a:r>
                <a:r>
                  <a:rPr lang="en-US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the  expression for the displacement of the </a:t>
                </a:r>
                <a:r>
                  <a:rPr lang="fr-FR" sz="2400" b="1" kern="0" dirty="0" err="1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particle</a:t>
                </a:r>
                <a:r>
                  <a:rPr lang="en-US" sz="2400" b="1" kern="0" dirty="0" smtClean="0">
                    <a:solidFill>
                      <a:prstClr val="black"/>
                    </a:solidFill>
                    <a:latin typeface="Monotype Corsiva" pitchFamily="66" charset="0"/>
                    <a:cs typeface="Arial" charset="0"/>
                  </a:rPr>
                  <a:t> from  at time  t=0 .</a:t>
                </a:r>
                <a:endParaRPr lang="fr-FR" sz="2400" b="1" kern="0" dirty="0">
                  <a:solidFill>
                    <a:prstClr val="black"/>
                  </a:solidFill>
                  <a:latin typeface="Monotype Corsiva" pitchFamily="66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2" y="2771167"/>
                <a:ext cx="8939833" cy="1577996"/>
              </a:xfrm>
              <a:prstGeom prst="rect">
                <a:avLst/>
              </a:prstGeom>
              <a:blipFill rotWithShape="1">
                <a:blip r:embed="rId2"/>
                <a:stretch>
                  <a:fillRect l="-1091" t="-3488" r="-887" b="-8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18109" y="4349163"/>
            <a:ext cx="1103187" cy="369332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Solution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35496" y="4839543"/>
            <a:ext cx="3171189" cy="461665"/>
            <a:chOff x="35496" y="4098071"/>
            <a:chExt cx="3171189" cy="461665"/>
          </a:xfrm>
        </p:grpSpPr>
        <p:sp>
          <p:nvSpPr>
            <p:cNvPr id="11" name="Rectangle 10"/>
            <p:cNvSpPr/>
            <p:nvPr/>
          </p:nvSpPr>
          <p:spPr>
            <a:xfrm>
              <a:off x="35496" y="4098071"/>
              <a:ext cx="15039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1-We have :</a:t>
              </a:r>
              <a:endPara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1485316" y="4116332"/>
                  <a:ext cx="1721369" cy="407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atin typeface="Cambria Math"/>
                          </a:rPr>
                          <m:t>𝒗</m:t>
                        </m:r>
                        <m:r>
                          <a:rPr lang="fr-FR" sz="2000" b="1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2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316" y="4116332"/>
                  <a:ext cx="1721369" cy="4070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3121658" y="4765810"/>
            <a:ext cx="2653577" cy="650920"/>
            <a:chOff x="2865939" y="4007167"/>
            <a:chExt cx="2653577" cy="650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3428879" y="4007167"/>
                  <a:ext cx="2090637" cy="618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𝒅𝒗</m:t>
                            </m:r>
                          </m:num>
                          <m:den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=−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</m:oMath>
                    </m:oMathPara>
                  </a14:m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879" y="4007167"/>
                  <a:ext cx="2090637" cy="61843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2865939" y="4011756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00FF0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00FF0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939" y="4011756"/>
                  <a:ext cx="688009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39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7812360" y="4877038"/>
            <a:ext cx="936104" cy="40011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a=f(t) </a:t>
            </a:r>
            <a:endParaRPr lang="fr-FR" sz="2000" dirty="0"/>
          </a:p>
        </p:txBody>
      </p:sp>
      <p:grpSp>
        <p:nvGrpSpPr>
          <p:cNvPr id="20" name="Groupe 19"/>
          <p:cNvGrpSpPr/>
          <p:nvPr/>
        </p:nvGrpSpPr>
        <p:grpSpPr>
          <a:xfrm>
            <a:off x="5652120" y="4738187"/>
            <a:ext cx="2150406" cy="646331"/>
            <a:chOff x="5652120" y="4738187"/>
            <a:chExt cx="215040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5652120" y="4738187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00FF0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00FF0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4738187"/>
                  <a:ext cx="688009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6300192" y="4869160"/>
                  <a:ext cx="15023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</m:oMath>
                    </m:oMathPara>
                  </a14:m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4869160"/>
                  <a:ext cx="150233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e 24"/>
          <p:cNvGrpSpPr/>
          <p:nvPr/>
        </p:nvGrpSpPr>
        <p:grpSpPr>
          <a:xfrm>
            <a:off x="990054" y="5631255"/>
            <a:ext cx="7270729" cy="646331"/>
            <a:chOff x="990054" y="5631255"/>
            <a:chExt cx="7270729" cy="646331"/>
          </a:xfrm>
        </p:grpSpPr>
        <p:sp>
          <p:nvSpPr>
            <p:cNvPr id="23" name="Rectangle 22"/>
            <p:cNvSpPr/>
            <p:nvPr/>
          </p:nvSpPr>
          <p:spPr>
            <a:xfrm>
              <a:off x="1763688" y="5775647"/>
              <a:ext cx="6497095" cy="461665"/>
            </a:xfrm>
            <a:prstGeom prst="rect">
              <a:avLst/>
            </a:prstGeom>
            <a:ln>
              <a:noFill/>
            </a:ln>
            <a:effectLst>
              <a:glow rad="101600">
                <a:srgbClr val="FFC000">
                  <a:alpha val="60000"/>
                </a:srgb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en-US" sz="2400" b="1" kern="0" dirty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Monotype Corsiva" pitchFamily="66" charset="0"/>
                  <a:cs typeface="Arial" charset="0"/>
                </a:rPr>
                <a:t>The movement is Rectilinear with variable acceleration</a:t>
              </a:r>
              <a:endParaRPr lang="fr-FR" sz="24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990054" y="5631255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00FF0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00FF0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24" name="ZoneText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054" y="5631255"/>
                  <a:ext cx="688009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39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65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18</a:t>
            </a:fld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12737" y="1339689"/>
                <a:ext cx="1041054" cy="721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>
                    <a:solidFill>
                      <a:srgbClr val="FF000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</m:num>
                      <m:den>
                        <m: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𝒅𝒕</m:t>
                        </m:r>
                      </m:den>
                    </m:f>
                  </m:oMath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37" y="1339689"/>
                <a:ext cx="1041054" cy="721159"/>
              </a:xfrm>
              <a:prstGeom prst="rect">
                <a:avLst/>
              </a:prstGeom>
              <a:blipFill rotWithShape="1">
                <a:blip r:embed="rId2"/>
                <a:stretch>
                  <a:fillRect l="-12281" b="-110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1151759" y="1377103"/>
            <a:ext cx="2197504" cy="646331"/>
            <a:chOff x="2659855" y="3106374"/>
            <a:chExt cx="2197504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2659855" y="3106374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FF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FF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9855" y="3106374"/>
                  <a:ext cx="688009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3313924" y="3198708"/>
                  <a:ext cx="15434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𝒅𝒙</m:t>
                        </m:r>
                        <m:r>
                          <a:rPr lang="fr-FR" sz="2400" b="1" i="1" smtClean="0">
                            <a:latin typeface="Cambria Math"/>
                          </a:rPr>
                          <m:t>=</m:t>
                        </m:r>
                        <m:r>
                          <a:rPr lang="fr-FR" sz="2400" b="1" i="1" smtClean="0">
                            <a:latin typeface="Cambria Math"/>
                          </a:rPr>
                          <m:t>𝒗𝒅𝒕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924" y="3198708"/>
                  <a:ext cx="154343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3239991" y="1389178"/>
            <a:ext cx="3655679" cy="646331"/>
            <a:chOff x="4748087" y="3118449"/>
            <a:chExt cx="365567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4748087" y="3118449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FF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FF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087" y="3118449"/>
                  <a:ext cx="688009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5364088" y="3214188"/>
                  <a:ext cx="30396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1" i="1" smtClean="0">
                            <a:latin typeface="Cambria Math"/>
                          </a:rPr>
                          <m:t>𝒅𝒙</m:t>
                        </m:r>
                        <m:r>
                          <a:rPr lang="fr-FR" sz="2800" b="1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fr-FR" sz="2800" b="1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fr-FR" sz="2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sz="2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𝟗</m:t>
                            </m:r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fr-FR" sz="2800" b="1" i="1" smtClean="0">
                            <a:latin typeface="Cambria Math"/>
                          </a:rPr>
                          <m:t>𝒅𝒕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3214188"/>
                  <a:ext cx="3039678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Accolade fermante 16"/>
          <p:cNvSpPr/>
          <p:nvPr/>
        </p:nvSpPr>
        <p:spPr>
          <a:xfrm rot="16200000">
            <a:off x="5498777" y="791712"/>
            <a:ext cx="348679" cy="125415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547222" y="86375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V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79379" y="260648"/>
            <a:ext cx="6308845" cy="708143"/>
            <a:chOff x="279379" y="260648"/>
            <a:chExt cx="6308845" cy="708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79379" y="260648"/>
                  <a:ext cx="2682145" cy="70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2400" b="1" kern="0" dirty="0" smtClean="0">
                      <a:solidFill>
                        <a:schemeClr val="dk1"/>
                      </a:solidFill>
                      <a:latin typeface="Monotype Corsiva" pitchFamily="66" charset="0"/>
                      <a:cs typeface="Arial" charset="0"/>
                    </a:rPr>
                    <a:t>2-We have :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b="1" i="1" kern="0" smtClean="0">
                              <a:solidFill>
                                <a:schemeClr val="dk1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b="1" i="1" kern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eqArrPr>
                            <m:e>
                              <m:r>
                                <a:rPr lang="fr-FR" sz="2400" b="1" i="1" kern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cs typeface="Arial" charset="0"/>
                                </a:rPr>
                                <m:t>𝒕</m:t>
                              </m:r>
                              <m:r>
                                <a:rPr lang="fr-FR" sz="2400" b="1" i="1" kern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cs typeface="Arial" charset="0"/>
                                </a:rPr>
                                <m:t>=</m:t>
                              </m:r>
                              <m:r>
                                <a:rPr lang="fr-FR" sz="2400" b="1" i="1" kern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cs typeface="Arial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fr-FR" sz="2400" b="1" i="1" kern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  <m:r>
                                <a:rPr lang="fr-FR" sz="2400" b="1" i="1" kern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cs typeface="Arial" charset="0"/>
                                </a:rPr>
                                <m:t>=</m:t>
                              </m:r>
                              <m:r>
                                <a:rPr lang="fr-FR" sz="2400" b="1" i="1" kern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cs typeface="Arial" charset="0"/>
                                </a:rPr>
                                <m:t>𝟒</m:t>
                              </m:r>
                              <m:r>
                                <a:rPr lang="fr-FR" sz="2400" b="1" i="1" kern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cs typeface="Arial" charset="0"/>
                                </a:rPr>
                                <m:t>𝒎</m:t>
                              </m:r>
                            </m:e>
                          </m:eqArr>
                        </m:e>
                      </m:d>
                    </m:oMath>
                  </a14:m>
                  <a:endParaRPr lang="fr-FR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379" y="260648"/>
                  <a:ext cx="2682145" cy="70814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636" b="-517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4563374" y="332656"/>
                  <a:ext cx="2024850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𝒗</m:t>
                        </m:r>
                        <m:r>
                          <a:rPr lang="fr-FR" sz="2400" b="1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24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fr-FR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3374" y="332656"/>
                  <a:ext cx="2024850" cy="4700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ZoneTexte 19"/>
            <p:cNvSpPr txBox="1"/>
            <p:nvPr/>
          </p:nvSpPr>
          <p:spPr>
            <a:xfrm>
              <a:off x="3760814" y="332656"/>
              <a:ext cx="667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/>
                <a:t>and</a:t>
              </a:r>
              <a:endParaRPr lang="fr-FR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5496" y="2132856"/>
                <a:ext cx="3658374" cy="1244443"/>
              </a:xfrm>
              <a:prstGeom prst="rect">
                <a:avLst/>
              </a:prstGeom>
              <a:noFill/>
              <a:scene3d>
                <a:camera prst="perspectiveRelaxedModerately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  </m:t>
                      </m:r>
                      <m:nary>
                        <m:naryPr>
                          <m:limLoc m:val="undOvr"/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𝑥</m:t>
                          </m:r>
                        </m:sup>
                        <m:e>
                          <m:r>
                            <a:rPr lang="fr-FR" sz="2400" i="1" smtClean="0">
                              <a:latin typeface="Cambria Math"/>
                            </a:rPr>
                            <m:t>𝒅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sz="24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sz="2400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fr-FR" sz="2400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sup>
                        <m:e>
                          <m:d>
                            <m:d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fr-FR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24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fr-FR" sz="2400" b="1" i="1"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  <m:r>
                                <a:rPr lang="fr-FR" sz="2400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m:rPr>
                                  <m:nor/>
                                </m:rPr>
                                <a:rPr lang="fr-FR" sz="2000" b="1" dirty="0"/>
                                <m:t> </m:t>
                              </m:r>
                            </m:e>
                          </m:d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32856"/>
                <a:ext cx="3658374" cy="1244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3867372" y="2431911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FF00FF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FF00FF"/>
                    </a:solidFill>
                    <a:prstDash val="solid"/>
                  </a:ln>
                  <a:solidFill>
                    <a:srgbClr val="7030A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72" y="2431911"/>
                <a:ext cx="688009" cy="646331"/>
              </a:xfrm>
              <a:prstGeom prst="rect">
                <a:avLst/>
              </a:prstGeom>
              <a:blipFill rotWithShape="1">
                <a:blip r:embed="rId11"/>
                <a:stretch>
                  <a:fillRect b="-33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627389" y="2237756"/>
                <a:ext cx="2998320" cy="866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𝒙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latin typeface="Cambria Math"/>
                              <a:ea typeface="Cambria Math"/>
                            </a:rPr>
                            <m:t>𝟗</m:t>
                          </m:r>
                          <m:sSup>
                            <m:sSup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fr-FR" sz="2400" b="1" dirty="0"/>
                            <m:t> </m:t>
                          </m:r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89" y="2237756"/>
                <a:ext cx="2998320" cy="86613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e 25"/>
          <p:cNvGrpSpPr/>
          <p:nvPr/>
        </p:nvGrpSpPr>
        <p:grpSpPr>
          <a:xfrm>
            <a:off x="1447916" y="5631631"/>
            <a:ext cx="3545202" cy="842859"/>
            <a:chOff x="341678" y="3717032"/>
            <a:chExt cx="3545202" cy="842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341678" y="3911187"/>
                  <a:ext cx="688009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FF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FF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24" name="ZoneText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78" y="3911187"/>
                  <a:ext cx="688009" cy="64633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339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1101695" y="3717032"/>
                  <a:ext cx="2785185" cy="842859"/>
                </a:xfrm>
                <a:prstGeom prst="rect">
                  <a:avLst/>
                </a:prstGeom>
                <a:noFill/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fr-FR" sz="2400" b="1" dirty="0"/>
                              <m:t> </m:t>
                            </m:r>
                          </m:num>
                          <m:den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695" y="3717032"/>
                  <a:ext cx="2785185" cy="84285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Étoile à 5 branches 26"/>
          <p:cNvSpPr/>
          <p:nvPr/>
        </p:nvSpPr>
        <p:spPr>
          <a:xfrm>
            <a:off x="4236056" y="3745553"/>
            <a:ext cx="216024" cy="244787"/>
          </a:xfrm>
          <a:prstGeom prst="star5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2890600" y="402090"/>
                <a:ext cx="6933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600" y="402090"/>
                <a:ext cx="693395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4051325" y="3203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34" name="Groupe 33"/>
          <p:cNvGrpSpPr/>
          <p:nvPr/>
        </p:nvGrpSpPr>
        <p:grpSpPr>
          <a:xfrm>
            <a:off x="-36512" y="4716433"/>
            <a:ext cx="1224136" cy="584775"/>
            <a:chOff x="-36512" y="4538591"/>
            <a:chExt cx="1224136" cy="584775"/>
          </a:xfrm>
        </p:grpSpPr>
        <p:sp>
          <p:nvSpPr>
            <p:cNvPr id="30" name="Étoile à 5 branches 29"/>
            <p:cNvSpPr/>
            <p:nvPr/>
          </p:nvSpPr>
          <p:spPr>
            <a:xfrm>
              <a:off x="971600" y="4683877"/>
              <a:ext cx="216024" cy="244787"/>
            </a:xfrm>
            <a:prstGeom prst="star5">
              <a:avLst/>
            </a:prstGeom>
            <a:solidFill>
              <a:srgbClr val="00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395536" y="4538591"/>
                  <a:ext cx="62228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i="1" smtClean="0"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4538591"/>
                  <a:ext cx="622285" cy="58477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/>
                <p:cNvSpPr txBox="1"/>
                <p:nvPr/>
              </p:nvSpPr>
              <p:spPr>
                <a:xfrm>
                  <a:off x="-36512" y="4589693"/>
                  <a:ext cx="6933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fr-F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ZoneText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4589693"/>
                  <a:ext cx="693395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e 39"/>
          <p:cNvGrpSpPr/>
          <p:nvPr/>
        </p:nvGrpSpPr>
        <p:grpSpPr>
          <a:xfrm>
            <a:off x="5703061" y="4720953"/>
            <a:ext cx="1963565" cy="646331"/>
            <a:chOff x="5703061" y="4720953"/>
            <a:chExt cx="1963565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5703061" y="4720953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35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3061" y="4720953"/>
                  <a:ext cx="688009" cy="64633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6531443" y="4859868"/>
                  <a:ext cx="1135183" cy="369332"/>
                </a:xfrm>
                <a:prstGeom prst="rect">
                  <a:avLst/>
                </a:prstGeom>
                <a:noFill/>
                <a:ln w="38100">
                  <a:solidFill>
                    <a:srgbClr val="FF0066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oMath>
                    </m:oMathPara>
                  </a14:m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443" y="4859868"/>
                  <a:ext cx="1135183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38100">
                  <a:solidFill>
                    <a:srgbClr val="FF0066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e 36"/>
          <p:cNvGrpSpPr/>
          <p:nvPr/>
        </p:nvGrpSpPr>
        <p:grpSpPr>
          <a:xfrm>
            <a:off x="1533869" y="4530357"/>
            <a:ext cx="4312528" cy="842859"/>
            <a:chOff x="341678" y="3717032"/>
            <a:chExt cx="4312528" cy="842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341678" y="3911187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FF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FF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78" y="3911187"/>
                  <a:ext cx="688009" cy="64633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/>
                <p:cNvSpPr txBox="1"/>
                <p:nvPr/>
              </p:nvSpPr>
              <p:spPr>
                <a:xfrm>
                  <a:off x="1101695" y="3717032"/>
                  <a:ext cx="3552511" cy="8428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𝟒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400" b="1" i="1" smtClean="0"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fr-FR" sz="2400" b="1" dirty="0"/>
                              <m:t> </m:t>
                            </m:r>
                          </m:num>
                          <m:den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39" name="ZoneText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695" y="3717032"/>
                  <a:ext cx="3552511" cy="84285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7747567" y="4839543"/>
                <a:ext cx="6933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567" y="4839543"/>
                <a:ext cx="693395" cy="46166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e 41"/>
          <p:cNvGrpSpPr/>
          <p:nvPr/>
        </p:nvGrpSpPr>
        <p:grpSpPr>
          <a:xfrm>
            <a:off x="35496" y="5868561"/>
            <a:ext cx="1224136" cy="584775"/>
            <a:chOff x="-36512" y="4538591"/>
            <a:chExt cx="1224136" cy="584775"/>
          </a:xfrm>
        </p:grpSpPr>
        <p:sp>
          <p:nvSpPr>
            <p:cNvPr id="43" name="Étoile à 5 branches 42"/>
            <p:cNvSpPr/>
            <p:nvPr/>
          </p:nvSpPr>
          <p:spPr>
            <a:xfrm>
              <a:off x="971600" y="4683877"/>
              <a:ext cx="216024" cy="244787"/>
            </a:xfrm>
            <a:prstGeom prst="star5">
              <a:avLst/>
            </a:prstGeom>
            <a:solidFill>
              <a:srgbClr val="00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/>
                <p:cNvSpPr txBox="1"/>
                <p:nvPr/>
              </p:nvSpPr>
              <p:spPr>
                <a:xfrm>
                  <a:off x="395536" y="4538591"/>
                  <a:ext cx="62228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i="1" smtClean="0"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4" name="ZoneText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4538591"/>
                  <a:ext cx="622285" cy="58477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ZoneTexte 44"/>
                <p:cNvSpPr txBox="1"/>
                <p:nvPr/>
              </p:nvSpPr>
              <p:spPr>
                <a:xfrm>
                  <a:off x="-36512" y="4589693"/>
                  <a:ext cx="6933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</m:oMath>
                    </m:oMathPara>
                  </a14:m>
                  <a:endParaRPr lang="fr-F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ZoneTexte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4589693"/>
                  <a:ext cx="693395" cy="46166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e 45"/>
          <p:cNvGrpSpPr/>
          <p:nvPr/>
        </p:nvGrpSpPr>
        <p:grpSpPr>
          <a:xfrm>
            <a:off x="477565" y="3509828"/>
            <a:ext cx="3686203" cy="842859"/>
            <a:chOff x="341678" y="3717032"/>
            <a:chExt cx="3686203" cy="842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341678" y="3911187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FF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FF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78" y="3911187"/>
                  <a:ext cx="688009" cy="64633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ZoneTexte 47"/>
                <p:cNvSpPr txBox="1"/>
                <p:nvPr/>
              </p:nvSpPr>
              <p:spPr>
                <a:xfrm>
                  <a:off x="1101695" y="3717032"/>
                  <a:ext cx="2926186" cy="8428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𝒙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fr-FR" sz="24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fr-FR" sz="2400" b="1" dirty="0"/>
                              <m:t> </m:t>
                            </m:r>
                          </m:num>
                          <m:den>
                            <m:r>
                              <a:rPr lang="fr-FR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695" y="3717032"/>
                  <a:ext cx="2926186" cy="842859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1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/>
      <p:bldP spid="22" grpId="0"/>
      <p:bldP spid="23" grpId="0"/>
      <p:bldP spid="27" grpId="0" animBg="1"/>
      <p:bldP spid="28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19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188640"/>
            <a:ext cx="4525598" cy="523220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fr-FR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4. </a:t>
            </a:r>
            <a:r>
              <a:rPr lang="fr-FR" sz="2800" b="1" kern="0" dirty="0" err="1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Sinusoidal</a:t>
            </a:r>
            <a:r>
              <a:rPr lang="fr-FR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800" b="1" kern="0" dirty="0" err="1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rectilinear</a:t>
            </a:r>
            <a:r>
              <a:rPr lang="fr-FR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800" b="1" kern="0" dirty="0" err="1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movement</a:t>
            </a:r>
            <a:endParaRPr lang="fr-FR" sz="2800" b="1" kern="0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792" y="764704"/>
            <a:ext cx="876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latin typeface="Monotype Corsiva" pitchFamily="66" charset="0"/>
                <a:cs typeface="Arial" charset="0"/>
              </a:rPr>
              <a:t>The motion of a material point is rectilinear sinusoidal if its time equation can be written in the </a:t>
            </a:r>
            <a:r>
              <a:rPr lang="en-US" sz="2400" b="1" kern="0" dirty="0" smtClean="0">
                <a:latin typeface="Monotype Corsiva" pitchFamily="66" charset="0"/>
                <a:cs typeface="Arial" charset="0"/>
              </a:rPr>
              <a:t>form :</a:t>
            </a:r>
            <a:endParaRPr lang="fr-FR" sz="2400" b="1" kern="0" dirty="0"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076056" y="1903562"/>
                <a:ext cx="3525517" cy="523220"/>
              </a:xfrm>
              <a:prstGeom prst="rect">
                <a:avLst/>
              </a:prstGeom>
              <a:solidFill>
                <a:srgbClr val="FFCC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/>
                      </a:rPr>
                      <m:t>𝒙</m:t>
                    </m:r>
                    <m:r>
                      <a:rPr lang="fr-FR" sz="2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fr-FR" sz="2800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fr-FR" sz="2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800" b="1" dirty="0" smtClean="0"/>
                  <a:t> cos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d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03562"/>
                <a:ext cx="352551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56346" y="1903562"/>
                <a:ext cx="3442289" cy="523220"/>
              </a:xfrm>
              <a:prstGeom prst="rect">
                <a:avLst/>
              </a:prstGeom>
              <a:solidFill>
                <a:srgbClr val="CCCC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/>
                      </a:rPr>
                      <m:t>𝒙</m:t>
                    </m:r>
                    <m:r>
                      <a:rPr lang="fr-FR" sz="2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fr-FR" sz="2800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fr-FR" sz="2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800" b="1" dirty="0" smtClean="0"/>
                  <a:t> s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latin typeface="Cambria Math"/>
                      </a:rPr>
                      <m:t>𝐢𝐧</m:t>
                    </m:r>
                    <m:d>
                      <m:dPr>
                        <m:ctrlPr>
                          <a:rPr lang="fr-FR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d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6" y="1903562"/>
                <a:ext cx="344228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4211960" y="1908121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Or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79512" y="3933056"/>
            <a:ext cx="2515281" cy="474112"/>
            <a:chOff x="125874" y="2912497"/>
            <a:chExt cx="2515281" cy="474112"/>
          </a:xfrm>
        </p:grpSpPr>
        <p:sp>
          <p:nvSpPr>
            <p:cNvPr id="8" name="Rectangle 7"/>
            <p:cNvSpPr/>
            <p:nvPr/>
          </p:nvSpPr>
          <p:spPr>
            <a:xfrm>
              <a:off x="683568" y="2924944"/>
              <a:ext cx="19575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kern="0" dirty="0">
                  <a:latin typeface="Monotype Corsiva" pitchFamily="66" charset="0"/>
                  <a:cs typeface="Arial" charset="0"/>
                </a:rPr>
                <a:t>:</a:t>
              </a:r>
              <a:r>
                <a:rPr lang="fr-FR" sz="2400" b="1" kern="0" dirty="0" smtClean="0">
                  <a:latin typeface="Monotype Corsiva" pitchFamily="66" charset="0"/>
                  <a:cs typeface="Arial" charset="0"/>
                </a:rPr>
                <a:t>Amplitude (m) .</a:t>
              </a:r>
              <a:endParaRPr lang="fr-FR" sz="2400" b="1" kern="0" dirty="0">
                <a:latin typeface="Monotype Corsiva" pitchFamily="66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25874" y="2912497"/>
                  <a:ext cx="75366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fr-FR" sz="2400" b="1" i="1"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  <m:r>
                          <a:rPr lang="fr-FR" sz="2400" b="1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fr-FR" sz="3200" b="1" kern="0" dirty="0">
                    <a:latin typeface="Monotype Corsiva" pitchFamily="66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74" y="2912497"/>
                  <a:ext cx="753668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23528" y="2852936"/>
                <a:ext cx="85516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x : </a:t>
                </a:r>
                <a:r>
                  <a:rPr lang="fr-FR" sz="2400" b="1" kern="0" dirty="0" err="1" smtClean="0">
                    <a:latin typeface="Monotype Corsiva" pitchFamily="66" charset="0"/>
                    <a:cs typeface="Arial" charset="0"/>
                  </a:rPr>
                  <a:t>instantaneous</a:t>
                </a:r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 err="1" smtClean="0">
                    <a:latin typeface="Monotype Corsiva" pitchFamily="66" charset="0"/>
                    <a:cs typeface="Arial" charset="0"/>
                  </a:rPr>
                  <a:t>abscissa</a:t>
                </a:r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 (m), </a:t>
                </a:r>
                <a:r>
                  <a:rPr lang="en-US" sz="2400" b="1" kern="0" dirty="0">
                    <a:latin typeface="Monotype Corsiva" pitchFamily="66" charset="0"/>
                    <a:cs typeface="Arial" charset="0"/>
                  </a:rPr>
                  <a:t>it varies between two extreme </a:t>
                </a:r>
                <a:r>
                  <a:rPr lang="en-US" sz="2400" b="1" kern="0" dirty="0" smtClean="0">
                    <a:latin typeface="Monotype Corsiva" pitchFamily="66" charset="0"/>
                    <a:cs typeface="Arial" charset="0"/>
                  </a:rPr>
                  <a:t>values </a:t>
                </a:r>
                <a:endParaRPr lang="fr-FR" sz="2400" b="1" i="1" kern="0" dirty="0" smtClean="0">
                  <a:latin typeface="Cambria Math"/>
                  <a:ea typeface="Cambria Math"/>
                  <a:cs typeface="Arial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−</m:t>
                    </m:r>
                    <m:sSub>
                      <m:sSubPr>
                        <m:ctrlPr>
                          <a:rPr lang="en-US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fr-FR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𝑿</m:t>
                        </m:r>
                      </m:e>
                      <m:sub>
                        <m:r>
                          <a:rPr lang="fr-FR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𝒎</m:t>
                        </m:r>
                      </m:sub>
                    </m:sSub>
                    <m:r>
                      <a:rPr lang="en-US" sz="2400" b="1" i="1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r>
                      <a:rPr lang="fr-FR" sz="2400" b="1" i="1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𝒙</m:t>
                    </m:r>
                    <m:r>
                      <a:rPr lang="fr-FR" sz="2400" b="1" i="1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≤+</m:t>
                    </m:r>
                    <m:sSub>
                      <m:sSubPr>
                        <m:ctrlPr>
                          <a:rPr lang="fr-FR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fr-FR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𝑿</m:t>
                        </m:r>
                      </m:e>
                      <m:sub>
                        <m:r>
                          <a:rPr lang="fr-FR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fr-FR" sz="2400" b="1" kern="0" dirty="0" smtClean="0">
                    <a:solidFill>
                      <a:srgbClr val="FF0000"/>
                    </a:solidFill>
                    <a:latin typeface="Monotype Corsiva" pitchFamily="66" charset="0"/>
                    <a:cs typeface="Arial" charset="0"/>
                  </a:rPr>
                  <a:t>  </a:t>
                </a:r>
                <a:r>
                  <a:rPr lang="fr-FR" sz="2400" b="1" kern="0" dirty="0" err="1" smtClean="0">
                    <a:latin typeface="Monotype Corsiva" pitchFamily="66" charset="0"/>
                    <a:cs typeface="Arial" charset="0"/>
                  </a:rPr>
                  <a:t>because</a:t>
                </a:r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0" kern="0" smtClean="0"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sz="2400" b="1" i="1" kern="0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−</m:t>
                    </m:r>
                    <m:r>
                      <a:rPr lang="fr-FR" sz="2400" b="1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fr-FR" sz="2400" b="1" i="1" kern="0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</m:oMath>
                </a14:m>
                <a:r>
                  <a:rPr lang="fr-FR" sz="2400" b="1" dirty="0">
                    <a:solidFill>
                      <a:srgbClr val="0000CC"/>
                    </a:solidFill>
                  </a:rPr>
                  <a:t> cos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fr-FR" sz="2400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400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400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≤+</m:t>
                    </m:r>
                    <m:r>
                      <a:rPr lang="fr-FR" sz="24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fr-FR" sz="2400" b="1" kern="0" dirty="0">
                  <a:solidFill>
                    <a:srgbClr val="0000CC"/>
                  </a:solidFill>
                  <a:latin typeface="Monotype Corsiva" pitchFamily="66" charset="0"/>
                  <a:cs typeface="Arial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2936"/>
                <a:ext cx="8551672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069" t="-5147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9524" y="4509120"/>
                <a:ext cx="35995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fr-FR" sz="2400" b="1" i="1" kern="0">
                        <a:latin typeface="Cambria Math"/>
                        <a:ea typeface="Cambria Math"/>
                        <a:cs typeface="Arial" charset="0"/>
                      </a:rPr>
                      <m:t>: </m:t>
                    </m:r>
                  </m:oMath>
                </a14:m>
                <a:r>
                  <a:rPr lang="fr-FR" sz="2400" b="1" kern="0" dirty="0">
                    <a:latin typeface="Monotype Corsiva" pitchFamily="66" charset="0"/>
                    <a:cs typeface="Arial" charset="0"/>
                  </a:rPr>
                  <a:t>Pulse of </a:t>
                </a:r>
                <a:r>
                  <a:rPr lang="fr-FR" sz="2400" b="1" kern="0" dirty="0" err="1" smtClean="0">
                    <a:latin typeface="Monotype Corsiva" pitchFamily="66" charset="0"/>
                    <a:cs typeface="Arial" charset="0"/>
                  </a:rPr>
                  <a:t>movement</a:t>
                </a:r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 (rad/s) .</a:t>
                </a:r>
                <a:endParaRPr lang="fr-FR" sz="2400" b="1" kern="0" dirty="0">
                  <a:latin typeface="Monotype Corsiva" pitchFamily="66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24" y="4509120"/>
                <a:ext cx="3599575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1520" y="5157192"/>
                <a:ext cx="2656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kern="0" smtClean="0">
                        <a:latin typeface="Cambria Math"/>
                        <a:ea typeface="Cambria Math"/>
                        <a:cs typeface="Arial" charset="0"/>
                      </a:rPr>
                      <m:t>𝝋</m:t>
                    </m:r>
                    <m:r>
                      <a:rPr lang="fr-FR" sz="2400" b="1" i="1" kern="0" smtClean="0">
                        <a:latin typeface="Cambria Math"/>
                        <a:ea typeface="Cambria Math"/>
                        <a:cs typeface="Arial" charset="0"/>
                      </a:rPr>
                      <m:t>: </m:t>
                    </m:r>
                  </m:oMath>
                </a14:m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Initial phase </a:t>
                </a:r>
                <a:r>
                  <a:rPr lang="fr-FR" sz="2400" b="1" kern="0" dirty="0">
                    <a:latin typeface="Monotype Corsiva" pitchFamily="66" charset="0"/>
                    <a:cs typeface="Arial" charset="0"/>
                  </a:rPr>
                  <a:t>(</a:t>
                </a:r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rad) .</a:t>
                </a:r>
                <a:endParaRPr lang="fr-FR" sz="2400" b="1" kern="0" dirty="0">
                  <a:latin typeface="Monotype Corsiva" pitchFamily="66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57192"/>
                <a:ext cx="265649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688" t="-10526" r="-2982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5737" y="5877271"/>
                <a:ext cx="361618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/>
                        <a:ea typeface="Cambria Math"/>
                      </a:rPr>
                      <m:t>𝝎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𝝋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400" b="1" i="0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fr-FR" sz="2400" b="1" kern="0" dirty="0">
                    <a:latin typeface="Monotype Corsiva" pitchFamily="66" charset="0"/>
                    <a:cs typeface="Arial" charset="0"/>
                  </a:rPr>
                  <a:t>Instant phase (rad) .</a:t>
                </a:r>
              </a:p>
              <a:p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 </a:t>
                </a:r>
                <a:endParaRPr lang="fr-FR" sz="2400" b="1" kern="0" dirty="0">
                  <a:latin typeface="Monotype Corsiva" pitchFamily="66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37" y="5877271"/>
                <a:ext cx="3616183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169" t="-5882" r="-18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4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2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48491"/>
            <a:ext cx="8622873" cy="769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-apple-system"/>
              </a:rPr>
              <a:t>Mechanics of the material point</a:t>
            </a:r>
            <a:endParaRPr lang="fr-FR" sz="4400" b="1" dirty="0">
              <a:ln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421755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Rounded MT Bold" pitchFamily="34" charset="0"/>
              </a:rPr>
              <a:t>Chapter</a:t>
            </a:r>
            <a:r>
              <a:rPr lang="fr-FR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Rounded MT Bold" pitchFamily="34" charset="0"/>
              </a:rPr>
              <a:t> 1: </a:t>
            </a:r>
            <a:r>
              <a:rPr lang="en-US" sz="3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Kinematics of a material point</a:t>
            </a:r>
            <a:endParaRPr lang="fr-FR" sz="1400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1468" y="2348879"/>
            <a:ext cx="441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b="1" dirty="0" err="1" smtClean="0">
                <a:latin typeface="Arial Rounded MT Bold" pitchFamily="34" charset="0"/>
              </a:rPr>
              <a:t>Movement</a:t>
            </a:r>
            <a:r>
              <a:rPr lang="fr-FR" sz="2400" b="1" dirty="0" smtClean="0">
                <a:latin typeface="Arial Rounded MT Bold" pitchFamily="34" charset="0"/>
              </a:rPr>
              <a:t> </a:t>
            </a:r>
            <a:r>
              <a:rPr lang="fr-FR" sz="2400" b="1" dirty="0" err="1" smtClean="0">
                <a:latin typeface="Arial Rounded MT Bold" pitchFamily="34" charset="0"/>
              </a:rPr>
              <a:t>characteristics</a:t>
            </a:r>
            <a:endParaRPr lang="fr-FR" sz="2400" b="1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7758" y="3011059"/>
            <a:ext cx="325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b="1" dirty="0" err="1">
                <a:solidFill>
                  <a:srgbClr val="00B0F0"/>
                </a:solidFill>
                <a:latin typeface="Arial Rounded MT Bold" pitchFamily="34" charset="0"/>
              </a:rPr>
              <a:t>Rectilinear</a:t>
            </a:r>
            <a:r>
              <a:rPr lang="fr-FR" sz="2400" b="1" dirty="0">
                <a:solidFill>
                  <a:srgbClr val="00B0F0"/>
                </a:solidFill>
                <a:latin typeface="Arial Rounded MT Bold" pitchFamily="34" charset="0"/>
              </a:rPr>
              <a:t> motion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1468" y="3654345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b="1" dirty="0">
                <a:latin typeface="Arial Rounded MT Bold" pitchFamily="34" charset="0"/>
              </a:rPr>
              <a:t>Motion in a Plane</a:t>
            </a:r>
            <a:endParaRPr lang="fr-FR" sz="2400" b="1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4304577"/>
            <a:ext cx="339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fr-FR" sz="2400" b="1" dirty="0" err="1">
                <a:latin typeface="Arial Rounded MT Bold" pitchFamily="34" charset="0"/>
              </a:rPr>
              <a:t>Movement</a:t>
            </a:r>
            <a:r>
              <a:rPr lang="fr-FR" sz="2400" b="1" dirty="0">
                <a:latin typeface="Arial Rounded MT Bold" pitchFamily="34" charset="0"/>
              </a:rPr>
              <a:t> in </a:t>
            </a:r>
            <a:r>
              <a:rPr lang="fr-FR" sz="2400" b="1" dirty="0" err="1">
                <a:latin typeface="Arial Rounded MT Bold" pitchFamily="34" charset="0"/>
              </a:rPr>
              <a:t>space</a:t>
            </a:r>
            <a:endParaRPr lang="fr-FR" sz="2400" b="1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8943" y="5099278"/>
            <a:ext cx="282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fr-FR" sz="2400" b="1" dirty="0">
                <a:latin typeface="Arial Rounded MT Bold" pitchFamily="34" charset="0"/>
              </a:rPr>
              <a:t>Relative motion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20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807095"/>
            <a:ext cx="9415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latin typeface="Monotype Corsiva" pitchFamily="66" charset="0"/>
                <a:cs typeface="Arial" charset="0"/>
              </a:rPr>
              <a:t>By deriving the time equation we obtain the expression for instantaneous </a:t>
            </a:r>
            <a:r>
              <a:rPr lang="fr-FR" sz="2400" b="1" kern="0" dirty="0" err="1">
                <a:latin typeface="Monotype Corsiva" pitchFamily="66" charset="0"/>
                <a:cs typeface="Arial" charset="0"/>
              </a:rPr>
              <a:t>velocity</a:t>
            </a:r>
            <a:endParaRPr lang="fr-FR" sz="2400" b="1" kern="0" dirty="0">
              <a:latin typeface="Monotype Corsiva" pitchFamily="66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92" y="87015"/>
            <a:ext cx="3047629" cy="52322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fr-FR" sz="2800" b="1" kern="0" dirty="0" smtClean="0">
                <a:latin typeface="Monotype Corsiva" pitchFamily="66" charset="0"/>
                <a:cs typeface="Arial" charset="0"/>
              </a:rPr>
              <a:t>Expression </a:t>
            </a:r>
            <a:r>
              <a:rPr lang="fr-FR" sz="2800" b="1" kern="0" dirty="0">
                <a:latin typeface="Monotype Corsiva" pitchFamily="66" charset="0"/>
                <a:cs typeface="Arial" charset="0"/>
              </a:rPr>
              <a:t>of  </a:t>
            </a:r>
            <a:r>
              <a:rPr lang="fr-FR" sz="2800" b="1" kern="0" dirty="0" err="1" smtClean="0">
                <a:latin typeface="Monotype Corsiva" pitchFamily="66" charset="0"/>
                <a:cs typeface="Arial" charset="0"/>
              </a:rPr>
              <a:t>velocity</a:t>
            </a:r>
            <a:endParaRPr lang="fr-FR" sz="2800" b="1" kern="0" dirty="0"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1768658" y="1455167"/>
                <a:ext cx="3017686" cy="461665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/>
                      </a:rPr>
                      <m:t>𝒙</m:t>
                    </m:r>
                    <m:r>
                      <a:rPr lang="fr-FR" sz="2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fr-FR" sz="2400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fr-FR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b="1" dirty="0" smtClean="0"/>
                  <a:t> </a:t>
                </a:r>
                <a:r>
                  <a:rPr lang="fr-FR" sz="2400" b="1" dirty="0" smtClean="0"/>
                  <a:t>c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latin typeface="Cambria Math"/>
                      </a:rPr>
                      <m:t>𝐨𝐬</m:t>
                    </m:r>
                    <m:d>
                      <m:d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400" b="1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d>
                  </m:oMath>
                </a14:m>
                <a:endParaRPr lang="fr-FR" sz="2400" b="1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658" y="1455167"/>
                <a:ext cx="301768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96792" y="1501376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err="1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We</a:t>
            </a:r>
            <a:r>
              <a:rPr lang="fr-FR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have :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67544" y="1790901"/>
            <a:ext cx="4004943" cy="1710107"/>
            <a:chOff x="467544" y="1492416"/>
            <a:chExt cx="4004943" cy="17101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ZoneTexte 7"/>
                <p:cNvSpPr txBox="1"/>
                <p:nvPr/>
              </p:nvSpPr>
              <p:spPr>
                <a:xfrm rot="7047568">
                  <a:off x="2147070" y="1661497"/>
                  <a:ext cx="135382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6000" b="1" i="1" cap="all" smtClean="0">
                            <a:ln w="9000" cmpd="sng">
                              <a:solidFill>
                                <a:srgbClr val="0CC42B"/>
                              </a:solidFill>
                              <a:prstDash val="solid"/>
                            </a:ln>
                            <a:solidFill>
                              <a:srgbClr val="0CC42B"/>
                            </a:solidFill>
                            <a:effectLst>
                              <a:glow rad="228600">
                                <a:schemeClr val="accent6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6000" b="1" cap="all" dirty="0">
                    <a:ln w="9000" cmpd="sng">
                      <a:solidFill>
                        <a:srgbClr val="0CC42B"/>
                      </a:solidFill>
                      <a:prstDash val="solid"/>
                    </a:ln>
                    <a:solidFill>
                      <a:srgbClr val="0CC42B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047568">
                  <a:off x="2147070" y="1661497"/>
                  <a:ext cx="1353826" cy="10156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467544" y="2679303"/>
                  <a:ext cx="4004943" cy="523220"/>
                </a:xfrm>
                <a:prstGeom prst="rect">
                  <a:avLst/>
                </a:prstGeom>
                <a:solidFill>
                  <a:srgbClr val="FFCCFF"/>
                </a:solidFill>
                <a:ln>
                  <a:solidFill>
                    <a:srgbClr val="FFCCFF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2800" b="1" i="1" smtClean="0">
                          <a:latin typeface="Cambria Math"/>
                        </a:rPr>
                        <m:t>𝒗</m:t>
                      </m:r>
                      <m:r>
                        <a:rPr lang="fr-FR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sz="28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fr-FR" sz="2800" b="1" i="1" smtClean="0">
                          <a:latin typeface="Cambria Math"/>
                        </a:rPr>
                        <m:t> </m:t>
                      </m:r>
                      <m:r>
                        <a:rPr lang="fr-FR" sz="2800" b="1" i="1" smtClean="0">
                          <a:latin typeface="Cambria Math"/>
                          <a:ea typeface="Cambria Math"/>
                        </a:rPr>
                        <m:t>𝝎</m:t>
                      </m:r>
                    </m:oMath>
                  </a14:m>
                  <a:r>
                    <a:rPr lang="fr-FR" sz="2800" b="1" dirty="0" smtClean="0"/>
                    <a:t> </a:t>
                  </a:r>
                  <a:r>
                    <a:rPr lang="fr-FR" sz="2800" b="1" dirty="0" smtClean="0"/>
                    <a:t>s</a:t>
                  </a:r>
                  <a14:m>
                    <m:oMath xmlns:m="http://schemas.openxmlformats.org/officeDocument/2006/math">
                      <m:r>
                        <a:rPr lang="fr-FR" sz="2800" b="1" i="0" smtClean="0">
                          <a:latin typeface="Cambria Math"/>
                        </a:rPr>
                        <m:t>𝐢𝐧</m:t>
                      </m:r>
                      <m:d>
                        <m:dPr>
                          <m:ctrlPr>
                            <a:rPr lang="fr-F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  <m:r>
                            <a:rPr lang="fr-FR" sz="28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fr-FR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sz="2800" b="1" i="1" smtClean="0"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</m:d>
                    </m:oMath>
                  </a14:m>
                  <a:endParaRPr lang="fr-FR" sz="2800" b="1" dirty="0"/>
                </a:p>
              </p:txBody>
            </p:sp>
          </mc:Choice>
          <mc:Fallback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2679303"/>
                  <a:ext cx="4004943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CCFF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4427984" y="2271750"/>
                <a:ext cx="4487960" cy="509178"/>
              </a:xfrm>
              <a:prstGeom prst="rect">
                <a:avLst/>
              </a:prstGeom>
              <a:noFill/>
              <a:ln w="38100">
                <a:solidFill>
                  <a:srgbClr val="CCFF33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sz="2400" b="1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2400" b="1" i="1" smtClean="0"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fr-FR" sz="2400" b="1" i="1" smtClean="0">
                                      <a:latin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fr-FR" sz="24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4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fr-FR" sz="24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p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</m:func>
                          <m:d>
                            <m:d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400" b="1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71750"/>
                <a:ext cx="4487960" cy="5091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CCFF33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e 4"/>
          <p:cNvGrpSpPr/>
          <p:nvPr/>
        </p:nvGrpSpPr>
        <p:grpSpPr>
          <a:xfrm>
            <a:off x="4716016" y="1339689"/>
            <a:ext cx="2767841" cy="721159"/>
            <a:chOff x="4743380" y="1339689"/>
            <a:chExt cx="2767841" cy="7211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ZoneTexte 13"/>
                <p:cNvSpPr txBox="1"/>
                <p:nvPr/>
              </p:nvSpPr>
              <p:spPr>
                <a:xfrm>
                  <a:off x="5796136" y="1339689"/>
                  <a:ext cx="1715085" cy="7211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800" b="1" dirty="0" smtClean="0">
                      <a:solidFill>
                        <a:srgbClr val="FF0000"/>
                      </a:solidFill>
                    </a:rPr>
                    <a:t>v</a:t>
                  </a:r>
                  <a14:m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fr-F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</m:oMath>
                  </a14:m>
                  <a:endParaRPr lang="fr-FR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1339689"/>
                  <a:ext cx="1715085" cy="72115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092" b="-110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4743380" y="1409041"/>
                  <a:ext cx="103121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D60093"/>
                              </a:solidFill>
                              <a:prstDash val="solid"/>
                            </a:ln>
                            <a:solidFill>
                              <a:srgbClr val="FF0066"/>
                            </a:solidFill>
                            <a:effectLst>
                              <a:glow rad="228600">
                                <a:schemeClr val="accent6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D60093"/>
                      </a:solidFill>
                      <a:prstDash val="solid"/>
                    </a:ln>
                    <a:solidFill>
                      <a:srgbClr val="FF0066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380" y="1409041"/>
                  <a:ext cx="1031217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171380" y="3811107"/>
            <a:ext cx="605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latin typeface="Monotype Corsiva" pitchFamily="66" charset="0"/>
                <a:cs typeface="Arial" charset="0"/>
              </a:rPr>
              <a:t>This </a:t>
            </a:r>
            <a:r>
              <a:rPr lang="fr-FR" sz="2400" b="1" kern="0" dirty="0" err="1" smtClean="0">
                <a:latin typeface="Monotype Corsiva" pitchFamily="66" charset="0"/>
                <a:cs typeface="Arial" charset="0"/>
              </a:rPr>
              <a:t>velocity</a:t>
            </a:r>
            <a:r>
              <a:rPr lang="fr-FR" sz="2400" b="1" kern="0" dirty="0" smtClean="0">
                <a:latin typeface="Monotype Corsiva" pitchFamily="66" charset="0"/>
                <a:cs typeface="Arial" charset="0"/>
              </a:rPr>
              <a:t> </a:t>
            </a:r>
            <a:r>
              <a:rPr lang="en-US" sz="2400" b="1" kern="0" dirty="0" smtClean="0">
                <a:latin typeface="Monotype Corsiva" pitchFamily="66" charset="0"/>
                <a:cs typeface="Arial" charset="0"/>
              </a:rPr>
              <a:t>varies </a:t>
            </a:r>
            <a:r>
              <a:rPr lang="en-US" sz="2400" b="1" kern="0" dirty="0">
                <a:latin typeface="Monotype Corsiva" pitchFamily="66" charset="0"/>
                <a:cs typeface="Arial" charset="0"/>
              </a:rPr>
              <a:t>between two extreme </a:t>
            </a:r>
            <a:r>
              <a:rPr lang="en-US" sz="2400" b="1" kern="0" dirty="0" smtClean="0">
                <a:latin typeface="Monotype Corsiva" pitchFamily="66" charset="0"/>
                <a:cs typeface="Arial" charset="0"/>
              </a:rPr>
              <a:t>values :</a:t>
            </a:r>
            <a:endParaRPr lang="fr-FR" sz="2400" b="1" kern="0" dirty="0"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-36512" y="4531187"/>
                <a:ext cx="36059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kern="0" dirty="0" smtClean="0">
                    <a:solidFill>
                      <a:schemeClr val="tx1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ker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−</m:t>
                    </m:r>
                    <m:r>
                      <a:rPr lang="fr-FR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fr-FR" sz="2400" b="1" i="1" kern="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r>
                      <a:rPr lang="fr-FR" sz="2400" b="1" i="0" kern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𝐬𝐢𝐧</m:t>
                    </m:r>
                    <m:d>
                      <m:dPr>
                        <m:ctrlP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d>
                    <m:r>
                      <a:rPr lang="fr-FR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fr-FR" sz="2400" b="1" kern="0" dirty="0">
                  <a:solidFill>
                    <a:schemeClr val="tx1"/>
                  </a:solidFill>
                  <a:latin typeface="Monotype Corsiva" pitchFamily="66" charset="0"/>
                  <a:cs typeface="Arial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531187"/>
                <a:ext cx="3605986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193666" y="5513456"/>
                <a:ext cx="3062377" cy="461665"/>
              </a:xfrm>
              <a:prstGeom prst="rect">
                <a:avLst/>
              </a:prstGeom>
              <a:solidFill>
                <a:srgbClr val="CCFF66"/>
              </a:solidFill>
              <a:ln w="38100">
                <a:solidFill>
                  <a:srgbClr val="0CC42B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ker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fr-FR" sz="2400" b="1" i="1" ker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1" ker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𝒎</m:t>
                          </m:r>
                        </m:sub>
                      </m:sSub>
                      <m:r>
                        <a:rPr lang="fr-FR" sz="2400" b="1" i="1" kern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𝝎</m:t>
                      </m:r>
                      <m:r>
                        <a:rPr lang="en-US" sz="2400" b="1" i="1" ker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≤</m:t>
                      </m:r>
                      <m:r>
                        <a:rPr lang="fr-FR" sz="2400" b="1" i="1" kern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𝒗</m:t>
                      </m:r>
                      <m:r>
                        <a:rPr lang="fr-FR" sz="2400" b="1" i="1" ker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≤+</m:t>
                      </m:r>
                      <m:sSub>
                        <m:sSubPr>
                          <m:ctrlPr>
                            <a:rPr lang="fr-FR" sz="2400" b="1" i="1" ker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fr-FR" sz="2400" b="1" i="1" ker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1" ker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𝒎</m:t>
                          </m:r>
                        </m:sub>
                      </m:sSub>
                      <m:r>
                        <a:rPr lang="fr-FR" sz="2400" b="1" i="1" kern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𝝎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66" y="5513456"/>
                <a:ext cx="306237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38100">
                <a:solidFill>
                  <a:srgbClr val="0CC42B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3203848" y="4438853"/>
                <a:ext cx="1031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0000CC"/>
                            </a:solidFill>
                            <a:prstDash val="solid"/>
                          </a:ln>
                          <a:solidFill>
                            <a:srgbClr val="0000CC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0000CC"/>
                    </a:solidFill>
                    <a:prstDash val="solid"/>
                  </a:ln>
                  <a:solidFill>
                    <a:srgbClr val="0000CC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38853"/>
                <a:ext cx="1031217" cy="646331"/>
              </a:xfrm>
              <a:prstGeom prst="rect">
                <a:avLst/>
              </a:prstGeom>
              <a:blipFill rotWithShape="1">
                <a:blip r:embed="rId10"/>
                <a:stretch>
                  <a:fillRect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995936" y="4531185"/>
                <a:ext cx="54553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fr-FR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fr-FR" sz="2400" b="1" i="1" kern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≤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fr-FR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2400" b="1" i="0" kern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𝐬𝐢𝐧</m:t>
                      </m:r>
                      <m:d>
                        <m:dPr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</m:d>
                      <m:r>
                        <a:rPr lang="fr-FR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fr-FR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24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fr-FR" sz="2400" b="1" kern="0" dirty="0">
                  <a:solidFill>
                    <a:srgbClr val="FF0000"/>
                  </a:solidFill>
                  <a:latin typeface="Monotype Corsiva" pitchFamily="66" charset="0"/>
                  <a:cs typeface="Arial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31185"/>
                <a:ext cx="5455328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ccolade fermante 20"/>
          <p:cNvSpPr/>
          <p:nvPr/>
        </p:nvSpPr>
        <p:spPr>
          <a:xfrm rot="16200000">
            <a:off x="6503297" y="3182510"/>
            <a:ext cx="348679" cy="2339064"/>
          </a:xfrm>
          <a:prstGeom prst="rightBrac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493742" y="3797010"/>
            <a:ext cx="5985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</a:rPr>
              <a:t>V</a:t>
            </a:r>
            <a:endParaRPr lang="fr-FR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196792" y="5374957"/>
                <a:ext cx="1031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FF6600"/>
                            </a:solidFill>
                            <a:prstDash val="solid"/>
                          </a:ln>
                          <a:solidFill>
                            <a:srgbClr val="FF6600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FF6600"/>
                    </a:solidFill>
                    <a:prstDash val="solid"/>
                  </a:ln>
                  <a:solidFill>
                    <a:srgbClr val="FF660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92" y="5374957"/>
                <a:ext cx="1031217" cy="646331"/>
              </a:xfrm>
              <a:prstGeom prst="rect">
                <a:avLst/>
              </a:prstGeom>
              <a:blipFill rotWithShape="1">
                <a:blip r:embed="rId12"/>
                <a:stretch>
                  <a:fillRect b="-33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0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6" grpId="0"/>
      <p:bldP spid="17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21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792" y="87015"/>
            <a:ext cx="3562194" cy="523220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fr-FR" sz="2800" b="1" kern="0" dirty="0" smtClean="0">
                <a:latin typeface="Monotype Corsiva" pitchFamily="66" charset="0"/>
                <a:cs typeface="Arial" charset="0"/>
              </a:rPr>
              <a:t>Expression </a:t>
            </a:r>
            <a:r>
              <a:rPr lang="fr-FR" sz="2800" b="1" kern="0" dirty="0">
                <a:latin typeface="Monotype Corsiva" pitchFamily="66" charset="0"/>
                <a:cs typeface="Arial" charset="0"/>
              </a:rPr>
              <a:t>of </a:t>
            </a:r>
            <a:r>
              <a:rPr lang="en-US" sz="2800" b="1" kern="0" dirty="0" smtClean="0">
                <a:latin typeface="Monotype Corsiva" pitchFamily="66" charset="0"/>
                <a:cs typeface="Arial" charset="0"/>
              </a:rPr>
              <a:t>acceleration</a:t>
            </a:r>
            <a:endParaRPr lang="fr-FR" sz="2800" b="1" kern="0" dirty="0">
              <a:latin typeface="Monotype Corsiva" pitchFamily="66" charset="0"/>
              <a:cs typeface="Arial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777938" y="789102"/>
            <a:ext cx="2250446" cy="690007"/>
            <a:chOff x="5777938" y="789102"/>
            <a:chExt cx="2250446" cy="6900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ZoneTexte 4"/>
                <p:cNvSpPr txBox="1"/>
                <p:nvPr/>
              </p:nvSpPr>
              <p:spPr>
                <a:xfrm>
                  <a:off x="6625436" y="789102"/>
                  <a:ext cx="1402948" cy="618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̈"/>
                            <m:ctrlP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1" i="1">
                                <a:latin typeface="Cambria Math"/>
                              </a:rPr>
                              <m:t>𝒅𝒗</m:t>
                            </m:r>
                          </m:num>
                          <m:den>
                            <m:r>
                              <a:rPr lang="fr-FR" b="1" i="1"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</m:oMath>
                    </m:oMathPara>
                  </a14:m>
                  <a:endParaRPr lang="fr-F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ZoneText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436" y="789102"/>
                  <a:ext cx="1402948" cy="61843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ZoneTexte 5"/>
                <p:cNvSpPr txBox="1"/>
                <p:nvPr/>
              </p:nvSpPr>
              <p:spPr>
                <a:xfrm>
                  <a:off x="5777938" y="832778"/>
                  <a:ext cx="103121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00"/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glow rad="228600">
                                <a:schemeClr val="accent6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>
            <p:sp>
              <p:nvSpPr>
                <p:cNvPr id="6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938" y="832778"/>
                  <a:ext cx="1031217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39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1763688" y="1844824"/>
                <a:ext cx="3366178" cy="438582"/>
              </a:xfrm>
              <a:prstGeom prst="rect">
                <a:avLst/>
              </a:prstGeom>
              <a:solidFill>
                <a:srgbClr val="99FFCC"/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b="1" i="1" smtClean="0">
                        <a:latin typeface="Cambria Math"/>
                      </a:rPr>
                      <m:t>𝒂</m:t>
                    </m:r>
                    <m:r>
                      <a:rPr lang="fr-FR" sz="22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b="1" i="1" smtClean="0">
                            <a:latin typeface="Cambria Math"/>
                          </a:rPr>
                          <m:t>−</m:t>
                        </m:r>
                        <m:r>
                          <a:rPr lang="fr-FR" sz="22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fr-FR" sz="2200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fr-FR" sz="2200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2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b="1" i="1" dirty="0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  <m:sup>
                        <m:r>
                          <a:rPr lang="fr-FR" sz="2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200" b="1" dirty="0" smtClean="0"/>
                  <a:t> c</a:t>
                </a:r>
                <a14:m>
                  <m:oMath xmlns:m="http://schemas.openxmlformats.org/officeDocument/2006/math">
                    <m:r>
                      <a:rPr lang="fr-FR" sz="2200" b="1" i="0" smtClean="0">
                        <a:latin typeface="Cambria Math"/>
                      </a:rPr>
                      <m:t>𝐨𝐬</m:t>
                    </m:r>
                    <m:d>
                      <m:dPr>
                        <m:ctrlPr>
                          <a:rPr lang="fr-FR" sz="2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2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fr-FR" sz="22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2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200" b="1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d>
                  </m:oMath>
                </a14:m>
                <a:endParaRPr lang="fr-FR" sz="2200" b="1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844824"/>
                <a:ext cx="3366178" cy="4385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e 20"/>
          <p:cNvGrpSpPr/>
          <p:nvPr/>
        </p:nvGrpSpPr>
        <p:grpSpPr>
          <a:xfrm>
            <a:off x="163476" y="2702331"/>
            <a:ext cx="6352740" cy="1302733"/>
            <a:chOff x="163476" y="2702331"/>
            <a:chExt cx="6352740" cy="1302733"/>
          </a:xfrm>
        </p:grpSpPr>
        <p:sp>
          <p:nvSpPr>
            <p:cNvPr id="10" name="Rectangle 9"/>
            <p:cNvSpPr/>
            <p:nvPr/>
          </p:nvSpPr>
          <p:spPr>
            <a:xfrm>
              <a:off x="163476" y="2702331"/>
              <a:ext cx="63527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kern="0" dirty="0">
                  <a:latin typeface="Monotype Corsiva" pitchFamily="66" charset="0"/>
                  <a:cs typeface="Arial" charset="0"/>
                </a:rPr>
                <a:t>This acceleration varies between two extreme </a:t>
              </a:r>
              <a:r>
                <a:rPr lang="en-US" sz="2400" b="1" kern="0" dirty="0" smtClean="0">
                  <a:latin typeface="Monotype Corsiva" pitchFamily="66" charset="0"/>
                  <a:cs typeface="Arial" charset="0"/>
                </a:rPr>
                <a:t>values :</a:t>
              </a:r>
              <a:endParaRPr lang="fr-FR" sz="2400" b="1" kern="0" dirty="0">
                <a:latin typeface="Monotype Corsiva" pitchFamily="66" charset="0"/>
                <a:cs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2705626" y="3535064"/>
                  <a:ext cx="3432542" cy="470000"/>
                </a:xfrm>
                <a:prstGeom prst="rect">
                  <a:avLst/>
                </a:prstGeom>
                <a:solidFill>
                  <a:srgbClr val="FFFFCC"/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fr-FR" sz="24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24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𝒎</m:t>
                            </m:r>
                          </m:sub>
                        </m:sSub>
                        <m:sSup>
                          <m:sSupPr>
                            <m:ctrlPr>
                              <a:rPr lang="fr-FR" sz="2400" b="1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fr-FR" sz="2400" b="1" i="1" kern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𝝎</m:t>
                            </m:r>
                          </m:e>
                          <m:sup>
                            <m:r>
                              <a:rPr lang="fr-FR" sz="2400" b="1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ker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≤</m:t>
                        </m:r>
                        <m:r>
                          <a:rPr lang="fr-FR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𝒂</m:t>
                        </m:r>
                        <m:r>
                          <a:rPr lang="fr-FR" sz="2400" b="1" i="1" ker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≤+</m:t>
                        </m:r>
                        <m:sSub>
                          <m:sSubPr>
                            <m:ctrlPr>
                              <a:rPr lang="fr-FR" sz="24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fr-FR" sz="24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24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𝒎</m:t>
                            </m:r>
                          </m:sub>
                        </m:sSub>
                        <m:sSup>
                          <m:sSupPr>
                            <m:ctrlPr>
                              <a:rPr lang="fr-FR" sz="2400" b="1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fr-FR" sz="24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𝝎</m:t>
                            </m:r>
                            <m:r>
                              <m:rPr>
                                <m:nor/>
                              </m:rPr>
                              <a:rPr lang="fr-FR" sz="2400" dirty="0"/>
                              <m:t> </m:t>
                            </m:r>
                          </m:e>
                          <m:sup>
                            <m:r>
                              <a:rPr lang="fr-FR" sz="2400" b="1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fr-FR" sz="2400" dirty="0"/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5626" y="3535064"/>
                  <a:ext cx="3432542" cy="470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5220072" y="1700808"/>
                <a:ext cx="1031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7030A0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7030A0"/>
                    </a:solidFill>
                    <a:prstDash val="solid"/>
                  </a:ln>
                  <a:solidFill>
                    <a:srgbClr val="7030A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700808"/>
                <a:ext cx="1031217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6228184" y="1844824"/>
                <a:ext cx="1585819" cy="438582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1" smtClean="0">
                          <a:latin typeface="Cambria Math"/>
                        </a:rPr>
                        <m:t>𝒂</m:t>
                      </m:r>
                      <m:r>
                        <a:rPr lang="fr-FR" sz="2200" b="1" i="1" smtClean="0">
                          <a:latin typeface="Cambria Math"/>
                        </a:rPr>
                        <m:t>=</m:t>
                      </m:r>
                      <m:r>
                        <a:rPr lang="fr-FR" sz="2200" b="1" i="1" smtClean="0">
                          <a:latin typeface="Cambria Math"/>
                        </a:rPr>
                        <m:t>−</m:t>
                      </m:r>
                      <m:r>
                        <a:rPr lang="fr-FR" sz="2200" b="1" i="1" smtClean="0">
                          <a:latin typeface="Cambria Math"/>
                        </a:rPr>
                        <m:t>𝒙</m:t>
                      </m:r>
                      <m:r>
                        <a:rPr lang="fr-FR" sz="22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sz="2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1" i="1" dirty="0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  <m:sup>
                          <m:r>
                            <a:rPr lang="fr-FR" sz="2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200" b="1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844824"/>
                <a:ext cx="1585819" cy="4385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/>
              <p:cNvSpPr txBox="1"/>
              <p:nvPr/>
            </p:nvSpPr>
            <p:spPr>
              <a:xfrm>
                <a:off x="2071656" y="867488"/>
                <a:ext cx="3458511" cy="461665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</a:rPr>
                      <m:t>𝒗</m:t>
                    </m:r>
                    <m:r>
                      <a:rPr lang="fr-FR" sz="24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smtClean="0">
                            <a:latin typeface="Cambria Math"/>
                          </a:rPr>
                          <m:t>−</m:t>
                        </m:r>
                        <m:r>
                          <a:rPr lang="fr-FR" sz="2400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fr-FR" sz="2400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fr-FR" sz="2400" i="1" smtClean="0">
                        <a:latin typeface="Cambria Math"/>
                      </a:rPr>
                      <m:t> </m:t>
                    </m:r>
                    <m:r>
                      <a:rPr lang="fr-FR" sz="2400" i="1" smtClean="0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smtClean="0"/>
                  <a:t>s</a:t>
                </a:r>
                <a14:m>
                  <m:oMath xmlns:m="http://schemas.openxmlformats.org/officeDocument/2006/math">
                    <m:r>
                      <a:rPr lang="fr-FR" sz="2400" i="0" smtClean="0">
                        <a:latin typeface="Cambria Math"/>
                      </a:rPr>
                      <m:t>𝐢𝐧</m:t>
                    </m:r>
                    <m:d>
                      <m:dPr>
                        <m:ctrlPr>
                          <a:rPr lang="fr-FR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i="1" smtClean="0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fr-FR" sz="2400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40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sz="2400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</m:d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56" y="867488"/>
                <a:ext cx="345851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683568" y="1700808"/>
                <a:ext cx="1031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FF0066"/>
                            </a:solidFill>
                            <a:prstDash val="solid"/>
                          </a:ln>
                          <a:solidFill>
                            <a:srgbClr val="D60093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FF0066"/>
                    </a:solidFill>
                    <a:prstDash val="solid"/>
                  </a:ln>
                  <a:solidFill>
                    <a:srgbClr val="D60093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00808"/>
                <a:ext cx="1031217" cy="646331"/>
              </a:xfrm>
              <a:prstGeom prst="rect">
                <a:avLst/>
              </a:prstGeom>
              <a:blipFill rotWithShape="1">
                <a:blip r:embed="rId9"/>
                <a:stretch>
                  <a:fillRect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96792" y="849157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err="1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We</a:t>
            </a:r>
            <a:r>
              <a:rPr lang="fr-FR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have :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1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22</a:t>
            </a:fld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51516" y="2155503"/>
            <a:ext cx="8712000" cy="1705545"/>
            <a:chOff x="-19787" y="1001070"/>
            <a:chExt cx="8712000" cy="1705545"/>
          </a:xfrm>
        </p:grpSpPr>
        <p:grpSp>
          <p:nvGrpSpPr>
            <p:cNvPr id="7" name="Groupe 6"/>
            <p:cNvGrpSpPr/>
            <p:nvPr/>
          </p:nvGrpSpPr>
          <p:grpSpPr>
            <a:xfrm>
              <a:off x="-19787" y="1779587"/>
              <a:ext cx="8712000" cy="923330"/>
              <a:chOff x="3421782" y="2564904"/>
              <a:chExt cx="5936294" cy="923330"/>
            </a:xfrm>
          </p:grpSpPr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3421782" y="2636912"/>
                <a:ext cx="5936294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8985049" y="2564904"/>
                <a:ext cx="3246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5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x</a:t>
                </a: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3436601" y="1690952"/>
              <a:ext cx="638903" cy="1015663"/>
              <a:chOff x="6668122" y="2557353"/>
              <a:chExt cx="638903" cy="1015663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6956162" y="2672928"/>
                <a:ext cx="72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6668122" y="2557353"/>
                <a:ext cx="63890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o</a:t>
                </a:r>
              </a:p>
            </p:txBody>
          </p:sp>
        </p:grpSp>
        <p:cxnSp>
          <p:nvCxnSpPr>
            <p:cNvPr id="9" name="Connecteur droit avec flèche 8"/>
            <p:cNvCxnSpPr/>
            <p:nvPr/>
          </p:nvCxnSpPr>
          <p:spPr>
            <a:xfrm flipV="1">
              <a:off x="3796641" y="1873296"/>
              <a:ext cx="576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3868649" y="1842519"/>
                  <a:ext cx="3994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acc>
                      </m:oMath>
                    </m:oMathPara>
                  </a14:m>
                  <a:endParaRPr lang="fr-FR" sz="28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649" y="1842519"/>
                  <a:ext cx="399468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e 13"/>
            <p:cNvGrpSpPr/>
            <p:nvPr/>
          </p:nvGrpSpPr>
          <p:grpSpPr>
            <a:xfrm>
              <a:off x="5164793" y="1001070"/>
              <a:ext cx="638903" cy="947700"/>
              <a:chOff x="6091423" y="1833212"/>
              <a:chExt cx="638903" cy="947700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6286146" y="2600912"/>
                <a:ext cx="180000" cy="180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6091423" y="1833212"/>
                <a:ext cx="6389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M</a:t>
                </a:r>
                <a:endParaRPr lang="fr-FR" sz="44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</p:txBody>
          </p:sp>
        </p:grpSp>
        <p:sp>
          <p:nvSpPr>
            <p:cNvPr id="15" name="ZoneTexte 14"/>
            <p:cNvSpPr txBox="1"/>
            <p:nvPr/>
          </p:nvSpPr>
          <p:spPr>
            <a:xfrm>
              <a:off x="5247249" y="1873296"/>
              <a:ext cx="638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x</a:t>
              </a:r>
              <a:endPara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cxnSp>
        <p:nvCxnSpPr>
          <p:cNvPr id="24" name="Connecteur droit avec flèche 23"/>
          <p:cNvCxnSpPr/>
          <p:nvPr/>
        </p:nvCxnSpPr>
        <p:spPr>
          <a:xfrm>
            <a:off x="5796136" y="2996952"/>
            <a:ext cx="1224000" cy="0"/>
          </a:xfrm>
          <a:prstGeom prst="straightConnector1">
            <a:avLst/>
          </a:prstGeom>
          <a:ln w="571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7596336" y="2205040"/>
            <a:ext cx="0" cy="158400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259632" y="2204864"/>
            <a:ext cx="0" cy="1584000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467544" y="4077072"/>
                <a:ext cx="2216312" cy="1764000"/>
              </a:xfrm>
              <a:prstGeom prst="rect">
                <a:avLst/>
              </a:prstGeom>
              <a:noFill/>
              <a:ln w="76200">
                <a:solidFill>
                  <a:srgbClr val="FF66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solidFill>
                            <a:srgbClr val="FF33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3200" b="1" i="1" smtClean="0">
                          <a:solidFill>
                            <a:srgbClr val="FF33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fr-FR" sz="3200" b="1" i="1" smtClean="0">
                              <a:solidFill>
                                <a:srgbClr val="FF33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3200" b="1" i="1" smtClean="0">
                              <a:solidFill>
                                <a:srgbClr val="FF3300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3200" b="1" i="1" smtClean="0">
                              <a:solidFill>
                                <a:srgbClr val="FF330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fr-FR" sz="3200" b="1" dirty="0" smtClean="0">
                  <a:solidFill>
                    <a:srgbClr val="FF3300"/>
                  </a:solidFill>
                </a:endParaRPr>
              </a:p>
              <a:p>
                <a:pPr algn="ctr"/>
                <a:r>
                  <a:rPr lang="fr-FR" sz="3200" b="1" dirty="0" smtClean="0">
                    <a:solidFill>
                      <a:srgbClr val="FF3300"/>
                    </a:solidFill>
                  </a:rPr>
                  <a:t>v=0</a:t>
                </a:r>
              </a:p>
              <a:p>
                <a:pPr algn="ctr"/>
                <a:r>
                  <a:rPr lang="fr-FR" sz="3200" b="1" dirty="0">
                    <a:solidFill>
                      <a:srgbClr val="FF33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rgbClr val="FF33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3200" b="1" i="1" smtClean="0">
                        <a:solidFill>
                          <a:srgbClr val="FF33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fr-FR" sz="3200" b="1" i="1">
                            <a:solidFill>
                              <a:srgbClr val="FF33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3200" b="1" i="1">
                            <a:solidFill>
                              <a:srgbClr val="FF3300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fr-FR" sz="3200" b="1" i="1">
                            <a:solidFill>
                              <a:srgbClr val="FF330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</m:sSub>
                    <m:sSup>
                      <m:sSupPr>
                        <m:ctrlPr>
                          <a:rPr lang="fr-FR" sz="3200" b="1" i="1">
                            <a:solidFill>
                              <a:srgbClr val="FF33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3200" b="1" i="1">
                            <a:solidFill>
                              <a:srgbClr val="FF3300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  <m:sup>
                        <m:r>
                          <a:rPr lang="fr-FR" sz="3200" b="1" i="1">
                            <a:solidFill>
                              <a:srgbClr val="FF33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fr-FR" sz="3200" b="1" dirty="0" smtClean="0">
                  <a:solidFill>
                    <a:srgbClr val="FF3300"/>
                  </a:solidFill>
                </a:endParaRPr>
              </a:p>
              <a:p>
                <a:endParaRPr lang="fr-FR" sz="3200" b="1" dirty="0">
                  <a:solidFill>
                    <a:srgbClr val="FF3300"/>
                  </a:solidFill>
                </a:endParaRPr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77072"/>
                <a:ext cx="2216312" cy="1764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76200">
                <a:solidFill>
                  <a:srgbClr val="FF66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6588224" y="4077071"/>
                <a:ext cx="2268000" cy="1764000"/>
              </a:xfrm>
              <a:prstGeom prst="rect">
                <a:avLst/>
              </a:prstGeom>
              <a:noFill/>
              <a:ln w="76200">
                <a:solidFill>
                  <a:srgbClr val="0000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32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=+</m:t>
                      </m:r>
                      <m:sSub>
                        <m:sSubPr>
                          <m:ctrlPr>
                            <a:rPr lang="fr-FR" sz="3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3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3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fr-FR" sz="3200" b="1" dirty="0" smtClean="0">
                  <a:solidFill>
                    <a:srgbClr val="0000CC"/>
                  </a:solidFill>
                </a:endParaRPr>
              </a:p>
              <a:p>
                <a:pPr algn="ctr"/>
                <a:r>
                  <a:rPr lang="fr-FR" sz="3200" b="1" dirty="0" smtClean="0">
                    <a:solidFill>
                      <a:srgbClr val="0000CC"/>
                    </a:solidFill>
                  </a:rPr>
                  <a:t>v=0</a:t>
                </a:r>
              </a:p>
              <a:p>
                <a:pPr algn="ctr"/>
                <a:r>
                  <a:rPr lang="fr-FR" sz="3200" b="1" dirty="0" smtClean="0">
                    <a:solidFill>
                      <a:srgbClr val="0000CC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fr-FR" sz="3200" b="1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32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fr-FR" sz="3200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fr-FR" sz="3200" b="1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</m:sSub>
                    <m:sSup>
                      <m:sSupPr>
                        <m:ctrlPr>
                          <a:rPr lang="fr-FR" sz="32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32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  <m:sup>
                        <m:r>
                          <a:rPr lang="fr-FR" sz="3200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fr-FR" sz="32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077071"/>
                <a:ext cx="2268000" cy="1764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76200">
                <a:solidFill>
                  <a:srgbClr val="0000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e 33"/>
          <p:cNvGrpSpPr/>
          <p:nvPr/>
        </p:nvGrpSpPr>
        <p:grpSpPr>
          <a:xfrm>
            <a:off x="4643944" y="1958388"/>
            <a:ext cx="1224000" cy="1069341"/>
            <a:chOff x="4643944" y="1958388"/>
            <a:chExt cx="1224000" cy="10693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4754499" y="1958388"/>
                  <a:ext cx="71686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4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fr-FR" sz="44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fr-FR" sz="44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fr-FR" sz="3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499" y="1958388"/>
                  <a:ext cx="716863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avec flèche 31"/>
            <p:cNvCxnSpPr/>
            <p:nvPr/>
          </p:nvCxnSpPr>
          <p:spPr>
            <a:xfrm flipH="1">
              <a:off x="4643944" y="3027729"/>
              <a:ext cx="1224000" cy="0"/>
            </a:xfrm>
            <a:prstGeom prst="straightConnector1">
              <a:avLst/>
            </a:prstGeom>
            <a:ln w="57150">
              <a:solidFill>
                <a:srgbClr val="0CC42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/>
              <p:cNvSpPr txBox="1"/>
              <p:nvPr/>
            </p:nvSpPr>
            <p:spPr>
              <a:xfrm>
                <a:off x="6666420" y="2110788"/>
                <a:ext cx="681597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3600" b="0" i="1" smtClean="0"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3600" i="1"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m:rPr>
                              <m:nor/>
                            </m:rPr>
                            <a:rPr lang="fr-FR" sz="3600" dirty="0">
                              <a:solidFill>
                                <a:srgbClr val="D60093"/>
                              </a:solidFill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fr-FR" sz="2800" dirty="0">
                  <a:solidFill>
                    <a:srgbClr val="D60093"/>
                  </a:solidFill>
                </a:endParaRPr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20" y="2110788"/>
                <a:ext cx="681597" cy="7136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ZoneTexte 34"/>
              <p:cNvSpPr txBox="1"/>
              <p:nvPr/>
            </p:nvSpPr>
            <p:spPr>
              <a:xfrm>
                <a:off x="2411760" y="332656"/>
                <a:ext cx="3168352" cy="1569660"/>
              </a:xfrm>
              <a:prstGeom prst="rect">
                <a:avLst/>
              </a:prstGeom>
              <a:noFill/>
              <a:ln w="57150">
                <a:solidFill>
                  <a:srgbClr val="FF0066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32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32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fr-FR" sz="3200" b="1" dirty="0" smtClean="0">
                  <a:solidFill>
                    <a:srgbClr val="0000CC"/>
                  </a:solidFill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32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fr-FR" sz="32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𝒎𝒂𝒙</m:t>
                          </m:r>
                        </m:sub>
                      </m:sSub>
                      <m:r>
                        <a:rPr lang="fr-FR" sz="32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3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3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32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fr-FR" sz="32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fr-FR" sz="3200" b="1" dirty="0" smtClean="0">
                  <a:solidFill>
                    <a:srgbClr val="0000CC"/>
                  </a:solidFill>
                  <a:ea typeface="Cambria Math"/>
                </a:endParaRPr>
              </a:p>
              <a:p>
                <a:pPr algn="ctr"/>
                <a:r>
                  <a:rPr lang="fr-FR" sz="3200" b="1" dirty="0" smtClean="0">
                    <a:solidFill>
                      <a:srgbClr val="0000CC"/>
                    </a:solidFill>
                  </a:rPr>
                  <a:t>a=0</a:t>
                </a:r>
                <a:endParaRPr lang="fr-FR" sz="32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32656"/>
                <a:ext cx="3168352" cy="1569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>
                <a:solidFill>
                  <a:srgbClr val="FF0066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lèche vers le haut 35"/>
          <p:cNvSpPr/>
          <p:nvPr/>
        </p:nvSpPr>
        <p:spPr>
          <a:xfrm>
            <a:off x="3743908" y="2011487"/>
            <a:ext cx="540060" cy="769441"/>
          </a:xfrm>
          <a:prstGeom prst="up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ccolade fermante 36"/>
          <p:cNvSpPr/>
          <p:nvPr/>
        </p:nvSpPr>
        <p:spPr>
          <a:xfrm rot="16200000" flipH="1" flipV="1">
            <a:off x="4175632" y="2925071"/>
            <a:ext cx="504000" cy="6336000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4067944" y="6345071"/>
                <a:ext cx="8722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6345071"/>
                <a:ext cx="87229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2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5" grpId="0" animBg="1"/>
      <p:bldP spid="36" grpId="0" animBg="1"/>
      <p:bldP spid="37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3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7365" y="197484"/>
            <a:ext cx="424847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4400" b="1" kern="0" dirty="0" err="1">
                <a:latin typeface="Monotype Corsiva" pitchFamily="66" charset="0"/>
                <a:cs typeface="Arial" charset="0"/>
              </a:rPr>
              <a:t>Rectilinear</a:t>
            </a:r>
            <a:r>
              <a:rPr lang="fr-FR" sz="4400" b="1" kern="0" dirty="0">
                <a:latin typeface="Monotype Corsiva" pitchFamily="66" charset="0"/>
                <a:cs typeface="Arial" charset="0"/>
              </a:rPr>
              <a:t> motion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667" y="1539262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1</a:t>
            </a:r>
            <a:r>
              <a:rPr lang="fr-FR" sz="28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. Uniform </a:t>
            </a:r>
            <a:r>
              <a:rPr lang="fr-FR" sz="2800" b="1" kern="0" dirty="0" err="1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Rectilinear</a:t>
            </a:r>
            <a:r>
              <a:rPr lang="fr-FR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Motion</a:t>
            </a:r>
            <a:r>
              <a:rPr lang="en-US" sz="28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 </a:t>
            </a:r>
            <a:endParaRPr lang="fr-FR" sz="2800" b="1" kern="0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4796" y="2322046"/>
            <a:ext cx="6029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2</a:t>
            </a:r>
            <a:r>
              <a:rPr lang="en-US" sz="28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. Uniformly </a:t>
            </a:r>
            <a:r>
              <a:rPr lang="en-US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 Varied  Rectilinear Motion</a:t>
            </a:r>
            <a:r>
              <a:rPr lang="en-US" sz="28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 </a:t>
            </a:r>
            <a:endParaRPr lang="fr-FR" sz="2800" b="1" kern="0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3933056"/>
            <a:ext cx="4525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4. </a:t>
            </a:r>
            <a:r>
              <a:rPr lang="fr-FR" sz="2800" b="1" kern="0" dirty="0" err="1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Sinusoidal</a:t>
            </a:r>
            <a:r>
              <a:rPr lang="fr-FR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800" b="1" kern="0" dirty="0" err="1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rectilinear</a:t>
            </a:r>
            <a:r>
              <a:rPr lang="fr-FR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800" b="1" kern="0" dirty="0" err="1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movement</a:t>
            </a:r>
            <a:endParaRPr lang="fr-FR" sz="2800" b="1" kern="0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3688" y="3121804"/>
            <a:ext cx="6408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kern="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3. </a:t>
            </a:r>
            <a:r>
              <a:rPr lang="en-US" sz="2800" b="1" kern="0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Rectilinear motion with variable acceleration</a:t>
            </a:r>
            <a:endParaRPr lang="fr-FR" sz="2800" b="1" kern="0" dirty="0">
              <a:solidFill>
                <a:prstClr val="black"/>
              </a:solidFill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1933014" y="3076295"/>
            <a:ext cx="4644000" cy="646331"/>
            <a:chOff x="4067944" y="2564904"/>
            <a:chExt cx="4644000" cy="646331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4067944" y="2636912"/>
              <a:ext cx="464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8280286" y="2564904"/>
              <a:ext cx="378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x</a:t>
              </a:r>
            </a:p>
          </p:txBody>
        </p:sp>
      </p:grp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4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737" y="535377"/>
            <a:ext cx="2736304" cy="52322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fr-FR" sz="2800" b="1" kern="0" dirty="0" err="1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Rectilinear</a:t>
            </a:r>
            <a:r>
              <a:rPr lang="fr-FR" sz="28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8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motion </a:t>
            </a:r>
            <a:endParaRPr lang="fr-FR" sz="28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599" y="1340768"/>
            <a:ext cx="9115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Rectilinear motion is a motion of a material point along a </a:t>
            </a:r>
            <a:r>
              <a:rPr lang="en-US" sz="2400" b="1" u="sng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trajectory is a straight line.</a:t>
            </a:r>
            <a:endParaRPr lang="fr-FR" sz="2400" b="1" u="sng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374231" y="2500231"/>
            <a:ext cx="638903" cy="684064"/>
            <a:chOff x="4509161" y="2060848"/>
            <a:chExt cx="638903" cy="684064"/>
          </a:xfrm>
        </p:grpSpPr>
        <p:sp>
          <p:nvSpPr>
            <p:cNvPr id="8" name="Ellipse 7"/>
            <p:cNvSpPr/>
            <p:nvPr/>
          </p:nvSpPr>
          <p:spPr>
            <a:xfrm>
              <a:off x="4644008" y="2636912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509161" y="2060848"/>
              <a:ext cx="638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102423" y="2429980"/>
            <a:ext cx="638903" cy="790331"/>
            <a:chOff x="6020694" y="1954581"/>
            <a:chExt cx="638903" cy="790331"/>
          </a:xfrm>
        </p:grpSpPr>
        <p:sp>
          <p:nvSpPr>
            <p:cNvPr id="10" name="Ellipse 9"/>
            <p:cNvSpPr/>
            <p:nvPr/>
          </p:nvSpPr>
          <p:spPr>
            <a:xfrm>
              <a:off x="6286146" y="2600912"/>
              <a:ext cx="108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020694" y="1954581"/>
              <a:ext cx="638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M</a:t>
              </a:r>
              <a:endParaRPr lang="fr-FR" sz="36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cxnSp>
        <p:nvCxnSpPr>
          <p:cNvPr id="15" name="Connecteur droit avec flèche 14"/>
          <p:cNvCxnSpPr/>
          <p:nvPr/>
        </p:nvCxnSpPr>
        <p:spPr>
          <a:xfrm flipV="1">
            <a:off x="2581078" y="3146562"/>
            <a:ext cx="792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797110" y="3148303"/>
                <a:ext cx="399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10" y="3148303"/>
                <a:ext cx="39946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92738" y="4158579"/>
                <a:ext cx="2511110" cy="878189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Position </a:t>
                </a:r>
                <a:r>
                  <a:rPr lang="fr-FR" sz="2400" b="1" kern="0" dirty="0" err="1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vector</a:t>
                </a:r>
                <a:r>
                  <a:rPr lang="fr-FR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 :</a:t>
                </a:r>
                <a:endParaRPr lang="fr-FR" sz="24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kern="0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𝑟</m:t>
                        </m:r>
                      </m:e>
                    </m:acc>
                    <m:r>
                      <a:rPr lang="fr-FR" sz="2400" b="1" kern="0" cap="all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cs typeface="Arial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2400" b="1" i="1" kern="0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kern="0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𝑂𝑀</m:t>
                        </m:r>
                      </m:e>
                    </m:acc>
                    <m:r>
                      <a:rPr lang="fr-FR" sz="2400" b="1" kern="0" cap="all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cs typeface="Arial" charset="0"/>
                      </a:rPr>
                      <m:t>=</m:t>
                    </m:r>
                    <m:r>
                      <a:rPr lang="fr-FR" sz="2400" b="1" kern="0" cap="all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cs typeface="Arial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fr-FR" sz="2400" b="1" i="1" kern="0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kern="0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fr-FR" sz="2400" b="1" kern="0" dirty="0">
                    <a:solidFill>
                      <a:srgbClr val="FF0000"/>
                    </a:solidFill>
                    <a:latin typeface="Monotype Corsiva" pitchFamily="66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38" y="4158579"/>
                <a:ext cx="2511110" cy="878189"/>
              </a:xfrm>
              <a:prstGeom prst="rect">
                <a:avLst/>
              </a:prstGeom>
              <a:blipFill rotWithShape="1">
                <a:blip r:embed="rId3"/>
                <a:stretch>
                  <a:fillRect l="-3883" t="-6250" b="-180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219815" y="4158172"/>
                <a:ext cx="2511110" cy="910057"/>
              </a:xfrm>
              <a:prstGeom prst="rect">
                <a:avLst/>
              </a:prstGeom>
              <a:gradFill flip="none" rotWithShape="1">
                <a:gsLst>
                  <a:gs pos="0">
                    <a:srgbClr val="FF00FF">
                      <a:tint val="66000"/>
                      <a:satMod val="160000"/>
                    </a:srgbClr>
                  </a:gs>
                  <a:gs pos="50000">
                    <a:srgbClr val="FF00FF">
                      <a:tint val="44500"/>
                      <a:satMod val="160000"/>
                    </a:srgbClr>
                  </a:gs>
                  <a:gs pos="100000">
                    <a:srgbClr val="FF00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fr-FR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Velocity </a:t>
                </a:r>
                <a:r>
                  <a:rPr lang="fr-FR" sz="2400" b="1" kern="0" dirty="0" err="1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vector</a:t>
                </a:r>
                <a:r>
                  <a:rPr lang="fr-FR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:</a:t>
                </a:r>
                <a:endParaRPr lang="fr-FR" sz="24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𝑽</m:t>
                        </m:r>
                      </m:e>
                    </m:acc>
                    <m:r>
                      <a:rPr lang="fr-FR" sz="2400" b="1" kern="0" cap="all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𝑽</m:t>
                        </m:r>
                      </m:e>
                      <m:sub>
                        <m: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𝒙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sz="2400" b="1" i="1" kern="0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kern="0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𝑖</m:t>
                        </m:r>
                      </m:e>
                    </m:acc>
                    <m:r>
                      <a:rPr lang="fr-FR" sz="2400" b="1" i="1" kern="0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  <a:cs typeface="Arial" charset="0"/>
                          </a:rPr>
                          <m:t>𝒙</m:t>
                        </m:r>
                      </m:e>
                    </m:acc>
                    <m:acc>
                      <m:accPr>
                        <m:chr m:val="⃗"/>
                        <m:ctrlP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fr-FR" sz="2400" b="1" kern="0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Monotype Corsiva" pitchFamily="66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815" y="4158172"/>
                <a:ext cx="2511110" cy="910057"/>
              </a:xfrm>
              <a:prstGeom prst="rect">
                <a:avLst/>
              </a:prstGeom>
              <a:blipFill rotWithShape="1">
                <a:blip r:embed="rId4"/>
                <a:stretch>
                  <a:fillRect l="-3641" t="-6040" b="-14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167043" y="4158173"/>
                <a:ext cx="2511110" cy="87318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fr-FR" sz="2400" b="1" kern="0" dirty="0" err="1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Acceleration</a:t>
                </a:r>
                <a:r>
                  <a:rPr lang="fr-FR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 err="1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vector</a:t>
                </a:r>
                <a:r>
                  <a:rPr lang="fr-FR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fr-FR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:</a:t>
                </a:r>
                <a:endParaRPr lang="fr-FR" sz="24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𝒂</m:t>
                        </m:r>
                      </m:e>
                    </m:acc>
                    <m:r>
                      <a:rPr lang="fr-FR" sz="2400" b="1" kern="0" cap="all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𝒂</m:t>
                        </m:r>
                      </m:e>
                      <m:sub>
                        <m: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𝒙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sz="2400" b="1" i="1" kern="0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kern="0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𝑖</m:t>
                        </m:r>
                      </m:e>
                    </m:acc>
                    <m:r>
                      <a:rPr lang="fr-FR" sz="2400" b="1" i="1" kern="0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r>
                      <a:rPr lang="fr-FR" sz="2400" b="1" i="1" kern="0" cap="all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fr-FR" sz="2400" b="1" i="1" kern="0" cap="all" dirty="0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i="1" kern="0" cap="all" dirty="0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  <a:cs typeface="Arial" charset="0"/>
                          </a:rPr>
                          <m:t>𝒙</m:t>
                        </m:r>
                      </m:e>
                    </m:acc>
                    <m:acc>
                      <m:accPr>
                        <m:chr m:val="⃗"/>
                        <m:ctrlP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i="1" kern="0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Arial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fr-FR" sz="2400" b="1" kern="0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Monotype Corsiva" pitchFamily="66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43" y="4158173"/>
                <a:ext cx="2511110" cy="873188"/>
              </a:xfrm>
              <a:prstGeom prst="rect">
                <a:avLst/>
              </a:prstGeom>
              <a:blipFill rotWithShape="1">
                <a:blip r:embed="rId5"/>
                <a:stretch>
                  <a:fillRect l="-3883" t="-6294" b="-18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4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5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51" y="2397426"/>
            <a:ext cx="8994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We 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choose the OX axis as a rectilinear reference and we </a:t>
            </a:r>
            <a:r>
              <a:rPr lang="en-US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put the 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initial </a:t>
            </a:r>
            <a:r>
              <a:rPr lang="en-US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condition :</a:t>
            </a:r>
          </a:p>
          <a:p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26" y="116632"/>
            <a:ext cx="4723686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2800" b="1" kern="0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1</a:t>
            </a:r>
            <a:r>
              <a:rPr lang="fr-FR" sz="28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. Uniform </a:t>
            </a:r>
            <a:r>
              <a:rPr lang="fr-FR" sz="2800" b="1" kern="0" dirty="0" err="1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rectilinear</a:t>
            </a:r>
            <a:r>
              <a:rPr lang="fr-FR" sz="28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motion </a:t>
            </a:r>
            <a:endParaRPr lang="fr-FR" sz="2800" b="1" kern="0" dirty="0">
              <a:solidFill>
                <a:srgbClr val="FF0000"/>
              </a:solidFill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8714" y="753047"/>
                <a:ext cx="85950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It is a </a:t>
                </a:r>
                <a:r>
                  <a:rPr lang="fr-FR" sz="2400" b="1" kern="0" dirty="0">
                    <a:latin typeface="Monotype Corsiva" pitchFamily="66" charset="0"/>
                    <a:cs typeface="Arial" charset="0"/>
                  </a:rPr>
                  <a:t>Uniform </a:t>
                </a:r>
                <a:r>
                  <a:rPr lang="fr-FR" sz="2400" b="1" kern="0" dirty="0" smtClean="0"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en-US" sz="2400" b="1" kern="0" dirty="0" smtClean="0">
                    <a:latin typeface="Monotype Corsiva" pitchFamily="66" charset="0"/>
                    <a:cs typeface="Arial" charset="0"/>
                  </a:rPr>
                  <a:t>rectilinear motion </a:t>
                </a:r>
                <a:r>
                  <a:rPr lang="en-US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that has </a:t>
                </a:r>
                <a:r>
                  <a:rPr lang="en-US" sz="2400" b="1" u="sng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zero acceleration  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Monotype Corsiva" pitchFamily="66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𝒂</m:t>
                        </m:r>
                      </m:e>
                    </m:acc>
                    <m:r>
                      <a:rPr lang="en-US" sz="2400" b="1" i="1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r>
                      <a:rPr lang="fr-FR" sz="2400" b="1" i="1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𝟎</m:t>
                    </m:r>
                    <m:r>
                      <a:rPr lang="fr-FR" sz="2400" b="1" i="1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sz="2400" b="1" kern="0" dirty="0" smtClean="0">
                    <a:solidFill>
                      <a:srgbClr val="FF0000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en-US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and </a:t>
                </a:r>
                <a:r>
                  <a:rPr lang="en-US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a </a:t>
                </a:r>
                <a:r>
                  <a:rPr lang="en-US" sz="2400" b="1" u="sng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constant </a:t>
                </a:r>
                <a:r>
                  <a:rPr lang="en-US" sz="2400" b="1" u="sng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velocity  </a:t>
                </a:r>
                <a:r>
                  <a:rPr lang="en-US" sz="2400" b="1" kern="0" dirty="0" smtClean="0">
                    <a:solidFill>
                      <a:srgbClr val="FF00FF"/>
                    </a:solidFill>
                    <a:latin typeface="Monotype Corsiva" pitchFamily="66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0">
                            <a:solidFill>
                              <a:srgbClr val="FF00FF"/>
                            </a:solidFill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lang="fr-FR" sz="2400" b="1" i="1" kern="0" smtClean="0">
                            <a:solidFill>
                              <a:srgbClr val="FF00FF"/>
                            </a:solidFill>
                            <a:latin typeface="Cambria Math"/>
                            <a:cs typeface="Arial" charset="0"/>
                          </a:rPr>
                          <m:t>𝒗</m:t>
                        </m:r>
                      </m:e>
                    </m:acc>
                    <m:r>
                      <a:rPr lang="en-US" sz="2400" b="1" i="1" kern="0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r>
                      <a:rPr lang="fr-FR" sz="2400" b="1" i="1" kern="0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𝑪</m:t>
                    </m:r>
                    <m:r>
                      <a:rPr lang="fr-FR" sz="2400" b="1" i="1" kern="0">
                        <a:solidFill>
                          <a:srgbClr val="FF00FF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sz="2400" b="1" kern="0" dirty="0">
                    <a:solidFill>
                      <a:srgbClr val="FF00FF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en-US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.</a:t>
                </a:r>
                <a:endParaRPr lang="fr-FR" sz="24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" y="753047"/>
                <a:ext cx="859502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64" t="-5882" r="-142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53621" y="1903771"/>
            <a:ext cx="5339923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kern="0" dirty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Time </a:t>
            </a:r>
            <a:r>
              <a:rPr lang="en-US" sz="2400" b="1" kern="0" dirty="0" smtClean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equation</a:t>
            </a:r>
            <a:r>
              <a:rPr lang="en-US" sz="2400" b="1" kern="0" dirty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400" b="1" kern="0" dirty="0" smtClean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of </a:t>
            </a:r>
            <a:r>
              <a:rPr lang="fr-FR" sz="2400" b="1" kern="0" dirty="0" smtClean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Uniform </a:t>
            </a:r>
            <a:r>
              <a:rPr lang="fr-FR" sz="2400" b="1" kern="0" dirty="0" err="1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rectilinear</a:t>
            </a:r>
            <a:r>
              <a:rPr lang="fr-FR" sz="2400" b="1" kern="0" dirty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en-US" sz="2400" b="1" kern="0" dirty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motion</a:t>
            </a:r>
            <a:endParaRPr lang="fr-FR" sz="2400" b="1" kern="0" dirty="0">
              <a:solidFill>
                <a:srgbClr val="00B050"/>
              </a:solidFill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15816" y="3196018"/>
                <a:ext cx="2448271" cy="461665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kern="0" dirty="0" smtClean="0">
                    <a:solidFill>
                      <a:prstClr val="black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Monotype Corsiva" pitchFamily="66" charset="0"/>
                    <a:cs typeface="Arial" charset="0"/>
                  </a:rPr>
                  <a:t>at t=0 s</a:t>
                </a:r>
                <a14:m>
                  <m:oMath xmlns:m="http://schemas.openxmlformats.org/officeDocument/2006/math">
                    <m:r>
                      <a:rPr lang="fr-FR" sz="2400" b="1" kern="0">
                        <a:solidFill>
                          <a:prstClr val="black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  <a:cs typeface="Arial" charset="0"/>
                      </a:rPr>
                      <m:t>   </m:t>
                    </m:r>
                    <m:r>
                      <a:rPr lang="fr-FR" sz="2400" b="1" i="1" kern="0">
                        <a:solidFill>
                          <a:prstClr val="black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</m:oMath>
                </a14:m>
                <a:r>
                  <a:rPr lang="fr-FR" sz="2400" b="1" kern="0" dirty="0">
                    <a:solidFill>
                      <a:prstClr val="black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Monotype Corsiva" pitchFamily="66" charset="0"/>
                    <a:cs typeface="Arial" charset="0"/>
                  </a:rPr>
                  <a:t>  </a:t>
                </a:r>
                <a:r>
                  <a:rPr lang="fr-FR" sz="2400" b="1" kern="0" dirty="0" smtClean="0">
                    <a:solidFill>
                      <a:prstClr val="black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Monotype Corsiva" pitchFamily="66" charset="0"/>
                    <a:cs typeface="Arial" charset="0"/>
                  </a:rPr>
                  <a:t> x</a:t>
                </a:r>
                <a:r>
                  <a:rPr lang="fr-FR" sz="2400" b="1" kern="0" dirty="0">
                    <a:solidFill>
                      <a:prstClr val="black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Monotype Corsiva" pitchFamily="66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kern="0">
                            <a:solidFill>
                              <a:prstClr val="black"/>
                            </a:soli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fr-FR" sz="2400" b="1" i="1" kern="0">
                            <a:solidFill>
                              <a:prstClr val="black"/>
                            </a:soli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fr-FR" sz="2400" b="1" i="1" kern="0">
                            <a:solidFill>
                              <a:prstClr val="black"/>
                            </a:soli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cs typeface="Arial" charset="0"/>
                          </a:rPr>
                          <m:t>𝟎</m:t>
                        </m:r>
                      </m:sub>
                    </m:sSub>
                  </m:oMath>
                </a14:m>
                <a:endParaRPr lang="fr-FR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196018"/>
                <a:ext cx="244827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6863" t="-25610" b="-4390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296854" y="4183652"/>
                <a:ext cx="1041054" cy="721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>
                    <a:solidFill>
                      <a:srgbClr val="FF000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</m:num>
                      <m:den>
                        <m: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𝒅𝒕</m:t>
                        </m:r>
                      </m:den>
                    </m:f>
                  </m:oMath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854" y="4183652"/>
                <a:ext cx="1041054" cy="721159"/>
              </a:xfrm>
              <a:prstGeom prst="rect">
                <a:avLst/>
              </a:prstGeom>
              <a:blipFill rotWithShape="1">
                <a:blip r:embed="rId4"/>
                <a:stretch>
                  <a:fillRect l="-12281" b="-100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8714" y="4313400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err="1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We</a:t>
            </a:r>
            <a:r>
              <a: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fr-FR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have :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07504" y="5456123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56123"/>
                <a:ext cx="688009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131840" y="3956863"/>
            <a:ext cx="5855983" cy="1200329"/>
          </a:xfrm>
          <a:prstGeom prst="rect">
            <a:avLst/>
          </a:prstGeom>
          <a:ln w="38100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To obtain the expression of the </a:t>
            </a:r>
            <a:r>
              <a:rPr lang="en-US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x as 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a function of time, it is necessary to integrate the expression for the velocity.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69274" y="5579233"/>
                <a:ext cx="13851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𝒅𝒙</m:t>
                      </m:r>
                      <m:r>
                        <a:rPr lang="fr-FR" sz="2000" b="1" i="1" smtClean="0"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</a:rPr>
                        <m:t>𝒗𝒅𝒕</m:t>
                      </m:r>
                      <m:r>
                        <a:rPr lang="fr-FR" sz="20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74" y="5579233"/>
                <a:ext cx="138512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051720" y="5456123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456123"/>
                <a:ext cx="688009" cy="646331"/>
              </a:xfrm>
              <a:prstGeom prst="rect">
                <a:avLst/>
              </a:prstGeom>
              <a:blipFill rotWithShape="1">
                <a:blip r:embed="rId7"/>
                <a:stretch>
                  <a:fillRect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763027" y="5301208"/>
                <a:ext cx="1895262" cy="1052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20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fr-FR" sz="2000" b="1" i="1" smtClean="0">
                              <a:latin typeface="Cambria Math"/>
                            </a:rPr>
                            <m:t>𝒙</m:t>
                          </m:r>
                        </m:sup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𝒅𝒙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sup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𝒗𝒅𝒕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027" y="5301208"/>
                <a:ext cx="1895262" cy="10525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671113" y="5456122"/>
                <a:ext cx="3047566" cy="82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600" b="1" i="1" cap="all" smtClean="0">
                        <a:ln w="9000" cmpd="sng">
                          <a:solidFill>
                            <a:srgbClr val="0000CC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reflection blurRad="12700" stA="28000" endPos="45000" dist="1000" dir="5400000" sy="-100000" algn="bl" rotWithShape="0"/>
                        </a:effectLst>
                        <a:latin typeface="Cambria Math"/>
                      </a:rPr>
                      <m:t>⇒</m:t>
                    </m:r>
                  </m:oMath>
                </a14:m>
                <a:r>
                  <a:rPr lang="fr-FR" sz="3600" b="1" cap="all" dirty="0" smtClean="0">
                    <a:ln w="9000" cmpd="sng">
                      <a:solidFill>
                        <a:srgbClr val="0000CC"/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fr-FR" sz="3600" b="1" i="1" cap="all" dirty="0" smtClean="0">
                            <a:ln w="9000" cmpd="sng">
                              <a:solidFill>
                                <a:srgbClr val="0000CC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fr-FR" sz="3600" b="1" i="1" cap="all" dirty="0" smtClean="0">
                            <a:ln w="9000" cmpd="sng">
                              <a:solidFill>
                                <a:srgbClr val="0000CC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𝒙</m:t>
                        </m:r>
                      </m:e>
                    </m:d>
                    <m:f>
                      <m:fPr>
                        <m:type m:val="noBar"/>
                        <m:ctrlPr>
                          <a:rPr lang="fr-FR" sz="3600" b="1" i="1" cap="all" dirty="0" smtClean="0">
                            <a:ln w="9000" cmpd="sng">
                              <a:solidFill>
                                <a:srgbClr val="0000CC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fr-FR" sz="3600" b="1" i="1" cap="all" dirty="0" smtClean="0">
                            <a:ln w="9000" cmpd="sng">
                              <a:solidFill>
                                <a:srgbClr val="0000CC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𝒙</m:t>
                        </m:r>
                      </m:num>
                      <m:den>
                        <m:sSub>
                          <m:sSubPr>
                            <m:ctrlPr>
                              <a:rPr lang="fr-FR" sz="3600" b="1" i="1" cap="all" dirty="0" smtClean="0">
                                <a:ln w="9000" cmpd="sng">
                                  <a:solidFill>
                                    <a:srgbClr val="0000CC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>
                                        <a:shade val="20000"/>
                                        <a:satMod val="245000"/>
                                      </a:schemeClr>
                                    </a:gs>
                                    <a:gs pos="43000">
                                      <a:schemeClr val="accent4">
                                        <a:satMod val="255000"/>
                                      </a:schemeClr>
                                    </a:gs>
                                    <a:gs pos="48000">
                                      <a:schemeClr val="accent4">
                                        <a:shade val="85000"/>
                                        <a:satMod val="255000"/>
                                      </a:schemeClr>
                                    </a:gs>
                                    <a:gs pos="100000">
                                      <a:schemeClr val="accent4">
                                        <a:shade val="20000"/>
                                        <a:satMod val="24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glow rad="228600">
                                    <a:schemeClr val="accent5">
                                      <a:satMod val="175000"/>
                                      <a:alpha val="40000"/>
                                    </a:schemeClr>
                                  </a:glow>
                                  <a:reflection blurRad="12700" stA="28000" endPos="45000" dist="1000" dir="5400000" sy="-100000" algn="bl" rotWithShape="0"/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3600" b="1" i="1" cap="all" dirty="0" smtClean="0">
                                <a:ln w="9000" cmpd="sng">
                                  <a:solidFill>
                                    <a:srgbClr val="0000CC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>
                                        <a:shade val="20000"/>
                                        <a:satMod val="245000"/>
                                      </a:schemeClr>
                                    </a:gs>
                                    <a:gs pos="43000">
                                      <a:schemeClr val="accent4">
                                        <a:satMod val="255000"/>
                                      </a:schemeClr>
                                    </a:gs>
                                    <a:gs pos="48000">
                                      <a:schemeClr val="accent4">
                                        <a:shade val="85000"/>
                                        <a:satMod val="255000"/>
                                      </a:schemeClr>
                                    </a:gs>
                                    <a:gs pos="100000">
                                      <a:schemeClr val="accent4">
                                        <a:shade val="20000"/>
                                        <a:satMod val="24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glow rad="228600">
                                    <a:schemeClr val="accent5">
                                      <a:satMod val="175000"/>
                                      <a:alpha val="40000"/>
                                    </a:schemeClr>
                                  </a:glow>
                                  <a:reflection blurRad="12700" stA="28000" endPos="45000" dist="1000" dir="5400000" sy="-100000" algn="bl" rotWithShape="0"/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fr-FR" sz="3600" b="1" i="1" cap="all" dirty="0" smtClean="0">
                                <a:ln w="9000" cmpd="sng">
                                  <a:solidFill>
                                    <a:srgbClr val="0000CC"/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chemeClr val="accent4">
                                        <a:shade val="20000"/>
                                        <a:satMod val="245000"/>
                                      </a:schemeClr>
                                    </a:gs>
                                    <a:gs pos="43000">
                                      <a:schemeClr val="accent4">
                                        <a:satMod val="255000"/>
                                      </a:schemeClr>
                                    </a:gs>
                                    <a:gs pos="48000">
                                      <a:schemeClr val="accent4">
                                        <a:shade val="85000"/>
                                        <a:satMod val="255000"/>
                                      </a:schemeClr>
                                    </a:gs>
                                    <a:gs pos="100000">
                                      <a:schemeClr val="accent4">
                                        <a:shade val="20000"/>
                                        <a:satMod val="24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glow rad="228600">
                                    <a:schemeClr val="accent5">
                                      <a:satMod val="175000"/>
                                      <a:alpha val="40000"/>
                                    </a:schemeClr>
                                  </a:glow>
                                  <a:reflection blurRad="12700" stA="28000" endPos="45000" dist="1000" dir="5400000" sy="-100000" algn="bl" rotWithShape="0"/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fr-FR" sz="3600" b="1" i="1" cap="all" dirty="0" smtClean="0">
                        <a:ln w="9000" cmpd="sng">
                          <a:solidFill>
                            <a:srgbClr val="0000CC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3600" b="1" i="1" cap="all" dirty="0" smtClean="0">
                        <a:ln w="9000" cmpd="sng">
                          <a:solidFill>
                            <a:srgbClr val="0000CC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</a:rPr>
                      <m:t>𝒗</m:t>
                    </m:r>
                    <m:d>
                      <m:dPr>
                        <m:begChr m:val=""/>
                        <m:endChr m:val="|"/>
                        <m:ctrlPr>
                          <a:rPr lang="fr-FR" sz="3600" b="1" i="1" cap="all" dirty="0" smtClean="0">
                            <a:ln w="9000" cmpd="sng">
                              <a:solidFill>
                                <a:srgbClr val="0000CC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3600" b="1" i="1" cap="all" dirty="0" smtClean="0">
                            <a:ln w="9000" cmpd="sng">
                              <a:solidFill>
                                <a:srgbClr val="0000CC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f>
                      <m:fPr>
                        <m:type m:val="noBar"/>
                        <m:ctrlPr>
                          <a:rPr lang="fr-FR" sz="3600" b="1" i="1" cap="all" dirty="0" smtClean="0">
                            <a:ln w="9000" cmpd="sng">
                              <a:solidFill>
                                <a:srgbClr val="0000CC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3600" b="1" i="1" cap="all" dirty="0" smtClean="0">
                            <a:ln w="9000" cmpd="sng">
                              <a:solidFill>
                                <a:srgbClr val="0000CC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  <m:t>𝒕</m:t>
                        </m:r>
                      </m:num>
                      <m:den>
                        <m:r>
                          <a:rPr lang="fr-FR" sz="3600" b="1" i="1" cap="all" dirty="0" smtClean="0">
                            <a:ln w="9000" cmpd="sng">
                              <a:solidFill>
                                <a:srgbClr val="0000CC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fr-FR" sz="3600" b="1" cap="all" dirty="0">
                  <a:ln w="9000" cmpd="sng">
                    <a:solidFill>
                      <a:srgbClr val="0000CC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113" y="5456122"/>
                <a:ext cx="3047566" cy="820738"/>
              </a:xfrm>
              <a:prstGeom prst="rect">
                <a:avLst/>
              </a:prstGeom>
              <a:blipFill rotWithShape="1">
                <a:blip r:embed="rId9"/>
                <a:stretch>
                  <a:fillRect l="-1200" t="-4444" r="-600" b="-23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e 18"/>
          <p:cNvGrpSpPr/>
          <p:nvPr/>
        </p:nvGrpSpPr>
        <p:grpSpPr>
          <a:xfrm>
            <a:off x="378043" y="3253853"/>
            <a:ext cx="2401667" cy="1122969"/>
            <a:chOff x="378043" y="3253853"/>
            <a:chExt cx="2401667" cy="11229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78043" y="3337359"/>
                  <a:ext cx="1837621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3200" b="1" dirty="0" smtClean="0">
                      <a:solidFill>
                        <a:prstClr val="black"/>
                      </a:solidFill>
                      <a:effectLst>
                        <a:glow rad="2286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  <a:ea typeface="Cambria Math"/>
                    </a:rPr>
                    <a:t>x=f(t)</a:t>
                  </a:r>
                  <a14:m>
                    <m:oMath xmlns:m="http://schemas.openxmlformats.org/officeDocument/2006/math">
                      <m:r>
                        <a:rPr lang="fr-FR" sz="3600" b="1" i="1" smtClean="0">
                          <a:solidFill>
                            <a:prstClr val="black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/>
                          <a:ea typeface="Cambria Math"/>
                        </a:rPr>
                        <m:t>⍰</m:t>
                      </m:r>
                    </m:oMath>
                  </a14:m>
                  <a:endParaRPr lang="fr-FR" sz="2800" b="1" dirty="0"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43" y="3337359"/>
                  <a:ext cx="1837621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5947" t="-25472" b="-5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lèche courbée vers le haut 17"/>
            <p:cNvSpPr/>
            <p:nvPr/>
          </p:nvSpPr>
          <p:spPr>
            <a:xfrm rot="15172138">
              <a:off x="1937305" y="3534418"/>
              <a:ext cx="1122969" cy="561840"/>
            </a:xfrm>
            <a:prstGeom prst="curvedUpArrow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2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0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6</a:t>
            </a:fld>
            <a:endParaRPr lang="fr-F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51520" y="188640"/>
                <a:ext cx="23047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𝒙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2304733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 rot="5206193">
                <a:off x="826086" y="815818"/>
                <a:ext cx="1450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00B050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00B050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206193">
                <a:off x="826086" y="815818"/>
                <a:ext cx="145008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3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28976" y="1897228"/>
                <a:ext cx="2940677" cy="707886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00FF99"/>
                </a:solidFill>
              </a:ln>
            </p:spPr>
            <p:txBody>
              <a:bodyPr wrap="none" rtlCol="0">
                <a:spAutoFit/>
                <a:scene3d>
                  <a:camera prst="obliqueTopLeft"/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fr-FR" sz="4000" b="1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4000" b="1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𝒗𝒕</m:t>
                      </m:r>
                      <m:r>
                        <a:rPr lang="fr-FR" sz="4000" b="1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40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40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4000" b="1" i="1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4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6" y="1897228"/>
                <a:ext cx="2940677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00FF9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e 25"/>
          <p:cNvGrpSpPr/>
          <p:nvPr/>
        </p:nvGrpSpPr>
        <p:grpSpPr>
          <a:xfrm>
            <a:off x="850693" y="4933833"/>
            <a:ext cx="6815450" cy="1231471"/>
            <a:chOff x="928515" y="1194447"/>
            <a:chExt cx="6815450" cy="1231471"/>
          </a:xfrm>
        </p:grpSpPr>
        <p:grpSp>
          <p:nvGrpSpPr>
            <p:cNvPr id="7" name="Groupe 6"/>
            <p:cNvGrpSpPr/>
            <p:nvPr/>
          </p:nvGrpSpPr>
          <p:grpSpPr>
            <a:xfrm>
              <a:off x="928515" y="1779587"/>
              <a:ext cx="6815450" cy="646331"/>
              <a:chOff x="4067944" y="2564904"/>
              <a:chExt cx="4644000" cy="646331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 flipV="1">
                <a:off x="4067944" y="2636912"/>
                <a:ext cx="464400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ZoneTexte 8"/>
              <p:cNvSpPr txBox="1"/>
              <p:nvPr/>
            </p:nvSpPr>
            <p:spPr>
              <a:xfrm>
                <a:off x="8280286" y="2564904"/>
                <a:ext cx="3786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x</a:t>
                </a: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1277640" y="1194447"/>
              <a:ext cx="638903" cy="720080"/>
              <a:chOff x="4509161" y="2060848"/>
              <a:chExt cx="638903" cy="720080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4644008" y="2672928"/>
                <a:ext cx="72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509161" y="2060848"/>
                <a:ext cx="6389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o</a:t>
                </a:r>
              </a:p>
            </p:txBody>
          </p:sp>
        </p:grpSp>
        <p:cxnSp>
          <p:nvCxnSpPr>
            <p:cNvPr id="14" name="Connecteur droit avec flèche 13"/>
            <p:cNvCxnSpPr/>
            <p:nvPr/>
          </p:nvCxnSpPr>
          <p:spPr>
            <a:xfrm flipV="1">
              <a:off x="1484487" y="1842519"/>
              <a:ext cx="79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1700519" y="1842519"/>
                  <a:ext cx="3994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acc>
                      </m:oMath>
                    </m:oMathPara>
                  </a14:m>
                  <a:endParaRPr lang="fr-FR" sz="28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519" y="1842519"/>
                  <a:ext cx="399468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e 15"/>
            <p:cNvGrpSpPr/>
            <p:nvPr/>
          </p:nvGrpSpPr>
          <p:grpSpPr>
            <a:xfrm>
              <a:off x="2645792" y="1768770"/>
              <a:ext cx="638903" cy="609163"/>
              <a:chOff x="6020694" y="2600912"/>
              <a:chExt cx="638903" cy="609163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6286146" y="2600912"/>
                <a:ext cx="108000" cy="144000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6020694" y="2748410"/>
                <a:ext cx="638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t=0</a:t>
                </a:r>
                <a:endParaRPr lang="fr-FR" sz="24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700803" y="1286779"/>
                  <a:ext cx="5789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ker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fr-FR" sz="2400" b="1" i="1" ker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2400" b="1" i="1" ker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803" y="1286779"/>
                  <a:ext cx="57894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e 18"/>
            <p:cNvGrpSpPr/>
            <p:nvPr/>
          </p:nvGrpSpPr>
          <p:grpSpPr>
            <a:xfrm>
              <a:off x="5319257" y="1266455"/>
              <a:ext cx="638903" cy="646315"/>
              <a:chOff x="6245887" y="2098597"/>
              <a:chExt cx="638903" cy="646315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6286146" y="2600912"/>
                <a:ext cx="108000" cy="144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6245887" y="2098597"/>
                <a:ext cx="638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x</a:t>
                </a:r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5247249" y="1873296"/>
              <a:ext cx="638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kern="0" dirty="0" smtClean="0">
                  <a:solidFill>
                    <a:schemeClr val="dk1"/>
                  </a:solidFill>
                  <a:latin typeface="Monotype Corsiva" pitchFamily="66" charset="0"/>
                  <a:cs typeface="Arial" charset="0"/>
                </a:rPr>
                <a:t>t</a:t>
              </a:r>
              <a:endParaRPr lang="fr-FR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3829931" y="1374008"/>
            <a:ext cx="5028941" cy="52322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lvl="0"/>
            <a:r>
              <a:rPr lang="en-US" sz="2800" b="1" kern="0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Equation </a:t>
            </a:r>
            <a:r>
              <a:rPr lang="fr-FR" sz="28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Uniform  </a:t>
            </a:r>
            <a:r>
              <a:rPr lang="en-US" sz="28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rectilinear motion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419106" y="3394954"/>
            <a:ext cx="247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kern="0" dirty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Final position (m</a:t>
            </a:r>
            <a:r>
              <a:rPr lang="fr-FR" sz="2400" b="1" kern="0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)</a:t>
            </a:r>
          </a:p>
          <a:p>
            <a:r>
              <a:rPr lang="fr-FR" sz="2400" b="1" kern="0" dirty="0" err="1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at</a:t>
            </a:r>
            <a:r>
              <a:rPr lang="fr-FR" sz="2400" b="1" kern="0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 t</a:t>
            </a:r>
            <a:endParaRPr lang="fr-FR" sz="2400" b="1" kern="0" dirty="0">
              <a:solidFill>
                <a:srgbClr val="7030A0"/>
              </a:solidFill>
              <a:latin typeface="Monotype Corsiva" pitchFamily="66" charset="0"/>
              <a:cs typeface="Arial" charset="0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808210" y="2544918"/>
            <a:ext cx="144016" cy="88408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3275856" y="2510872"/>
            <a:ext cx="2204183" cy="7252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478344" y="3005297"/>
            <a:ext cx="247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kern="0" dirty="0" smtClean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Initial position </a:t>
            </a:r>
            <a:r>
              <a:rPr lang="fr-FR" sz="2400" b="1" kern="0" dirty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(m</a:t>
            </a:r>
            <a:r>
              <a:rPr lang="fr-FR" sz="2400" b="1" kern="0" dirty="0" smtClean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)</a:t>
            </a:r>
          </a:p>
          <a:p>
            <a:r>
              <a:rPr lang="fr-FR" sz="2400" b="1" kern="0" dirty="0" err="1" smtClean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at</a:t>
            </a:r>
            <a:r>
              <a:rPr lang="fr-FR" sz="2400" b="1" kern="0" dirty="0" smtClean="0"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 t=0</a:t>
            </a:r>
            <a:endParaRPr lang="fr-FR" sz="2400" b="1" kern="0" dirty="0">
              <a:solidFill>
                <a:srgbClr val="00B050"/>
              </a:solidFill>
              <a:latin typeface="Monotype Corsiva" pitchFamily="66" charset="0"/>
              <a:cs typeface="Arial" charset="0"/>
            </a:endParaRP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1879309" y="2492896"/>
            <a:ext cx="2044619" cy="138496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3605838" y="3903439"/>
            <a:ext cx="247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kern="0" dirty="0" err="1" smtClean="0">
                <a:solidFill>
                  <a:srgbClr val="0000CC"/>
                </a:solidFill>
                <a:latin typeface="Monotype Corsiva" pitchFamily="66" charset="0"/>
                <a:cs typeface="Arial" charset="0"/>
              </a:rPr>
              <a:t>velocity</a:t>
            </a:r>
            <a:r>
              <a:rPr lang="fr-FR" sz="2400" b="1" kern="0" dirty="0" smtClean="0">
                <a:solidFill>
                  <a:srgbClr val="0000CC"/>
                </a:solidFill>
                <a:latin typeface="Monotype Corsiva" pitchFamily="66" charset="0"/>
                <a:cs typeface="Arial" charset="0"/>
              </a:rPr>
              <a:t> (m/s)</a:t>
            </a:r>
            <a:endParaRPr lang="fr-FR" sz="2400" b="1" kern="0" dirty="0">
              <a:solidFill>
                <a:srgbClr val="0000CC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8" name="Flèche courbée vers le bas 67"/>
          <p:cNvSpPr/>
          <p:nvPr/>
        </p:nvSpPr>
        <p:spPr>
          <a:xfrm rot="19499945">
            <a:off x="3025188" y="1203507"/>
            <a:ext cx="804488" cy="526819"/>
          </a:xfrm>
          <a:prstGeom prst="curvedDownArrow">
            <a:avLst>
              <a:gd name="adj1" fmla="val 25000"/>
              <a:gd name="adj2" fmla="val 50000"/>
              <a:gd name="adj3" fmla="val 79152"/>
            </a:avLst>
          </a:prstGeom>
          <a:solidFill>
            <a:srgbClr val="99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56" grpId="0" animBg="1"/>
      <p:bldP spid="57" grpId="0"/>
      <p:bldP spid="62" grpId="0"/>
      <p:bldP spid="67" grpId="0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7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92" y="6390620"/>
            <a:ext cx="158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Online courses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036" y="509771"/>
            <a:ext cx="8695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The 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graphical representation of </a:t>
            </a:r>
            <a:r>
              <a:rPr lang="en-US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displacement, 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velocity and </a:t>
            </a:r>
            <a:r>
              <a:rPr lang="en-US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acceleration as 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a function of time for </a:t>
            </a:r>
            <a:r>
              <a:rPr lang="en-US" sz="24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uniform rectilinear motion as </a:t>
            </a:r>
            <a:r>
              <a:rPr lang="en-US" sz="2400" b="1" kern="0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follows :</a:t>
            </a:r>
            <a:endParaRPr lang="fr-FR" sz="2400" b="1" kern="0" dirty="0">
              <a:solidFill>
                <a:srgbClr val="FF0000"/>
              </a:solidFill>
              <a:latin typeface="Monotype Corsiva" pitchFamily="66" charset="0"/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61899" y="1989733"/>
            <a:ext cx="3899955" cy="3261054"/>
            <a:chOff x="467544" y="3202196"/>
            <a:chExt cx="3899955" cy="3261054"/>
          </a:xfrm>
        </p:grpSpPr>
        <p:grpSp>
          <p:nvGrpSpPr>
            <p:cNvPr id="6" name="Groupe 5"/>
            <p:cNvGrpSpPr/>
            <p:nvPr/>
          </p:nvGrpSpPr>
          <p:grpSpPr>
            <a:xfrm>
              <a:off x="1475944" y="3392976"/>
              <a:ext cx="2592000" cy="2412000"/>
              <a:chOff x="720152" y="2241136"/>
              <a:chExt cx="2592000" cy="2412000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 rot="16200000">
                <a:off x="2016152" y="3357136"/>
                <a:ext cx="0" cy="2592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rot="10800000">
                <a:off x="721654" y="2241136"/>
                <a:ext cx="0" cy="2412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6"/>
            <p:cNvSpPr txBox="1"/>
            <p:nvPr/>
          </p:nvSpPr>
          <p:spPr>
            <a:xfrm>
              <a:off x="3690711" y="5940030"/>
              <a:ext cx="676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t(s)</a:t>
              </a:r>
              <a:endParaRPr lang="fr-FR" sz="2800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67544" y="3202196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x(m)</a:t>
              </a:r>
              <a:endParaRPr lang="fr-FR" sz="28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15616" y="5661248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O</a:t>
              </a:r>
              <a:endParaRPr lang="fr-FR" sz="2800" b="1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204468" y="2000513"/>
            <a:ext cx="3833407" cy="3261054"/>
            <a:chOff x="534092" y="3202196"/>
            <a:chExt cx="3833407" cy="3261054"/>
          </a:xfrm>
        </p:grpSpPr>
        <p:grpSp>
          <p:nvGrpSpPr>
            <p:cNvPr id="14" name="Groupe 13"/>
            <p:cNvGrpSpPr/>
            <p:nvPr/>
          </p:nvGrpSpPr>
          <p:grpSpPr>
            <a:xfrm>
              <a:off x="1475944" y="3428976"/>
              <a:ext cx="2592000" cy="2376000"/>
              <a:chOff x="720152" y="2277136"/>
              <a:chExt cx="2592000" cy="2376000"/>
            </a:xfrm>
          </p:grpSpPr>
          <p:cxnSp>
            <p:nvCxnSpPr>
              <p:cNvPr id="18" name="Connecteur droit avec flèche 17"/>
              <p:cNvCxnSpPr/>
              <p:nvPr/>
            </p:nvCxnSpPr>
            <p:spPr>
              <a:xfrm rot="16200000">
                <a:off x="2016152" y="3357136"/>
                <a:ext cx="0" cy="2592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 rot="10800000">
                <a:off x="721654" y="2277136"/>
                <a:ext cx="0" cy="2376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/>
            <p:cNvSpPr txBox="1"/>
            <p:nvPr/>
          </p:nvSpPr>
          <p:spPr>
            <a:xfrm>
              <a:off x="3690711" y="5940030"/>
              <a:ext cx="676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t(s)</a:t>
              </a:r>
              <a:endParaRPr lang="fr-FR" sz="28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34092" y="3202196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x(m)</a:t>
              </a:r>
              <a:endParaRPr lang="fr-FR" sz="28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15616" y="5661248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O</a:t>
              </a:r>
              <a:endParaRPr lang="fr-FR" sz="2800" b="1" dirty="0"/>
            </a:p>
          </p:txBody>
        </p:sp>
      </p:grpSp>
      <p:cxnSp>
        <p:nvCxnSpPr>
          <p:cNvPr id="20" name="Connecteur droit 19"/>
          <p:cNvCxnSpPr/>
          <p:nvPr/>
        </p:nvCxnSpPr>
        <p:spPr>
          <a:xfrm flipV="1">
            <a:off x="1478842" y="2523733"/>
            <a:ext cx="2007393" cy="113296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 rot="19664659">
                <a:off x="1743243" y="2579008"/>
                <a:ext cx="1575496" cy="40011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𝒗𝒕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64659">
                <a:off x="1743243" y="2579008"/>
                <a:ext cx="1575496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>
            <a:off x="5090136" y="3219496"/>
            <a:ext cx="1708467" cy="1490899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915792" y="3456642"/>
                <a:ext cx="1755032" cy="40011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𝒗𝒕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92" y="3456642"/>
                <a:ext cx="175503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23"/>
          <p:cNvCxnSpPr/>
          <p:nvPr/>
        </p:nvCxnSpPr>
        <p:spPr>
          <a:xfrm flipV="1">
            <a:off x="1469014" y="2936617"/>
            <a:ext cx="2370902" cy="166667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 rot="19664659">
                <a:off x="2721105" y="3479761"/>
                <a:ext cx="1001428" cy="40011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64659">
                <a:off x="2721105" y="3479761"/>
                <a:ext cx="100142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3303939" y="5517232"/>
            <a:ext cx="2899705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Position – time graph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042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8</a:t>
            </a:fld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35496" y="116632"/>
            <a:ext cx="9156539" cy="3259523"/>
            <a:chOff x="-970652" y="529516"/>
            <a:chExt cx="9156539" cy="3259523"/>
          </a:xfrm>
        </p:grpSpPr>
        <p:grpSp>
          <p:nvGrpSpPr>
            <p:cNvPr id="4" name="Groupe 3"/>
            <p:cNvGrpSpPr/>
            <p:nvPr/>
          </p:nvGrpSpPr>
          <p:grpSpPr>
            <a:xfrm>
              <a:off x="3997900" y="529516"/>
              <a:ext cx="4187987" cy="2432310"/>
              <a:chOff x="179512" y="3437838"/>
              <a:chExt cx="4187987" cy="3187962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1475944" y="3634496"/>
                <a:ext cx="2592000" cy="2170480"/>
                <a:chOff x="720152" y="2482656"/>
                <a:chExt cx="2592000" cy="2170480"/>
              </a:xfrm>
            </p:grpSpPr>
            <p:cxnSp>
              <p:nvCxnSpPr>
                <p:cNvPr id="9" name="Connecteur droit avec flèche 8"/>
                <p:cNvCxnSpPr/>
                <p:nvPr/>
              </p:nvCxnSpPr>
              <p:spPr>
                <a:xfrm rot="16200000">
                  <a:off x="2016152" y="3357136"/>
                  <a:ext cx="0" cy="2592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avec flèche 9"/>
                <p:cNvCxnSpPr/>
                <p:nvPr/>
              </p:nvCxnSpPr>
              <p:spPr>
                <a:xfrm rot="10800000">
                  <a:off x="721654" y="2482656"/>
                  <a:ext cx="0" cy="217047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ZoneTexte 5"/>
              <p:cNvSpPr txBox="1"/>
              <p:nvPr/>
            </p:nvSpPr>
            <p:spPr>
              <a:xfrm>
                <a:off x="3690711" y="5940030"/>
                <a:ext cx="676788" cy="685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t</a:t>
                </a:r>
                <a:r>
                  <a:rPr lang="fr-FR" sz="2800" b="1" dirty="0"/>
                  <a:t>(s)</a:t>
                </a: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179512" y="3437838"/>
                <a:ext cx="1157689" cy="685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v</a:t>
                </a:r>
                <a:r>
                  <a:rPr lang="fr-FR" sz="2800" b="1" dirty="0"/>
                  <a:t>(m/s)</a:t>
                </a: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1115616" y="5661248"/>
                <a:ext cx="426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O</a:t>
                </a:r>
                <a:endParaRPr lang="fr-FR" sz="2800" b="1" dirty="0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-970652" y="529516"/>
              <a:ext cx="4205180" cy="3259523"/>
              <a:chOff x="-833136" y="3425894"/>
              <a:chExt cx="4205180" cy="4272160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331341" y="3640218"/>
                <a:ext cx="2592000" cy="4057836"/>
                <a:chOff x="-424451" y="2488378"/>
                <a:chExt cx="2592000" cy="4057836"/>
              </a:xfrm>
            </p:grpSpPr>
            <p:cxnSp>
              <p:nvCxnSpPr>
                <p:cNvPr id="17" name="Connecteur droit avec flèche 16"/>
                <p:cNvCxnSpPr/>
                <p:nvPr/>
              </p:nvCxnSpPr>
              <p:spPr>
                <a:xfrm rot="16200000">
                  <a:off x="871549" y="3357136"/>
                  <a:ext cx="0" cy="2592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avec flèche 17"/>
                <p:cNvCxnSpPr/>
                <p:nvPr/>
              </p:nvCxnSpPr>
              <p:spPr>
                <a:xfrm rot="10800000">
                  <a:off x="-422949" y="2488378"/>
                  <a:ext cx="0" cy="405783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ZoneTexte 13"/>
              <p:cNvSpPr txBox="1"/>
              <p:nvPr/>
            </p:nvSpPr>
            <p:spPr>
              <a:xfrm>
                <a:off x="2695256" y="5853533"/>
                <a:ext cx="676788" cy="68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t</a:t>
                </a:r>
                <a:r>
                  <a:rPr lang="fr-FR" sz="2800" b="1" dirty="0"/>
                  <a:t>(s)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-833136" y="3425894"/>
                <a:ext cx="1157689" cy="68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v(m/s)</a:t>
                </a:r>
                <a:endParaRPr lang="fr-FR" sz="2800" b="1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-107728" y="5527344"/>
                <a:ext cx="426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O</a:t>
                </a:r>
                <a:endParaRPr lang="fr-FR" sz="2800" b="1" dirty="0"/>
              </a:p>
            </p:txBody>
          </p:sp>
        </p:grpSp>
      </p:grpSp>
      <p:sp>
        <p:nvSpPr>
          <p:cNvPr id="20" name="ZoneTexte 19"/>
          <p:cNvSpPr txBox="1"/>
          <p:nvPr/>
        </p:nvSpPr>
        <p:spPr>
          <a:xfrm>
            <a:off x="3735552" y="3029346"/>
            <a:ext cx="2432525" cy="400110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fr-FR" sz="2000" b="1" dirty="0" err="1"/>
              <a:t>Velocity</a:t>
            </a:r>
            <a:r>
              <a:rPr lang="fr-FR" sz="2000" b="1" dirty="0"/>
              <a:t> </a:t>
            </a:r>
            <a:r>
              <a:rPr lang="fr-FR" sz="20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– </a:t>
            </a:r>
            <a:r>
              <a:rPr lang="fr-FR" sz="2000" b="1" dirty="0" smtClean="0"/>
              <a:t>time graph</a:t>
            </a:r>
            <a:endParaRPr lang="fr-FR" sz="2000" b="1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1187624" y="2728084"/>
            <a:ext cx="226800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691680" y="682243"/>
                <a:ext cx="11826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82243"/>
                <a:ext cx="118269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168264" y="758042"/>
                <a:ext cx="11826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264" y="758042"/>
                <a:ext cx="118269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23"/>
          <p:cNvCxnSpPr/>
          <p:nvPr/>
        </p:nvCxnSpPr>
        <p:spPr>
          <a:xfrm>
            <a:off x="6300192" y="1340768"/>
            <a:ext cx="226800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411135" y="2041684"/>
                <a:ext cx="952953" cy="52322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 smtClean="0">
                            <a:solidFill>
                              <a:srgbClr val="0000CC"/>
                            </a:soli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rgbClr val="0000CC"/>
                            </a:soli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fr-FR" sz="2800" b="1" i="1" smtClean="0">
                            <a:solidFill>
                              <a:srgbClr val="0000CC"/>
                            </a:solidFill>
                            <a:effectLst>
                              <a:glow rad="228600">
                                <a:schemeClr val="accent5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fr-FR" sz="2800" b="1" dirty="0" smtClean="0">
                    <a:solidFill>
                      <a:srgbClr val="0000CC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=C</a:t>
                </a:r>
                <a:endParaRPr lang="fr-FR" sz="2800" b="1" dirty="0">
                  <a:solidFill>
                    <a:srgbClr val="0000CC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135" y="2041684"/>
                <a:ext cx="95295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27174" r="-21605" b="-46739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e 34"/>
          <p:cNvGrpSpPr/>
          <p:nvPr/>
        </p:nvGrpSpPr>
        <p:grpSpPr>
          <a:xfrm>
            <a:off x="655746" y="4153165"/>
            <a:ext cx="6549364" cy="2602274"/>
            <a:chOff x="1691680" y="4169037"/>
            <a:chExt cx="6549364" cy="2602274"/>
          </a:xfrm>
        </p:grpSpPr>
        <p:sp>
          <p:nvSpPr>
            <p:cNvPr id="19" name="ZoneTexte 18"/>
            <p:cNvSpPr txBox="1"/>
            <p:nvPr/>
          </p:nvSpPr>
          <p:spPr>
            <a:xfrm>
              <a:off x="1691680" y="5821136"/>
              <a:ext cx="2913746" cy="400110"/>
            </a:xfrm>
            <a:prstGeom prst="rect">
              <a:avLst/>
            </a:prstGeom>
            <a:gradFill flip="none" rotWithShape="1">
              <a:gsLst>
                <a:gs pos="0">
                  <a:srgbClr val="00FF99">
                    <a:tint val="66000"/>
                    <a:satMod val="160000"/>
                  </a:srgbClr>
                </a:gs>
                <a:gs pos="50000">
                  <a:srgbClr val="00FF99">
                    <a:tint val="44500"/>
                    <a:satMod val="160000"/>
                  </a:srgbClr>
                </a:gs>
                <a:gs pos="100000">
                  <a:srgbClr val="00FF99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txBody>
            <a:bodyPr wrap="none" rtlCol="0">
              <a:spAutoFit/>
            </a:bodyPr>
            <a:lstStyle/>
            <a:p>
              <a:r>
                <a:rPr lang="fr-FR" sz="2000" b="1" dirty="0" err="1"/>
                <a:t>Acceleration</a:t>
              </a:r>
              <a:r>
                <a:rPr lang="fr-FR" sz="2000" b="1" dirty="0"/>
                <a:t> – time graph</a:t>
              </a: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4143750" y="4169037"/>
              <a:ext cx="4097294" cy="2602274"/>
              <a:chOff x="-29350" y="3860976"/>
              <a:chExt cx="4097294" cy="2602274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1475944" y="3860976"/>
                <a:ext cx="2592000" cy="1944000"/>
                <a:chOff x="720152" y="2709136"/>
                <a:chExt cx="2592000" cy="1944000"/>
              </a:xfrm>
            </p:grpSpPr>
            <p:cxnSp>
              <p:nvCxnSpPr>
                <p:cNvPr id="32" name="Connecteur droit avec flèche 31"/>
                <p:cNvCxnSpPr/>
                <p:nvPr/>
              </p:nvCxnSpPr>
              <p:spPr>
                <a:xfrm rot="16200000">
                  <a:off x="2016152" y="3357136"/>
                  <a:ext cx="0" cy="2592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avec flèche 32"/>
                <p:cNvCxnSpPr/>
                <p:nvPr/>
              </p:nvCxnSpPr>
              <p:spPr>
                <a:xfrm rot="10800000">
                  <a:off x="721654" y="2709136"/>
                  <a:ext cx="0" cy="1944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ZoneTexte 28"/>
              <p:cNvSpPr txBox="1"/>
              <p:nvPr/>
            </p:nvSpPr>
            <p:spPr>
              <a:xfrm>
                <a:off x="3690711" y="5940030"/>
                <a:ext cx="309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t</a:t>
                </a:r>
                <a:endParaRPr lang="fr-FR" sz="28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-29350" y="3899989"/>
                    <a:ext cx="1392176" cy="5329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r-FR" sz="2800" b="1" i="1" dirty="0" smtClean="0">
                            <a:latin typeface="Cambria Math"/>
                          </a:rPr>
                          <m:t>𝒂</m:t>
                        </m:r>
                      </m:oMath>
                    </a14:m>
                    <a:r>
                      <a:rPr lang="fr-FR" sz="2800" b="1" dirty="0"/>
                      <a:t>(</a:t>
                    </a:r>
                    <a:r>
                      <a:rPr lang="fr-FR" sz="2800" b="1" dirty="0" smtClean="0"/>
                      <a:t>m/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fr-FR" sz="28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sz="2800" b="1" dirty="0"/>
                              <m:t>s</m:t>
                            </m:r>
                          </m:e>
                          <m:sup>
                            <m:r>
                              <a:rPr lang="fr-FR" sz="28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fr-FR" sz="2800" b="1" dirty="0" smtClean="0"/>
                      <a:t>)</a:t>
                    </a:r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30" name="ZoneTexte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9350" y="3899989"/>
                    <a:ext cx="1392176" cy="53296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046" r="-7456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ZoneTexte 30"/>
              <p:cNvSpPr txBox="1"/>
              <p:nvPr/>
            </p:nvSpPr>
            <p:spPr>
              <a:xfrm>
                <a:off x="1115616" y="5661248"/>
                <a:ext cx="426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O</a:t>
                </a:r>
                <a:endParaRPr lang="fr-FR" sz="2800" b="1" dirty="0"/>
              </a:p>
            </p:txBody>
          </p:sp>
        </p:grpSp>
      </p:grpSp>
      <p:cxnSp>
        <p:nvCxnSpPr>
          <p:cNvPr id="34" name="Connecteur droit 33"/>
          <p:cNvCxnSpPr/>
          <p:nvPr/>
        </p:nvCxnSpPr>
        <p:spPr>
          <a:xfrm>
            <a:off x="4608256" y="6093296"/>
            <a:ext cx="2268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398866" y="4713935"/>
                <a:ext cx="935321" cy="5232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 smtClean="0">
                            <a:solidFill>
                              <a:srgbClr val="002060"/>
                            </a:solidFill>
                            <a:effectLst>
                              <a:glow rad="228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b="1" i="1" smtClean="0">
                            <a:solidFill>
                              <a:srgbClr val="002060"/>
                            </a:solidFill>
                            <a:effectLst>
                              <a:glow rad="228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fr-FR" sz="2800" b="1" i="1" smtClean="0">
                            <a:solidFill>
                              <a:srgbClr val="002060"/>
                            </a:solidFill>
                            <a:effectLst>
                              <a:glow rad="228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fr-FR" sz="2800" b="1" dirty="0" smtClean="0">
                    <a:solidFill>
                      <a:srgbClr val="002060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=0</a:t>
                </a:r>
                <a:endParaRPr lang="fr-FR" sz="2800" b="1" dirty="0">
                  <a:solidFill>
                    <a:srgbClr val="00206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866" y="4713935"/>
                <a:ext cx="935321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26087" r="-21384" b="-4782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4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04056" cy="365125"/>
          </a:xfrm>
          <a:solidFill>
            <a:srgbClr val="00B0F0"/>
          </a:solidFill>
        </p:spPr>
        <p:txBody>
          <a:bodyPr/>
          <a:lstStyle/>
          <a:p>
            <a:fld id="{A48E7C90-24B6-4F12-A20C-633E31BB8BA1}" type="slidenum">
              <a:rPr lang="fr-FR" sz="2400" b="1" smtClean="0">
                <a:solidFill>
                  <a:schemeClr val="tx1"/>
                </a:solidFill>
              </a:rPr>
              <a:t>9</a:t>
            </a:fld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12" y="104810"/>
            <a:ext cx="1340432" cy="369332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prstClr val="black"/>
                </a:solidFill>
                <a:latin typeface="Arial Rounded MT Bold" pitchFamily="34" charset="0"/>
              </a:rPr>
              <a:t>Example</a:t>
            </a:r>
            <a:r>
              <a:rPr lang="fr-FR" b="1" dirty="0" smtClean="0">
                <a:solidFill>
                  <a:prstClr val="black"/>
                </a:solidFill>
                <a:latin typeface="Arial Rounded MT Bold" pitchFamily="34" charset="0"/>
              </a:rPr>
              <a:t> 1</a:t>
            </a:r>
            <a:endParaRPr lang="fr-FR" b="1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12" y="2044867"/>
            <a:ext cx="1103187" cy="369332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912" y="515281"/>
                <a:ext cx="9060114" cy="1718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The time equations of the motion of a material point are :</a:t>
                </a:r>
                <a:endParaRPr lang="fr-FR" sz="24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fr-FR" sz="24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𝒙</m:t>
                    </m:r>
                    <m:r>
                      <a:rPr lang="en-US" sz="24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fr-FR" sz="2400" b="1" i="1" kern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fr-FR" sz="2400" b="1" i="1" kern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  <m:t>𝒕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chemeClr val="dk1"/>
                            </a:solidFill>
                            <a:latin typeface="Cambria Math"/>
                            <a:cs typeface="Arial" charset="0"/>
                          </a:rPr>
                          <m:t>𝟑</m:t>
                        </m:r>
                      </m:den>
                    </m:f>
                    <m:r>
                      <a:rPr lang="en-US" sz="24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+</m:t>
                    </m:r>
                    <m:r>
                      <a:rPr lang="en-US" sz="24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𝟏</m:t>
                    </m:r>
                    <m:r>
                      <a:rPr lang="en-US" sz="24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</m:oMath>
                </a14:m>
                <a:r>
                  <a:rPr lang="en-US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 </m:t>
                    </m:r>
                    <m:r>
                      <a:rPr lang="fr-FR" sz="2400" b="1" i="0" kern="0" smtClea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sz="24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sz="24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𝒚</m:t>
                    </m:r>
                    <m:r>
                      <a:rPr lang="en-US" sz="24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sz="24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𝟑</m:t>
                    </m:r>
                    <m:r>
                      <a:rPr lang="fr-FR" sz="24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𝒕</m:t>
                    </m:r>
                    <m:r>
                      <a:rPr lang="en-US" sz="24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+</m:t>
                    </m:r>
                    <m:r>
                      <a:rPr lang="en-US" sz="24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𝟔</m:t>
                    </m:r>
                  </m:oMath>
                </a14:m>
                <a:r>
                  <a:rPr lang="en-US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r>
                  <a:rPr lang="en-US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;    </a:t>
                </a:r>
                <a14:m>
                  <m:oMath xmlns:m="http://schemas.openxmlformats.org/officeDocument/2006/math">
                    <m:r>
                      <a:rPr lang="fr-FR" sz="24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𝒛</m:t>
                    </m:r>
                    <m:r>
                      <a:rPr lang="en-US" sz="24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sz="24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𝟎</m:t>
                    </m:r>
                  </m:oMath>
                </a14:m>
                <a:r>
                  <a:rPr lang="en-US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  (all units are in the international system</a:t>
                </a:r>
                <a:r>
                  <a:rPr lang="en-US" sz="2400" b="1" kern="0" dirty="0" smtClean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) .</a:t>
                </a:r>
                <a:endParaRPr lang="fr-FR" sz="24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  <a:p>
                <a:pPr marL="342900" indent="-342900" algn="just">
                  <a:buFont typeface="Wingdings" pitchFamily="2" charset="2"/>
                  <a:buChar char="§"/>
                </a:pPr>
                <a:r>
                  <a:rPr lang="en-US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Show that the motion is rectilinear and uniform</a:t>
                </a:r>
                <a:endParaRPr lang="fr-FR" sz="24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  <a:p>
                <a:pPr algn="just"/>
                <a:r>
                  <a:rPr lang="en-US" sz="24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 </a:t>
                </a:r>
                <a:endParaRPr lang="fr-FR" sz="2400" b="1" kern="0" dirty="0">
                  <a:solidFill>
                    <a:schemeClr val="dk1"/>
                  </a:solidFill>
                  <a:latin typeface="Monotype Corsiva" pitchFamily="66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2" y="515281"/>
                <a:ext cx="9060114" cy="1718547"/>
              </a:xfrm>
              <a:prstGeom prst="rect">
                <a:avLst/>
              </a:prstGeom>
              <a:blipFill rotWithShape="1">
                <a:blip r:embed="rId3"/>
                <a:stretch>
                  <a:fillRect l="-1009" t="-3203" r="-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944" y="2564904"/>
            <a:ext cx="8699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Let's first prove the </a:t>
            </a:r>
            <a:r>
              <a:rPr lang="en-US" sz="24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motion is rectilinear 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by </a:t>
            </a:r>
            <a:r>
              <a:rPr lang="en-US" sz="2400" b="1" u="sng" kern="0" dirty="0">
                <a:solidFill>
                  <a:srgbClr val="0000CC"/>
                </a:solidFill>
                <a:latin typeface="Monotype Corsiva" pitchFamily="66" charset="0"/>
                <a:cs typeface="Arial" charset="0"/>
              </a:rPr>
              <a:t>finding the trajectory equation</a:t>
            </a:r>
            <a:r>
              <a:rPr lang="en-US" dirty="0"/>
              <a:t>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552" y="4211796"/>
                <a:ext cx="1476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b="1" i="1" kern="0" smtClea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𝒚</m:t>
                    </m:r>
                    <m:r>
                      <a:rPr lang="en-US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𝟑</m:t>
                    </m:r>
                    <m:r>
                      <a:rPr lang="fr-FR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𝒕</m:t>
                    </m:r>
                    <m:r>
                      <a:rPr lang="en-US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+</m:t>
                    </m:r>
                    <m:r>
                      <a:rPr lang="en-US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𝟔</m:t>
                    </m:r>
                  </m:oMath>
                </a14:m>
                <a:r>
                  <a:rPr lang="en-US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11796"/>
                <a:ext cx="147668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colade ouvrante 9"/>
          <p:cNvSpPr/>
          <p:nvPr/>
        </p:nvSpPr>
        <p:spPr>
          <a:xfrm>
            <a:off x="196791" y="3429000"/>
            <a:ext cx="375713" cy="11521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5271" y="3284984"/>
                <a:ext cx="1274708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ker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𝒙</m:t>
                      </m:r>
                      <m:r>
                        <a:rPr lang="en-US" b="1" ker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/>
                              <a:cs typeface="Arial" charset="0"/>
                            </a:rPr>
                            <m:t>𝒕</m:t>
                          </m:r>
                        </m:num>
                        <m:den>
                          <m:r>
                            <a:rPr lang="en-US" b="1" i="1" kern="0">
                              <a:solidFill>
                                <a:prstClr val="black"/>
                              </a:solidFill>
                              <a:latin typeface="Cambria Math"/>
                              <a:cs typeface="Arial" charset="0"/>
                            </a:rPr>
                            <m:t>𝟑</m:t>
                          </m:r>
                        </m:den>
                      </m:f>
                      <m:r>
                        <a:rPr lang="en-US" b="1" ker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+</m:t>
                      </m:r>
                      <m:r>
                        <a:rPr lang="en-US" b="1" i="1" ker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𝟏</m:t>
                      </m:r>
                      <m:r>
                        <a:rPr lang="en-US" b="1" ker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71" y="3284984"/>
                <a:ext cx="1274708" cy="5970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/>
          <p:cNvGrpSpPr/>
          <p:nvPr/>
        </p:nvGrpSpPr>
        <p:grpSpPr>
          <a:xfrm>
            <a:off x="1847101" y="3330596"/>
            <a:ext cx="2568536" cy="1152128"/>
            <a:chOff x="1847101" y="3330596"/>
            <a:chExt cx="2568536" cy="1152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1847101" y="3583495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00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00"/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101" y="3583495"/>
                  <a:ext cx="688009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39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ccolade ouvrante 13"/>
            <p:cNvSpPr/>
            <p:nvPr/>
          </p:nvSpPr>
          <p:spPr>
            <a:xfrm>
              <a:off x="2627784" y="3330596"/>
              <a:ext cx="375713" cy="1152128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938951" y="4113392"/>
                  <a:ext cx="14766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fr-FR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fr-FR" b="1" i="1" kern="0" smtClea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𝒚</m:t>
                      </m:r>
                      <m:r>
                        <a:rPr lang="en-US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en-US" b="1" i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𝟑</m:t>
                      </m:r>
                      <m:r>
                        <a:rPr lang="fr-FR" b="1" i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𝒕</m:t>
                      </m:r>
                      <m:r>
                        <a:rPr lang="en-US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+</m:t>
                      </m:r>
                      <m:r>
                        <a:rPr lang="en-US" b="1" i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𝟔</m:t>
                      </m:r>
                    </m:oMath>
                  </a14:m>
                  <a:r>
                    <a:rPr lang="en-US" b="1" kern="0" dirty="0">
                      <a:solidFill>
                        <a:schemeClr val="dk1"/>
                      </a:solidFill>
                      <a:latin typeface="Monotype Corsiva" pitchFamily="66" charset="0"/>
                      <a:cs typeface="Arial" charset="0"/>
                    </a:rPr>
                    <a:t>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8951" y="4113392"/>
                  <a:ext cx="147668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83620" y="3283709"/>
                <a:ext cx="1223412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kern="0" smtClea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𝒙</m:t>
                      </m:r>
                      <m:r>
                        <a:rPr lang="fr-FR" b="1" i="1" kern="0" smtClea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−</m:t>
                      </m:r>
                      <m:r>
                        <a:rPr lang="fr-FR" b="1" i="1" kern="0" smtClea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𝟏</m:t>
                      </m:r>
                      <m:r>
                        <a:rPr lang="en-US" b="1" ker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fr-FR" b="1" i="1" kern="0">
                              <a:solidFill>
                                <a:prstClr val="black"/>
                              </a:solidFill>
                              <a:latin typeface="Cambria Math"/>
                              <a:cs typeface="Arial" charset="0"/>
                            </a:rPr>
                            <m:t>𝒕</m:t>
                          </m:r>
                        </m:num>
                        <m:den>
                          <m:r>
                            <a:rPr lang="en-US" b="1" i="1" kern="0">
                              <a:solidFill>
                                <a:prstClr val="black"/>
                              </a:solidFill>
                              <a:latin typeface="Cambria Math"/>
                              <a:cs typeface="Arial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20" y="3283709"/>
                <a:ext cx="1223412" cy="5970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e 22"/>
          <p:cNvGrpSpPr/>
          <p:nvPr/>
        </p:nvGrpSpPr>
        <p:grpSpPr>
          <a:xfrm>
            <a:off x="4499992" y="3356992"/>
            <a:ext cx="2568536" cy="1152128"/>
            <a:chOff x="4499992" y="3356992"/>
            <a:chExt cx="2568536" cy="1152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4499992" y="3609891"/>
                  <a:ext cx="6880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cap="all" smtClean="0">
                            <a:ln w="9000" cmpd="sng">
                              <a:solidFill>
                                <a:srgbClr val="FF0000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glow rad="228600">
                                <a:schemeClr val="accent2">
                                  <a:satMod val="175000"/>
                                  <a:alpha val="40000"/>
                                </a:schemeClr>
                              </a:glow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fr-FR" sz="3600" b="1" cap="all" dirty="0">
                    <a:ln w="9000" cmpd="sng">
                      <a:solidFill>
                        <a:srgbClr val="FF0000"/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3609891"/>
                  <a:ext cx="688009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ccolade ouvrante 18"/>
            <p:cNvSpPr/>
            <p:nvPr/>
          </p:nvSpPr>
          <p:spPr>
            <a:xfrm>
              <a:off x="5280675" y="3356992"/>
              <a:ext cx="375713" cy="1152128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591842" y="4139788"/>
                  <a:ext cx="14766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fr-FR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fr-FR" b="1" i="1" kern="0" smtClea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𝒚</m:t>
                      </m:r>
                      <m:r>
                        <a:rPr lang="en-US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en-US" b="1" i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𝟑</m:t>
                      </m:r>
                      <m:r>
                        <a:rPr lang="fr-FR" b="1" i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𝒕</m:t>
                      </m:r>
                      <m:r>
                        <a:rPr lang="en-US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+</m:t>
                      </m:r>
                      <m:r>
                        <a:rPr lang="en-US" b="1" i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𝟔</m:t>
                      </m:r>
                    </m:oMath>
                  </a14:m>
                  <a:r>
                    <a:rPr lang="en-US" b="1" kern="0" dirty="0">
                      <a:solidFill>
                        <a:schemeClr val="dk1"/>
                      </a:solidFill>
                      <a:latin typeface="Monotype Corsiva" pitchFamily="66" charset="0"/>
                      <a:cs typeface="Arial" charset="0"/>
                    </a:rPr>
                    <a:t> 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1842" y="4139788"/>
                  <a:ext cx="147668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636511" y="3310105"/>
                <a:ext cx="1354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kern="0" dirty="0" smtClean="0">
                    <a:solidFill>
                      <a:prstClr val="black"/>
                    </a:solidFill>
                    <a:cs typeface="Arial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b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fr-FR" b="1" i="1" kern="0" smtClea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𝟑</m:t>
                    </m:r>
                  </m:oMath>
                </a14:m>
                <a:r>
                  <a:rPr lang="fr-FR" b="1" kern="0" dirty="0">
                    <a:solidFill>
                      <a:prstClr val="black"/>
                    </a:solidFill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𝒙</m:t>
                    </m:r>
                    <m:r>
                      <a:rPr lang="fr-FR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−</m:t>
                    </m:r>
                    <m:r>
                      <a:rPr lang="fr-FR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𝟏</m:t>
                    </m:r>
                    <m:r>
                      <a:rPr lang="fr-FR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511" y="3310105"/>
                <a:ext cx="135485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4054" t="-8197" r="-901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740352" y="3284984"/>
                <a:ext cx="6933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284984"/>
                <a:ext cx="693395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7767037" y="3903439"/>
                <a:ext cx="6933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37" y="3903439"/>
                <a:ext cx="693395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96791" y="4902216"/>
                <a:ext cx="1333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91" y="4902216"/>
                <a:ext cx="133318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729616" y="4777987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FF0066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FF0066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616" y="4777987"/>
                <a:ext cx="688009" cy="646331"/>
              </a:xfrm>
              <a:prstGeom prst="rect">
                <a:avLst/>
              </a:prstGeom>
              <a:blipFill rotWithShape="1">
                <a:blip r:embed="rId15"/>
                <a:stretch>
                  <a:fillRect b="-33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417625" y="4901097"/>
                <a:ext cx="27464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0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sz="20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sz="20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sz="2000" b="1" i="1" kern="0" smtClea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𝒚</m:t>
                    </m:r>
                    <m:r>
                      <a:rPr lang="en-US" sz="20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sz="20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𝟑</m:t>
                    </m:r>
                    <m:r>
                      <a:rPr lang="en-US" sz="2000" b="1" i="1" kern="0" smtClean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fr-FR" sz="2000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𝟑</m:t>
                    </m:r>
                    <m:r>
                      <m:rPr>
                        <m:nor/>
                      </m:rPr>
                      <a:rPr lang="fr-FR" sz="2000" b="1" kern="0" dirty="0">
                        <a:solidFill>
                          <a:prstClr val="black"/>
                        </a:solidFill>
                        <a:cs typeface="Arial" charset="0"/>
                      </a:rPr>
                      <m:t>(</m:t>
                    </m:r>
                    <m:r>
                      <a:rPr lang="fr-FR" sz="2000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𝒙</m:t>
                    </m:r>
                    <m:r>
                      <a:rPr lang="fr-FR" sz="2000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−</m:t>
                    </m:r>
                    <m:r>
                      <a:rPr lang="fr-FR" sz="2000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𝟏</m:t>
                    </m:r>
                    <m:r>
                      <a:rPr lang="fr-FR" sz="2000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)</m:t>
                    </m:r>
                    <m:r>
                      <a:rPr lang="en-US" sz="20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+</m:t>
                    </m:r>
                    <m:r>
                      <a:rPr lang="en-US" sz="20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𝟔</m:t>
                    </m:r>
                  </m:oMath>
                </a14:m>
                <a:r>
                  <a:rPr lang="en-US" sz="20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25" y="4901097"/>
                <a:ext cx="2746477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145761" y="4773352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cap="all" smtClean="0">
                          <a:ln w="9000" cmpd="sng">
                            <a:solidFill>
                              <a:srgbClr val="00FF00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reflection blurRad="12700" stA="28000" endPos="45000" dist="1000" dir="5400000" sy="-100000" algn="bl" rotWithShape="0"/>
                          </a:effectLst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fr-FR" sz="3600" b="1" cap="all" dirty="0">
                  <a:ln w="9000" cmpd="sng">
                    <a:solidFill>
                      <a:srgbClr val="00FF00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761" y="4773352"/>
                <a:ext cx="688009" cy="646331"/>
              </a:xfrm>
              <a:prstGeom prst="rect">
                <a:avLst/>
              </a:prstGeom>
              <a:blipFill rotWithShape="1">
                <a:blip r:embed="rId17"/>
                <a:stretch>
                  <a:fillRect b="-34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740752" y="4902216"/>
                <a:ext cx="27464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000" b="1" kern="0" smtClea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sz="20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sz="20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fr-FR" sz="2000" b="1" i="1" kern="0" smtClea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𝒚</m:t>
                    </m:r>
                    <m:r>
                      <a:rPr lang="en-US" sz="20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fr-FR" sz="2000" b="1" i="1" kern="0" smtClea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𝟗</m:t>
                    </m:r>
                    <m:r>
                      <a:rPr lang="fr-FR" sz="2000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𝒙</m:t>
                    </m:r>
                    <m:r>
                      <a:rPr lang="fr-FR" sz="2000" b="1" i="1" ker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−</m:t>
                    </m:r>
                    <m:r>
                      <a:rPr lang="fr-FR" sz="2000" b="1" i="1" kern="0" smtClea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𝟗</m:t>
                    </m:r>
                    <m:r>
                      <a:rPr lang="en-US" sz="2000" b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+</m:t>
                    </m:r>
                    <m:r>
                      <a:rPr lang="en-US" sz="2000" b="1" i="1" kern="0">
                        <a:solidFill>
                          <a:schemeClr val="dk1"/>
                        </a:solidFill>
                        <a:latin typeface="Cambria Math"/>
                        <a:cs typeface="Arial" charset="0"/>
                      </a:rPr>
                      <m:t>𝟔</m:t>
                    </m:r>
                  </m:oMath>
                </a14:m>
                <a:r>
                  <a:rPr lang="en-US" sz="2000" b="1" kern="0" dirty="0">
                    <a:solidFill>
                      <a:schemeClr val="dk1"/>
                    </a:solidFill>
                    <a:latin typeface="Monotype Corsiva" pitchFamily="66" charset="0"/>
                    <a:cs typeface="Arial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52" y="4902216"/>
                <a:ext cx="2746477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 flipV="1">
            <a:off x="6991368" y="4902216"/>
            <a:ext cx="316935" cy="5221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7487726" y="4841220"/>
            <a:ext cx="316935" cy="5221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72730" y="5779028"/>
                <a:ext cx="2924160" cy="523220"/>
              </a:xfrm>
              <a:prstGeom prst="rect">
                <a:avLst/>
              </a:prstGeom>
              <a:blipFill>
                <a:blip r:embed="rId19"/>
                <a:tile tx="0" ty="0" sx="100000" sy="100000" flip="none" algn="tl"/>
              </a:blipFill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kern="0" smtClea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fr-FR" sz="2800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2800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fr-FR" sz="2800" b="1" i="1" kern="0" smtClea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𝒚</m:t>
                      </m:r>
                      <m:r>
                        <a:rPr lang="en-US" sz="2800" b="1" ker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r>
                        <a:rPr lang="fr-FR" sz="2800" b="1" i="1" kern="0" smtClean="0">
                          <a:solidFill>
                            <a:schemeClr val="dk1"/>
                          </a:solidFill>
                          <a:latin typeface="Cambria Math"/>
                          <a:cs typeface="Arial" charset="0"/>
                        </a:rPr>
                        <m:t>𝟗</m:t>
                      </m:r>
                      <m:r>
                        <a:rPr lang="fr-FR" sz="2800" b="1" i="1" ker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𝒙</m:t>
                      </m:r>
                      <m:r>
                        <a:rPr lang="fr-FR" sz="2800" b="1" i="1" kern="0" smtClea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−</m:t>
                      </m:r>
                      <m:r>
                        <a:rPr lang="fr-FR" sz="2800" b="1" i="1" kern="0" smtClean="0">
                          <a:solidFill>
                            <a:prstClr val="black"/>
                          </a:solidFill>
                          <a:latin typeface="Cambria Math"/>
                          <a:cs typeface="Arial" charset="0"/>
                        </a:rPr>
                        <m:t>𝟑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0" y="5779028"/>
                <a:ext cx="2924160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203848" y="5588266"/>
            <a:ext cx="5761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Equation 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of </a:t>
            </a:r>
            <a:r>
              <a:rPr lang="en-US" sz="24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a straight line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, so the </a:t>
            </a:r>
            <a:r>
              <a:rPr lang="en-US" sz="2400" b="1" kern="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movement is rectilinear</a:t>
            </a:r>
            <a:r>
              <a:rPr lang="en-US" sz="2400" b="1" kern="0" dirty="0">
                <a:solidFill>
                  <a:schemeClr val="dk1"/>
                </a:solidFill>
                <a:latin typeface="Monotype Corsiva" pitchFamily="66" charset="0"/>
                <a:cs typeface="Arial" charset="0"/>
              </a:rPr>
              <a:t>.</a:t>
            </a:r>
            <a:endParaRPr lang="fr-FR" sz="2400" b="1" kern="0" dirty="0">
              <a:solidFill>
                <a:schemeClr val="dk1"/>
              </a:solidFill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6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 animBg="1"/>
      <p:bldP spid="3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5010</TotalTime>
  <Words>2223</Words>
  <Application>Microsoft Office PowerPoint</Application>
  <PresentationFormat>Affichage à l'écran (4:3)</PresentationFormat>
  <Paragraphs>369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kinematic</dc:title>
  <dc:creator>Hp</dc:creator>
  <cp:lastModifiedBy>Hp</cp:lastModifiedBy>
  <cp:revision>219</cp:revision>
  <dcterms:created xsi:type="dcterms:W3CDTF">2024-09-20T07:04:46Z</dcterms:created>
  <dcterms:modified xsi:type="dcterms:W3CDTF">2024-10-25T15:11:24Z</dcterms:modified>
</cp:coreProperties>
</file>