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notesSlides/notesSlide15.xml" ContentType="application/vnd.openxmlformats-officedocument.presentationml.notesSlide+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8" r:id="rId3"/>
    <p:sldId id="260" r:id="rId4"/>
    <p:sldId id="286" r:id="rId5"/>
    <p:sldId id="262" r:id="rId6"/>
    <p:sldId id="288" r:id="rId7"/>
    <p:sldId id="289" r:id="rId8"/>
    <p:sldId id="290" r:id="rId9"/>
    <p:sldId id="267" r:id="rId10"/>
    <p:sldId id="257" r:id="rId11"/>
    <p:sldId id="292" r:id="rId12"/>
    <p:sldId id="291" r:id="rId13"/>
    <p:sldId id="293" r:id="rId14"/>
    <p:sldId id="281" r:id="rId15"/>
    <p:sldId id="283" r:id="rId16"/>
  </p:sldIdLst>
  <p:sldSz cx="9144000" cy="6858000" type="screen4x3"/>
  <p:notesSz cx="6858000" cy="9144000"/>
  <p:defaultTextStyle>
    <a:defPPr>
      <a:defRPr lang="en-US"/>
    </a:defPPr>
    <a:lvl1pPr algn="l" rtl="0" fontAlgn="base">
      <a:spcBef>
        <a:spcPct val="0"/>
      </a:spcBef>
      <a:spcAft>
        <a:spcPct val="0"/>
      </a:spcAft>
      <a:defRPr sz="4400" kern="1200">
        <a:solidFill>
          <a:schemeClr val="tx1"/>
        </a:solidFill>
        <a:latin typeface="Arial" charset="0"/>
        <a:ea typeface="+mn-ea"/>
        <a:cs typeface="+mn-cs"/>
      </a:defRPr>
    </a:lvl1pPr>
    <a:lvl2pPr marL="457200" algn="l" rtl="0" fontAlgn="base">
      <a:spcBef>
        <a:spcPct val="0"/>
      </a:spcBef>
      <a:spcAft>
        <a:spcPct val="0"/>
      </a:spcAft>
      <a:defRPr sz="4400" kern="1200">
        <a:solidFill>
          <a:schemeClr val="tx1"/>
        </a:solidFill>
        <a:latin typeface="Arial" charset="0"/>
        <a:ea typeface="+mn-ea"/>
        <a:cs typeface="+mn-cs"/>
      </a:defRPr>
    </a:lvl2pPr>
    <a:lvl3pPr marL="914400" algn="l" rtl="0" fontAlgn="base">
      <a:spcBef>
        <a:spcPct val="0"/>
      </a:spcBef>
      <a:spcAft>
        <a:spcPct val="0"/>
      </a:spcAft>
      <a:defRPr sz="4400" kern="1200">
        <a:solidFill>
          <a:schemeClr val="tx1"/>
        </a:solidFill>
        <a:latin typeface="Arial" charset="0"/>
        <a:ea typeface="+mn-ea"/>
        <a:cs typeface="+mn-cs"/>
      </a:defRPr>
    </a:lvl3pPr>
    <a:lvl4pPr marL="1371600" algn="l" rtl="0" fontAlgn="base">
      <a:spcBef>
        <a:spcPct val="0"/>
      </a:spcBef>
      <a:spcAft>
        <a:spcPct val="0"/>
      </a:spcAft>
      <a:defRPr sz="4400" kern="1200">
        <a:solidFill>
          <a:schemeClr val="tx1"/>
        </a:solidFill>
        <a:latin typeface="Arial" charset="0"/>
        <a:ea typeface="+mn-ea"/>
        <a:cs typeface="+mn-cs"/>
      </a:defRPr>
    </a:lvl4pPr>
    <a:lvl5pPr marL="1828800" algn="l" rtl="0" fontAlgn="base">
      <a:spcBef>
        <a:spcPct val="0"/>
      </a:spcBef>
      <a:spcAft>
        <a:spcPct val="0"/>
      </a:spcAft>
      <a:defRPr sz="4400" kern="1200">
        <a:solidFill>
          <a:schemeClr val="tx1"/>
        </a:solidFill>
        <a:latin typeface="Arial" charset="0"/>
        <a:ea typeface="+mn-ea"/>
        <a:cs typeface="+mn-cs"/>
      </a:defRPr>
    </a:lvl5pPr>
    <a:lvl6pPr marL="2286000" algn="l" defTabSz="914400" rtl="0" eaLnBrk="1" latinLnBrk="0" hangingPunct="1">
      <a:defRPr sz="4400" kern="1200">
        <a:solidFill>
          <a:schemeClr val="tx1"/>
        </a:solidFill>
        <a:latin typeface="Arial" charset="0"/>
        <a:ea typeface="+mn-ea"/>
        <a:cs typeface="+mn-cs"/>
      </a:defRPr>
    </a:lvl6pPr>
    <a:lvl7pPr marL="2743200" algn="l" defTabSz="914400" rtl="0" eaLnBrk="1" latinLnBrk="0" hangingPunct="1">
      <a:defRPr sz="4400" kern="1200">
        <a:solidFill>
          <a:schemeClr val="tx1"/>
        </a:solidFill>
        <a:latin typeface="Arial" charset="0"/>
        <a:ea typeface="+mn-ea"/>
        <a:cs typeface="+mn-cs"/>
      </a:defRPr>
    </a:lvl7pPr>
    <a:lvl8pPr marL="3200400" algn="l" defTabSz="914400" rtl="0" eaLnBrk="1" latinLnBrk="0" hangingPunct="1">
      <a:defRPr sz="4400" kern="1200">
        <a:solidFill>
          <a:schemeClr val="tx1"/>
        </a:solidFill>
        <a:latin typeface="Arial" charset="0"/>
        <a:ea typeface="+mn-ea"/>
        <a:cs typeface="+mn-cs"/>
      </a:defRPr>
    </a:lvl8pPr>
    <a:lvl9pPr marL="3657600" algn="l" defTabSz="914400" rtl="0" eaLnBrk="1" latinLnBrk="0" hangingPunct="1">
      <a:defRPr sz="4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00"/>
    <a:srgbClr val="CC3300"/>
    <a:srgbClr val="FF9933"/>
    <a:srgbClr val="FFB62D"/>
    <a:srgbClr val="FFD991"/>
    <a:srgbClr val="FFEEC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4660"/>
  </p:normalViewPr>
  <p:slideViewPr>
    <p:cSldViewPr snapToGrid="0">
      <p:cViewPr varScale="1">
        <p:scale>
          <a:sx n="64" d="100"/>
          <a:sy n="64" d="100"/>
        </p:scale>
        <p:origin x="-1044" y="-102"/>
      </p:cViewPr>
      <p:guideLst>
        <p:guide orient="horz" pos="1354"/>
        <p:guide pos="852"/>
      </p:guideLst>
    </p:cSldViewPr>
  </p:slideViewPr>
  <p:notesTextViewPr>
    <p:cViewPr>
      <p:scale>
        <a:sx n="100" d="100"/>
        <a:sy n="100" d="100"/>
      </p:scale>
      <p:origin x="0" y="0"/>
    </p:cViewPr>
  </p:notesTextViewPr>
  <p:sorterViewPr>
    <p:cViewPr>
      <p:scale>
        <a:sx n="66" d="100"/>
        <a:sy n="66" d="100"/>
      </p:scale>
      <p:origin x="0" y="0"/>
    </p:cViewPr>
  </p:sorter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pt-PT"/>
          </a:p>
        </p:txBody>
      </p:sp>
      <p:sp>
        <p:nvSpPr>
          <p:cNvPr id="645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pt-PT"/>
          </a:p>
        </p:txBody>
      </p:sp>
      <p:sp>
        <p:nvSpPr>
          <p:cNvPr id="645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pt-PT"/>
          </a:p>
        </p:txBody>
      </p:sp>
      <p:sp>
        <p:nvSpPr>
          <p:cNvPr id="645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1E3F267-016C-4F4E-B663-3B9949CB5047}" type="slidenum">
              <a:rPr lang="pt-PT"/>
              <a:pPr>
                <a:defRPr/>
              </a:pPr>
              <a:t>‹N°›</a:t>
            </a:fld>
            <a:endParaRPr lang="pt-P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741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49F8572-F1D2-44FD-B8C1-F7B7B6B07402}" type="slidenum">
              <a:rPr lang="en-US"/>
              <a:pPr>
                <a:defRPr/>
              </a:pPr>
              <a:t>‹N°›</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48D3FC7F-F15C-4A2B-93A1-9A5A40322624}" type="slidenum">
              <a:rPr lang="en-US" smtClean="0"/>
              <a:pPr/>
              <a:t>1</a:t>
            </a:fld>
            <a:endParaRPr lang="en-US" smtClean="0"/>
          </a:p>
        </p:txBody>
      </p:sp>
      <p:sp>
        <p:nvSpPr>
          <p:cNvPr id="18435" name="Rectangle 2"/>
          <p:cNvSpPr>
            <a:spLocks noRo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pt-P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AF90B685-8C3E-4D2C-B702-31D77B0CA334}" type="slidenum">
              <a:rPr lang="en-US" smtClean="0"/>
              <a:pPr/>
              <a:t>10</a:t>
            </a:fld>
            <a:endParaRPr lang="en-US" smtClean="0"/>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pt-P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E7C1B7A-FDDA-432B-859E-4B344615BD6B}" type="slidenum">
              <a:rPr lang="en-US" smtClean="0"/>
              <a:pPr/>
              <a:t>11</a:t>
            </a:fld>
            <a:endParaRPr lang="en-US" smtClean="0"/>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pt-P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EF76279-C212-4712-B0E7-3EA5BE338B12}" type="slidenum">
              <a:rPr lang="en-US" smtClean="0"/>
              <a:pPr/>
              <a:t>12</a:t>
            </a:fld>
            <a:endParaRPr lang="en-US" smtClean="0"/>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pt-P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C7260299-F1A2-4F90-AFAE-C1D82A1C90D8}" type="slidenum">
              <a:rPr lang="en-US" smtClean="0"/>
              <a:pPr/>
              <a:t>13</a:t>
            </a:fld>
            <a:endParaRPr lang="en-US" smtClean="0"/>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pt-P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E17A8E06-59FD-4E3F-ADFE-DAD45EAA9BC6}" type="slidenum">
              <a:rPr lang="en-US" smtClean="0"/>
              <a:pPr/>
              <a:t>14</a:t>
            </a:fld>
            <a:endParaRPr lang="en-US" smtClean="0"/>
          </a:p>
        </p:txBody>
      </p:sp>
      <p:sp>
        <p:nvSpPr>
          <p:cNvPr id="31747" name="Rectangle 2"/>
          <p:cNvSpPr>
            <a:spLocks noChangeArrowheads="1" noTextEdit="1"/>
          </p:cNvSpPr>
          <p:nvPr>
            <p:ph type="sldImg"/>
          </p:nvPr>
        </p:nvSpPr>
        <p:spPr>
          <a:xfrm>
            <a:off x="1338263" y="914400"/>
            <a:ext cx="4181475" cy="3135313"/>
          </a:xfrm>
          <a:solidFill>
            <a:srgbClr val="FFFFFF"/>
          </a:solidFill>
          <a:ln/>
        </p:spPr>
      </p:sp>
      <p:sp>
        <p:nvSpPr>
          <p:cNvPr id="31748" name="Rectangle 3"/>
          <p:cNvSpPr>
            <a:spLocks noChangeArrowheads="1"/>
          </p:cNvSpPr>
          <p:nvPr>
            <p:ph type="body" idx="1"/>
          </p:nvPr>
        </p:nvSpPr>
        <p:spPr>
          <a:xfrm>
            <a:off x="1046163" y="4352925"/>
            <a:ext cx="4772025" cy="3479800"/>
          </a:xfrm>
          <a:noFill/>
          <a:ln/>
        </p:spPr>
        <p:txBody>
          <a:bodyPr wrap="none" anchor="ctr"/>
          <a:lstStyle/>
          <a:p>
            <a:pPr eaLnBrk="1" hangingPunct="1"/>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E6B31B9-8935-417B-A91A-93B41398951B}" type="slidenum">
              <a:rPr lang="en-US" smtClean="0"/>
              <a:pPr/>
              <a:t>15</a:t>
            </a:fld>
            <a:endParaRPr lang="en-US" smtClean="0"/>
          </a:p>
        </p:txBody>
      </p:sp>
      <p:sp>
        <p:nvSpPr>
          <p:cNvPr id="32771" name="Rectangle 2"/>
          <p:cNvSpPr>
            <a:spLocks noChangeArrowheads="1" noTextEdit="1"/>
          </p:cNvSpPr>
          <p:nvPr>
            <p:ph type="sldImg"/>
          </p:nvPr>
        </p:nvSpPr>
        <p:spPr>
          <a:xfrm>
            <a:off x="1338263" y="914400"/>
            <a:ext cx="4181475" cy="3135313"/>
          </a:xfrm>
          <a:solidFill>
            <a:srgbClr val="FFFFFF"/>
          </a:solidFill>
          <a:ln/>
        </p:spPr>
      </p:sp>
      <p:sp>
        <p:nvSpPr>
          <p:cNvPr id="32772" name="Rectangle 3"/>
          <p:cNvSpPr>
            <a:spLocks noChangeArrowheads="1"/>
          </p:cNvSpPr>
          <p:nvPr>
            <p:ph type="body" idx="1"/>
          </p:nvPr>
        </p:nvSpPr>
        <p:spPr>
          <a:xfrm>
            <a:off x="1046163" y="4352925"/>
            <a:ext cx="4772025" cy="3479800"/>
          </a:xfrm>
          <a:noFill/>
          <a:ln/>
        </p:spPr>
        <p:txBody>
          <a:bodyPr wrap="none" anchor="ctr"/>
          <a:lstStyle/>
          <a:p>
            <a:pPr eaLnBrk="1" hangingPunct="1"/>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6731D610-229F-4561-8C48-F122A6E20030}" type="slidenum">
              <a:rPr lang="en-US" smtClean="0"/>
              <a:pPr/>
              <a:t>2</a:t>
            </a:fld>
            <a:endParaRPr lang="en-US" smtClean="0"/>
          </a:p>
        </p:txBody>
      </p:sp>
      <p:sp>
        <p:nvSpPr>
          <p:cNvPr id="19459" name="Rectangle 2"/>
          <p:cNvSpPr>
            <a:spLocks noRo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pt-P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2CFC7B7-1A9C-4378-96A0-A664DC4C33D6}" type="slidenum">
              <a:rPr lang="en-US" smtClean="0"/>
              <a:pPr/>
              <a:t>3</a:t>
            </a:fld>
            <a:endParaRPr lang="en-US" smtClean="0"/>
          </a:p>
        </p:txBody>
      </p:sp>
      <p:sp>
        <p:nvSpPr>
          <p:cNvPr id="20483" name="Rectangle 2"/>
          <p:cNvSpPr>
            <a:spLocks noChangeArrowheads="1" noTextEdit="1"/>
          </p:cNvSpPr>
          <p:nvPr>
            <p:ph type="sldImg"/>
          </p:nvPr>
        </p:nvSpPr>
        <p:spPr>
          <a:xfrm>
            <a:off x="1338263" y="914400"/>
            <a:ext cx="4181475" cy="3135313"/>
          </a:xfrm>
          <a:solidFill>
            <a:srgbClr val="FFFFFF"/>
          </a:solidFill>
          <a:ln/>
        </p:spPr>
      </p:sp>
      <p:sp>
        <p:nvSpPr>
          <p:cNvPr id="20484" name="Rectangle 3"/>
          <p:cNvSpPr>
            <a:spLocks noChangeArrowheads="1"/>
          </p:cNvSpPr>
          <p:nvPr>
            <p:ph type="body" idx="1"/>
          </p:nvPr>
        </p:nvSpPr>
        <p:spPr>
          <a:xfrm>
            <a:off x="1046163" y="4352925"/>
            <a:ext cx="4772025" cy="3479800"/>
          </a:xfrm>
          <a:noFill/>
          <a:ln/>
        </p:spPr>
        <p:txBody>
          <a:bodyPr wrap="none" anchor="ctr"/>
          <a:lstStyle/>
          <a:p>
            <a:pPr eaLnBrk="1" hangingPunct="1"/>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42B28982-976D-4D85-B111-BB76D74B81F1}" type="slidenum">
              <a:rPr lang="en-US" smtClean="0"/>
              <a:pPr/>
              <a:t>4</a:t>
            </a:fld>
            <a:endParaRPr lang="en-US" smtClean="0"/>
          </a:p>
        </p:txBody>
      </p:sp>
      <p:sp>
        <p:nvSpPr>
          <p:cNvPr id="21507" name="Rectangle 2"/>
          <p:cNvSpPr>
            <a:spLocks noChangeArrowheads="1" noTextEdit="1"/>
          </p:cNvSpPr>
          <p:nvPr>
            <p:ph type="sldImg"/>
          </p:nvPr>
        </p:nvSpPr>
        <p:spPr>
          <a:ln/>
        </p:spPr>
      </p:sp>
      <p:sp>
        <p:nvSpPr>
          <p:cNvPr id="21508" name="Rectangle 3"/>
          <p:cNvSpPr>
            <a:spLocks noChangeArrowheads="1"/>
          </p:cNvSpPr>
          <p:nvPr>
            <p:ph type="body" idx="1"/>
          </p:nvPr>
        </p:nvSpPr>
        <p:spPr>
          <a:xfrm>
            <a:off x="685800" y="4343400"/>
            <a:ext cx="5486400" cy="4025900"/>
          </a:xfrm>
          <a:noFill/>
          <a:ln/>
        </p:spPr>
        <p:txBody>
          <a:bodyPr wrap="none" anchor="ctr"/>
          <a:lstStyle/>
          <a:p>
            <a:pPr eaLnBrk="1" hangingPunct="1"/>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CBFF137-CF5B-454A-BCAC-FFE1F68D7111}" type="slidenum">
              <a:rPr lang="en-US" smtClean="0"/>
              <a:pPr/>
              <a:t>5</a:t>
            </a:fld>
            <a:endParaRPr lang="en-US" smtClean="0"/>
          </a:p>
        </p:txBody>
      </p:sp>
      <p:sp>
        <p:nvSpPr>
          <p:cNvPr id="22531" name="Rectangle 2"/>
          <p:cNvSpPr>
            <a:spLocks noChangeArrowheads="1" noTextEdit="1"/>
          </p:cNvSpPr>
          <p:nvPr>
            <p:ph type="sldImg"/>
          </p:nvPr>
        </p:nvSpPr>
        <p:spPr>
          <a:xfrm>
            <a:off x="1338263" y="914400"/>
            <a:ext cx="4181475" cy="3135313"/>
          </a:xfrm>
          <a:solidFill>
            <a:srgbClr val="FFFFFF"/>
          </a:solidFill>
          <a:ln/>
        </p:spPr>
      </p:sp>
      <p:sp>
        <p:nvSpPr>
          <p:cNvPr id="22532" name="Rectangle 3"/>
          <p:cNvSpPr>
            <a:spLocks noChangeArrowheads="1"/>
          </p:cNvSpPr>
          <p:nvPr>
            <p:ph type="body" idx="1"/>
          </p:nvPr>
        </p:nvSpPr>
        <p:spPr>
          <a:xfrm>
            <a:off x="1046163" y="4352925"/>
            <a:ext cx="4772025" cy="3479800"/>
          </a:xfrm>
          <a:noFill/>
          <a:ln/>
        </p:spPr>
        <p:txBody>
          <a:bodyPr wrap="none" anchor="ctr"/>
          <a:lstStyle/>
          <a:p>
            <a:pPr eaLnBrk="1" hangingPunct="1"/>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C16A5E0F-39D6-4C15-8CB9-84F2315784F2}" type="slidenum">
              <a:rPr lang="en-US" smtClean="0"/>
              <a:pPr/>
              <a:t>6</a:t>
            </a:fld>
            <a:endParaRPr lang="en-US" smtClean="0"/>
          </a:p>
        </p:txBody>
      </p:sp>
      <p:sp>
        <p:nvSpPr>
          <p:cNvPr id="23555" name="Rectangle 2"/>
          <p:cNvSpPr>
            <a:spLocks noChangeArrowheads="1" noTextEdit="1"/>
          </p:cNvSpPr>
          <p:nvPr>
            <p:ph type="sldImg"/>
          </p:nvPr>
        </p:nvSpPr>
        <p:spPr>
          <a:xfrm>
            <a:off x="1338263" y="914400"/>
            <a:ext cx="4181475" cy="3135313"/>
          </a:xfrm>
          <a:solidFill>
            <a:srgbClr val="FFFFFF"/>
          </a:solidFill>
          <a:ln/>
        </p:spPr>
      </p:sp>
      <p:sp>
        <p:nvSpPr>
          <p:cNvPr id="23556" name="Rectangle 3"/>
          <p:cNvSpPr>
            <a:spLocks noChangeArrowheads="1"/>
          </p:cNvSpPr>
          <p:nvPr>
            <p:ph type="body" idx="1"/>
          </p:nvPr>
        </p:nvSpPr>
        <p:spPr>
          <a:xfrm>
            <a:off x="1046163" y="4352925"/>
            <a:ext cx="4772025" cy="3479800"/>
          </a:xfrm>
          <a:noFill/>
          <a:ln/>
        </p:spPr>
        <p:txBody>
          <a:bodyPr wrap="none" anchor="ctr"/>
          <a:lstStyle/>
          <a:p>
            <a:pPr eaLnBrk="1" hangingPunct="1"/>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FA4C49AA-7885-49F9-B055-4D9C20D33BFD}" type="slidenum">
              <a:rPr lang="en-US" smtClean="0"/>
              <a:pPr/>
              <a:t>7</a:t>
            </a:fld>
            <a:endParaRPr lang="en-US" smtClean="0"/>
          </a:p>
        </p:txBody>
      </p:sp>
      <p:sp>
        <p:nvSpPr>
          <p:cNvPr id="24579" name="Rectangle 2"/>
          <p:cNvSpPr>
            <a:spLocks noChangeArrowheads="1" noTextEdit="1"/>
          </p:cNvSpPr>
          <p:nvPr>
            <p:ph type="sldImg"/>
          </p:nvPr>
        </p:nvSpPr>
        <p:spPr>
          <a:xfrm>
            <a:off x="1338263" y="914400"/>
            <a:ext cx="4181475" cy="3135313"/>
          </a:xfrm>
          <a:solidFill>
            <a:srgbClr val="FFFFFF"/>
          </a:solidFill>
          <a:ln/>
        </p:spPr>
      </p:sp>
      <p:sp>
        <p:nvSpPr>
          <p:cNvPr id="24580" name="Rectangle 3"/>
          <p:cNvSpPr>
            <a:spLocks noChangeArrowheads="1"/>
          </p:cNvSpPr>
          <p:nvPr>
            <p:ph type="body" idx="1"/>
          </p:nvPr>
        </p:nvSpPr>
        <p:spPr>
          <a:xfrm>
            <a:off x="1046163" y="4352925"/>
            <a:ext cx="4772025" cy="3479800"/>
          </a:xfrm>
          <a:noFill/>
          <a:ln/>
        </p:spPr>
        <p:txBody>
          <a:bodyPr wrap="none" anchor="ctr"/>
          <a:lstStyle/>
          <a:p>
            <a:pPr eaLnBrk="1" hangingPunct="1"/>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18CAE9BE-74EC-46B7-9899-7349867D3559}" type="slidenum">
              <a:rPr lang="en-US" smtClean="0"/>
              <a:pPr/>
              <a:t>8</a:t>
            </a:fld>
            <a:endParaRPr lang="en-US" smtClean="0"/>
          </a:p>
        </p:txBody>
      </p:sp>
      <p:sp>
        <p:nvSpPr>
          <p:cNvPr id="25603" name="Rectangle 2"/>
          <p:cNvSpPr>
            <a:spLocks noChangeArrowheads="1" noTextEdit="1"/>
          </p:cNvSpPr>
          <p:nvPr>
            <p:ph type="sldImg"/>
          </p:nvPr>
        </p:nvSpPr>
        <p:spPr>
          <a:xfrm>
            <a:off x="1338263" y="914400"/>
            <a:ext cx="4181475" cy="3135313"/>
          </a:xfrm>
          <a:solidFill>
            <a:srgbClr val="FFFFFF"/>
          </a:solidFill>
          <a:ln/>
        </p:spPr>
      </p:sp>
      <p:sp>
        <p:nvSpPr>
          <p:cNvPr id="25604" name="Rectangle 3"/>
          <p:cNvSpPr>
            <a:spLocks noChangeArrowheads="1"/>
          </p:cNvSpPr>
          <p:nvPr>
            <p:ph type="body" idx="1"/>
          </p:nvPr>
        </p:nvSpPr>
        <p:spPr>
          <a:xfrm>
            <a:off x="1046163" y="4352925"/>
            <a:ext cx="4772025" cy="3479800"/>
          </a:xfrm>
          <a:noFill/>
          <a:ln/>
        </p:spPr>
        <p:txBody>
          <a:bodyPr wrap="none" anchor="ctr"/>
          <a:lstStyle/>
          <a:p>
            <a:pPr eaLnBrk="1" hangingPunct="1"/>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A8CED743-EF5E-49E3-96A6-CCB3D5E8F411}" type="slidenum">
              <a:rPr lang="en-US" smtClean="0"/>
              <a:pPr/>
              <a:t>9</a:t>
            </a:fld>
            <a:endParaRPr lang="en-US" smtClean="0"/>
          </a:p>
        </p:txBody>
      </p:sp>
      <p:sp>
        <p:nvSpPr>
          <p:cNvPr id="26627" name="Rectangle 2"/>
          <p:cNvSpPr>
            <a:spLocks noChangeArrowheads="1" noTextEdit="1"/>
          </p:cNvSpPr>
          <p:nvPr>
            <p:ph type="sldImg"/>
          </p:nvPr>
        </p:nvSpPr>
        <p:spPr>
          <a:xfrm>
            <a:off x="1338263" y="914400"/>
            <a:ext cx="4181475" cy="3135313"/>
          </a:xfrm>
          <a:solidFill>
            <a:srgbClr val="FFFFFF"/>
          </a:solidFill>
          <a:ln/>
        </p:spPr>
      </p:sp>
      <p:sp>
        <p:nvSpPr>
          <p:cNvPr id="26628" name="Rectangle 3"/>
          <p:cNvSpPr>
            <a:spLocks noChangeArrowheads="1"/>
          </p:cNvSpPr>
          <p:nvPr>
            <p:ph type="body" idx="1"/>
          </p:nvPr>
        </p:nvSpPr>
        <p:spPr>
          <a:xfrm>
            <a:off x="1046163" y="4352925"/>
            <a:ext cx="4772025" cy="3479800"/>
          </a:xfrm>
          <a:noFill/>
          <a:ln/>
        </p:spPr>
        <p:txBody>
          <a:bodyPr wrap="none" anchor="ctr"/>
          <a:lstStyle/>
          <a:p>
            <a:pPr eaLnBrk="1" hangingPunct="1"/>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5988"/>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38588"/>
            <a:ext cx="4038600" cy="2187575"/>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 descr="slideback"/>
          <p:cNvPicPr>
            <a:picLocks noChangeAspect="1" noChangeArrowheads="1"/>
          </p:cNvPicPr>
          <p:nvPr userDrawn="1"/>
        </p:nvPicPr>
        <p:blipFill>
          <a:blip r:embed="rId15"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s://www.google.com/url?sa=i&amp;rct=j&amp;q=&amp;esrc=s&amp;source=images&amp;cd=&amp;cad=rja&amp;uact=8&amp;ved=2ahUKEwikw93T3b_aAhXCOxQKHQQ6AF8QjRx6BAgAEAU&amp;url=https%3A%2F%2Fwww.dokeos.com%2Felearning-moocs-business-practical-hr-training-tool%2F&amp;psig=AOvVaw0RcIyBT7n2NIwaIzzrRBGd&amp;ust=1524000223793901"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moodle.org/sites"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hyperlink" Target="http://www.moodle.uqam.ca/docs/index.php/Acc%C3%A8s_%C3%A0_Moodle" TargetMode="External"/><Relationship Id="rId13" Type="http://schemas.openxmlformats.org/officeDocument/2006/relationships/audio" Target="../media/audio1.wav"/><Relationship Id="rId3" Type="http://schemas.openxmlformats.org/officeDocument/2006/relationships/hyperlink" Target="http://moodle.com/" TargetMode="External"/><Relationship Id="rId7" Type="http://schemas.openxmlformats.org/officeDocument/2006/relationships/hyperlink" Target="http://moodle.org/course/category.php?id=2" TargetMode="External"/><Relationship Id="rId12" Type="http://schemas.openxmlformats.org/officeDocument/2006/relationships/hyperlink" Target="http://moodle.univ-paris5.fr/"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hyperlink" Target="http://moodle.org/course/category.php?id=1" TargetMode="External"/><Relationship Id="rId11" Type="http://schemas.openxmlformats.org/officeDocument/2006/relationships/hyperlink" Target="http://moodle.univ-metz.fr/" TargetMode="External"/><Relationship Id="rId5" Type="http://schemas.openxmlformats.org/officeDocument/2006/relationships/image" Target="../media/image24.png"/><Relationship Id="rId15" Type="http://schemas.openxmlformats.org/officeDocument/2006/relationships/image" Target="../media/image25.png"/><Relationship Id="rId10" Type="http://schemas.openxmlformats.org/officeDocument/2006/relationships/hyperlink" Target="http://85.99.106.217/mdl_03/moodle/" TargetMode="External"/><Relationship Id="rId4" Type="http://schemas.openxmlformats.org/officeDocument/2006/relationships/image" Target="../media/image23.png"/><Relationship Id="rId9" Type="http://schemas.openxmlformats.org/officeDocument/2006/relationships/hyperlink" Target="http://www.recitfp.qc.ca/article.php3?id_article=296" TargetMode="External"/><Relationship Id="rId14" Type="http://schemas.openxmlformats.org/officeDocument/2006/relationships/hyperlink" Target="../../../../../../Users/MP/Desktop/Plates-Formes%20M.JULLIEN_Z.KAMMAS/Voyons%20si%20vous%20avez%20compris%20__.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http://85.99.106.217/mdl_03/moodle/"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220663" y="1685925"/>
            <a:ext cx="8747125" cy="1546225"/>
          </a:xfrm>
          <a:prstGeom prst="rect">
            <a:avLst/>
          </a:prstGeom>
          <a:noFill/>
          <a:ln w="9525">
            <a:noFill/>
            <a:miter lim="800000"/>
            <a:headEnd/>
            <a:tailEnd/>
          </a:ln>
        </p:spPr>
        <p:txBody>
          <a:bodyPr lIns="0" tIns="0" rIns="0" bIns="0" anchor="ctr"/>
          <a:lstStyle/>
          <a:p>
            <a:pPr algn="ctr" defTabSz="457200" hangingPunct="0">
              <a:lnSpc>
                <a:spcPct val="93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t-PT" b="1" i="1" dirty="0">
                <a:effectLst>
                  <a:outerShdw blurRad="38100" dist="38100" dir="2700000" algn="tl">
                    <a:srgbClr val="C0C0C0"/>
                  </a:outerShdw>
                </a:effectLst>
                <a:ea typeface="Lucida Sans Unicode" pitchFamily="34" charset="0"/>
                <a:cs typeface="Lucida Sans Unicode" pitchFamily="34" charset="0"/>
              </a:rPr>
              <a:t>PLATE-FORME </a:t>
            </a:r>
            <a:br>
              <a:rPr lang="pt-PT" b="1" i="1" dirty="0">
                <a:effectLst>
                  <a:outerShdw blurRad="38100" dist="38100" dir="2700000" algn="tl">
                    <a:srgbClr val="C0C0C0"/>
                  </a:outerShdw>
                </a:effectLst>
                <a:ea typeface="Lucida Sans Unicode" pitchFamily="34" charset="0"/>
                <a:cs typeface="Lucida Sans Unicode" pitchFamily="34" charset="0"/>
              </a:rPr>
            </a:br>
            <a:r>
              <a:rPr lang="pt-PT" b="1" i="1" dirty="0">
                <a:effectLst>
                  <a:outerShdw blurRad="38100" dist="38100" dir="2700000" algn="tl">
                    <a:srgbClr val="C0C0C0"/>
                  </a:outerShdw>
                </a:effectLst>
                <a:ea typeface="Lucida Sans Unicode" pitchFamily="34" charset="0"/>
                <a:cs typeface="Lucida Sans Unicode" pitchFamily="34" charset="0"/>
              </a:rPr>
              <a:t>D’APPRENTISSAGE </a:t>
            </a:r>
            <a:br>
              <a:rPr lang="pt-PT" b="1" i="1" dirty="0">
                <a:effectLst>
                  <a:outerShdw blurRad="38100" dist="38100" dir="2700000" algn="tl">
                    <a:srgbClr val="C0C0C0"/>
                  </a:outerShdw>
                </a:effectLst>
                <a:ea typeface="Lucida Sans Unicode" pitchFamily="34" charset="0"/>
                <a:cs typeface="Lucida Sans Unicode" pitchFamily="34" charset="0"/>
              </a:rPr>
            </a:br>
            <a:r>
              <a:rPr lang="pt-PT" b="1" i="1" dirty="0">
                <a:effectLst>
                  <a:outerShdw blurRad="38100" dist="38100" dir="2700000" algn="tl">
                    <a:srgbClr val="C0C0C0"/>
                  </a:outerShdw>
                </a:effectLst>
                <a:ea typeface="Lucida Sans Unicode" pitchFamily="34" charset="0"/>
                <a:cs typeface="Lucida Sans Unicode" pitchFamily="34" charset="0"/>
              </a:rPr>
              <a:t>EN LIGNE (LMS)</a:t>
            </a:r>
            <a:r>
              <a:rPr lang="pt-PT" b="1" i="1" dirty="0">
                <a:ea typeface="Lucida Sans Unicode" pitchFamily="34" charset="0"/>
                <a:cs typeface="Lucida Sans Unicode" pitchFamily="34" charset="0"/>
              </a:rPr>
              <a:t> </a:t>
            </a:r>
          </a:p>
        </p:txBody>
      </p:sp>
      <p:sp>
        <p:nvSpPr>
          <p:cNvPr id="2051" name="Text Box 6"/>
          <p:cNvSpPr txBox="1">
            <a:spLocks noChangeArrowheads="1"/>
          </p:cNvSpPr>
          <p:nvPr/>
        </p:nvSpPr>
        <p:spPr bwMode="auto">
          <a:xfrm>
            <a:off x="1262063" y="3632200"/>
            <a:ext cx="2425700" cy="511175"/>
          </a:xfrm>
          <a:prstGeom prst="rect">
            <a:avLst/>
          </a:prstGeom>
          <a:noFill/>
          <a:ln w="9525">
            <a:noFill/>
            <a:miter lim="800000"/>
            <a:headEnd/>
            <a:tailEnd/>
          </a:ln>
        </p:spPr>
        <p:txBody>
          <a:bodyPr lIns="0" tIns="0" rIns="0" bIns="0">
            <a:spAutoFit/>
          </a:bodyPr>
          <a:lstStyle/>
          <a:p>
            <a:pPr algn="ctr" hangingPunct="0">
              <a:lnSpc>
                <a:spcPct val="93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pt-PT" sz="1800" b="1">
                <a:solidFill>
                  <a:srgbClr val="FF6600"/>
                </a:solidFill>
              </a:rPr>
              <a:t>L’Education </a:t>
            </a:r>
          </a:p>
          <a:p>
            <a:pPr algn="ctr" hangingPunct="0">
              <a:lnSpc>
                <a:spcPct val="93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pt-PT" sz="1800" b="1">
                <a:solidFill>
                  <a:srgbClr val="FF6600"/>
                </a:solidFill>
              </a:rPr>
              <a:t>au XXIème siècle</a:t>
            </a:r>
            <a:endParaRPr lang="pt-PT" sz="2200" b="1">
              <a:solidFill>
                <a:srgbClr val="FF6600"/>
              </a:solidFill>
            </a:endParaRPr>
          </a:p>
        </p:txBody>
      </p:sp>
      <p:sp>
        <p:nvSpPr>
          <p:cNvPr id="2052" name="Text Box 7"/>
          <p:cNvSpPr txBox="1">
            <a:spLocks noChangeArrowheads="1"/>
          </p:cNvSpPr>
          <p:nvPr/>
        </p:nvSpPr>
        <p:spPr bwMode="auto">
          <a:xfrm>
            <a:off x="6088063" y="3667125"/>
            <a:ext cx="1989137" cy="641350"/>
          </a:xfrm>
          <a:prstGeom prst="rect">
            <a:avLst/>
          </a:prstGeom>
          <a:noFill/>
          <a:ln w="9525">
            <a:noFill/>
            <a:miter lim="800000"/>
            <a:headEnd/>
            <a:tailEnd/>
          </a:ln>
        </p:spPr>
        <p:txBody>
          <a:bodyPr>
            <a:spAutoFit/>
          </a:bodyPr>
          <a:lstStyle/>
          <a:p>
            <a:pPr algn="ctr" eaLnBrk="0" hangingPunct="0"/>
            <a:r>
              <a:rPr lang="pt-PT" sz="1800" b="1">
                <a:solidFill>
                  <a:srgbClr val="FF6600"/>
                </a:solidFill>
              </a:rPr>
              <a:t>En Présentiel ou </a:t>
            </a:r>
          </a:p>
          <a:p>
            <a:pPr algn="ctr" eaLnBrk="0" hangingPunct="0"/>
            <a:r>
              <a:rPr lang="pt-PT" sz="1800" b="1">
                <a:solidFill>
                  <a:srgbClr val="FF6600"/>
                </a:solidFill>
              </a:rPr>
              <a:t>A Distance</a:t>
            </a:r>
          </a:p>
        </p:txBody>
      </p:sp>
      <p:pic>
        <p:nvPicPr>
          <p:cNvPr id="2056" name="Picture 8" descr="dip"/>
          <p:cNvPicPr>
            <a:picLocks noChangeAspect="1" noChangeArrowheads="1"/>
          </p:cNvPicPr>
          <p:nvPr/>
        </p:nvPicPr>
        <p:blipFill>
          <a:blip r:embed="rId3" cstate="print"/>
          <a:srcRect/>
          <a:stretch>
            <a:fillRect/>
          </a:stretch>
        </p:blipFill>
        <p:spPr bwMode="auto">
          <a:xfrm>
            <a:off x="1236663" y="4173538"/>
            <a:ext cx="2289175" cy="1704975"/>
          </a:xfrm>
          <a:prstGeom prst="rect">
            <a:avLst/>
          </a:prstGeom>
          <a:noFill/>
          <a:ln w="3175">
            <a:solidFill>
              <a:srgbClr val="000000"/>
            </a:solidFill>
            <a:miter lim="800000"/>
            <a:headEnd/>
            <a:tailEnd/>
          </a:ln>
          <a:effectLst>
            <a:outerShdw dist="107763" dir="2700000" algn="ctr" rotWithShape="0">
              <a:srgbClr val="808080">
                <a:alpha val="50000"/>
              </a:srgbClr>
            </a:outerShdw>
          </a:effectLst>
        </p:spPr>
      </p:pic>
      <p:sp>
        <p:nvSpPr>
          <p:cNvPr id="2055" name="Rectangle 10"/>
          <p:cNvSpPr>
            <a:spLocks noChangeArrowheads="1"/>
          </p:cNvSpPr>
          <p:nvPr/>
        </p:nvSpPr>
        <p:spPr bwMode="auto">
          <a:xfrm>
            <a:off x="3475038" y="5975350"/>
            <a:ext cx="2695575" cy="882650"/>
          </a:xfrm>
          <a:prstGeom prst="rect">
            <a:avLst/>
          </a:prstGeom>
          <a:noFill/>
          <a:ln w="9525">
            <a:noFill/>
            <a:miter lim="800000"/>
            <a:headEnd/>
            <a:tailEnd/>
          </a:ln>
        </p:spPr>
        <p:txBody>
          <a:bodyPr lIns="0" tIns="0" rIns="0" bIns="0" anchor="ctr"/>
          <a:lstStyle/>
          <a:p>
            <a:pPr algn="ctr" defTabSz="457200" hangingPunct="0">
              <a:lnSpc>
                <a:spcPct val="93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pt-PT" sz="1600" b="1" i="1">
              <a:ea typeface="Lucida Sans Unicode" pitchFamily="34" charset="0"/>
              <a:cs typeface="Lucida Sans Unicode" pitchFamily="34" charset="0"/>
            </a:endParaRPr>
          </a:p>
        </p:txBody>
      </p:sp>
      <p:pic>
        <p:nvPicPr>
          <p:cNvPr id="2" name="Picture 14" descr="moodle-logo"/>
          <p:cNvPicPr>
            <a:picLocks noChangeAspect="1" noChangeArrowheads="1"/>
          </p:cNvPicPr>
          <p:nvPr/>
        </p:nvPicPr>
        <p:blipFill>
          <a:blip r:embed="rId4" cstate="print"/>
          <a:srcRect/>
          <a:stretch>
            <a:fillRect/>
          </a:stretch>
        </p:blipFill>
        <p:spPr bwMode="auto">
          <a:xfrm>
            <a:off x="3846513" y="4568825"/>
            <a:ext cx="1843087" cy="460375"/>
          </a:xfrm>
          <a:prstGeom prst="rect">
            <a:avLst/>
          </a:prstGeom>
          <a:noFill/>
          <a:ln w="9525">
            <a:noFill/>
            <a:miter lim="800000"/>
            <a:headEnd/>
            <a:tailEnd/>
          </a:ln>
        </p:spPr>
      </p:pic>
      <p:sp>
        <p:nvSpPr>
          <p:cNvPr id="3" name="Text Box 15"/>
          <p:cNvSpPr txBox="1">
            <a:spLocks noChangeArrowheads="1"/>
          </p:cNvSpPr>
          <p:nvPr/>
        </p:nvSpPr>
        <p:spPr bwMode="auto">
          <a:xfrm>
            <a:off x="3665538" y="5010150"/>
            <a:ext cx="2236787" cy="639763"/>
          </a:xfrm>
          <a:prstGeom prst="rect">
            <a:avLst/>
          </a:prstGeom>
          <a:noFill/>
          <a:ln w="9525">
            <a:noFill/>
            <a:miter lim="800000"/>
            <a:headEnd/>
            <a:tailEnd/>
          </a:ln>
        </p:spPr>
        <p:txBody>
          <a:bodyPr>
            <a:spAutoFit/>
          </a:bodyPr>
          <a:lstStyle/>
          <a:p>
            <a:pPr algn="ctr"/>
            <a:r>
              <a:rPr lang="en-US" sz="1200" b="1">
                <a:solidFill>
                  <a:srgbClr val="FF6600"/>
                </a:solidFill>
              </a:rPr>
              <a:t>M</a:t>
            </a:r>
            <a:r>
              <a:rPr lang="en-US" sz="1200"/>
              <a:t>odular</a:t>
            </a:r>
            <a:r>
              <a:rPr lang="en-US" sz="1200" b="1"/>
              <a:t> </a:t>
            </a:r>
            <a:r>
              <a:rPr lang="en-US" sz="1200" b="1">
                <a:solidFill>
                  <a:srgbClr val="FF6600"/>
                </a:solidFill>
              </a:rPr>
              <a:t>O</a:t>
            </a:r>
            <a:r>
              <a:rPr lang="en-US" sz="1200" b="1"/>
              <a:t>bject-</a:t>
            </a:r>
            <a:r>
              <a:rPr lang="en-US" sz="1200" b="1">
                <a:solidFill>
                  <a:srgbClr val="FF6600"/>
                </a:solidFill>
              </a:rPr>
              <a:t>O</a:t>
            </a:r>
            <a:r>
              <a:rPr lang="en-US" sz="1200" b="1"/>
              <a:t>riented </a:t>
            </a:r>
          </a:p>
          <a:p>
            <a:pPr algn="ctr"/>
            <a:r>
              <a:rPr lang="en-US" sz="1200" b="1">
                <a:solidFill>
                  <a:srgbClr val="FF6600"/>
                </a:solidFill>
              </a:rPr>
              <a:t>D</a:t>
            </a:r>
            <a:r>
              <a:rPr lang="en-US" sz="1200" b="1"/>
              <a:t>ynamic </a:t>
            </a:r>
            <a:r>
              <a:rPr lang="en-US" sz="1200" b="1">
                <a:solidFill>
                  <a:srgbClr val="FF6600"/>
                </a:solidFill>
              </a:rPr>
              <a:t>L</a:t>
            </a:r>
            <a:r>
              <a:rPr lang="en-US" sz="1200" b="1"/>
              <a:t>earning </a:t>
            </a:r>
            <a:r>
              <a:rPr lang="en-US" sz="1200" b="1">
                <a:solidFill>
                  <a:srgbClr val="FF6600"/>
                </a:solidFill>
              </a:rPr>
              <a:t>E</a:t>
            </a:r>
            <a:r>
              <a:rPr lang="en-US" sz="1200" b="1"/>
              <a:t>nvironment</a:t>
            </a:r>
            <a:endParaRPr lang="pt-PT" sz="1200" b="1"/>
          </a:p>
        </p:txBody>
      </p:sp>
      <p:pic>
        <p:nvPicPr>
          <p:cNvPr id="2059" name="Picture 11" descr="Image associée">
            <a:hlinkClick r:id="rId5"/>
          </p:cNvPr>
          <p:cNvPicPr>
            <a:picLocks noChangeAspect="1" noChangeArrowheads="1"/>
          </p:cNvPicPr>
          <p:nvPr/>
        </p:nvPicPr>
        <p:blipFill>
          <a:blip r:embed="rId6" cstate="print"/>
          <a:srcRect/>
          <a:stretch>
            <a:fillRect/>
          </a:stretch>
        </p:blipFill>
        <p:spPr bwMode="auto">
          <a:xfrm>
            <a:off x="5934078" y="4290176"/>
            <a:ext cx="2265879" cy="1512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ph type="title"/>
          </p:nvPr>
        </p:nvSpPr>
        <p:spPr bwMode="auto">
          <a:xfrm>
            <a:off x="0" y="1790700"/>
            <a:ext cx="7240588" cy="523875"/>
          </a:xfrm>
          <a:noFill/>
          <a:ln>
            <a:miter lim="800000"/>
            <a:headEnd/>
            <a:tailEnd/>
          </a:ln>
        </p:spPr>
        <p:txBody>
          <a:bodyPr vert="horz" wrap="square" lIns="0" tIns="0" rIns="0" bIns="0" numCol="1" anchor="ctr" anchorCtr="0" compatLnSpc="1">
            <a:prstTxWarp prst="textNoShape">
              <a:avLst/>
            </a:prstTxWarp>
          </a:bodyPr>
          <a:lstStyle/>
          <a:p>
            <a:pPr defTabSz="457200" eaLnBrk="1">
              <a:lnSpc>
                <a:spcPct val="85000"/>
              </a:lnSpc>
              <a:spcBef>
                <a:spcPct val="50000"/>
              </a:spcBef>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pt-PT" sz="2400" b="1" i="1" smtClean="0">
                <a:solidFill>
                  <a:srgbClr val="FF9933"/>
                </a:solidFill>
              </a:rPr>
              <a:t>Un système adapté à l’apprentissage “on-line”</a:t>
            </a:r>
          </a:p>
        </p:txBody>
      </p:sp>
      <p:sp>
        <p:nvSpPr>
          <p:cNvPr id="11267" name="Text Box 5"/>
          <p:cNvSpPr txBox="1">
            <a:spLocks noChangeArrowheads="1"/>
          </p:cNvSpPr>
          <p:nvPr/>
        </p:nvSpPr>
        <p:spPr bwMode="auto">
          <a:xfrm>
            <a:off x="635000" y="2233613"/>
            <a:ext cx="8312150" cy="1968500"/>
          </a:xfrm>
          <a:prstGeom prst="rect">
            <a:avLst/>
          </a:prstGeom>
          <a:noFill/>
          <a:ln w="9525">
            <a:noFill/>
            <a:miter lim="800000"/>
            <a:headEnd/>
            <a:tailEnd/>
          </a:ln>
        </p:spPr>
        <p:txBody>
          <a:bodyPr lIns="0" tIns="0" rIns="0" bIns="0">
            <a:spAutoFit/>
          </a:bodyPr>
          <a:lstStyle/>
          <a:p>
            <a:pPr hangingPunct="0">
              <a:lnSpc>
                <a:spcPct val="93000"/>
              </a:lnSpc>
              <a:spcBef>
                <a:spcPct val="50000"/>
              </a:spcBef>
              <a:buClr>
                <a:srgbClr val="000000"/>
              </a:buClr>
              <a:buSzPct val="104000"/>
              <a:buFont typeface="Times New Roman" pitchFamily="18" charset="0"/>
              <a:buBlip>
                <a:blip r:embed="rId3"/>
              </a:buBlip>
              <a:tabLst>
                <a:tab pos="246063" algn="l"/>
                <a:tab pos="723900" algn="l"/>
                <a:tab pos="1447800" algn="l"/>
                <a:tab pos="2171700" algn="l"/>
                <a:tab pos="2895600" algn="l"/>
                <a:tab pos="3619500" algn="l"/>
                <a:tab pos="4343400" algn="l"/>
                <a:tab pos="5067300" algn="l"/>
                <a:tab pos="5791200" algn="l"/>
                <a:tab pos="6515100" algn="l"/>
              </a:tabLst>
            </a:pPr>
            <a:r>
              <a:rPr lang="pt-PT" sz="1700" b="1"/>
              <a:t> Création facile</a:t>
            </a:r>
            <a:r>
              <a:rPr lang="pt-PT" sz="1700"/>
              <a:t> de cours à partir de ressources existantes</a:t>
            </a:r>
          </a:p>
          <a:p>
            <a:pPr hangingPunct="0">
              <a:lnSpc>
                <a:spcPct val="93000"/>
              </a:lnSpc>
              <a:spcBef>
                <a:spcPct val="50000"/>
              </a:spcBef>
              <a:buClr>
                <a:srgbClr val="000000"/>
              </a:buClr>
              <a:buSzPct val="104000"/>
              <a:buFont typeface="Times New Roman" pitchFamily="18" charset="0"/>
              <a:buBlip>
                <a:blip r:embed="rId3"/>
              </a:buBlip>
              <a:tabLst>
                <a:tab pos="246063" algn="l"/>
                <a:tab pos="723900" algn="l"/>
                <a:tab pos="1447800" algn="l"/>
                <a:tab pos="2171700" algn="l"/>
                <a:tab pos="2895600" algn="l"/>
                <a:tab pos="3619500" algn="l"/>
                <a:tab pos="4343400" algn="l"/>
                <a:tab pos="5067300" algn="l"/>
                <a:tab pos="5791200" algn="l"/>
                <a:tab pos="6515100" algn="l"/>
              </a:tabLst>
            </a:pPr>
            <a:r>
              <a:rPr lang="pt-PT" sz="1700"/>
              <a:t> Inscription et authentification des étudiants, </a:t>
            </a:r>
            <a:r>
              <a:rPr lang="pt-PT" sz="1700" b="1"/>
              <a:t>simples et sécurisées</a:t>
            </a:r>
            <a:r>
              <a:rPr lang="pt-PT" sz="1700"/>
              <a:t> </a:t>
            </a:r>
          </a:p>
          <a:p>
            <a:pPr hangingPunct="0">
              <a:lnSpc>
                <a:spcPct val="93000"/>
              </a:lnSpc>
              <a:spcBef>
                <a:spcPct val="50000"/>
              </a:spcBef>
              <a:buClr>
                <a:srgbClr val="000000"/>
              </a:buClr>
              <a:buSzPct val="104000"/>
              <a:buFont typeface="Times New Roman" pitchFamily="18" charset="0"/>
              <a:buBlip>
                <a:blip r:embed="rId3"/>
              </a:buBlip>
              <a:tabLst>
                <a:tab pos="246063" algn="l"/>
                <a:tab pos="723900" algn="l"/>
                <a:tab pos="1447800" algn="l"/>
                <a:tab pos="2171700" algn="l"/>
                <a:tab pos="2895600" algn="l"/>
                <a:tab pos="3619500" algn="l"/>
                <a:tab pos="4343400" algn="l"/>
                <a:tab pos="5067300" algn="l"/>
                <a:tab pos="5791200" algn="l"/>
                <a:tab pos="6515100" algn="l"/>
              </a:tabLst>
            </a:pPr>
            <a:r>
              <a:rPr lang="pt-PT" sz="1700"/>
              <a:t> Un système </a:t>
            </a:r>
            <a:r>
              <a:rPr lang="pt-PT" sz="1700" b="1"/>
              <a:t>intuitif</a:t>
            </a:r>
            <a:r>
              <a:rPr lang="pt-PT" sz="1700"/>
              <a:t> pour les professeurs et étudiants</a:t>
            </a:r>
          </a:p>
          <a:p>
            <a:pPr hangingPunct="0">
              <a:lnSpc>
                <a:spcPct val="93000"/>
              </a:lnSpc>
              <a:spcBef>
                <a:spcPct val="50000"/>
              </a:spcBef>
              <a:buClr>
                <a:srgbClr val="000000"/>
              </a:buClr>
              <a:buSzPct val="104000"/>
              <a:buFont typeface="Times New Roman" pitchFamily="18" charset="0"/>
              <a:buBlip>
                <a:blip r:embed="rId3"/>
              </a:buBlip>
              <a:tabLst>
                <a:tab pos="246063" algn="l"/>
                <a:tab pos="723900" algn="l"/>
                <a:tab pos="1447800" algn="l"/>
                <a:tab pos="2171700" algn="l"/>
                <a:tab pos="2895600" algn="l"/>
                <a:tab pos="3619500" algn="l"/>
                <a:tab pos="4343400" algn="l"/>
                <a:tab pos="5067300" algn="l"/>
                <a:tab pos="5791200" algn="l"/>
                <a:tab pos="6515100" algn="l"/>
              </a:tabLst>
            </a:pPr>
            <a:r>
              <a:rPr lang="pt-PT" sz="1700"/>
              <a:t> Une </a:t>
            </a:r>
            <a:r>
              <a:rPr lang="pt-PT" sz="1700" b="1"/>
              <a:t>communication active</a:t>
            </a:r>
            <a:r>
              <a:rPr lang="pt-PT" sz="1700"/>
              <a:t> permettant de résoudre les problèmes ou    de créer de nouvelles idées éducatives</a:t>
            </a:r>
          </a:p>
          <a:p>
            <a:pPr hangingPunct="0">
              <a:lnSpc>
                <a:spcPct val="93000"/>
              </a:lnSpc>
              <a:spcBef>
                <a:spcPct val="50000"/>
              </a:spcBef>
              <a:buClr>
                <a:srgbClr val="000000"/>
              </a:buClr>
              <a:buSzPct val="104000"/>
              <a:buFont typeface="Times New Roman" pitchFamily="18" charset="0"/>
              <a:buBlip>
                <a:blip r:embed="rId3"/>
              </a:buBlip>
              <a:tabLst>
                <a:tab pos="246063" algn="l"/>
                <a:tab pos="723900" algn="l"/>
                <a:tab pos="1447800" algn="l"/>
                <a:tab pos="2171700" algn="l"/>
                <a:tab pos="2895600" algn="l"/>
                <a:tab pos="3619500" algn="l"/>
                <a:tab pos="4343400" algn="l"/>
                <a:tab pos="5067300" algn="l"/>
                <a:tab pos="5791200" algn="l"/>
                <a:tab pos="6515100" algn="l"/>
              </a:tabLst>
            </a:pPr>
            <a:r>
              <a:rPr lang="pt-PT" sz="1700"/>
              <a:t> </a:t>
            </a:r>
            <a:r>
              <a:rPr lang="pt-PT" sz="1700" b="1"/>
              <a:t>Acessible</a:t>
            </a:r>
            <a:r>
              <a:rPr lang="pt-PT" sz="1700"/>
              <a:t> aux personnes n’ayant pas de grandes connaissances informatiques</a:t>
            </a:r>
          </a:p>
        </p:txBody>
      </p:sp>
      <p:pic>
        <p:nvPicPr>
          <p:cNvPr id="5126" name="Picture 6" descr="slide2a"/>
          <p:cNvPicPr>
            <a:picLocks noChangeAspect="1" noChangeArrowheads="1"/>
          </p:cNvPicPr>
          <p:nvPr/>
        </p:nvPicPr>
        <p:blipFill>
          <a:blip r:embed="rId4" cstate="print"/>
          <a:srcRect/>
          <a:stretch>
            <a:fillRect/>
          </a:stretch>
        </p:blipFill>
        <p:spPr bwMode="auto">
          <a:xfrm>
            <a:off x="6896100" y="5283200"/>
            <a:ext cx="1847850" cy="1243013"/>
          </a:xfrm>
          <a:prstGeom prst="rect">
            <a:avLst/>
          </a:prstGeom>
          <a:noFill/>
          <a:ln w="3175">
            <a:solidFill>
              <a:srgbClr val="000000"/>
            </a:solidFill>
            <a:miter lim="800000"/>
            <a:headEnd/>
            <a:tailEnd/>
          </a:ln>
          <a:effectLst>
            <a:outerShdw dist="107763" dir="2700000" algn="ctr" rotWithShape="0">
              <a:srgbClr val="808080">
                <a:alpha val="50000"/>
              </a:srgbClr>
            </a:outerShdw>
          </a:effectLst>
        </p:spPr>
      </p:pic>
      <p:sp>
        <p:nvSpPr>
          <p:cNvPr id="11269" name="Rectangle 7"/>
          <p:cNvSpPr>
            <a:spLocks noChangeArrowheads="1"/>
          </p:cNvSpPr>
          <p:nvPr/>
        </p:nvSpPr>
        <p:spPr bwMode="auto">
          <a:xfrm>
            <a:off x="207963" y="4194175"/>
            <a:ext cx="7339012" cy="619125"/>
          </a:xfrm>
          <a:prstGeom prst="rect">
            <a:avLst/>
          </a:prstGeom>
          <a:noFill/>
          <a:ln w="9525">
            <a:noFill/>
            <a:miter lim="800000"/>
            <a:headEnd/>
            <a:tailEnd/>
          </a:ln>
        </p:spPr>
        <p:txBody>
          <a:bodyPr lIns="0" tIns="0" rIns="0" bIns="0" anchor="ctr"/>
          <a:lstStyle/>
          <a:p>
            <a:pPr defTabSz="414338" hangingPunct="0">
              <a:lnSpc>
                <a:spcPct val="93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5900" algn="l"/>
                <a:tab pos="7223125" algn="l"/>
              </a:tabLst>
            </a:pPr>
            <a:r>
              <a:rPr lang="pt-PT" sz="2400" b="1" i="1">
                <a:solidFill>
                  <a:srgbClr val="FF9933"/>
                </a:solidFill>
              </a:rPr>
              <a:t>Promouvoir un apprentissage actif</a:t>
            </a:r>
          </a:p>
        </p:txBody>
      </p:sp>
      <p:sp>
        <p:nvSpPr>
          <p:cNvPr id="11270" name="Rectangle 8"/>
          <p:cNvSpPr>
            <a:spLocks noChangeArrowheads="1"/>
          </p:cNvSpPr>
          <p:nvPr/>
        </p:nvSpPr>
        <p:spPr bwMode="auto">
          <a:xfrm>
            <a:off x="533400" y="4656138"/>
            <a:ext cx="8181975" cy="2060575"/>
          </a:xfrm>
          <a:prstGeom prst="rect">
            <a:avLst/>
          </a:prstGeom>
          <a:noFill/>
          <a:ln w="9525">
            <a:noFill/>
            <a:miter lim="800000"/>
            <a:headEnd/>
            <a:tailEnd/>
          </a:ln>
        </p:spPr>
        <p:txBody>
          <a:bodyPr>
            <a:spAutoFit/>
          </a:bodyPr>
          <a:lstStyle/>
          <a:p>
            <a:pPr hangingPunct="0">
              <a:lnSpc>
                <a:spcPct val="93000"/>
              </a:lnSpc>
              <a:spcBef>
                <a:spcPct val="50000"/>
              </a:spcBef>
              <a:buClr>
                <a:srgbClr val="000000"/>
              </a:buClr>
              <a:buSzPct val="104000"/>
              <a:buFont typeface="Times New Roman" pitchFamily="18" charset="0"/>
              <a:buNone/>
            </a:pPr>
            <a:r>
              <a:rPr lang="pt-PT" sz="1700"/>
              <a:t>Dans une </a:t>
            </a:r>
            <a:r>
              <a:rPr lang="pt-PT" sz="1700" b="1"/>
              <a:t>perspective constructiviste</a:t>
            </a:r>
            <a:r>
              <a:rPr lang="pt-PT" sz="1700"/>
              <a:t> les apprenants s’impliquent activement dans leur apprentissage. L’apprenant a la possibilité:</a:t>
            </a:r>
            <a:endParaRPr lang="fr-FR" sz="1700"/>
          </a:p>
          <a:p>
            <a:pPr hangingPunct="0">
              <a:lnSpc>
                <a:spcPct val="93000"/>
              </a:lnSpc>
              <a:spcBef>
                <a:spcPct val="50000"/>
              </a:spcBef>
              <a:buClr>
                <a:srgbClr val="000000"/>
              </a:buClr>
              <a:buSzPct val="104000"/>
              <a:buFont typeface="Times New Roman" pitchFamily="18" charset="0"/>
              <a:buChar char="•"/>
            </a:pPr>
            <a:r>
              <a:rPr lang="pt-PT" sz="1700" b="1"/>
              <a:t> d’analyser  		</a:t>
            </a:r>
          </a:p>
          <a:p>
            <a:pPr hangingPunct="0">
              <a:lnSpc>
                <a:spcPct val="93000"/>
              </a:lnSpc>
              <a:spcBef>
                <a:spcPct val="50000"/>
              </a:spcBef>
              <a:buClr>
                <a:srgbClr val="000000"/>
              </a:buClr>
              <a:buSzPct val="104000"/>
              <a:buFont typeface="Times New Roman" pitchFamily="18" charset="0"/>
              <a:buChar char="•"/>
            </a:pPr>
            <a:r>
              <a:rPr lang="pt-PT" sz="1700" b="1"/>
              <a:t> de s’investir</a:t>
            </a:r>
          </a:p>
          <a:p>
            <a:pPr hangingPunct="0">
              <a:lnSpc>
                <a:spcPct val="93000"/>
              </a:lnSpc>
              <a:spcBef>
                <a:spcPct val="50000"/>
              </a:spcBef>
              <a:buClr>
                <a:srgbClr val="000000"/>
              </a:buClr>
              <a:buSzPct val="104000"/>
              <a:buFont typeface="Times New Roman" pitchFamily="18" charset="0"/>
              <a:buChar char="•"/>
            </a:pPr>
            <a:r>
              <a:rPr lang="pt-PT" sz="1700" b="1"/>
              <a:t> de collaborer</a:t>
            </a:r>
          </a:p>
          <a:p>
            <a:pPr hangingPunct="0">
              <a:lnSpc>
                <a:spcPct val="93000"/>
              </a:lnSpc>
              <a:spcBef>
                <a:spcPct val="50000"/>
              </a:spcBef>
              <a:buClr>
                <a:srgbClr val="000000"/>
              </a:buClr>
              <a:buSzPct val="104000"/>
              <a:buFont typeface="Times New Roman" pitchFamily="18" charset="0"/>
              <a:buChar char="•"/>
            </a:pPr>
            <a:r>
              <a:rPr lang="pt-PT" sz="1600" b="1"/>
              <a:t> </a:t>
            </a:r>
            <a:r>
              <a:rPr lang="pt-PT" sz="1700" b="1"/>
              <a:t>de construire et de gérer son apprentissage.</a:t>
            </a:r>
            <a:endParaRPr lang="pt-PT" sz="1700"/>
          </a:p>
        </p:txBody>
      </p:sp>
      <p:sp>
        <p:nvSpPr>
          <p:cNvPr id="11271" name="Rectangle 9"/>
          <p:cNvSpPr>
            <a:spLocks noChangeArrowheads="1"/>
          </p:cNvSpPr>
          <p:nvPr/>
        </p:nvSpPr>
        <p:spPr bwMode="auto">
          <a:xfrm>
            <a:off x="5710238" y="312738"/>
            <a:ext cx="3297237" cy="422275"/>
          </a:xfrm>
          <a:prstGeom prst="rect">
            <a:avLst/>
          </a:prstGeom>
          <a:noFill/>
          <a:ln w="9525">
            <a:noFill/>
            <a:miter lim="800000"/>
            <a:headEnd/>
            <a:tailEnd/>
          </a:ln>
        </p:spPr>
        <p:txBody>
          <a:bodyPr lIns="0" tIns="0" rIns="0" bIns="0" anchor="ctr"/>
          <a:lstStyle/>
          <a:p>
            <a:pPr defTabSz="414338" hangingPunct="0">
              <a:lnSpc>
                <a:spcPct val="93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Lst>
            </a:pPr>
            <a:r>
              <a:rPr lang="pt-PT" sz="3600" b="1" i="1">
                <a:ea typeface="Lucida Sans Unicode" pitchFamily="34" charset="0"/>
                <a:cs typeface="Lucida Sans Unicode" pitchFamily="34" charset="0"/>
              </a:rPr>
              <a:t>Points positifs</a:t>
            </a:r>
            <a:endParaRPr lang="pt-PT" sz="3200" b="1" i="1">
              <a:ea typeface="Lucida Sans Unicode" pitchFamily="34" charset="0"/>
              <a:cs typeface="Lucida Sans Unicode" pitchFamily="34" charset="0"/>
            </a:endParaRPr>
          </a:p>
        </p:txBody>
      </p:sp>
      <p:sp>
        <p:nvSpPr>
          <p:cNvPr id="11272" name="Rectangle 11"/>
          <p:cNvSpPr>
            <a:spLocks noChangeArrowheads="1"/>
          </p:cNvSpPr>
          <p:nvPr/>
        </p:nvSpPr>
        <p:spPr bwMode="auto">
          <a:xfrm>
            <a:off x="280988" y="1319213"/>
            <a:ext cx="8493125" cy="523875"/>
          </a:xfrm>
          <a:prstGeom prst="rect">
            <a:avLst/>
          </a:prstGeom>
          <a:noFill/>
          <a:ln w="9525">
            <a:noFill/>
            <a:miter lim="800000"/>
            <a:headEnd/>
            <a:tailEnd/>
          </a:ln>
        </p:spPr>
        <p:txBody>
          <a:bodyPr lIns="0" tIns="0" rIns="0" bIns="0" anchor="ctr"/>
          <a:lstStyle/>
          <a:p>
            <a:pPr algn="ctr" defTabSz="457200" hangingPunct="0">
              <a:lnSpc>
                <a:spcPct val="85000"/>
              </a:lnSpc>
              <a:spcBef>
                <a:spcPct val="50000"/>
              </a:spcBef>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pt-PT" sz="1800" b="1" i="1"/>
              <a:t>Parmi toutes les fonctionnalités, nous nous sommes intéressées    essentiellement aux “exerices en ligne”.</a:t>
            </a:r>
            <a:endParaRPr lang="pt-PT" sz="2800" b="1" i="1"/>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ph type="title"/>
          </p:nvPr>
        </p:nvSpPr>
        <p:spPr bwMode="auto">
          <a:xfrm>
            <a:off x="260350" y="1438275"/>
            <a:ext cx="7240588" cy="523875"/>
          </a:xfrm>
          <a:noFill/>
          <a:ln>
            <a:miter lim="800000"/>
            <a:headEnd/>
            <a:tailEnd/>
          </a:ln>
        </p:spPr>
        <p:txBody>
          <a:bodyPr vert="horz" wrap="square" lIns="0" tIns="0" rIns="0" bIns="0" numCol="1" anchor="ctr" anchorCtr="0" compatLnSpc="1">
            <a:prstTxWarp prst="textNoShape">
              <a:avLst/>
            </a:prstTxWarp>
          </a:bodyPr>
          <a:lstStyle/>
          <a:p>
            <a:pPr algn="l" defTabSz="457200" eaLnBrk="1">
              <a:lnSpc>
                <a:spcPct val="85000"/>
              </a:lnSpc>
              <a:spcBef>
                <a:spcPct val="50000"/>
              </a:spcBef>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pt-PT" sz="2400" b="1" i="1" smtClean="0">
                <a:solidFill>
                  <a:srgbClr val="FF9933"/>
                </a:solidFill>
              </a:rPr>
              <a:t>Il faudrait une meilleure intégration d’une applet</a:t>
            </a:r>
          </a:p>
        </p:txBody>
      </p:sp>
      <p:sp>
        <p:nvSpPr>
          <p:cNvPr id="12291" name="Text Box 3"/>
          <p:cNvSpPr txBox="1">
            <a:spLocks noChangeArrowheads="1"/>
          </p:cNvSpPr>
          <p:nvPr/>
        </p:nvSpPr>
        <p:spPr bwMode="auto">
          <a:xfrm>
            <a:off x="474663" y="2143125"/>
            <a:ext cx="8312150" cy="1590675"/>
          </a:xfrm>
          <a:prstGeom prst="rect">
            <a:avLst/>
          </a:prstGeom>
          <a:noFill/>
          <a:ln w="9525">
            <a:noFill/>
            <a:miter lim="800000"/>
            <a:headEnd/>
            <a:tailEnd/>
          </a:ln>
        </p:spPr>
        <p:txBody>
          <a:bodyPr lIns="0" tIns="0" rIns="0" bIns="0">
            <a:spAutoFit/>
          </a:bodyPr>
          <a:lstStyle/>
          <a:p>
            <a:pPr hangingPunct="0">
              <a:lnSpc>
                <a:spcPct val="93000"/>
              </a:lnSpc>
              <a:spcBef>
                <a:spcPct val="50000"/>
              </a:spcBef>
              <a:buClr>
                <a:srgbClr val="000000"/>
              </a:buClr>
              <a:buSzPct val="104000"/>
              <a:buFont typeface="Times New Roman" pitchFamily="18" charset="0"/>
              <a:buBlip>
                <a:blip r:embed="rId3"/>
              </a:buBlip>
              <a:tabLst>
                <a:tab pos="246063" algn="l"/>
                <a:tab pos="723900" algn="l"/>
                <a:tab pos="1447800" algn="l"/>
                <a:tab pos="2171700" algn="l"/>
                <a:tab pos="2895600" algn="l"/>
                <a:tab pos="3619500" algn="l"/>
                <a:tab pos="4343400" algn="l"/>
                <a:tab pos="5067300" algn="l"/>
                <a:tab pos="5791200" algn="l"/>
                <a:tab pos="6515100" algn="l"/>
              </a:tabLst>
            </a:pPr>
            <a:r>
              <a:rPr lang="pt-PT" sz="1700" b="1"/>
              <a:t> Une meilleure intégration d’une applet dans les questionnaires  </a:t>
            </a:r>
            <a:r>
              <a:rPr lang="pt-PT" sz="1700"/>
              <a:t>permettrait à l’enseignant de créer l’exercice en dessinant la question directement dans un navigateur et à l’étudiant de ne pas devoir ouvrir une nouvelle fenêtre et copier la réponse</a:t>
            </a:r>
            <a:r>
              <a:rPr lang="pt-PT" sz="1700" b="1"/>
              <a:t>.</a:t>
            </a:r>
            <a:endParaRPr lang="pt-PT" sz="1700"/>
          </a:p>
          <a:p>
            <a:pPr hangingPunct="0">
              <a:lnSpc>
                <a:spcPct val="93000"/>
              </a:lnSpc>
              <a:spcBef>
                <a:spcPct val="50000"/>
              </a:spcBef>
              <a:buClr>
                <a:srgbClr val="000000"/>
              </a:buClr>
              <a:buSzPct val="104000"/>
              <a:buFont typeface="Times New Roman" pitchFamily="18" charset="0"/>
              <a:buBlip>
                <a:blip r:embed="rId3"/>
              </a:buBlip>
              <a:tabLst>
                <a:tab pos="246063" algn="l"/>
                <a:tab pos="723900" algn="l"/>
                <a:tab pos="1447800" algn="l"/>
                <a:tab pos="2171700" algn="l"/>
                <a:tab pos="2895600" algn="l"/>
                <a:tab pos="3619500" algn="l"/>
                <a:tab pos="4343400" algn="l"/>
                <a:tab pos="5067300" algn="l"/>
                <a:tab pos="5791200" algn="l"/>
                <a:tab pos="6515100" algn="l"/>
              </a:tabLst>
            </a:pPr>
            <a:r>
              <a:rPr lang="pt-PT" sz="1700"/>
              <a:t> Il permet via la communication entre javascript et java (LiveConnect) d’envoyer le résultat d’un formulaire HTML qui est ensuite vérifié automatiquement.</a:t>
            </a:r>
          </a:p>
        </p:txBody>
      </p:sp>
      <p:sp>
        <p:nvSpPr>
          <p:cNvPr id="12292" name="Rectangle 5"/>
          <p:cNvSpPr>
            <a:spLocks noChangeArrowheads="1"/>
          </p:cNvSpPr>
          <p:nvPr/>
        </p:nvSpPr>
        <p:spPr bwMode="auto">
          <a:xfrm>
            <a:off x="206375" y="4264025"/>
            <a:ext cx="7339013" cy="334963"/>
          </a:xfrm>
          <a:prstGeom prst="rect">
            <a:avLst/>
          </a:prstGeom>
          <a:noFill/>
          <a:ln w="9525">
            <a:noFill/>
            <a:miter lim="800000"/>
            <a:headEnd/>
            <a:tailEnd/>
          </a:ln>
        </p:spPr>
        <p:txBody>
          <a:bodyPr lIns="0" tIns="0" rIns="0" bIns="0" anchor="ctr"/>
          <a:lstStyle/>
          <a:p>
            <a:pPr defTabSz="414338" hangingPunct="0">
              <a:lnSpc>
                <a:spcPct val="93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5900" algn="l"/>
                <a:tab pos="7223125" algn="l"/>
              </a:tabLst>
            </a:pPr>
            <a:r>
              <a:rPr lang="pt-PT" sz="2400" b="1" i="1">
                <a:solidFill>
                  <a:srgbClr val="FF9933"/>
                </a:solidFill>
              </a:rPr>
              <a:t>Il faudrait une analyse du fichier .log</a:t>
            </a:r>
          </a:p>
        </p:txBody>
      </p:sp>
      <p:sp>
        <p:nvSpPr>
          <p:cNvPr id="12293" name="Rectangle 6"/>
          <p:cNvSpPr>
            <a:spLocks noChangeArrowheads="1"/>
          </p:cNvSpPr>
          <p:nvPr/>
        </p:nvSpPr>
        <p:spPr bwMode="auto">
          <a:xfrm>
            <a:off x="411163" y="4762500"/>
            <a:ext cx="7112000" cy="1682750"/>
          </a:xfrm>
          <a:prstGeom prst="rect">
            <a:avLst/>
          </a:prstGeom>
          <a:noFill/>
          <a:ln w="9525">
            <a:noFill/>
            <a:miter lim="800000"/>
            <a:headEnd/>
            <a:tailEnd/>
          </a:ln>
        </p:spPr>
        <p:txBody>
          <a:bodyPr>
            <a:spAutoFit/>
          </a:bodyPr>
          <a:lstStyle/>
          <a:p>
            <a:pPr hangingPunct="0">
              <a:lnSpc>
                <a:spcPct val="93000"/>
              </a:lnSpc>
              <a:spcBef>
                <a:spcPct val="50000"/>
              </a:spcBef>
              <a:buClr>
                <a:srgbClr val="000000"/>
              </a:buClr>
              <a:buSzPct val="104000"/>
              <a:buFont typeface="Times New Roman" pitchFamily="18" charset="0"/>
              <a:buBlip>
                <a:blip r:embed="rId3"/>
              </a:buBlip>
            </a:pPr>
            <a:r>
              <a:rPr lang="pt-PT" sz="1700"/>
              <a:t> Actuellement, il n’est pas possible de déterminer facilement quand les étudiants travaillent, d’où ils travaillent, une corrélation entre leur activité et leur résultat, etc.</a:t>
            </a:r>
          </a:p>
          <a:p>
            <a:pPr hangingPunct="0">
              <a:lnSpc>
                <a:spcPct val="93000"/>
              </a:lnSpc>
              <a:spcBef>
                <a:spcPct val="50000"/>
              </a:spcBef>
              <a:buClr>
                <a:srgbClr val="000000"/>
              </a:buClr>
              <a:buSzPct val="104000"/>
              <a:buFont typeface="Times New Roman" pitchFamily="18" charset="0"/>
              <a:buBlip>
                <a:blip r:embed="rId3"/>
              </a:buBlip>
            </a:pPr>
            <a:r>
              <a:rPr lang="pt-PT" sz="1700"/>
              <a:t> </a:t>
            </a:r>
            <a:r>
              <a:rPr lang="fr-FR" sz="1700"/>
              <a:t>Un des types de question exige une réponse courte. Ceci pose certains problèmes car la réponse doit être exactement celle souhaitée, y compris pour les espaces.</a:t>
            </a:r>
            <a:r>
              <a:rPr lang="fr-FR" sz="1600" b="1"/>
              <a:t> </a:t>
            </a:r>
          </a:p>
        </p:txBody>
      </p:sp>
      <p:sp>
        <p:nvSpPr>
          <p:cNvPr id="12294" name="Rectangle 9"/>
          <p:cNvSpPr>
            <a:spLocks noChangeArrowheads="1"/>
          </p:cNvSpPr>
          <p:nvPr/>
        </p:nvSpPr>
        <p:spPr bwMode="auto">
          <a:xfrm>
            <a:off x="5710238" y="312738"/>
            <a:ext cx="3297237" cy="422275"/>
          </a:xfrm>
          <a:prstGeom prst="rect">
            <a:avLst/>
          </a:prstGeom>
          <a:noFill/>
          <a:ln w="9525">
            <a:noFill/>
            <a:miter lim="800000"/>
            <a:headEnd/>
            <a:tailEnd/>
          </a:ln>
        </p:spPr>
        <p:txBody>
          <a:bodyPr lIns="0" tIns="0" rIns="0" bIns="0" anchor="ctr"/>
          <a:lstStyle/>
          <a:p>
            <a:pPr defTabSz="414338" hangingPunct="0">
              <a:lnSpc>
                <a:spcPct val="93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Lst>
            </a:pPr>
            <a:r>
              <a:rPr lang="pt-PT" sz="3600" b="1" i="1">
                <a:ea typeface="Lucida Sans Unicode" pitchFamily="34" charset="0"/>
                <a:cs typeface="Lucida Sans Unicode" pitchFamily="34" charset="0"/>
              </a:rPr>
              <a:t>Points négatifs</a:t>
            </a:r>
            <a:endParaRPr lang="pt-PT" sz="3200" b="1" i="1">
              <a:ea typeface="Lucida Sans Unicode" pitchFamily="34" charset="0"/>
              <a:cs typeface="Lucida Sans Unicode" pitchFamily="34" charset="0"/>
            </a:endParaRPr>
          </a:p>
        </p:txBody>
      </p:sp>
      <p:pic>
        <p:nvPicPr>
          <p:cNvPr id="86026" name="Picture 10" descr="stupic"/>
          <p:cNvPicPr>
            <a:picLocks noChangeAspect="1" noChangeArrowheads="1"/>
          </p:cNvPicPr>
          <p:nvPr/>
        </p:nvPicPr>
        <p:blipFill>
          <a:blip r:embed="rId4" cstate="print"/>
          <a:srcRect/>
          <a:stretch>
            <a:fillRect/>
          </a:stretch>
        </p:blipFill>
        <p:spPr bwMode="auto">
          <a:xfrm>
            <a:off x="7521575" y="5195888"/>
            <a:ext cx="1335088" cy="1335087"/>
          </a:xfrm>
          <a:prstGeom prst="rect">
            <a:avLst/>
          </a:prstGeom>
          <a:noFill/>
          <a:effectLst>
            <a:outerShdw dist="107763" dir="27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9"/>
          <p:cNvSpPr>
            <a:spLocks noChangeArrowheads="1"/>
          </p:cNvSpPr>
          <p:nvPr/>
        </p:nvSpPr>
        <p:spPr bwMode="auto">
          <a:xfrm>
            <a:off x="4754563" y="312738"/>
            <a:ext cx="4389437" cy="517525"/>
          </a:xfrm>
          <a:prstGeom prst="rect">
            <a:avLst/>
          </a:prstGeom>
          <a:noFill/>
          <a:ln w="9525">
            <a:noFill/>
            <a:miter lim="800000"/>
            <a:headEnd/>
            <a:tailEnd/>
          </a:ln>
        </p:spPr>
        <p:txBody>
          <a:bodyPr lIns="0" tIns="0" rIns="0" bIns="0" anchor="ctr"/>
          <a:lstStyle/>
          <a:p>
            <a:pPr defTabSz="414338" hangingPunct="0">
              <a:lnSpc>
                <a:spcPct val="93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Lst>
            </a:pPr>
            <a:r>
              <a:rPr lang="pt-PT" sz="3200" b="1" i="1">
                <a:ea typeface="Lucida Sans Unicode" pitchFamily="34" charset="0"/>
                <a:cs typeface="Lucida Sans Unicode" pitchFamily="34" charset="0"/>
              </a:rPr>
              <a:t>Evaluation “étudiants”</a:t>
            </a:r>
          </a:p>
        </p:txBody>
      </p:sp>
      <p:sp>
        <p:nvSpPr>
          <p:cNvPr id="13315" name="Rectangle 11"/>
          <p:cNvSpPr>
            <a:spLocks noChangeArrowheads="1"/>
          </p:cNvSpPr>
          <p:nvPr/>
        </p:nvSpPr>
        <p:spPr bwMode="auto">
          <a:xfrm>
            <a:off x="193675" y="1477963"/>
            <a:ext cx="7240588" cy="523875"/>
          </a:xfrm>
          <a:prstGeom prst="rect">
            <a:avLst/>
          </a:prstGeom>
          <a:noFill/>
          <a:ln w="9525">
            <a:noFill/>
            <a:miter lim="800000"/>
            <a:headEnd/>
            <a:tailEnd/>
          </a:ln>
        </p:spPr>
        <p:txBody>
          <a:bodyPr lIns="0" tIns="0" rIns="0" bIns="0" anchor="ctr"/>
          <a:lstStyle/>
          <a:p>
            <a:pPr defTabSz="457200" hangingPunct="0">
              <a:lnSpc>
                <a:spcPct val="85000"/>
              </a:lnSpc>
              <a:spcBef>
                <a:spcPct val="50000"/>
              </a:spcBef>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pt-PT" sz="2400" b="1" i="1">
                <a:solidFill>
                  <a:srgbClr val="FF9933"/>
                </a:solidFill>
              </a:rPr>
              <a:t> L’informatique a toujours “la côte” </a:t>
            </a:r>
          </a:p>
        </p:txBody>
      </p:sp>
      <p:sp>
        <p:nvSpPr>
          <p:cNvPr id="13316" name="Rectangle 13"/>
          <p:cNvSpPr>
            <a:spLocks noChangeArrowheads="1"/>
          </p:cNvSpPr>
          <p:nvPr/>
        </p:nvSpPr>
        <p:spPr bwMode="auto">
          <a:xfrm>
            <a:off x="814388" y="2379663"/>
            <a:ext cx="3133725" cy="3138487"/>
          </a:xfrm>
          <a:prstGeom prst="rect">
            <a:avLst/>
          </a:prstGeom>
          <a:noFill/>
          <a:ln w="9525">
            <a:noFill/>
            <a:miter lim="800000"/>
            <a:headEnd/>
            <a:tailEnd/>
          </a:ln>
        </p:spPr>
        <p:txBody>
          <a:bodyPr>
            <a:spAutoFit/>
          </a:bodyPr>
          <a:lstStyle/>
          <a:p>
            <a:r>
              <a:rPr lang="fr-FR" sz="1800"/>
              <a:t>A la fin du cours nous avons demandé une évaluation par les élèves. L’informatique reste actuellement une activité ludique... </a:t>
            </a:r>
          </a:p>
          <a:p>
            <a:r>
              <a:rPr lang="fr-FR" sz="1800"/>
              <a:t>Et les élèves nous réclament depuis des « activités multimédia » toutes les semaines !!  </a:t>
            </a:r>
          </a:p>
          <a:p>
            <a:r>
              <a:rPr lang="fr-FR" sz="1800"/>
              <a:t>« ENCORE, ENCORE » !!!!</a:t>
            </a:r>
          </a:p>
          <a:p>
            <a:r>
              <a:rPr lang="fr-FR" sz="1800"/>
              <a:t>Mais voyons leur évaluation:</a:t>
            </a:r>
          </a:p>
        </p:txBody>
      </p:sp>
      <p:pic>
        <p:nvPicPr>
          <p:cNvPr id="13317" name="Picture 14" descr="evaluation-moodle-eleves"/>
          <p:cNvPicPr>
            <a:picLocks noChangeAspect="1" noChangeArrowheads="1"/>
          </p:cNvPicPr>
          <p:nvPr/>
        </p:nvPicPr>
        <p:blipFill>
          <a:blip r:embed="rId3" cstate="print"/>
          <a:srcRect/>
          <a:stretch>
            <a:fillRect/>
          </a:stretch>
        </p:blipFill>
        <p:spPr bwMode="auto">
          <a:xfrm>
            <a:off x="4238625" y="2524125"/>
            <a:ext cx="3836988" cy="2865438"/>
          </a:xfrm>
          <a:prstGeom prst="rect">
            <a:avLst/>
          </a:prstGeom>
          <a:noFill/>
          <a:ln w="9525">
            <a:noFill/>
            <a:miter lim="800000"/>
            <a:headEnd/>
            <a:tailEnd/>
          </a:ln>
          <a:effectLst>
            <a:outerShdw blurRad="50800" dist="50800" dir="5400000" algn="ctr" rotWithShape="0">
              <a:srgbClr val="000000">
                <a:alpha val="86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609600" y="1925638"/>
            <a:ext cx="8367713" cy="4605337"/>
          </a:xfrm>
          <a:prstGeom prst="rect">
            <a:avLst/>
          </a:prstGeom>
          <a:noFill/>
          <a:ln w="9525">
            <a:noFill/>
            <a:miter lim="800000"/>
            <a:headEnd/>
            <a:tailEnd/>
          </a:ln>
        </p:spPr>
        <p:txBody>
          <a:bodyPr lIns="0" tIns="0" rIns="0" bIns="0">
            <a:spAutoFit/>
          </a:bodyPr>
          <a:lstStyle/>
          <a:p>
            <a:pPr>
              <a:tabLst>
                <a:tab pos="246063" algn="l"/>
                <a:tab pos="723900" algn="l"/>
                <a:tab pos="1447800" algn="l"/>
                <a:tab pos="2171700" algn="l"/>
                <a:tab pos="2895600" algn="l"/>
                <a:tab pos="3619500" algn="l"/>
                <a:tab pos="4343400" algn="l"/>
                <a:tab pos="5067300" algn="l"/>
                <a:tab pos="5791200" algn="l"/>
                <a:tab pos="6515100" algn="l"/>
              </a:tabLst>
            </a:pPr>
            <a:endParaRPr lang="fr-FR" sz="200"/>
          </a:p>
          <a:p>
            <a:pPr hangingPunct="0">
              <a:lnSpc>
                <a:spcPct val="93000"/>
              </a:lnSpc>
              <a:spcBef>
                <a:spcPct val="50000"/>
              </a:spcBef>
              <a:buClr>
                <a:srgbClr val="000000"/>
              </a:buClr>
              <a:buSzPct val="104000"/>
              <a:buFont typeface="Times New Roman" pitchFamily="18" charset="0"/>
              <a:buBlip>
                <a:blip r:embed="rId3"/>
              </a:buBlip>
              <a:tabLst>
                <a:tab pos="246063" algn="l"/>
                <a:tab pos="723900" algn="l"/>
                <a:tab pos="1447800" algn="l"/>
                <a:tab pos="2171700" algn="l"/>
                <a:tab pos="2895600" algn="l"/>
                <a:tab pos="3619500" algn="l"/>
                <a:tab pos="4343400" algn="l"/>
                <a:tab pos="5067300" algn="l"/>
                <a:tab pos="5791200" algn="l"/>
                <a:tab pos="6515100" algn="l"/>
              </a:tabLst>
            </a:pPr>
            <a:r>
              <a:rPr lang="fr-FR" sz="1600"/>
              <a:t> </a:t>
            </a:r>
            <a:r>
              <a:rPr lang="fr-FR" sz="1600" b="1"/>
              <a:t>But de l’exercice</a:t>
            </a:r>
            <a:r>
              <a:rPr lang="fr-FR" sz="1600"/>
              <a:t>. L’étudiant est un peu perdu lorsqu’il voit le questionnaire car il ne fait pas le rapprochement entre l’exercice et la leçon. Une solution: se connecter au système </a:t>
            </a:r>
            <a:r>
              <a:rPr lang="fr-FR" sz="1600" b="1">
                <a:solidFill>
                  <a:srgbClr val="FF6600"/>
                </a:solidFill>
              </a:rPr>
              <a:t>Moodle </a:t>
            </a:r>
            <a:r>
              <a:rPr lang="fr-FR" sz="1600"/>
              <a:t>pour montrer comment on résout un problème similaire à ceux de la séance d’exercices. </a:t>
            </a:r>
          </a:p>
          <a:p>
            <a:pPr hangingPunct="0">
              <a:lnSpc>
                <a:spcPct val="93000"/>
              </a:lnSpc>
              <a:spcBef>
                <a:spcPct val="50000"/>
              </a:spcBef>
              <a:buClr>
                <a:srgbClr val="000000"/>
              </a:buClr>
              <a:buSzPct val="104000"/>
              <a:buFont typeface="Times New Roman" pitchFamily="18" charset="0"/>
              <a:buBlip>
                <a:blip r:embed="rId3"/>
              </a:buBlip>
              <a:tabLst>
                <a:tab pos="246063" algn="l"/>
                <a:tab pos="723900" algn="l"/>
                <a:tab pos="1447800" algn="l"/>
                <a:tab pos="2171700" algn="l"/>
                <a:tab pos="2895600" algn="l"/>
                <a:tab pos="3619500" algn="l"/>
                <a:tab pos="4343400" algn="l"/>
                <a:tab pos="5067300" algn="l"/>
                <a:tab pos="5791200" algn="l"/>
                <a:tab pos="6515100" algn="l"/>
              </a:tabLst>
            </a:pPr>
            <a:r>
              <a:rPr lang="fr-FR" sz="1600"/>
              <a:t> </a:t>
            </a:r>
            <a:r>
              <a:rPr lang="fr-FR" sz="1600" b="1"/>
              <a:t>Travail individuel</a:t>
            </a:r>
            <a:r>
              <a:rPr lang="fr-FR" sz="1600"/>
              <a:t>. Etant donné que chaque étudiant possède un login personnel, ils ne veulent pas travailler par groupe de 2 et bien que nous ayons 20 ordinateurs pour 25 étudiants ils se sont plaints du manque d’ordinateurs. Ce problème pourrait être résolu soit en créant des exercices conçus pour le travail en groupe, (ce qui permettrait un échange constructif entre les étudiants), soit dans le cas où chaque étudiant a son propre ordinateur.</a:t>
            </a:r>
          </a:p>
          <a:p>
            <a:pPr hangingPunct="0">
              <a:lnSpc>
                <a:spcPct val="93000"/>
              </a:lnSpc>
              <a:spcBef>
                <a:spcPct val="50000"/>
              </a:spcBef>
              <a:buClr>
                <a:srgbClr val="000000"/>
              </a:buClr>
              <a:buSzPct val="104000"/>
              <a:buFont typeface="Times New Roman" pitchFamily="18" charset="0"/>
              <a:buBlip>
                <a:blip r:embed="rId3"/>
              </a:buBlip>
              <a:tabLst>
                <a:tab pos="246063" algn="l"/>
                <a:tab pos="723900" algn="l"/>
                <a:tab pos="1447800" algn="l"/>
                <a:tab pos="2171700" algn="l"/>
                <a:tab pos="2895600" algn="l"/>
                <a:tab pos="3619500" algn="l"/>
                <a:tab pos="4343400" algn="l"/>
                <a:tab pos="5067300" algn="l"/>
                <a:tab pos="5791200" algn="l"/>
                <a:tab pos="6515100" algn="l"/>
              </a:tabLst>
            </a:pPr>
            <a:r>
              <a:rPr lang="fr-FR" sz="1600"/>
              <a:t> </a:t>
            </a:r>
            <a:r>
              <a:rPr lang="fr-FR" sz="1600" b="1"/>
              <a:t>Trop d’exercices, trop difficiles</a:t>
            </a:r>
            <a:r>
              <a:rPr lang="fr-FR" sz="1600"/>
              <a:t>. Nous voulions mettre suffisamment d’exercices pour que les meilleurs étudiants ne quittent pas la salle avant les 40 minutes de cours, mais certains étudiants plus faibles ont trouvé la tâche insurmontable. Afin d’éviter le découragement des étudiants, il est nécessaire de classer les exercices : exercices « obligatoires », « souhaités », « optionnels ». </a:t>
            </a:r>
          </a:p>
          <a:p>
            <a:pPr hangingPunct="0">
              <a:lnSpc>
                <a:spcPct val="93000"/>
              </a:lnSpc>
              <a:spcBef>
                <a:spcPct val="50000"/>
              </a:spcBef>
              <a:buClr>
                <a:srgbClr val="000000"/>
              </a:buClr>
              <a:buSzPct val="104000"/>
              <a:buFont typeface="Times New Roman" pitchFamily="18" charset="0"/>
              <a:buBlip>
                <a:blip r:embed="rId3"/>
              </a:buBlip>
              <a:tabLst>
                <a:tab pos="246063" algn="l"/>
                <a:tab pos="723900" algn="l"/>
                <a:tab pos="1447800" algn="l"/>
                <a:tab pos="2171700" algn="l"/>
                <a:tab pos="2895600" algn="l"/>
                <a:tab pos="3619500" algn="l"/>
                <a:tab pos="4343400" algn="l"/>
                <a:tab pos="5067300" algn="l"/>
                <a:tab pos="5791200" algn="l"/>
                <a:tab pos="6515100" algn="l"/>
              </a:tabLst>
            </a:pPr>
            <a:r>
              <a:rPr lang="fr-FR" sz="1600"/>
              <a:t> </a:t>
            </a:r>
            <a:r>
              <a:rPr lang="fr-FR" sz="1600" b="1"/>
              <a:t>Manque d’assistants</a:t>
            </a:r>
            <a:r>
              <a:rPr lang="fr-FR" sz="1600"/>
              <a:t>. Le manque d’assistants (1 personne pour 25 étudiants) peut être compensé par la présentation d’un exemple d’exercice durant le cours théorique pour que dès le début des séances d’exercices l’étudiant soit opérationnel. Puis, par l’ajoût de </a:t>
            </a:r>
            <a:r>
              <a:rPr lang="fr-FR" sz="1600" i="1"/>
              <a:t>feed-back</a:t>
            </a:r>
            <a:r>
              <a:rPr lang="fr-FR" sz="1600"/>
              <a:t> pertinents pour les erreurs habituelles.</a:t>
            </a:r>
          </a:p>
        </p:txBody>
      </p:sp>
      <p:sp>
        <p:nvSpPr>
          <p:cNvPr id="14339" name="Rectangle 3"/>
          <p:cNvSpPr>
            <a:spLocks noChangeArrowheads="1"/>
          </p:cNvSpPr>
          <p:nvPr/>
        </p:nvSpPr>
        <p:spPr bwMode="auto">
          <a:xfrm>
            <a:off x="4754563" y="312738"/>
            <a:ext cx="4389437" cy="517525"/>
          </a:xfrm>
          <a:prstGeom prst="rect">
            <a:avLst/>
          </a:prstGeom>
          <a:noFill/>
          <a:ln w="9525">
            <a:noFill/>
            <a:miter lim="800000"/>
            <a:headEnd/>
            <a:tailEnd/>
          </a:ln>
        </p:spPr>
        <p:txBody>
          <a:bodyPr lIns="0" tIns="0" rIns="0" bIns="0" anchor="ctr"/>
          <a:lstStyle/>
          <a:p>
            <a:pPr defTabSz="414338" hangingPunct="0">
              <a:lnSpc>
                <a:spcPct val="93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Lst>
            </a:pPr>
            <a:r>
              <a:rPr lang="pt-PT" sz="3200" b="1" i="1">
                <a:ea typeface="Lucida Sans Unicode" pitchFamily="34" charset="0"/>
                <a:cs typeface="Lucida Sans Unicode" pitchFamily="34" charset="0"/>
              </a:rPr>
              <a:t>Evaluation “étudiants”</a:t>
            </a:r>
          </a:p>
        </p:txBody>
      </p:sp>
      <p:sp>
        <p:nvSpPr>
          <p:cNvPr id="14340" name="Rectangle 4"/>
          <p:cNvSpPr>
            <a:spLocks noChangeArrowheads="1"/>
          </p:cNvSpPr>
          <p:nvPr/>
        </p:nvSpPr>
        <p:spPr bwMode="auto">
          <a:xfrm>
            <a:off x="223838" y="1463675"/>
            <a:ext cx="7240587" cy="523875"/>
          </a:xfrm>
          <a:prstGeom prst="rect">
            <a:avLst/>
          </a:prstGeom>
          <a:noFill/>
          <a:ln w="9525">
            <a:noFill/>
            <a:miter lim="800000"/>
            <a:headEnd/>
            <a:tailEnd/>
          </a:ln>
        </p:spPr>
        <p:txBody>
          <a:bodyPr lIns="0" tIns="0" rIns="0" bIns="0" anchor="ctr"/>
          <a:lstStyle/>
          <a:p>
            <a:pPr defTabSz="457200" hangingPunct="0">
              <a:lnSpc>
                <a:spcPct val="85000"/>
              </a:lnSpc>
              <a:spcBef>
                <a:spcPct val="50000"/>
              </a:spcBef>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pt-PT" sz="2400" b="1" i="1">
                <a:solidFill>
                  <a:srgbClr val="FF9933"/>
                </a:solidFill>
              </a:rPr>
              <a:t>Des avis partagés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407988" y="1285875"/>
            <a:ext cx="8504237" cy="2781300"/>
          </a:xfrm>
          <a:prstGeom prst="rect">
            <a:avLst/>
          </a:prstGeom>
          <a:noFill/>
          <a:ln w="9525">
            <a:noFill/>
            <a:miter lim="800000"/>
            <a:headEnd/>
            <a:tailEnd/>
          </a:ln>
        </p:spPr>
        <p:txBody>
          <a:bodyPr lIns="0" tIns="0" rIns="0" bIns="0">
            <a:spAutoFit/>
          </a:bodyPr>
          <a:lstStyle/>
          <a:p>
            <a:pPr defTabSz="828675" hangingPunct="0">
              <a:lnSpc>
                <a:spcPct val="93000"/>
              </a:lnSpc>
              <a:spcBef>
                <a:spcPts val="1038"/>
              </a:spcBef>
              <a:spcAft>
                <a:spcPts val="1038"/>
              </a:spcAft>
              <a:buClr>
                <a:srgbClr val="000000"/>
              </a:buClr>
              <a:buSzPct val="45000"/>
              <a:buFont typeface="StarSymbol" charset="0"/>
              <a:buNone/>
              <a:tabLst>
                <a:tab pos="657225" algn="l"/>
                <a:tab pos="1312863" algn="l"/>
                <a:tab pos="1970088" algn="l"/>
                <a:tab pos="2627313" algn="l"/>
                <a:tab pos="3282950" algn="l"/>
                <a:tab pos="3940175" algn="l"/>
                <a:tab pos="4595813" algn="l"/>
              </a:tabLst>
              <a:defRPr/>
            </a:pPr>
            <a:r>
              <a:rPr lang="pt-PT" sz="2400" b="1" dirty="0">
                <a:effectLst>
                  <a:outerShdw blurRad="38100" dist="38100" dir="2700000" algn="tl">
                    <a:srgbClr val="C0C0C0"/>
                  </a:outerShdw>
                </a:effectLst>
              </a:rPr>
              <a:t>Où ? Qui ?</a:t>
            </a:r>
          </a:p>
          <a:p>
            <a:pPr defTabSz="828675" hangingPunct="0">
              <a:lnSpc>
                <a:spcPct val="93000"/>
              </a:lnSpc>
              <a:spcBef>
                <a:spcPts val="1038"/>
              </a:spcBef>
              <a:spcAft>
                <a:spcPts val="1038"/>
              </a:spcAft>
              <a:buClr>
                <a:srgbClr val="000000"/>
              </a:buClr>
              <a:buSzPct val="45000"/>
              <a:buFont typeface="StarSymbol" charset="0"/>
              <a:buNone/>
              <a:tabLst>
                <a:tab pos="657225" algn="l"/>
                <a:tab pos="1312863" algn="l"/>
                <a:tab pos="1970088" algn="l"/>
                <a:tab pos="2627313" algn="l"/>
                <a:tab pos="3282950" algn="l"/>
                <a:tab pos="3940175" algn="l"/>
                <a:tab pos="4595813" algn="l"/>
              </a:tabLst>
              <a:defRPr/>
            </a:pPr>
            <a:r>
              <a:rPr lang="pt-PT" sz="1600" dirty="0"/>
              <a:t>En 2004, plus de </a:t>
            </a:r>
            <a:r>
              <a:rPr lang="pt-PT" sz="1600" b="1" dirty="0"/>
              <a:t>1160 organisations</a:t>
            </a:r>
            <a:r>
              <a:rPr lang="pt-PT" sz="1600" dirty="0"/>
              <a:t> dans </a:t>
            </a:r>
            <a:r>
              <a:rPr lang="pt-PT" sz="1600" b="1" dirty="0"/>
              <a:t>81 pays</a:t>
            </a:r>
            <a:r>
              <a:rPr lang="pt-PT" sz="1600" dirty="0"/>
              <a:t> ont des sites </a:t>
            </a:r>
            <a:r>
              <a:rPr lang="pt-PT" sz="1600" i="1" dirty="0">
                <a:hlinkClick r:id="rId3"/>
              </a:rPr>
              <a:t>Moodle</a:t>
            </a:r>
            <a:r>
              <a:rPr lang="pt-PT" sz="1600" dirty="0"/>
              <a:t>.  </a:t>
            </a:r>
          </a:p>
          <a:p>
            <a:pPr defTabSz="828675" hangingPunct="0">
              <a:lnSpc>
                <a:spcPct val="93000"/>
              </a:lnSpc>
              <a:spcBef>
                <a:spcPts val="1038"/>
              </a:spcBef>
              <a:spcAft>
                <a:spcPts val="1038"/>
              </a:spcAft>
              <a:buClr>
                <a:srgbClr val="000000"/>
              </a:buClr>
              <a:buSzPct val="45000"/>
              <a:buFont typeface="StarSymbol" charset="0"/>
              <a:buNone/>
              <a:tabLst>
                <a:tab pos="657225" algn="l"/>
                <a:tab pos="1312863" algn="l"/>
                <a:tab pos="1970088" algn="l"/>
                <a:tab pos="2627313" algn="l"/>
                <a:tab pos="3282950" algn="l"/>
                <a:tab pos="3940175" algn="l"/>
                <a:tab pos="4595813" algn="l"/>
              </a:tabLst>
              <a:defRPr/>
            </a:pPr>
            <a:r>
              <a:rPr lang="pt-PT" sz="1800" dirty="0"/>
              <a:t>Ce chiffre a augmenté au rythme de 10% par mois, en comptant les professeurs qui apprennent à l’utiliser.</a:t>
            </a:r>
          </a:p>
          <a:p>
            <a:pPr defTabSz="828675" hangingPunct="0">
              <a:lnSpc>
                <a:spcPct val="93000"/>
              </a:lnSpc>
              <a:spcBef>
                <a:spcPts val="1038"/>
              </a:spcBef>
              <a:spcAft>
                <a:spcPts val="1038"/>
              </a:spcAft>
              <a:buClr>
                <a:srgbClr val="000000"/>
              </a:buClr>
              <a:buSzPct val="45000"/>
              <a:buFont typeface="StarSymbol" charset="0"/>
              <a:buNone/>
              <a:tabLst>
                <a:tab pos="657225" algn="l"/>
                <a:tab pos="1312863" algn="l"/>
                <a:tab pos="1970088" algn="l"/>
                <a:tab pos="2627313" algn="l"/>
                <a:tab pos="3282950" algn="l"/>
                <a:tab pos="3940175" algn="l"/>
                <a:tab pos="4595813" algn="l"/>
              </a:tabLst>
              <a:defRPr/>
            </a:pPr>
            <a:r>
              <a:rPr lang="fr-FR" sz="1800" dirty="0"/>
              <a:t>Aujourd’hui, près de 75 000 personnes à travers 138 pays et parlant plus de 70 langues l’utilisent. </a:t>
            </a:r>
            <a:endParaRPr lang="pt-PT" sz="200" dirty="0"/>
          </a:p>
          <a:p>
            <a:pPr defTabSz="828675" hangingPunct="0">
              <a:lnSpc>
                <a:spcPct val="93000"/>
              </a:lnSpc>
              <a:spcBef>
                <a:spcPts val="363"/>
              </a:spcBef>
              <a:buClr>
                <a:srgbClr val="000000"/>
              </a:buClr>
              <a:buSzPct val="45000"/>
              <a:buFont typeface="StarSymbol" charset="0"/>
              <a:buNone/>
              <a:tabLst>
                <a:tab pos="657225" algn="l"/>
                <a:tab pos="1312863" algn="l"/>
                <a:tab pos="1970088" algn="l"/>
                <a:tab pos="2627313" algn="l"/>
                <a:tab pos="3282950" algn="l"/>
                <a:tab pos="3940175" algn="l"/>
                <a:tab pos="4595813" algn="l"/>
              </a:tabLst>
              <a:defRPr/>
            </a:pPr>
            <a:r>
              <a:rPr lang="pt-PT" sz="1600" i="1" dirty="0"/>
              <a:t>			Moodle</a:t>
            </a:r>
            <a:r>
              <a:rPr lang="pt-PT" sz="1600" dirty="0"/>
              <a:t> idéal pour:</a:t>
            </a:r>
          </a:p>
        </p:txBody>
      </p:sp>
      <p:sp>
        <p:nvSpPr>
          <p:cNvPr id="15363" name="Rectangle 4"/>
          <p:cNvSpPr>
            <a:spLocks noChangeArrowheads="1"/>
          </p:cNvSpPr>
          <p:nvPr>
            <p:ph type="title"/>
          </p:nvPr>
        </p:nvSpPr>
        <p:spPr bwMode="auto">
          <a:xfrm>
            <a:off x="4872038" y="231775"/>
            <a:ext cx="4271962" cy="727075"/>
          </a:xfrm>
          <a:noFill/>
          <a:ln>
            <a:miter lim="800000"/>
            <a:headEnd/>
            <a:tailEnd/>
          </a:ln>
        </p:spPr>
        <p:txBody>
          <a:bodyPr vert="horz" wrap="square" lIns="0" tIns="0" rIns="0" bIns="0" numCol="1" anchor="ctr" anchorCtr="0" compatLnSpc="1">
            <a:prstTxWarp prst="textNoShape">
              <a:avLst/>
            </a:prstTxWarp>
          </a:bodyPr>
          <a:lstStyle/>
          <a:p>
            <a:pPr algn="l" defTabSz="414338" eaLnBrk="1">
              <a:lnSpc>
                <a:spcPct val="93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5900" algn="l"/>
              </a:tabLst>
            </a:pPr>
            <a:r>
              <a:rPr lang="pt-PT" sz="3600" b="1" i="1" smtClean="0">
                <a:solidFill>
                  <a:schemeClr val="tx1"/>
                </a:solidFill>
              </a:rPr>
              <a:t>Qui utilise Moodle?</a:t>
            </a:r>
          </a:p>
        </p:txBody>
      </p:sp>
      <p:sp>
        <p:nvSpPr>
          <p:cNvPr id="15364" name="Text Box 7"/>
          <p:cNvSpPr txBox="1">
            <a:spLocks noChangeArrowheads="1"/>
          </p:cNvSpPr>
          <p:nvPr/>
        </p:nvSpPr>
        <p:spPr bwMode="auto">
          <a:xfrm>
            <a:off x="4308475" y="3636963"/>
            <a:ext cx="4164013" cy="2859087"/>
          </a:xfrm>
          <a:prstGeom prst="rect">
            <a:avLst/>
          </a:prstGeom>
          <a:noFill/>
          <a:ln w="9525">
            <a:noFill/>
            <a:miter lim="800000"/>
            <a:headEnd/>
            <a:tailEnd/>
          </a:ln>
        </p:spPr>
        <p:txBody>
          <a:bodyPr lIns="0" tIns="0" rIns="0" bIns="0">
            <a:spAutoFit/>
          </a:bodyPr>
          <a:lstStyle/>
          <a:p>
            <a:pPr defTabSz="828675" hangingPunct="0">
              <a:lnSpc>
                <a:spcPct val="93000"/>
              </a:lnSpc>
              <a:spcBef>
                <a:spcPts val="1038"/>
              </a:spcBef>
              <a:spcAft>
                <a:spcPts val="1038"/>
              </a:spcAft>
              <a:buClr>
                <a:srgbClr val="000000"/>
              </a:buClr>
              <a:buSzPct val="45000"/>
              <a:buFont typeface="StarSymbol" charset="0"/>
              <a:buNone/>
              <a:tabLst>
                <a:tab pos="657225" algn="l"/>
                <a:tab pos="1312863" algn="l"/>
                <a:tab pos="1970088" algn="l"/>
                <a:tab pos="2627313" algn="l"/>
                <a:tab pos="3282950" algn="l"/>
                <a:tab pos="3940175" algn="l"/>
                <a:tab pos="4595813" algn="l"/>
              </a:tabLst>
            </a:pPr>
            <a:endParaRPr lang="pt-PT" sz="100"/>
          </a:p>
          <a:p>
            <a:pPr defTabSz="828675" hangingPunct="0">
              <a:lnSpc>
                <a:spcPct val="93000"/>
              </a:lnSpc>
              <a:spcBef>
                <a:spcPct val="35000"/>
              </a:spcBef>
              <a:buClr>
                <a:srgbClr val="000000"/>
              </a:buClr>
              <a:buSzPct val="104000"/>
              <a:buFont typeface="StarSymbol" charset="0"/>
              <a:buBlip>
                <a:blip r:embed="rId4"/>
              </a:buBlip>
              <a:tabLst>
                <a:tab pos="657225" algn="l"/>
                <a:tab pos="1312863" algn="l"/>
                <a:tab pos="1970088" algn="l"/>
                <a:tab pos="2627313" algn="l"/>
                <a:tab pos="3282950" algn="l"/>
                <a:tab pos="3940175" algn="l"/>
                <a:tab pos="4595813" algn="l"/>
              </a:tabLst>
            </a:pPr>
            <a:r>
              <a:rPr lang="pt-PT" sz="1600" b="1"/>
              <a:t>  Les écoles</a:t>
            </a:r>
          </a:p>
          <a:p>
            <a:pPr defTabSz="828675" hangingPunct="0">
              <a:lnSpc>
                <a:spcPct val="93000"/>
              </a:lnSpc>
              <a:spcBef>
                <a:spcPct val="30000"/>
              </a:spcBef>
              <a:buClr>
                <a:srgbClr val="000000"/>
              </a:buClr>
              <a:buSzPct val="104000"/>
              <a:buFont typeface="StarSymbol" charset="0"/>
              <a:buBlip>
                <a:blip r:embed="rId4"/>
              </a:buBlip>
              <a:tabLst>
                <a:tab pos="657225" algn="l"/>
                <a:tab pos="1312863" algn="l"/>
                <a:tab pos="1970088" algn="l"/>
                <a:tab pos="2627313" algn="l"/>
                <a:tab pos="3282950" algn="l"/>
                <a:tab pos="3940175" algn="l"/>
                <a:tab pos="4595813" algn="l"/>
              </a:tabLst>
            </a:pPr>
            <a:r>
              <a:rPr lang="pt-PT" sz="1600" b="1"/>
              <a:t>  Les Institutions </a:t>
            </a:r>
          </a:p>
          <a:p>
            <a:pPr defTabSz="828675" hangingPunct="0">
              <a:lnSpc>
                <a:spcPct val="93000"/>
              </a:lnSpc>
              <a:spcBef>
                <a:spcPct val="30000"/>
              </a:spcBef>
              <a:buClr>
                <a:srgbClr val="000000"/>
              </a:buClr>
              <a:buSzPct val="104000"/>
              <a:buFont typeface="StarSymbol" charset="0"/>
              <a:buBlip>
                <a:blip r:embed="rId4"/>
              </a:buBlip>
              <a:tabLst>
                <a:tab pos="657225" algn="l"/>
                <a:tab pos="1312863" algn="l"/>
                <a:tab pos="1970088" algn="l"/>
                <a:tab pos="2627313" algn="l"/>
                <a:tab pos="3282950" algn="l"/>
                <a:tab pos="3940175" algn="l"/>
                <a:tab pos="4595813" algn="l"/>
              </a:tabLst>
            </a:pPr>
            <a:r>
              <a:rPr lang="pt-PT" sz="1600" b="1"/>
              <a:t>  Les Universités</a:t>
            </a:r>
          </a:p>
          <a:p>
            <a:pPr defTabSz="828675" hangingPunct="0">
              <a:lnSpc>
                <a:spcPct val="93000"/>
              </a:lnSpc>
              <a:spcBef>
                <a:spcPct val="30000"/>
              </a:spcBef>
              <a:buClr>
                <a:srgbClr val="000000"/>
              </a:buClr>
              <a:buSzPct val="104000"/>
              <a:buFont typeface="StarSymbol" charset="0"/>
              <a:buBlip>
                <a:blip r:embed="rId4"/>
              </a:buBlip>
              <a:tabLst>
                <a:tab pos="657225" algn="l"/>
                <a:tab pos="1312863" algn="l"/>
                <a:tab pos="1970088" algn="l"/>
                <a:tab pos="2627313" algn="l"/>
                <a:tab pos="3282950" algn="l"/>
                <a:tab pos="3940175" algn="l"/>
                <a:tab pos="4595813" algn="l"/>
              </a:tabLst>
            </a:pPr>
            <a:r>
              <a:rPr lang="pt-PT" sz="1600" b="1"/>
              <a:t>  Les Centres de formation professionnel</a:t>
            </a:r>
          </a:p>
          <a:p>
            <a:pPr defTabSz="828675" hangingPunct="0">
              <a:lnSpc>
                <a:spcPct val="93000"/>
              </a:lnSpc>
              <a:spcBef>
                <a:spcPct val="30000"/>
              </a:spcBef>
              <a:buClr>
                <a:srgbClr val="000000"/>
              </a:buClr>
              <a:buSzPct val="104000"/>
              <a:buFont typeface="StarSymbol" charset="0"/>
              <a:buBlip>
                <a:blip r:embed="rId4"/>
              </a:buBlip>
              <a:tabLst>
                <a:tab pos="657225" algn="l"/>
                <a:tab pos="1312863" algn="l"/>
                <a:tab pos="1970088" algn="l"/>
                <a:tab pos="2627313" algn="l"/>
                <a:tab pos="3282950" algn="l"/>
                <a:tab pos="3940175" algn="l"/>
                <a:tab pos="4595813" algn="l"/>
              </a:tabLst>
            </a:pPr>
            <a:r>
              <a:rPr lang="pt-PT" sz="1600" b="1"/>
              <a:t>  Les Commerçants</a:t>
            </a:r>
          </a:p>
          <a:p>
            <a:pPr defTabSz="828675" hangingPunct="0">
              <a:lnSpc>
                <a:spcPct val="93000"/>
              </a:lnSpc>
              <a:spcBef>
                <a:spcPct val="30000"/>
              </a:spcBef>
              <a:buClr>
                <a:srgbClr val="000000"/>
              </a:buClr>
              <a:buSzPct val="104000"/>
              <a:buFont typeface="StarSymbol" charset="0"/>
              <a:buBlip>
                <a:blip r:embed="rId4"/>
              </a:buBlip>
              <a:tabLst>
                <a:tab pos="657225" algn="l"/>
                <a:tab pos="1312863" algn="l"/>
                <a:tab pos="1970088" algn="l"/>
                <a:tab pos="2627313" algn="l"/>
                <a:tab pos="3282950" algn="l"/>
                <a:tab pos="3940175" algn="l"/>
                <a:tab pos="4595813" algn="l"/>
              </a:tabLst>
            </a:pPr>
            <a:r>
              <a:rPr lang="pt-PT" sz="1600" b="1"/>
              <a:t>  Les Académies</a:t>
            </a:r>
          </a:p>
          <a:p>
            <a:pPr defTabSz="828675" hangingPunct="0">
              <a:lnSpc>
                <a:spcPct val="93000"/>
              </a:lnSpc>
              <a:spcBef>
                <a:spcPct val="30000"/>
              </a:spcBef>
              <a:buClr>
                <a:srgbClr val="000000"/>
              </a:buClr>
              <a:buSzPct val="104000"/>
              <a:buFont typeface="StarSymbol" charset="0"/>
              <a:buBlip>
                <a:blip r:embed="rId4"/>
              </a:buBlip>
              <a:tabLst>
                <a:tab pos="657225" algn="l"/>
                <a:tab pos="1312863" algn="l"/>
                <a:tab pos="1970088" algn="l"/>
                <a:tab pos="2627313" algn="l"/>
                <a:tab pos="3282950" algn="l"/>
                <a:tab pos="3940175" algn="l"/>
                <a:tab pos="4595813" algn="l"/>
              </a:tabLst>
            </a:pPr>
            <a:r>
              <a:rPr lang="pt-PT" sz="1600" b="1"/>
              <a:t>  Les Hôpitaux</a:t>
            </a:r>
          </a:p>
          <a:p>
            <a:pPr defTabSz="828675" hangingPunct="0">
              <a:lnSpc>
                <a:spcPct val="93000"/>
              </a:lnSpc>
              <a:spcBef>
                <a:spcPct val="30000"/>
              </a:spcBef>
              <a:buClr>
                <a:srgbClr val="000000"/>
              </a:buClr>
              <a:buSzPct val="104000"/>
              <a:buFont typeface="StarSymbol" charset="0"/>
              <a:buBlip>
                <a:blip r:embed="rId4"/>
              </a:buBlip>
              <a:tabLst>
                <a:tab pos="657225" algn="l"/>
                <a:tab pos="1312863" algn="l"/>
                <a:tab pos="1970088" algn="l"/>
                <a:tab pos="2627313" algn="l"/>
                <a:tab pos="3282950" algn="l"/>
                <a:tab pos="3940175" algn="l"/>
                <a:tab pos="4595813" algn="l"/>
              </a:tabLst>
            </a:pPr>
            <a:r>
              <a:rPr lang="pt-PT" sz="1600" b="1"/>
              <a:t>  Les Bibliothèques</a:t>
            </a:r>
          </a:p>
          <a:p>
            <a:pPr defTabSz="828675" hangingPunct="0">
              <a:lnSpc>
                <a:spcPct val="93000"/>
              </a:lnSpc>
              <a:spcBef>
                <a:spcPct val="30000"/>
              </a:spcBef>
              <a:buClr>
                <a:srgbClr val="000000"/>
              </a:buClr>
              <a:buSzPct val="104000"/>
              <a:buFont typeface="StarSymbol" charset="0"/>
              <a:buBlip>
                <a:blip r:embed="rId4"/>
              </a:buBlip>
              <a:tabLst>
                <a:tab pos="657225" algn="l"/>
                <a:tab pos="1312863" algn="l"/>
                <a:tab pos="1970088" algn="l"/>
                <a:tab pos="2627313" algn="l"/>
                <a:tab pos="3282950" algn="l"/>
                <a:tab pos="3940175" algn="l"/>
                <a:tab pos="4595813" algn="l"/>
              </a:tabLst>
            </a:pPr>
            <a:r>
              <a:rPr lang="pt-PT" sz="1600" b="1"/>
              <a:t>  Les Agences</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
          <p:cNvSpPr>
            <a:spLocks noChangeArrowheads="1"/>
          </p:cNvSpPr>
          <p:nvPr>
            <p:ph type="title"/>
          </p:nvPr>
        </p:nvSpPr>
        <p:spPr bwMode="auto">
          <a:xfrm>
            <a:off x="1130300" y="1274763"/>
            <a:ext cx="6516688" cy="801687"/>
          </a:xfrm>
          <a:noFill/>
          <a:ln>
            <a:miter lim="800000"/>
            <a:headEnd/>
            <a:tailEnd/>
          </a:ln>
        </p:spPr>
        <p:txBody>
          <a:bodyPr vert="horz" wrap="square" lIns="0" tIns="0" rIns="0" bIns="0" numCol="1" anchor="ctr" anchorCtr="0" compatLnSpc="1">
            <a:prstTxWarp prst="textNoShape">
              <a:avLst/>
            </a:prstTxWarp>
          </a:bodyPr>
          <a:lstStyle/>
          <a:p>
            <a:pPr defTabSz="457200" eaLnBrk="1">
              <a:lnSpc>
                <a:spcPct val="93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Lst>
            </a:pPr>
            <a:r>
              <a:rPr lang="pt-PT" sz="2800" b="1" i="1" smtClean="0">
                <a:solidFill>
                  <a:schemeClr val="tx1"/>
                </a:solidFill>
              </a:rPr>
              <a:t>Vous n’êtes pas encore convaincu ?</a:t>
            </a:r>
          </a:p>
        </p:txBody>
      </p:sp>
      <p:pic>
        <p:nvPicPr>
          <p:cNvPr id="16387" name="Picture 13" descr="moodcom">
            <a:hlinkClick r:id="rId3"/>
          </p:cNvPr>
          <p:cNvPicPr>
            <a:picLocks noChangeAspect="1" noChangeArrowheads="1"/>
          </p:cNvPicPr>
          <p:nvPr/>
        </p:nvPicPr>
        <p:blipFill>
          <a:blip r:embed="rId4" cstate="print"/>
          <a:srcRect/>
          <a:stretch>
            <a:fillRect/>
          </a:stretch>
        </p:blipFill>
        <p:spPr bwMode="auto">
          <a:xfrm>
            <a:off x="2371725" y="5154613"/>
            <a:ext cx="1222375" cy="244475"/>
          </a:xfrm>
          <a:prstGeom prst="rect">
            <a:avLst/>
          </a:prstGeom>
          <a:noFill/>
          <a:ln w="9525">
            <a:noFill/>
            <a:miter lim="800000"/>
            <a:headEnd/>
            <a:tailEnd/>
          </a:ln>
        </p:spPr>
      </p:pic>
      <p:pic>
        <p:nvPicPr>
          <p:cNvPr id="56335" name="Picture 15" descr="mouse"/>
          <p:cNvPicPr>
            <a:picLocks noChangeAspect="1" noChangeArrowheads="1"/>
          </p:cNvPicPr>
          <p:nvPr/>
        </p:nvPicPr>
        <p:blipFill>
          <a:blip r:embed="rId5" cstate="print"/>
          <a:srcRect/>
          <a:stretch>
            <a:fillRect/>
          </a:stretch>
        </p:blipFill>
        <p:spPr bwMode="auto">
          <a:xfrm>
            <a:off x="7334250" y="1931988"/>
            <a:ext cx="1462088" cy="985837"/>
          </a:xfrm>
          <a:prstGeom prst="rect">
            <a:avLst/>
          </a:prstGeom>
          <a:noFill/>
          <a:ln w="9525">
            <a:solidFill>
              <a:schemeClr val="tx1"/>
            </a:solidFill>
            <a:miter lim="800000"/>
            <a:headEnd/>
            <a:tailEnd/>
          </a:ln>
          <a:effectLst>
            <a:outerShdw dist="107763" dir="2700000" algn="ctr" rotWithShape="0">
              <a:srgbClr val="808080">
                <a:alpha val="50000"/>
              </a:srgbClr>
            </a:outerShdw>
          </a:effectLst>
        </p:spPr>
      </p:pic>
      <p:sp>
        <p:nvSpPr>
          <p:cNvPr id="16389" name="Text Box 16"/>
          <p:cNvSpPr txBox="1">
            <a:spLocks noChangeArrowheads="1"/>
          </p:cNvSpPr>
          <p:nvPr/>
        </p:nvSpPr>
        <p:spPr bwMode="auto">
          <a:xfrm>
            <a:off x="454025" y="2597150"/>
            <a:ext cx="7575550" cy="3216275"/>
          </a:xfrm>
          <a:prstGeom prst="rect">
            <a:avLst/>
          </a:prstGeom>
          <a:noFill/>
          <a:ln w="9525">
            <a:noFill/>
            <a:miter lim="800000"/>
            <a:headEnd/>
            <a:tailEnd/>
          </a:ln>
        </p:spPr>
        <p:txBody>
          <a:bodyPr>
            <a:spAutoFit/>
          </a:bodyPr>
          <a:lstStyle/>
          <a:p>
            <a:endParaRPr lang="pt-PT" sz="1400" b="1"/>
          </a:p>
          <a:p>
            <a:r>
              <a:rPr lang="pt-PT" sz="1400" b="1" i="1">
                <a:solidFill>
                  <a:srgbClr val="FF9900"/>
                </a:solidFill>
              </a:rPr>
              <a:t>Moodle</a:t>
            </a:r>
            <a:r>
              <a:rPr lang="pt-PT" sz="1400"/>
              <a:t> </a:t>
            </a:r>
            <a:r>
              <a:rPr lang="pt-PT" sz="1400" b="1"/>
              <a:t>pour enseigner les langues:</a:t>
            </a:r>
            <a:r>
              <a:rPr lang="pt-PT" sz="1400"/>
              <a:t>  </a:t>
            </a:r>
            <a:r>
              <a:rPr lang="pt-PT" sz="1400">
                <a:hlinkClick r:id="rId6"/>
              </a:rPr>
              <a:t>http://moodle.org/course/category.php?id=1</a:t>
            </a:r>
            <a:r>
              <a:rPr lang="pt-PT" sz="1400"/>
              <a:t/>
            </a:r>
            <a:br>
              <a:rPr lang="pt-PT" sz="1400"/>
            </a:br>
            <a:r>
              <a:rPr lang="pt-PT" sz="1400" b="1"/>
              <a:t>Software Open Source</a:t>
            </a:r>
            <a:r>
              <a:rPr lang="pt-PT" sz="1400"/>
              <a:t> : </a:t>
            </a:r>
            <a:r>
              <a:rPr lang="pt-PT" sz="1400">
                <a:hlinkClick r:id="rId7"/>
              </a:rPr>
              <a:t>http://moodle.org/course/category.php?id=2</a:t>
            </a:r>
            <a:endParaRPr lang="pt-PT" sz="1400"/>
          </a:p>
          <a:p>
            <a:r>
              <a:rPr lang="pt-PT" sz="1400" b="1"/>
              <a:t>Demo pour explorer comme un professeur</a:t>
            </a:r>
            <a:r>
              <a:rPr lang="pt-PT" sz="1400"/>
              <a:t>: </a:t>
            </a:r>
            <a:r>
              <a:rPr lang="pt-PT" sz="1400">
                <a:hlinkClick r:id="rId7"/>
              </a:rPr>
              <a:t>http://moodle.org/course/category.php?id=2</a:t>
            </a:r>
            <a:endParaRPr lang="pt-PT" sz="1400"/>
          </a:p>
          <a:p>
            <a:r>
              <a:rPr lang="pt-PT" sz="1400" b="1"/>
              <a:t>Université Montréal UQAM:</a:t>
            </a:r>
            <a:r>
              <a:rPr lang="fr-FR" sz="1400">
                <a:hlinkClick r:id="rId8"/>
              </a:rPr>
              <a:t>UQAM</a:t>
            </a:r>
            <a:endParaRPr lang="fr-FR" sz="1400"/>
          </a:p>
          <a:p>
            <a:r>
              <a:rPr lang="fr-FR" sz="1400" b="1"/>
              <a:t>CFP Fierbourg: </a:t>
            </a:r>
            <a:r>
              <a:rPr lang="fr-FR" sz="1400" b="1">
                <a:hlinkClick r:id="rId9"/>
              </a:rPr>
              <a:t>CFP</a:t>
            </a:r>
            <a:endParaRPr lang="fr-FR" sz="1400" b="1"/>
          </a:p>
          <a:p>
            <a:r>
              <a:rPr lang="pt-PT" sz="1400" b="1"/>
              <a:t>Lycée St Joseph d’Istanbul</a:t>
            </a:r>
            <a:r>
              <a:rPr lang="pt-PT" sz="1400"/>
              <a:t>: </a:t>
            </a:r>
            <a:r>
              <a:rPr lang="pt-PT" sz="1400">
                <a:hlinkClick r:id="rId10"/>
              </a:rPr>
              <a:t>http://85.99.106.217/mdl_03/moodle/</a:t>
            </a:r>
            <a:endParaRPr lang="pt-PT" sz="1400"/>
          </a:p>
          <a:p>
            <a:r>
              <a:rPr lang="pt-PT" sz="1400" b="1"/>
              <a:t>Université Paul Verlaine, Metz:</a:t>
            </a:r>
            <a:r>
              <a:rPr lang="pt-PT" sz="1400"/>
              <a:t> </a:t>
            </a:r>
            <a:r>
              <a:rPr lang="pt-PT" sz="1400">
                <a:hlinkClick r:id="rId11"/>
              </a:rPr>
              <a:t>http://moodle.univ-metz.fr/</a:t>
            </a:r>
            <a:endParaRPr lang="pt-PT" sz="1400"/>
          </a:p>
          <a:p>
            <a:r>
              <a:rPr lang="pt-PT" sz="1400" b="1"/>
              <a:t>Université Paris V:</a:t>
            </a:r>
            <a:r>
              <a:rPr lang="pt-PT" sz="1400"/>
              <a:t> </a:t>
            </a:r>
            <a:r>
              <a:rPr lang="pt-PT" sz="1400">
                <a:hlinkClick r:id="rId12"/>
              </a:rPr>
              <a:t>http://moodle.univ-paris5.fr/</a:t>
            </a:r>
            <a:endParaRPr lang="pt-PT" sz="1400"/>
          </a:p>
          <a:p>
            <a:endParaRPr lang="pt-PT" sz="1400"/>
          </a:p>
          <a:p>
            <a:endParaRPr lang="pt-PT" sz="1400"/>
          </a:p>
          <a:p>
            <a:endParaRPr lang="pt-PT" sz="1400"/>
          </a:p>
          <a:p>
            <a:endParaRPr lang="pt-PT" sz="1400"/>
          </a:p>
          <a:p>
            <a:pPr>
              <a:spcBef>
                <a:spcPct val="50000"/>
              </a:spcBef>
            </a:pPr>
            <a:endParaRPr lang="pt-PT" sz="1400"/>
          </a:p>
        </p:txBody>
      </p:sp>
      <p:sp>
        <p:nvSpPr>
          <p:cNvPr id="16390" name="Text Box 17"/>
          <p:cNvSpPr txBox="1">
            <a:spLocks noChangeArrowheads="1"/>
          </p:cNvSpPr>
          <p:nvPr/>
        </p:nvSpPr>
        <p:spPr bwMode="auto">
          <a:xfrm>
            <a:off x="5430838" y="5510213"/>
            <a:ext cx="2859087" cy="460375"/>
          </a:xfrm>
          <a:prstGeom prst="rect">
            <a:avLst/>
          </a:prstGeom>
          <a:noFill/>
          <a:ln w="9525">
            <a:noFill/>
            <a:miter lim="800000"/>
            <a:headEnd/>
            <a:tailEnd/>
          </a:ln>
        </p:spPr>
        <p:txBody>
          <a:bodyPr>
            <a:spAutoFit/>
          </a:bodyPr>
          <a:lstStyle/>
          <a:p>
            <a:pPr algn="ctr"/>
            <a:r>
              <a:rPr lang="en-US" sz="1200" b="1"/>
              <a:t>Voyons si vous avez compris.</a:t>
            </a:r>
          </a:p>
          <a:p>
            <a:pPr algn="ctr"/>
            <a:r>
              <a:rPr lang="en-US" sz="1200" b="1"/>
              <a:t>Test sur MOODLE, Cliquez ici !</a:t>
            </a:r>
          </a:p>
        </p:txBody>
      </p:sp>
      <p:pic>
        <p:nvPicPr>
          <p:cNvPr id="16391" name="Picture 18" descr="moodle-logo">
            <a:hlinkClick r:id="rId14" action="ppaction://hlinkfile">
              <a:snd r:embed="rId13" name="camera.wav"/>
            </a:hlinkClick>
          </p:cNvPr>
          <p:cNvPicPr>
            <a:picLocks noChangeAspect="1" noChangeArrowheads="1"/>
          </p:cNvPicPr>
          <p:nvPr/>
        </p:nvPicPr>
        <p:blipFill>
          <a:blip r:embed="rId15" cstate="print"/>
          <a:srcRect/>
          <a:stretch>
            <a:fillRect/>
          </a:stretch>
        </p:blipFill>
        <p:spPr bwMode="auto">
          <a:xfrm>
            <a:off x="6370638" y="6040438"/>
            <a:ext cx="1108075" cy="276225"/>
          </a:xfrm>
          <a:prstGeom prst="rect">
            <a:avLst/>
          </a:prstGeom>
          <a:noFill/>
          <a:ln w="9525">
            <a:noFill/>
            <a:miter lim="800000"/>
            <a:headEnd/>
            <a:tailEnd/>
          </a:ln>
        </p:spPr>
      </p:pic>
      <p:sp>
        <p:nvSpPr>
          <p:cNvPr id="16392" name="Rectangle 19"/>
          <p:cNvSpPr>
            <a:spLocks noChangeArrowheads="1"/>
          </p:cNvSpPr>
          <p:nvPr/>
        </p:nvSpPr>
        <p:spPr bwMode="auto">
          <a:xfrm>
            <a:off x="4992688" y="184150"/>
            <a:ext cx="4151312" cy="727075"/>
          </a:xfrm>
          <a:prstGeom prst="rect">
            <a:avLst/>
          </a:prstGeom>
          <a:noFill/>
          <a:ln w="9525">
            <a:noFill/>
            <a:miter lim="800000"/>
            <a:headEnd/>
            <a:tailEnd/>
          </a:ln>
        </p:spPr>
        <p:txBody>
          <a:bodyPr lIns="0" tIns="0" rIns="0" bIns="0" anchor="ctr"/>
          <a:lstStyle/>
          <a:p>
            <a:pPr defTabSz="414338" hangingPunct="0">
              <a:lnSpc>
                <a:spcPct val="93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5900" algn="l"/>
              </a:tabLst>
            </a:pPr>
            <a:r>
              <a:rPr lang="pt-PT" sz="3600" b="1" i="1"/>
              <a:t>Plus avec Moodle?</a:t>
            </a:r>
          </a:p>
        </p:txBody>
      </p:sp>
      <p:sp>
        <p:nvSpPr>
          <p:cNvPr id="16393" name="Rectangle 20"/>
          <p:cNvSpPr>
            <a:spLocks noChangeArrowheads="1"/>
          </p:cNvSpPr>
          <p:nvPr/>
        </p:nvSpPr>
        <p:spPr bwMode="auto">
          <a:xfrm>
            <a:off x="573088" y="2006600"/>
            <a:ext cx="6415087" cy="801688"/>
          </a:xfrm>
          <a:prstGeom prst="rect">
            <a:avLst/>
          </a:prstGeom>
          <a:noFill/>
          <a:ln w="9525">
            <a:noFill/>
            <a:miter lim="800000"/>
            <a:headEnd/>
            <a:tailEnd/>
          </a:ln>
        </p:spPr>
        <p:txBody>
          <a:bodyPr lIns="0" tIns="0" rIns="0" bIns="0" anchor="ctr"/>
          <a:lstStyle/>
          <a:p>
            <a:pPr defTabSz="457200" hangingPunct="0">
              <a:lnSpc>
                <a:spcPct val="93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Lst>
            </a:pPr>
            <a:r>
              <a:rPr lang="pt-PT" sz="2000" b="1" i="1"/>
              <a:t>Voyez ci-dessous toutes les institutions qui utilisent déjà MOODLE et qui en sont satisfaits:</a:t>
            </a:r>
          </a:p>
        </p:txBody>
      </p:sp>
      <p:sp>
        <p:nvSpPr>
          <p:cNvPr id="16394" name="Rectangle 21"/>
          <p:cNvSpPr>
            <a:spLocks noChangeArrowheads="1"/>
          </p:cNvSpPr>
          <p:nvPr/>
        </p:nvSpPr>
        <p:spPr bwMode="auto">
          <a:xfrm>
            <a:off x="500063" y="4676775"/>
            <a:ext cx="2020887" cy="962025"/>
          </a:xfrm>
          <a:prstGeom prst="rect">
            <a:avLst/>
          </a:prstGeom>
          <a:noFill/>
          <a:ln w="9525">
            <a:noFill/>
            <a:miter lim="800000"/>
            <a:headEnd/>
            <a:tailEnd/>
          </a:ln>
        </p:spPr>
        <p:txBody>
          <a:bodyPr lIns="0" tIns="0" rIns="0" bIns="0" anchor="ctr"/>
          <a:lstStyle/>
          <a:p>
            <a:pPr defTabSz="457200" hangingPunct="0">
              <a:lnSpc>
                <a:spcPct val="93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Lst>
            </a:pPr>
            <a:r>
              <a:rPr lang="pt-PT" sz="1600" b="1" i="1">
                <a:solidFill>
                  <a:srgbClr val="FF9900"/>
                </a:solidFill>
              </a:rPr>
              <a:t>Vous voulez installer Moodle,Cliquez ici:</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ph type="title"/>
          </p:nvPr>
        </p:nvSpPr>
        <p:spPr bwMode="auto">
          <a:xfrm>
            <a:off x="3540125" y="196850"/>
            <a:ext cx="5362575" cy="695325"/>
          </a:xfrm>
          <a:noFill/>
          <a:ln>
            <a:miter lim="800000"/>
            <a:headEnd/>
            <a:tailEnd/>
          </a:ln>
        </p:spPr>
        <p:txBody>
          <a:bodyPr vert="horz" wrap="square" lIns="0" tIns="0" rIns="0" bIns="0" numCol="1" anchor="ctr" anchorCtr="0" compatLnSpc="1">
            <a:prstTxWarp prst="textNoShape">
              <a:avLst/>
            </a:prstTxWarp>
          </a:bodyPr>
          <a:lstStyle/>
          <a:p>
            <a:pPr algn="r" defTabSz="457200" eaLnBrk="1">
              <a:lnSpc>
                <a:spcPct val="93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pt-PT" sz="3600" b="1" i="1" smtClean="0">
                <a:solidFill>
                  <a:schemeClr val="tx1"/>
                </a:solidFill>
              </a:rPr>
              <a:t>Introduction</a:t>
            </a:r>
          </a:p>
        </p:txBody>
      </p:sp>
      <p:sp>
        <p:nvSpPr>
          <p:cNvPr id="3075" name="Text Box 5"/>
          <p:cNvSpPr txBox="1">
            <a:spLocks noChangeArrowheads="1"/>
          </p:cNvSpPr>
          <p:nvPr/>
        </p:nvSpPr>
        <p:spPr bwMode="auto">
          <a:xfrm>
            <a:off x="344775" y="1322388"/>
            <a:ext cx="6625652" cy="4263475"/>
          </a:xfrm>
          <a:prstGeom prst="rect">
            <a:avLst/>
          </a:prstGeom>
          <a:noFill/>
          <a:ln w="9525">
            <a:noFill/>
            <a:miter lim="800000"/>
            <a:headEnd/>
            <a:tailEnd/>
          </a:ln>
        </p:spPr>
        <p:txBody>
          <a:bodyPr wrap="square" lIns="0" tIns="0" rIns="0" bIns="0">
            <a:spAutoFit/>
          </a:bodyPr>
          <a:lstStyle/>
          <a:p>
            <a:pPr hangingPunct="0">
              <a:lnSpc>
                <a:spcPct val="93000"/>
              </a:lnSpc>
              <a:spcBef>
                <a:spcPts val="438"/>
              </a:spcBef>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endParaRPr lang="pt-PT" sz="1400" b="1" i="1" dirty="0">
              <a:solidFill>
                <a:srgbClr val="FF9933"/>
              </a:solidFill>
            </a:endParaRPr>
          </a:p>
          <a:p>
            <a:pPr algn="just" hangingPunct="0">
              <a:lnSpc>
                <a:spcPct val="93000"/>
              </a:lnSpc>
              <a:spcBef>
                <a:spcPts val="438"/>
              </a:spcBef>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pt-PT" sz="2200" b="1" i="1" dirty="0">
                <a:solidFill>
                  <a:srgbClr val="FF6600"/>
                </a:solidFill>
                <a:latin typeface="Calibri" pitchFamily="34" charset="0"/>
              </a:rPr>
              <a:t>MOODLE</a:t>
            </a:r>
            <a:r>
              <a:rPr lang="pt-PT" sz="2200" dirty="0">
                <a:solidFill>
                  <a:srgbClr val="FF9933"/>
                </a:solidFill>
                <a:latin typeface="Calibri" pitchFamily="34" charset="0"/>
              </a:rPr>
              <a:t> </a:t>
            </a:r>
            <a:r>
              <a:rPr lang="pt-PT" sz="2200" dirty="0">
                <a:latin typeface="Calibri" pitchFamily="34" charset="0"/>
              </a:rPr>
              <a:t>est un logiciel </a:t>
            </a:r>
            <a:r>
              <a:rPr lang="fr-FR" sz="2200" b="1" i="1" dirty="0">
                <a:latin typeface="Calibri" pitchFamily="34" charset="0"/>
              </a:rPr>
              <a:t>open-source</a:t>
            </a:r>
            <a:r>
              <a:rPr lang="fr-FR" sz="2200" dirty="0">
                <a:latin typeface="Calibri" pitchFamily="34" charset="0"/>
              </a:rPr>
              <a:t> </a:t>
            </a:r>
            <a:r>
              <a:rPr lang="fr-FR" sz="2200" b="1" dirty="0" smtClean="0">
                <a:latin typeface="Calibri" pitchFamily="34" charset="0"/>
              </a:rPr>
              <a:t>de production de </a:t>
            </a:r>
            <a:r>
              <a:rPr lang="fr-FR" sz="2200" b="1" dirty="0">
                <a:latin typeface="Calibri" pitchFamily="34" charset="0"/>
              </a:rPr>
              <a:t>cours </a:t>
            </a:r>
            <a:r>
              <a:rPr lang="fr-FR" sz="2200" b="1" dirty="0" err="1">
                <a:latin typeface="Calibri" pitchFamily="34" charset="0"/>
              </a:rPr>
              <a:t>en-ligne</a:t>
            </a:r>
            <a:r>
              <a:rPr lang="fr-FR" sz="2200" dirty="0">
                <a:latin typeface="Calibri" pitchFamily="34" charset="0"/>
              </a:rPr>
              <a:t> sur Internet écrit </a:t>
            </a:r>
            <a:r>
              <a:rPr lang="fr-FR" sz="2200" dirty="0" smtClean="0">
                <a:latin typeface="Calibri" pitchFamily="34" charset="0"/>
              </a:rPr>
              <a:t> en </a:t>
            </a:r>
            <a:r>
              <a:rPr lang="fr-FR" sz="2200" b="1" dirty="0">
                <a:latin typeface="Calibri" pitchFamily="34" charset="0"/>
              </a:rPr>
              <a:t>PHP</a:t>
            </a:r>
            <a:r>
              <a:rPr lang="fr-FR" sz="2200" dirty="0">
                <a:latin typeface="Calibri" pitchFamily="34" charset="0"/>
              </a:rPr>
              <a:t> et </a:t>
            </a:r>
            <a:r>
              <a:rPr lang="fr-FR" sz="2200" dirty="0" smtClean="0">
                <a:latin typeface="Calibri" pitchFamily="34" charset="0"/>
              </a:rPr>
              <a:t>utilisant </a:t>
            </a:r>
            <a:r>
              <a:rPr lang="fr-FR" sz="2200" b="1" dirty="0" smtClean="0">
                <a:latin typeface="Calibri" pitchFamily="34" charset="0"/>
              </a:rPr>
              <a:t>MySQL</a:t>
            </a:r>
            <a:r>
              <a:rPr lang="fr-FR" sz="2200" dirty="0" smtClean="0">
                <a:latin typeface="Calibri" pitchFamily="34" charset="0"/>
              </a:rPr>
              <a:t> </a:t>
            </a:r>
            <a:r>
              <a:rPr lang="fr-FR" sz="2200" dirty="0">
                <a:latin typeface="Calibri" pitchFamily="34" charset="0"/>
              </a:rPr>
              <a:t>comme base de données. </a:t>
            </a:r>
          </a:p>
          <a:p>
            <a:pPr algn="just" hangingPunct="0">
              <a:lnSpc>
                <a:spcPct val="93000"/>
              </a:lnSpc>
              <a:spcBef>
                <a:spcPts val="438"/>
              </a:spcBef>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fr-FR" sz="800" dirty="0" smtClean="0">
                <a:latin typeface="Calibri" pitchFamily="34" charset="0"/>
              </a:rPr>
              <a:t>   </a:t>
            </a:r>
            <a:endParaRPr lang="pt-PT" sz="800" dirty="0">
              <a:latin typeface="Calibri" pitchFamily="34" charset="0"/>
            </a:endParaRPr>
          </a:p>
          <a:p>
            <a:pPr algn="just" hangingPunct="0">
              <a:lnSpc>
                <a:spcPct val="93000"/>
              </a:lnSpc>
              <a:spcBef>
                <a:spcPts val="438"/>
              </a:spcBef>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pt-PT" sz="2200" b="1" i="1" dirty="0">
                <a:solidFill>
                  <a:srgbClr val="FF6600"/>
                </a:solidFill>
                <a:latin typeface="Calibri" pitchFamily="34" charset="0"/>
              </a:rPr>
              <a:t>MOODLE</a:t>
            </a:r>
            <a:r>
              <a:rPr lang="pt-PT" sz="2200" dirty="0">
                <a:latin typeface="Calibri" pitchFamily="34" charset="0"/>
              </a:rPr>
              <a:t> a été créée en 1999 par </a:t>
            </a:r>
            <a:r>
              <a:rPr lang="pt-PT" sz="2200" dirty="0" smtClean="0">
                <a:latin typeface="Calibri" pitchFamily="34" charset="0"/>
              </a:rPr>
              <a:t>l’informaticiens </a:t>
            </a:r>
            <a:br>
              <a:rPr lang="pt-PT" sz="2200" dirty="0" smtClean="0">
                <a:latin typeface="Calibri" pitchFamily="34" charset="0"/>
              </a:rPr>
            </a:br>
            <a:r>
              <a:rPr lang="pt-PT" sz="2200" dirty="0" smtClean="0">
                <a:latin typeface="Calibri" pitchFamily="34" charset="0"/>
              </a:rPr>
              <a:t>Australien: </a:t>
            </a:r>
            <a:r>
              <a:rPr lang="pt-PT" sz="2200" b="1" dirty="0">
                <a:latin typeface="Calibri" pitchFamily="34" charset="0"/>
              </a:rPr>
              <a:t>Martin Dougiamas</a:t>
            </a:r>
            <a:r>
              <a:rPr lang="pt-PT" sz="2200" dirty="0">
                <a:latin typeface="Calibri" pitchFamily="34" charset="0"/>
              </a:rPr>
              <a:t>.</a:t>
            </a:r>
          </a:p>
          <a:p>
            <a:pPr algn="just" hangingPunct="0">
              <a:lnSpc>
                <a:spcPct val="93000"/>
              </a:lnSpc>
              <a:spcBef>
                <a:spcPts val="438"/>
              </a:spcBef>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endParaRPr lang="pt-PT" sz="1600" dirty="0">
              <a:latin typeface="Calibri" pitchFamily="34" charset="0"/>
            </a:endParaRPr>
          </a:p>
          <a:p>
            <a:pPr algn="just" hangingPunct="0">
              <a:lnSpc>
                <a:spcPct val="93000"/>
              </a:lnSpc>
              <a:spcBef>
                <a:spcPts val="438"/>
              </a:spcBef>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pt-PT" sz="2200" b="1" i="1" dirty="0">
                <a:solidFill>
                  <a:srgbClr val="FF6600"/>
                </a:solidFill>
                <a:latin typeface="Calibri" pitchFamily="34" charset="0"/>
              </a:rPr>
              <a:t>MOODLE</a:t>
            </a:r>
            <a:r>
              <a:rPr lang="fr-FR" sz="2200" dirty="0">
                <a:latin typeface="Calibri" pitchFamily="34" charset="0"/>
              </a:rPr>
              <a:t> comporte différents modules de base qui permettent de </a:t>
            </a:r>
            <a:r>
              <a:rPr lang="fr-FR" sz="2200" b="1" dirty="0">
                <a:latin typeface="Calibri" pitchFamily="34" charset="0"/>
              </a:rPr>
              <a:t>mettre à disposition des ressources</a:t>
            </a:r>
            <a:r>
              <a:rPr lang="fr-FR" sz="2200" dirty="0">
                <a:latin typeface="Calibri" pitchFamily="34" charset="0"/>
              </a:rPr>
              <a:t> (</a:t>
            </a:r>
            <a:r>
              <a:rPr lang="fr-FR" sz="2200" b="1" dirty="0">
                <a:solidFill>
                  <a:srgbClr val="FF6600"/>
                </a:solidFill>
                <a:latin typeface="Calibri" pitchFamily="34" charset="0"/>
              </a:rPr>
              <a:t>PDF</a:t>
            </a:r>
            <a:r>
              <a:rPr lang="fr-FR" sz="2200" dirty="0">
                <a:latin typeface="Calibri" pitchFamily="34" charset="0"/>
              </a:rPr>
              <a:t> du cours, </a:t>
            </a:r>
            <a:r>
              <a:rPr lang="fr-FR" sz="2200" b="1" dirty="0">
                <a:solidFill>
                  <a:srgbClr val="FF6600"/>
                </a:solidFill>
                <a:latin typeface="Calibri" pitchFamily="34" charset="0"/>
              </a:rPr>
              <a:t>liens</a:t>
            </a:r>
            <a:r>
              <a:rPr lang="fr-FR" sz="2200" dirty="0">
                <a:latin typeface="Calibri" pitchFamily="34" charset="0"/>
              </a:rPr>
              <a:t> vers d’autres sites Web), de définir des </a:t>
            </a:r>
            <a:r>
              <a:rPr lang="fr-FR" sz="2200" b="1" dirty="0">
                <a:solidFill>
                  <a:srgbClr val="FF6600"/>
                </a:solidFill>
                <a:latin typeface="Calibri" pitchFamily="34" charset="0"/>
              </a:rPr>
              <a:t>devoirs</a:t>
            </a:r>
            <a:r>
              <a:rPr lang="fr-FR" sz="2200" dirty="0">
                <a:latin typeface="Calibri" pitchFamily="34" charset="0"/>
              </a:rPr>
              <a:t>, de faire un </a:t>
            </a:r>
            <a:r>
              <a:rPr lang="fr-FR" sz="2200" b="1" dirty="0">
                <a:solidFill>
                  <a:srgbClr val="FF6600"/>
                </a:solidFill>
                <a:latin typeface="Calibri" pitchFamily="34" charset="0"/>
              </a:rPr>
              <a:t>sondage</a:t>
            </a:r>
            <a:r>
              <a:rPr lang="fr-FR" sz="2200" dirty="0">
                <a:latin typeface="Calibri" pitchFamily="34" charset="0"/>
              </a:rPr>
              <a:t>, d’installer des </a:t>
            </a:r>
            <a:r>
              <a:rPr lang="fr-FR" sz="2200" b="1" dirty="0">
                <a:solidFill>
                  <a:srgbClr val="FF6600"/>
                </a:solidFill>
                <a:latin typeface="Calibri" pitchFamily="34" charset="0"/>
              </a:rPr>
              <a:t>forums</a:t>
            </a:r>
            <a:r>
              <a:rPr lang="fr-FR" sz="2200" dirty="0">
                <a:latin typeface="Calibri" pitchFamily="34" charset="0"/>
              </a:rPr>
              <a:t> de discussion, d’organiser des </a:t>
            </a:r>
            <a:r>
              <a:rPr lang="fr-FR" sz="2200" b="1" dirty="0">
                <a:solidFill>
                  <a:srgbClr val="FF6600"/>
                </a:solidFill>
                <a:latin typeface="Calibri" pitchFamily="34" charset="0"/>
              </a:rPr>
              <a:t>questionnaires</a:t>
            </a:r>
            <a:r>
              <a:rPr lang="fr-FR" sz="2200" dirty="0">
                <a:latin typeface="Calibri" pitchFamily="34" charset="0"/>
              </a:rPr>
              <a:t> (exercices en ligne), etc. </a:t>
            </a:r>
            <a:endParaRPr lang="pt-PT" sz="2200" dirty="0">
              <a:latin typeface="Calibri" pitchFamily="34" charset="0"/>
            </a:endParaRPr>
          </a:p>
        </p:txBody>
      </p:sp>
      <p:sp>
        <p:nvSpPr>
          <p:cNvPr id="3076" name="Text Box 14"/>
          <p:cNvSpPr txBox="1">
            <a:spLocks noChangeArrowheads="1"/>
          </p:cNvSpPr>
          <p:nvPr/>
        </p:nvSpPr>
        <p:spPr bwMode="auto">
          <a:xfrm>
            <a:off x="7089281" y="5853371"/>
            <a:ext cx="1785937" cy="547687"/>
          </a:xfrm>
          <a:prstGeom prst="rect">
            <a:avLst/>
          </a:prstGeom>
          <a:noFill/>
          <a:ln w="9525">
            <a:noFill/>
            <a:miter lim="800000"/>
            <a:headEnd/>
            <a:tailEnd/>
          </a:ln>
        </p:spPr>
        <p:txBody>
          <a:bodyPr lIns="0" tIns="0" rIns="0" bIns="0">
            <a:spAutoFit/>
          </a:bodyPr>
          <a:lstStyle/>
          <a:p>
            <a:pPr algn="ctr" defTabSz="828675">
              <a:tabLst>
                <a:tab pos="657225" algn="l"/>
                <a:tab pos="1312863" algn="l"/>
              </a:tabLst>
            </a:pPr>
            <a:r>
              <a:rPr lang="pt-PT" sz="1200" i="1" dirty="0"/>
              <a:t>Martin Dougiamas</a:t>
            </a:r>
          </a:p>
          <a:p>
            <a:pPr algn="ctr" defTabSz="828675">
              <a:tabLst>
                <a:tab pos="657225" algn="l"/>
                <a:tab pos="1312863" algn="l"/>
              </a:tabLst>
            </a:pPr>
            <a:r>
              <a:rPr lang="pt-PT" sz="1200" i="1" dirty="0"/>
              <a:t>Créateur et développeur de MOODLE</a:t>
            </a:r>
          </a:p>
        </p:txBody>
      </p:sp>
      <p:pic>
        <p:nvPicPr>
          <p:cNvPr id="6159" name="Picture 15" descr="martin"/>
          <p:cNvPicPr>
            <a:picLocks noChangeAspect="1" noChangeArrowheads="1"/>
          </p:cNvPicPr>
          <p:nvPr/>
        </p:nvPicPr>
        <p:blipFill>
          <a:blip r:embed="rId3" cstate="print"/>
          <a:srcRect/>
          <a:stretch>
            <a:fillRect/>
          </a:stretch>
        </p:blipFill>
        <p:spPr bwMode="auto">
          <a:xfrm>
            <a:off x="7543306" y="4634171"/>
            <a:ext cx="1050925" cy="1073150"/>
          </a:xfrm>
          <a:prstGeom prst="rect">
            <a:avLst/>
          </a:prstGeom>
          <a:noFill/>
          <a:ln w="3175">
            <a:solidFill>
              <a:srgbClr val="000000"/>
            </a:solidFill>
            <a:miter lim="800000"/>
            <a:headEnd/>
            <a:tailEnd/>
          </a:ln>
          <a:effectLst>
            <a:outerShdw dist="107763" dir="2700000" algn="ctr" rotWithShape="0">
              <a:srgbClr val="80808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checkerboard(across)">
                                      <p:cBhvr>
                                        <p:cTn id="7" dur="500"/>
                                        <p:tgtEl>
                                          <p:spTgt spid="30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075">
                                            <p:txEl>
                                              <p:pRg st="3" end="3"/>
                                            </p:txEl>
                                          </p:spTgt>
                                        </p:tgtEl>
                                        <p:attrNameLst>
                                          <p:attrName>style.visibility</p:attrName>
                                        </p:attrNameLst>
                                      </p:cBhvr>
                                      <p:to>
                                        <p:strVal val="visible"/>
                                      </p:to>
                                    </p:set>
                                    <p:animEffect transition="in" filter="checkerboard(across)">
                                      <p:cBhvr>
                                        <p:cTn id="12" dur="500"/>
                                        <p:tgtEl>
                                          <p:spTgt spid="3075">
                                            <p:txEl>
                                              <p:pRg st="3" end="3"/>
                                            </p:txEl>
                                          </p:spTgt>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6159"/>
                                        </p:tgtEl>
                                        <p:attrNameLst>
                                          <p:attrName>style.visibility</p:attrName>
                                        </p:attrNameLst>
                                      </p:cBhvr>
                                      <p:to>
                                        <p:strVal val="visible"/>
                                      </p:to>
                                    </p:set>
                                    <p:anim calcmode="lin" valueType="num">
                                      <p:cBhvr additive="base">
                                        <p:cTn id="16" dur="500" fill="hold"/>
                                        <p:tgtEl>
                                          <p:spTgt spid="6159"/>
                                        </p:tgtEl>
                                        <p:attrNameLst>
                                          <p:attrName>ppt_x</p:attrName>
                                        </p:attrNameLst>
                                      </p:cBhvr>
                                      <p:tavLst>
                                        <p:tav tm="0">
                                          <p:val>
                                            <p:strVal val="#ppt_x"/>
                                          </p:val>
                                        </p:tav>
                                        <p:tav tm="100000">
                                          <p:val>
                                            <p:strVal val="#ppt_x"/>
                                          </p:val>
                                        </p:tav>
                                      </p:tavLst>
                                    </p:anim>
                                    <p:anim calcmode="lin" valueType="num">
                                      <p:cBhvr additive="base">
                                        <p:cTn id="17" dur="500" fill="hold"/>
                                        <p:tgtEl>
                                          <p:spTgt spid="615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076"/>
                                        </p:tgtEl>
                                        <p:attrNameLst>
                                          <p:attrName>style.visibility</p:attrName>
                                        </p:attrNameLst>
                                      </p:cBhvr>
                                      <p:to>
                                        <p:strVal val="visible"/>
                                      </p:to>
                                    </p:set>
                                    <p:anim calcmode="lin" valueType="num">
                                      <p:cBhvr additive="base">
                                        <p:cTn id="20" dur="500" fill="hold"/>
                                        <p:tgtEl>
                                          <p:spTgt spid="3076"/>
                                        </p:tgtEl>
                                        <p:attrNameLst>
                                          <p:attrName>ppt_x</p:attrName>
                                        </p:attrNameLst>
                                      </p:cBhvr>
                                      <p:tavLst>
                                        <p:tav tm="0">
                                          <p:val>
                                            <p:strVal val="#ppt_x"/>
                                          </p:val>
                                        </p:tav>
                                        <p:tav tm="100000">
                                          <p:val>
                                            <p:strVal val="#ppt_x"/>
                                          </p:val>
                                        </p:tav>
                                      </p:tavLst>
                                    </p:anim>
                                    <p:anim calcmode="lin" valueType="num">
                                      <p:cBhvr additive="base">
                                        <p:cTn id="21"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3075">
                                            <p:txEl>
                                              <p:pRg st="5" end="5"/>
                                            </p:txEl>
                                          </p:spTgt>
                                        </p:tgtEl>
                                        <p:attrNameLst>
                                          <p:attrName>style.visibility</p:attrName>
                                        </p:attrNameLst>
                                      </p:cBhvr>
                                      <p:to>
                                        <p:strVal val="visible"/>
                                      </p:to>
                                    </p:set>
                                    <p:animEffect transition="in" filter="checkerboard(across)">
                                      <p:cBhvr>
                                        <p:cTn id="26" dur="500"/>
                                        <p:tgtEl>
                                          <p:spTgt spid="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ph type="title"/>
          </p:nvPr>
        </p:nvSpPr>
        <p:spPr bwMode="auto">
          <a:xfrm>
            <a:off x="4667250" y="227013"/>
            <a:ext cx="4300538" cy="811212"/>
          </a:xfrm>
          <a:noFill/>
          <a:ln>
            <a:miter lim="800000"/>
            <a:headEnd/>
            <a:tailEnd/>
          </a:ln>
        </p:spPr>
        <p:txBody>
          <a:bodyPr vert="horz" wrap="square" lIns="0" tIns="0" rIns="0" bIns="0" numCol="1" anchor="ctr" anchorCtr="0" compatLnSpc="1">
            <a:prstTxWarp prst="textNoShape">
              <a:avLst/>
            </a:prstTxWarp>
          </a:bodyPr>
          <a:lstStyle/>
          <a:p>
            <a:pPr algn="r" defTabSz="414338" eaLnBrk="1">
              <a:lnSpc>
                <a:spcPct val="93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5900" algn="l"/>
                <a:tab pos="7223125" algn="l"/>
              </a:tabLst>
            </a:pPr>
            <a:r>
              <a:rPr lang="pt-PT" sz="3600" b="1" i="1" smtClean="0">
                <a:solidFill>
                  <a:schemeClr val="tx1"/>
                </a:solidFill>
                <a:ea typeface="Lucida Sans Unicode" pitchFamily="34" charset="0"/>
                <a:cs typeface="Lucida Sans Unicode" pitchFamily="34" charset="0"/>
              </a:rPr>
              <a:t>Accueil</a:t>
            </a:r>
          </a:p>
        </p:txBody>
      </p:sp>
      <p:sp>
        <p:nvSpPr>
          <p:cNvPr id="4099" name="Text Box 3"/>
          <p:cNvSpPr txBox="1">
            <a:spLocks noChangeArrowheads="1"/>
          </p:cNvSpPr>
          <p:nvPr/>
        </p:nvSpPr>
        <p:spPr bwMode="auto">
          <a:xfrm>
            <a:off x="311150" y="1422400"/>
            <a:ext cx="8626475" cy="2154436"/>
          </a:xfrm>
          <a:prstGeom prst="rect">
            <a:avLst/>
          </a:prstGeom>
          <a:noFill/>
          <a:ln w="9525">
            <a:noFill/>
            <a:miter lim="800000"/>
            <a:headEnd/>
            <a:tailEnd/>
          </a:ln>
        </p:spPr>
        <p:txBody>
          <a:bodyPr lIns="0" tIns="0" rIns="0" bIns="0">
            <a:spAutoFit/>
          </a:bodyPr>
          <a:lstStyle/>
          <a:p>
            <a:pPr marL="269875" indent="-269875" defTabSz="828675">
              <a:buFont typeface="Arial" pitchFamily="34" charset="0"/>
              <a:buChar char="•"/>
              <a:tabLst>
                <a:tab pos="657225" algn="l"/>
                <a:tab pos="1312863" algn="l"/>
                <a:tab pos="1970088" algn="l"/>
                <a:tab pos="2627313" algn="l"/>
                <a:tab pos="3282950" algn="l"/>
                <a:tab pos="3940175" algn="l"/>
                <a:tab pos="4595813" algn="l"/>
              </a:tabLst>
            </a:pPr>
            <a:r>
              <a:rPr lang="fr-FR" sz="2000" dirty="0">
                <a:latin typeface="Calibri" pitchFamily="34" charset="0"/>
              </a:rPr>
              <a:t>L’ensemble de ces fonctionnalités, aussi bien au niveau de l’</a:t>
            </a:r>
            <a:r>
              <a:rPr lang="fr-FR" sz="2000" b="1" dirty="0">
                <a:solidFill>
                  <a:srgbClr val="FF6600"/>
                </a:solidFill>
                <a:latin typeface="Calibri" pitchFamily="34" charset="0"/>
              </a:rPr>
              <a:t>administration</a:t>
            </a:r>
            <a:r>
              <a:rPr lang="fr-FR" sz="2000" dirty="0">
                <a:solidFill>
                  <a:srgbClr val="FF6600"/>
                </a:solidFill>
                <a:latin typeface="Calibri" pitchFamily="34" charset="0"/>
              </a:rPr>
              <a:t> </a:t>
            </a:r>
            <a:r>
              <a:rPr lang="fr-FR" sz="2000" dirty="0">
                <a:latin typeface="Calibri" pitchFamily="34" charset="0"/>
              </a:rPr>
              <a:t>(création de forums, d’exercices, etc.) que de </a:t>
            </a:r>
            <a:r>
              <a:rPr lang="fr-FR" sz="2000" b="1" dirty="0">
                <a:solidFill>
                  <a:srgbClr val="FF6600"/>
                </a:solidFill>
                <a:latin typeface="Calibri" pitchFamily="34" charset="0"/>
              </a:rPr>
              <a:t>l’utilisation par les étudiants</a:t>
            </a:r>
            <a:r>
              <a:rPr lang="fr-FR" sz="2000" dirty="0">
                <a:latin typeface="Calibri" pitchFamily="34" charset="0"/>
              </a:rPr>
              <a:t>, se fait directement </a:t>
            </a:r>
            <a:r>
              <a:rPr lang="fr-FR" sz="2000" b="1" dirty="0">
                <a:solidFill>
                  <a:srgbClr val="FF6600"/>
                </a:solidFill>
                <a:latin typeface="Calibri" pitchFamily="34" charset="0"/>
              </a:rPr>
              <a:t>au départ d’un navigateur Internet</a:t>
            </a:r>
            <a:r>
              <a:rPr lang="fr-FR" sz="2000" dirty="0">
                <a:latin typeface="Calibri" pitchFamily="34" charset="0"/>
              </a:rPr>
              <a:t>. </a:t>
            </a:r>
          </a:p>
          <a:p>
            <a:pPr marL="269875" indent="-269875" defTabSz="828675">
              <a:buFont typeface="Arial" pitchFamily="34" charset="0"/>
              <a:buChar char="•"/>
              <a:tabLst>
                <a:tab pos="657225" algn="l"/>
                <a:tab pos="1312863" algn="l"/>
                <a:tab pos="1970088" algn="l"/>
                <a:tab pos="2627313" algn="l"/>
                <a:tab pos="3282950" algn="l"/>
                <a:tab pos="3940175" algn="l"/>
                <a:tab pos="4595813" algn="l"/>
              </a:tabLst>
            </a:pPr>
            <a:r>
              <a:rPr lang="fr-FR" sz="2000" dirty="0" smtClean="0">
                <a:latin typeface="Calibri" pitchFamily="34" charset="0"/>
              </a:rPr>
              <a:t>Chaque apprenant crée </a:t>
            </a:r>
            <a:r>
              <a:rPr lang="fr-FR" sz="2000" b="1" dirty="0">
                <a:solidFill>
                  <a:srgbClr val="FF6600"/>
                </a:solidFill>
                <a:latin typeface="Calibri" pitchFamily="34" charset="0"/>
              </a:rPr>
              <a:t>son login personnel</a:t>
            </a:r>
            <a:r>
              <a:rPr lang="fr-FR" sz="2000" dirty="0">
                <a:latin typeface="Calibri" pitchFamily="34" charset="0"/>
              </a:rPr>
              <a:t> </a:t>
            </a:r>
            <a:r>
              <a:rPr lang="fr-FR" sz="2000" dirty="0" smtClean="0">
                <a:latin typeface="Calibri" pitchFamily="34" charset="0"/>
              </a:rPr>
              <a:t>et </a:t>
            </a:r>
            <a:r>
              <a:rPr lang="fr-FR" sz="2000" dirty="0">
                <a:latin typeface="Calibri" pitchFamily="34" charset="0"/>
              </a:rPr>
              <a:t>va pouvoir visualiser le cours qui l’intéresse. </a:t>
            </a:r>
          </a:p>
          <a:p>
            <a:pPr marL="269875" indent="-269875" defTabSz="828675">
              <a:buFont typeface="Arial" pitchFamily="34" charset="0"/>
              <a:buChar char="•"/>
              <a:tabLst>
                <a:tab pos="657225" algn="l"/>
                <a:tab pos="1312863" algn="l"/>
                <a:tab pos="1970088" algn="l"/>
                <a:tab pos="2627313" algn="l"/>
                <a:tab pos="3282950" algn="l"/>
                <a:tab pos="3940175" algn="l"/>
                <a:tab pos="4595813" algn="l"/>
              </a:tabLst>
            </a:pPr>
            <a:r>
              <a:rPr lang="fr-FR" sz="2000" dirty="0">
                <a:latin typeface="Calibri" pitchFamily="34" charset="0"/>
              </a:rPr>
              <a:t>Dans la zone centrale de l’écran il va voir les différentes activités qui lui sont proposées. </a:t>
            </a:r>
            <a:endParaRPr lang="pt-PT" sz="2000" dirty="0">
              <a:latin typeface="Calibri" pitchFamily="34" charset="0"/>
            </a:endParaRPr>
          </a:p>
        </p:txBody>
      </p:sp>
      <p:pic>
        <p:nvPicPr>
          <p:cNvPr id="4100" name="Picture 7" descr="moodle_INSCRIPTION"/>
          <p:cNvPicPr>
            <a:picLocks noChangeAspect="1" noChangeArrowheads="1"/>
          </p:cNvPicPr>
          <p:nvPr/>
        </p:nvPicPr>
        <p:blipFill>
          <a:blip r:embed="rId3" cstate="print"/>
          <a:srcRect/>
          <a:stretch>
            <a:fillRect/>
          </a:stretch>
        </p:blipFill>
        <p:spPr bwMode="auto">
          <a:xfrm>
            <a:off x="687388" y="4149725"/>
            <a:ext cx="2984500" cy="2433638"/>
          </a:xfrm>
          <a:prstGeom prst="rect">
            <a:avLst/>
          </a:prstGeom>
          <a:noFill/>
          <a:ln w="9525">
            <a:noFill/>
            <a:miter lim="800000"/>
            <a:headEnd/>
            <a:tailEnd/>
          </a:ln>
        </p:spPr>
      </p:pic>
      <p:sp>
        <p:nvSpPr>
          <p:cNvPr id="4101" name="Text Box 9"/>
          <p:cNvSpPr txBox="1">
            <a:spLocks noChangeArrowheads="1"/>
          </p:cNvSpPr>
          <p:nvPr/>
        </p:nvSpPr>
        <p:spPr bwMode="auto">
          <a:xfrm>
            <a:off x="314325" y="3857625"/>
            <a:ext cx="8593138" cy="284163"/>
          </a:xfrm>
          <a:prstGeom prst="rect">
            <a:avLst/>
          </a:prstGeom>
          <a:noFill/>
          <a:ln w="9525">
            <a:noFill/>
            <a:miter lim="800000"/>
            <a:headEnd/>
            <a:tailEnd/>
          </a:ln>
        </p:spPr>
        <p:txBody>
          <a:bodyPr>
            <a:spAutoFit/>
          </a:bodyPr>
          <a:lstStyle/>
          <a:p>
            <a:pPr algn="ctr" eaLnBrk="0" hangingPunct="0">
              <a:lnSpc>
                <a:spcPct val="90000"/>
              </a:lnSpc>
            </a:pPr>
            <a:r>
              <a:rPr lang="pt-PT" sz="1400" b="1" i="1">
                <a:latin typeface="Times New Roman" pitchFamily="18" charset="0"/>
              </a:rPr>
              <a:t>Moodle</a:t>
            </a:r>
            <a:r>
              <a:rPr lang="pt-PT" sz="1400" i="1">
                <a:latin typeface="Times New Roman" pitchFamily="18" charset="0"/>
              </a:rPr>
              <a:t>: interface intuitive, modifiable et personnalisable pour la navigation ce qui permet une réelle adaptabilité</a:t>
            </a:r>
          </a:p>
        </p:txBody>
      </p:sp>
      <p:pic>
        <p:nvPicPr>
          <p:cNvPr id="4102" name="Picture 11" descr="pageLOGIN"/>
          <p:cNvPicPr>
            <a:picLocks noChangeAspect="1" noChangeArrowheads="1"/>
          </p:cNvPicPr>
          <p:nvPr/>
        </p:nvPicPr>
        <p:blipFill>
          <a:blip r:embed="rId4" cstate="print"/>
          <a:srcRect/>
          <a:stretch>
            <a:fillRect/>
          </a:stretch>
        </p:blipFill>
        <p:spPr bwMode="auto">
          <a:xfrm>
            <a:off x="4265613" y="4176713"/>
            <a:ext cx="3995737" cy="2366962"/>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checkerboard(across)">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checkerboard(across)">
                                      <p:cBhvr>
                                        <p:cTn id="12" dur="5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checkerboard(across)">
                                      <p:cBhvr>
                                        <p:cTn id="17"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8707" name="Group 99"/>
          <p:cNvGraphicFramePr>
            <a:graphicFrameLocks noGrp="1"/>
          </p:cNvGraphicFramePr>
          <p:nvPr>
            <p:ph sz="quarter" idx="2"/>
          </p:nvPr>
        </p:nvGraphicFramePr>
        <p:xfrm>
          <a:off x="168275" y="3957638"/>
          <a:ext cx="2035319" cy="1469136"/>
        </p:xfrm>
        <a:graphic>
          <a:graphicData uri="http://schemas.openxmlformats.org/drawingml/2006/table">
            <a:tbl>
              <a:tblPr/>
              <a:tblGrid>
                <a:gridCol w="2035319"/>
              </a:tblGrid>
              <a:tr h="8129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rgbClr val="000000"/>
                          </a:solidFill>
                          <a:effectLst/>
                          <a:latin typeface="Arial" charset="0"/>
                        </a:rPr>
                        <a:t>Conception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rgbClr val="000000"/>
                          </a:solidFill>
                          <a:effectLst/>
                          <a:latin typeface="Arial" charset="0"/>
                        </a:rPr>
                        <a:t>des exercices, leçons…</a:t>
                      </a:r>
                      <a:endParaRPr kumimoji="0" lang="fr-FR" sz="200" b="1" i="0" u="none" strike="noStrike" cap="none" normalizeH="0" baseline="0" dirty="0" smtClean="0">
                        <a:ln>
                          <a:noFill/>
                        </a:ln>
                        <a:solidFill>
                          <a:srgbClr val="000000"/>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 b="1" i="0" u="none" strike="noStrike" cap="none" normalizeH="0" baseline="0" dirty="0" smtClean="0">
                        <a:ln>
                          <a:noFill/>
                        </a:ln>
                        <a:solidFill>
                          <a:srgbClr val="FF6600"/>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sng" strike="noStrike" cap="none" normalizeH="0" baseline="0" dirty="0" smtClean="0">
                          <a:ln>
                            <a:noFill/>
                          </a:ln>
                          <a:solidFill>
                            <a:srgbClr val="FF6600"/>
                          </a:solidFill>
                          <a:effectLst>
                            <a:outerShdw blurRad="38100" dist="38100" dir="2700000" algn="tl">
                              <a:srgbClr val="C0C0C0"/>
                            </a:outerShdw>
                          </a:effectLst>
                          <a:latin typeface="Arial" charset="0"/>
                        </a:rPr>
                        <a:t>PROFESSEUR</a:t>
                      </a:r>
                      <a:endParaRPr kumimoji="0" lang="tr-TR" sz="2000" b="1" i="0" u="sng" strike="noStrike" cap="none" normalizeH="0" baseline="0" dirty="0" smtClean="0">
                        <a:ln>
                          <a:noFill/>
                        </a:ln>
                        <a:solidFill>
                          <a:srgbClr val="FF6600"/>
                        </a:solidFill>
                        <a:effectLst>
                          <a:outerShdw blurRad="38100" dist="38100" dir="2700000" algn="tl">
                            <a:srgbClr val="C0C0C0"/>
                          </a:outerShdw>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128" name="Picture 4"/>
          <p:cNvPicPr>
            <a:picLocks noChangeAspect="1" noChangeArrowheads="1"/>
          </p:cNvPicPr>
          <p:nvPr/>
        </p:nvPicPr>
        <p:blipFill>
          <a:blip r:embed="rId3" cstate="print"/>
          <a:srcRect/>
          <a:stretch>
            <a:fillRect/>
          </a:stretch>
        </p:blipFill>
        <p:spPr bwMode="auto">
          <a:xfrm>
            <a:off x="3270250" y="1066800"/>
            <a:ext cx="2808288" cy="879475"/>
          </a:xfrm>
          <a:prstGeom prst="rect">
            <a:avLst/>
          </a:prstGeom>
          <a:noFill/>
          <a:ln w="9525">
            <a:noFill/>
            <a:round/>
            <a:headEnd/>
            <a:tailEnd/>
          </a:ln>
        </p:spPr>
      </p:pic>
      <p:pic>
        <p:nvPicPr>
          <p:cNvPr id="5129" name="Picture 5"/>
          <p:cNvPicPr>
            <a:picLocks noChangeAspect="1" noChangeArrowheads="1"/>
          </p:cNvPicPr>
          <p:nvPr/>
        </p:nvPicPr>
        <p:blipFill>
          <a:blip r:embed="rId4" cstate="print"/>
          <a:srcRect/>
          <a:stretch>
            <a:fillRect/>
          </a:stretch>
        </p:blipFill>
        <p:spPr bwMode="auto">
          <a:xfrm>
            <a:off x="374650" y="5522913"/>
            <a:ext cx="1468438" cy="1084262"/>
          </a:xfrm>
          <a:prstGeom prst="rect">
            <a:avLst/>
          </a:prstGeom>
          <a:noFill/>
          <a:ln w="9525">
            <a:noFill/>
            <a:miter lim="800000"/>
            <a:headEnd/>
            <a:tailEnd/>
          </a:ln>
        </p:spPr>
      </p:pic>
      <p:sp>
        <p:nvSpPr>
          <p:cNvPr id="68614" name="AutoShape 6"/>
          <p:cNvSpPr>
            <a:spLocks noChangeArrowheads="1"/>
          </p:cNvSpPr>
          <p:nvPr/>
        </p:nvSpPr>
        <p:spPr bwMode="auto">
          <a:xfrm>
            <a:off x="2771775" y="5419725"/>
            <a:ext cx="3886200" cy="1104900"/>
          </a:xfrm>
          <a:prstGeom prst="leftRightArrow">
            <a:avLst>
              <a:gd name="adj1" fmla="val 50000"/>
              <a:gd name="adj2" fmla="val 70345"/>
            </a:avLst>
          </a:prstGeom>
          <a:solidFill>
            <a:srgbClr val="000000"/>
          </a:solidFill>
          <a:ln w="9525">
            <a:solidFill>
              <a:schemeClr val="tx1"/>
            </a:solidFill>
            <a:miter lim="800000"/>
            <a:headEnd/>
            <a:tailEnd/>
          </a:ln>
          <a:effectLst/>
        </p:spPr>
        <p:txBody>
          <a:bodyPr wrap="none" anchor="ctr"/>
          <a:lstStyle/>
          <a:p>
            <a:pPr algn="ctr">
              <a:defRPr/>
            </a:pPr>
            <a:r>
              <a:rPr lang="fr-FR" sz="1800" b="1">
                <a:solidFill>
                  <a:srgbClr val="FF6600"/>
                </a:solidFill>
                <a:latin typeface="Tahoma" pitchFamily="34" charset="0"/>
                <a:ea typeface="Lucida Sans Unicode" pitchFamily="34" charset="0"/>
                <a:cs typeface="Lucida Sans Unicode" pitchFamily="34" charset="0"/>
              </a:rPr>
              <a:t>COMMUNICATION</a:t>
            </a:r>
            <a:endParaRPr lang="fr-FR" sz="1800" b="1">
              <a:solidFill>
                <a:srgbClr val="FF6600"/>
              </a:solidFill>
              <a:effectLst>
                <a:outerShdw blurRad="38100" dist="38100" dir="2700000" algn="tl">
                  <a:srgbClr val="FFFFFF"/>
                </a:outerShdw>
              </a:effectLst>
              <a:latin typeface="Tahoma" pitchFamily="34" charset="0"/>
              <a:ea typeface="Lucida Sans Unicode" pitchFamily="34" charset="0"/>
              <a:cs typeface="Lucida Sans Unicode" pitchFamily="34" charset="0"/>
            </a:endParaRPr>
          </a:p>
        </p:txBody>
      </p:sp>
      <p:pic>
        <p:nvPicPr>
          <p:cNvPr id="5131" name="Picture 7"/>
          <p:cNvPicPr>
            <a:picLocks noChangeAspect="1" noChangeArrowheads="1"/>
          </p:cNvPicPr>
          <p:nvPr/>
        </p:nvPicPr>
        <p:blipFill>
          <a:blip r:embed="rId5" cstate="print"/>
          <a:srcRect/>
          <a:stretch>
            <a:fillRect/>
          </a:stretch>
        </p:blipFill>
        <p:spPr bwMode="auto">
          <a:xfrm>
            <a:off x="7451725" y="5373688"/>
            <a:ext cx="1446213" cy="1150937"/>
          </a:xfrm>
          <a:prstGeom prst="rect">
            <a:avLst/>
          </a:prstGeom>
          <a:noFill/>
          <a:ln w="9525">
            <a:noFill/>
            <a:miter lim="800000"/>
            <a:headEnd/>
            <a:tailEnd/>
          </a:ln>
        </p:spPr>
      </p:pic>
      <p:sp>
        <p:nvSpPr>
          <p:cNvPr id="68616" name="Rectangle 8"/>
          <p:cNvSpPr>
            <a:spLocks noChangeArrowheads="1"/>
          </p:cNvSpPr>
          <p:nvPr/>
        </p:nvSpPr>
        <p:spPr bwMode="auto">
          <a:xfrm>
            <a:off x="2674938" y="5119688"/>
            <a:ext cx="2020887" cy="396875"/>
          </a:xfrm>
          <a:prstGeom prst="rect">
            <a:avLst/>
          </a:prstGeom>
          <a:noFill/>
          <a:ln w="9525">
            <a:noFill/>
            <a:miter lim="800000"/>
            <a:headEnd/>
            <a:tailEnd/>
          </a:ln>
          <a:effectLst/>
        </p:spPr>
        <p:txBody>
          <a:bodyPr>
            <a:spAutoFit/>
          </a:bodyPr>
          <a:lstStyle/>
          <a:p>
            <a:pPr>
              <a:defRPr/>
            </a:pPr>
            <a:endParaRPr lang="fr-FR" sz="2000" b="1" u="sng">
              <a:solidFill>
                <a:srgbClr val="000000"/>
              </a:solidFill>
              <a:effectLst>
                <a:outerShdw blurRad="38100" dist="38100" dir="2700000" algn="tl">
                  <a:srgbClr val="C0C0C0"/>
                </a:outerShdw>
              </a:effectLst>
              <a:latin typeface="Tahoma" pitchFamily="34" charset="0"/>
              <a:ea typeface="Lucida Sans Unicode" pitchFamily="34" charset="0"/>
              <a:cs typeface="Lucida Sans Unicode" pitchFamily="34" charset="0"/>
            </a:endParaRPr>
          </a:p>
        </p:txBody>
      </p:sp>
      <p:sp>
        <p:nvSpPr>
          <p:cNvPr id="5133" name="AutoShape 9"/>
          <p:cNvSpPr>
            <a:spLocks noChangeArrowheads="1"/>
          </p:cNvSpPr>
          <p:nvPr/>
        </p:nvSpPr>
        <p:spPr bwMode="auto">
          <a:xfrm>
            <a:off x="755650" y="3186113"/>
            <a:ext cx="630238" cy="665162"/>
          </a:xfrm>
          <a:prstGeom prst="upArrow">
            <a:avLst>
              <a:gd name="adj1" fmla="val 50000"/>
              <a:gd name="adj2" fmla="val 25037"/>
            </a:avLst>
          </a:prstGeom>
          <a:solidFill>
            <a:srgbClr val="000000"/>
          </a:solidFill>
          <a:ln w="9525">
            <a:solidFill>
              <a:schemeClr val="tx1"/>
            </a:solidFill>
            <a:miter lim="800000"/>
            <a:headEnd/>
            <a:tailEnd/>
          </a:ln>
        </p:spPr>
        <p:txBody>
          <a:bodyPr wrap="none" anchor="ctr"/>
          <a:lstStyle/>
          <a:p>
            <a:endParaRPr lang="fr-FR"/>
          </a:p>
        </p:txBody>
      </p:sp>
      <p:pic>
        <p:nvPicPr>
          <p:cNvPr id="5134" name="Picture 10"/>
          <p:cNvPicPr>
            <a:picLocks noChangeAspect="1" noChangeArrowheads="1"/>
          </p:cNvPicPr>
          <p:nvPr/>
        </p:nvPicPr>
        <p:blipFill>
          <a:blip r:embed="rId6" cstate="print"/>
          <a:srcRect/>
          <a:stretch>
            <a:fillRect/>
          </a:stretch>
        </p:blipFill>
        <p:spPr bwMode="auto">
          <a:xfrm>
            <a:off x="809625" y="2646363"/>
            <a:ext cx="561975" cy="495300"/>
          </a:xfrm>
          <a:prstGeom prst="rect">
            <a:avLst/>
          </a:prstGeom>
          <a:noFill/>
          <a:ln w="9525">
            <a:noFill/>
            <a:miter lim="800000"/>
            <a:headEnd/>
            <a:tailEnd/>
          </a:ln>
        </p:spPr>
      </p:pic>
      <p:pic>
        <p:nvPicPr>
          <p:cNvPr id="5135" name="Picture 11"/>
          <p:cNvPicPr>
            <a:picLocks noChangeAspect="1" noChangeArrowheads="1"/>
          </p:cNvPicPr>
          <p:nvPr/>
        </p:nvPicPr>
        <p:blipFill>
          <a:blip r:embed="rId6" cstate="print"/>
          <a:srcRect/>
          <a:stretch>
            <a:fillRect/>
          </a:stretch>
        </p:blipFill>
        <p:spPr bwMode="auto">
          <a:xfrm>
            <a:off x="8062913" y="2341563"/>
            <a:ext cx="525462" cy="427037"/>
          </a:xfrm>
          <a:prstGeom prst="rect">
            <a:avLst/>
          </a:prstGeom>
          <a:noFill/>
          <a:ln w="9525">
            <a:noFill/>
            <a:miter lim="800000"/>
            <a:headEnd/>
            <a:tailEnd/>
          </a:ln>
        </p:spPr>
      </p:pic>
      <p:sp>
        <p:nvSpPr>
          <p:cNvPr id="5136" name="AutoShape 14"/>
          <p:cNvSpPr>
            <a:spLocks noChangeArrowheads="1"/>
          </p:cNvSpPr>
          <p:nvPr/>
        </p:nvSpPr>
        <p:spPr bwMode="auto">
          <a:xfrm>
            <a:off x="914400" y="1398588"/>
            <a:ext cx="1108075" cy="11779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635 h 21600"/>
              <a:gd name="T14" fmla="*/ 17668 w 21600"/>
              <a:gd name="T15" fmla="*/ 9523 h 21600"/>
            </a:gdLst>
            <a:ahLst/>
            <a:cxnLst>
              <a:cxn ang="T8">
                <a:pos x="T0" y="T1"/>
              </a:cxn>
              <a:cxn ang="T9">
                <a:pos x="T2" y="T3"/>
              </a:cxn>
              <a:cxn ang="T10">
                <a:pos x="T4" y="T5"/>
              </a:cxn>
              <a:cxn ang="T11">
                <a:pos x="T6" y="T7"/>
              </a:cxn>
            </a:cxnLst>
            <a:rect l="T12" t="T13" r="T14" b="T15"/>
            <a:pathLst>
              <a:path w="21600" h="21600">
                <a:moveTo>
                  <a:pt x="21600" y="6079"/>
                </a:moveTo>
                <a:lnTo>
                  <a:pt x="14659" y="0"/>
                </a:lnTo>
                <a:lnTo>
                  <a:pt x="14659" y="2635"/>
                </a:lnTo>
                <a:lnTo>
                  <a:pt x="12427" y="2635"/>
                </a:lnTo>
                <a:cubicBezTo>
                  <a:pt x="5564" y="2635"/>
                  <a:pt x="0" y="6899"/>
                  <a:pt x="0" y="12158"/>
                </a:cubicBezTo>
                <a:lnTo>
                  <a:pt x="0" y="21600"/>
                </a:lnTo>
                <a:lnTo>
                  <a:pt x="7040" y="21600"/>
                </a:lnTo>
                <a:lnTo>
                  <a:pt x="7040" y="12158"/>
                </a:lnTo>
                <a:cubicBezTo>
                  <a:pt x="7040" y="10703"/>
                  <a:pt x="9452" y="9523"/>
                  <a:pt x="12427" y="9523"/>
                </a:cubicBezTo>
                <a:lnTo>
                  <a:pt x="14659" y="9523"/>
                </a:lnTo>
                <a:lnTo>
                  <a:pt x="14659" y="12158"/>
                </a:lnTo>
                <a:close/>
              </a:path>
            </a:pathLst>
          </a:custGeom>
          <a:solidFill>
            <a:srgbClr val="000000"/>
          </a:solidFill>
          <a:ln w="9525">
            <a:solidFill>
              <a:schemeClr val="tx1"/>
            </a:solidFill>
            <a:miter lim="800000"/>
            <a:headEnd/>
            <a:tailEnd/>
          </a:ln>
        </p:spPr>
        <p:txBody>
          <a:bodyPr wrap="none" anchor="ctr"/>
          <a:lstStyle/>
          <a:p>
            <a:endParaRPr lang="fr-FR"/>
          </a:p>
        </p:txBody>
      </p:sp>
      <p:sp>
        <p:nvSpPr>
          <p:cNvPr id="5137" name="AutoShape 15"/>
          <p:cNvSpPr>
            <a:spLocks noChangeArrowheads="1"/>
          </p:cNvSpPr>
          <p:nvPr/>
        </p:nvSpPr>
        <p:spPr bwMode="auto">
          <a:xfrm rot="10858609" flipV="1">
            <a:off x="7459663" y="1487488"/>
            <a:ext cx="1054100" cy="7524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804 h 21600"/>
              <a:gd name="T14" fmla="*/ 17940 w 21600"/>
              <a:gd name="T15" fmla="*/ 9354 h 21600"/>
            </a:gdLst>
            <a:ahLst/>
            <a:cxnLst>
              <a:cxn ang="T8">
                <a:pos x="T0" y="T1"/>
              </a:cxn>
              <a:cxn ang="T9">
                <a:pos x="T2" y="T3"/>
              </a:cxn>
              <a:cxn ang="T10">
                <a:pos x="T4" y="T5"/>
              </a:cxn>
              <a:cxn ang="T11">
                <a:pos x="T6" y="T7"/>
              </a:cxn>
            </a:cxnLst>
            <a:rect l="T12" t="T13" r="T14" b="T15"/>
            <a:pathLst>
              <a:path w="21600" h="21600">
                <a:moveTo>
                  <a:pt x="21600" y="6079"/>
                </a:moveTo>
                <a:lnTo>
                  <a:pt x="14806" y="0"/>
                </a:lnTo>
                <a:lnTo>
                  <a:pt x="14806" y="2804"/>
                </a:lnTo>
                <a:lnTo>
                  <a:pt x="12427" y="2804"/>
                </a:lnTo>
                <a:cubicBezTo>
                  <a:pt x="5564" y="2804"/>
                  <a:pt x="0" y="6992"/>
                  <a:pt x="0" y="12158"/>
                </a:cubicBezTo>
                <a:lnTo>
                  <a:pt x="0" y="21600"/>
                </a:lnTo>
                <a:lnTo>
                  <a:pt x="6695" y="21600"/>
                </a:lnTo>
                <a:lnTo>
                  <a:pt x="6695" y="12158"/>
                </a:lnTo>
                <a:cubicBezTo>
                  <a:pt x="6695" y="10609"/>
                  <a:pt x="9261" y="9354"/>
                  <a:pt x="12427" y="9354"/>
                </a:cubicBezTo>
                <a:lnTo>
                  <a:pt x="14806" y="9354"/>
                </a:lnTo>
                <a:lnTo>
                  <a:pt x="14806" y="12158"/>
                </a:lnTo>
                <a:close/>
              </a:path>
            </a:pathLst>
          </a:custGeom>
          <a:solidFill>
            <a:srgbClr val="000000"/>
          </a:solidFill>
          <a:ln w="9525">
            <a:solidFill>
              <a:schemeClr val="tx1"/>
            </a:solidFill>
            <a:miter lim="800000"/>
            <a:headEnd/>
            <a:tailEnd/>
          </a:ln>
        </p:spPr>
        <p:txBody>
          <a:bodyPr wrap="none" anchor="ctr"/>
          <a:lstStyle/>
          <a:p>
            <a:endParaRPr lang="fr-FR"/>
          </a:p>
        </p:txBody>
      </p:sp>
      <p:graphicFrame>
        <p:nvGraphicFramePr>
          <p:cNvPr id="68677" name="Group 69"/>
          <p:cNvGraphicFramePr>
            <a:graphicFrameLocks noGrp="1"/>
          </p:cNvGraphicFramePr>
          <p:nvPr/>
        </p:nvGraphicFramePr>
        <p:xfrm>
          <a:off x="2397125" y="2146300"/>
          <a:ext cx="4787900" cy="3159702"/>
        </p:xfrm>
        <a:graphic>
          <a:graphicData uri="http://schemas.openxmlformats.org/drawingml/2006/table">
            <a:tbl>
              <a:tblPr/>
              <a:tblGrid>
                <a:gridCol w="4787900"/>
              </a:tblGrid>
              <a:tr h="31597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charset="0"/>
                        </a:rPr>
                        <a:t>  </a:t>
                      </a:r>
                      <a:r>
                        <a:rPr kumimoji="0" lang="en-GB" sz="2000" b="1" i="0" u="none" strike="noStrike" cap="none" normalizeH="0" baseline="0" dirty="0" smtClean="0">
                          <a:ln>
                            <a:noFill/>
                          </a:ln>
                          <a:solidFill>
                            <a:schemeClr val="tx1"/>
                          </a:solidFill>
                          <a:effectLst/>
                          <a:latin typeface="Arial" charset="0"/>
                        </a:rPr>
                        <a:t>UNE PLATE-FORME EDUCATIVE</a:t>
                      </a:r>
                      <a:endParaRPr kumimoji="0" lang="en-GB" sz="1600" b="1" i="0" u="none" strike="noStrike" cap="none" normalizeH="0" baseline="0" dirty="0" smtClean="0">
                        <a:ln>
                          <a:noFill/>
                        </a:ln>
                        <a:solidFill>
                          <a:schemeClr val="bg2"/>
                        </a:solidFill>
                        <a:effectLst/>
                        <a:latin typeface="Arial" charset="0"/>
                      </a:endParaRPr>
                    </a:p>
                    <a:p>
                      <a:pPr marL="0" marR="0" lvl="0" indent="0" algn="ctr" defTabSz="914400" rtl="0" eaLnBrk="1" fontAlgn="base" latinLnBrk="0" hangingPunct="1">
                        <a:lnSpc>
                          <a:spcPct val="95000"/>
                        </a:lnSpc>
                        <a:spcBef>
                          <a:spcPct val="20000"/>
                        </a:spcBef>
                        <a:spcAft>
                          <a:spcPct val="0"/>
                        </a:spcAft>
                        <a:buClrTx/>
                        <a:buSzTx/>
                        <a:buFontTx/>
                        <a:buNone/>
                        <a:tabLst/>
                      </a:pPr>
                      <a:r>
                        <a:rPr kumimoji="0" lang="en-GB" sz="2000" b="1" i="0" u="none" strike="noStrike" cap="none" normalizeH="0" baseline="0" dirty="0" smtClean="0">
                          <a:ln>
                            <a:noFill/>
                          </a:ln>
                          <a:solidFill>
                            <a:srgbClr val="FF6600"/>
                          </a:solidFill>
                          <a:effectLst/>
                          <a:latin typeface="Arial" charset="0"/>
                        </a:rPr>
                        <a:t>« MOODLE »</a:t>
                      </a:r>
                      <a:r>
                        <a:rPr kumimoji="0" lang="en-GB" sz="2000" b="1" i="0" u="none" strike="noStrike" cap="none" normalizeH="0" baseline="0" dirty="0" smtClean="0">
                          <a:ln>
                            <a:noFill/>
                          </a:ln>
                          <a:solidFill>
                            <a:srgbClr val="FF9900"/>
                          </a:solidFill>
                          <a:effectLst/>
                          <a:latin typeface="Arial" charset="0"/>
                        </a:rPr>
                        <a:t> </a:t>
                      </a:r>
                      <a:r>
                        <a:rPr kumimoji="0" lang="en-GB" sz="2000" b="1"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95000"/>
                        </a:lnSpc>
                        <a:spcBef>
                          <a:spcPct val="20000"/>
                        </a:spcBef>
                        <a:spcAft>
                          <a:spcPct val="0"/>
                        </a:spcAft>
                        <a:buClrTx/>
                        <a:buSzTx/>
                        <a:buFontTx/>
                        <a:buNone/>
                        <a:tabLst/>
                      </a:pPr>
                      <a:r>
                        <a:rPr kumimoji="0" lang="en-GB" sz="2000" b="1" i="0" u="sng" strike="noStrike" cap="none" normalizeH="0" baseline="0" dirty="0" smtClean="0">
                          <a:ln>
                            <a:noFill/>
                          </a:ln>
                          <a:solidFill>
                            <a:srgbClr val="FF6600"/>
                          </a:solidFill>
                          <a:effectLst/>
                          <a:latin typeface="Arial" charset="0"/>
                        </a:rPr>
                        <a:t>M</a:t>
                      </a:r>
                      <a:r>
                        <a:rPr kumimoji="0" lang="en-GB" sz="2000" b="1" i="0" u="sng" strike="noStrike" cap="none" normalizeH="0" baseline="0" dirty="0" smtClean="0">
                          <a:ln>
                            <a:noFill/>
                          </a:ln>
                          <a:solidFill>
                            <a:schemeClr val="tx1"/>
                          </a:solidFill>
                          <a:effectLst/>
                          <a:latin typeface="Arial" charset="0"/>
                        </a:rPr>
                        <a:t>odular </a:t>
                      </a:r>
                    </a:p>
                    <a:p>
                      <a:pPr marL="0" marR="0" lvl="0" indent="0" algn="ctr" defTabSz="914400" rtl="0" eaLnBrk="1" fontAlgn="base" latinLnBrk="0" hangingPunct="1">
                        <a:lnSpc>
                          <a:spcPct val="95000"/>
                        </a:lnSpc>
                        <a:spcBef>
                          <a:spcPct val="20000"/>
                        </a:spcBef>
                        <a:spcAft>
                          <a:spcPct val="0"/>
                        </a:spcAft>
                        <a:buClrTx/>
                        <a:buSzTx/>
                        <a:buFontTx/>
                        <a:buNone/>
                        <a:tabLst/>
                      </a:pPr>
                      <a:r>
                        <a:rPr kumimoji="0" lang="en-GB" sz="2000" b="1" i="0" u="sng" strike="noStrike" cap="none" normalizeH="0" baseline="0" dirty="0" smtClean="0">
                          <a:ln>
                            <a:noFill/>
                          </a:ln>
                          <a:solidFill>
                            <a:srgbClr val="FF6600"/>
                          </a:solidFill>
                          <a:effectLst/>
                          <a:latin typeface="Arial" charset="0"/>
                        </a:rPr>
                        <a:t>O</a:t>
                      </a:r>
                      <a:r>
                        <a:rPr kumimoji="0" lang="en-GB" sz="2000" b="1" i="0" u="sng" strike="noStrike" cap="none" normalizeH="0" baseline="0" dirty="0" smtClean="0">
                          <a:ln>
                            <a:noFill/>
                          </a:ln>
                          <a:solidFill>
                            <a:schemeClr val="tx1"/>
                          </a:solidFill>
                          <a:effectLst/>
                          <a:latin typeface="Arial" charset="0"/>
                        </a:rPr>
                        <a:t>bject </a:t>
                      </a:r>
                    </a:p>
                    <a:p>
                      <a:pPr marL="0" marR="0" lvl="0" indent="0" algn="ctr" defTabSz="914400" rtl="0" eaLnBrk="1" fontAlgn="base" latinLnBrk="0" hangingPunct="1">
                        <a:lnSpc>
                          <a:spcPct val="95000"/>
                        </a:lnSpc>
                        <a:spcBef>
                          <a:spcPct val="20000"/>
                        </a:spcBef>
                        <a:spcAft>
                          <a:spcPct val="0"/>
                        </a:spcAft>
                        <a:buClrTx/>
                        <a:buSzTx/>
                        <a:buFontTx/>
                        <a:buNone/>
                        <a:tabLst/>
                      </a:pPr>
                      <a:r>
                        <a:rPr kumimoji="0" lang="en-GB" sz="2000" b="1" i="0" u="sng" strike="noStrike" cap="none" normalizeH="0" baseline="0" dirty="0" smtClean="0">
                          <a:ln>
                            <a:noFill/>
                          </a:ln>
                          <a:solidFill>
                            <a:srgbClr val="FF6600"/>
                          </a:solidFill>
                          <a:effectLst/>
                          <a:latin typeface="Arial" charset="0"/>
                        </a:rPr>
                        <a:t>O</a:t>
                      </a:r>
                      <a:r>
                        <a:rPr kumimoji="0" lang="en-GB" sz="2000" b="1" i="0" u="sng" strike="noStrike" cap="none" normalizeH="0" baseline="0" dirty="0" smtClean="0">
                          <a:ln>
                            <a:noFill/>
                          </a:ln>
                          <a:solidFill>
                            <a:schemeClr val="tx1"/>
                          </a:solidFill>
                          <a:effectLst/>
                          <a:latin typeface="Arial" charset="0"/>
                        </a:rPr>
                        <a:t>riented </a:t>
                      </a:r>
                    </a:p>
                    <a:p>
                      <a:pPr marL="0" marR="0" lvl="0" indent="0" algn="ctr" defTabSz="914400" rtl="0" eaLnBrk="1" fontAlgn="base" latinLnBrk="0" hangingPunct="1">
                        <a:lnSpc>
                          <a:spcPct val="95000"/>
                        </a:lnSpc>
                        <a:spcBef>
                          <a:spcPct val="20000"/>
                        </a:spcBef>
                        <a:spcAft>
                          <a:spcPct val="0"/>
                        </a:spcAft>
                        <a:buClrTx/>
                        <a:buSzTx/>
                        <a:buFontTx/>
                        <a:buNone/>
                        <a:tabLst/>
                      </a:pPr>
                      <a:r>
                        <a:rPr kumimoji="0" lang="en-GB" sz="2000" b="1" i="0" u="sng" strike="noStrike" cap="none" normalizeH="0" baseline="0" dirty="0" smtClean="0">
                          <a:ln>
                            <a:noFill/>
                          </a:ln>
                          <a:solidFill>
                            <a:srgbClr val="FF6600"/>
                          </a:solidFill>
                          <a:effectLst/>
                          <a:latin typeface="Arial" charset="0"/>
                        </a:rPr>
                        <a:t>D</a:t>
                      </a:r>
                      <a:r>
                        <a:rPr kumimoji="0" lang="en-GB" sz="2000" b="1" i="0" u="sng" strike="noStrike" cap="none" normalizeH="0" baseline="0" dirty="0" smtClean="0">
                          <a:ln>
                            <a:noFill/>
                          </a:ln>
                          <a:solidFill>
                            <a:schemeClr val="tx1"/>
                          </a:solidFill>
                          <a:effectLst/>
                          <a:latin typeface="Arial" charset="0"/>
                        </a:rPr>
                        <a:t>ynamic </a:t>
                      </a:r>
                    </a:p>
                    <a:p>
                      <a:pPr marL="0" marR="0" lvl="0" indent="0" algn="ctr" defTabSz="914400" rtl="0" eaLnBrk="1" fontAlgn="base" latinLnBrk="0" hangingPunct="1">
                        <a:lnSpc>
                          <a:spcPct val="95000"/>
                        </a:lnSpc>
                        <a:spcBef>
                          <a:spcPct val="20000"/>
                        </a:spcBef>
                        <a:spcAft>
                          <a:spcPct val="0"/>
                        </a:spcAft>
                        <a:buClrTx/>
                        <a:buSzTx/>
                        <a:buFontTx/>
                        <a:buNone/>
                        <a:tabLst/>
                      </a:pPr>
                      <a:r>
                        <a:rPr kumimoji="0" lang="en-GB" sz="2000" b="1" i="0" u="sng" strike="noStrike" cap="none" normalizeH="0" baseline="0" dirty="0" smtClean="0">
                          <a:ln>
                            <a:noFill/>
                          </a:ln>
                          <a:solidFill>
                            <a:srgbClr val="FF6600"/>
                          </a:solidFill>
                          <a:effectLst/>
                          <a:latin typeface="Arial" charset="0"/>
                        </a:rPr>
                        <a:t>L</a:t>
                      </a:r>
                      <a:r>
                        <a:rPr kumimoji="0" lang="en-GB" sz="2000" b="1" i="0" u="sng" strike="noStrike" cap="none" normalizeH="0" baseline="0" dirty="0" smtClean="0">
                          <a:ln>
                            <a:noFill/>
                          </a:ln>
                          <a:solidFill>
                            <a:schemeClr val="tx1"/>
                          </a:solidFill>
                          <a:effectLst/>
                          <a:latin typeface="Arial" charset="0"/>
                        </a:rPr>
                        <a:t>earning</a:t>
                      </a:r>
                    </a:p>
                    <a:p>
                      <a:pPr marL="0" marR="0" lvl="0" indent="0" algn="ctr" defTabSz="914400" rtl="0" eaLnBrk="1" fontAlgn="base" latinLnBrk="0" hangingPunct="1">
                        <a:lnSpc>
                          <a:spcPct val="95000"/>
                        </a:lnSpc>
                        <a:spcBef>
                          <a:spcPct val="20000"/>
                        </a:spcBef>
                        <a:spcAft>
                          <a:spcPct val="0"/>
                        </a:spcAft>
                        <a:buClrTx/>
                        <a:buSzTx/>
                        <a:buFontTx/>
                        <a:buNone/>
                        <a:tabLst/>
                      </a:pPr>
                      <a:r>
                        <a:rPr kumimoji="0" lang="en-GB" sz="2000" b="1" i="0" u="sng" strike="noStrike" cap="none" normalizeH="0" baseline="0" dirty="0" smtClean="0">
                          <a:ln>
                            <a:noFill/>
                          </a:ln>
                          <a:solidFill>
                            <a:srgbClr val="FF6600"/>
                          </a:solidFill>
                          <a:effectLst/>
                          <a:latin typeface="Arial" charset="0"/>
                        </a:rPr>
                        <a:t>E</a:t>
                      </a:r>
                      <a:r>
                        <a:rPr kumimoji="0" lang="en-GB" sz="2000" b="1" i="0" u="sng" strike="noStrike" cap="none" normalizeH="0" baseline="0" dirty="0" smtClean="0">
                          <a:ln>
                            <a:noFill/>
                          </a:ln>
                          <a:solidFill>
                            <a:schemeClr val="tx1"/>
                          </a:solidFill>
                          <a:effectLst/>
                          <a:latin typeface="Arial" charset="0"/>
                        </a:rPr>
                        <a:t>nvironment</a:t>
                      </a:r>
                      <a:endParaRPr kumimoji="0" lang="tr-TR" sz="2000" b="1" i="0" u="sng"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8692" name="Group 84"/>
          <p:cNvGraphicFramePr>
            <a:graphicFrameLocks noGrp="1"/>
          </p:cNvGraphicFramePr>
          <p:nvPr>
            <p:ph sz="quarter" idx="3"/>
          </p:nvPr>
        </p:nvGraphicFramePr>
        <p:xfrm>
          <a:off x="7378700" y="3598863"/>
          <a:ext cx="1722438" cy="1676400"/>
        </p:xfrm>
        <a:graphic>
          <a:graphicData uri="http://schemas.openxmlformats.org/drawingml/2006/table">
            <a:tbl>
              <a:tblPr/>
              <a:tblGrid>
                <a:gridCol w="1722438"/>
              </a:tblGrid>
              <a:tr h="1243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rgbClr val="000000"/>
                          </a:solidFill>
                          <a:effectLst/>
                          <a:latin typeface="Arial" charset="0"/>
                        </a:rPr>
                        <a:t>Accès exercices leçons, devoirs…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sng" strike="noStrike" cap="none" normalizeH="0" baseline="0" dirty="0" smtClean="0">
                          <a:ln>
                            <a:noFill/>
                          </a:ln>
                          <a:solidFill>
                            <a:srgbClr val="FF6600"/>
                          </a:solidFill>
                          <a:effectLst>
                            <a:outerShdw blurRad="38100" dist="38100" dir="2700000" algn="tl">
                              <a:srgbClr val="C0C0C0"/>
                            </a:outerShdw>
                          </a:effectLst>
                          <a:latin typeface="Arial" charset="0"/>
                        </a:rPr>
                        <a:t>ELEVES</a:t>
                      </a:r>
                      <a:endParaRPr kumimoji="0" lang="tr-TR" sz="2000" b="0" i="0" u="none" strike="noStrike" cap="none" normalizeH="0" baseline="0" dirty="0" smtClean="0">
                        <a:ln>
                          <a:noFill/>
                        </a:ln>
                        <a:solidFill>
                          <a:srgbClr val="FF6600"/>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8703" name="Group 95"/>
          <p:cNvGraphicFramePr>
            <a:graphicFrameLocks noGrp="1"/>
          </p:cNvGraphicFramePr>
          <p:nvPr/>
        </p:nvGraphicFramePr>
        <p:xfrm>
          <a:off x="3186113" y="928688"/>
          <a:ext cx="3034146" cy="1094509"/>
        </p:xfrm>
        <a:graphic>
          <a:graphicData uri="http://schemas.openxmlformats.org/drawingml/2006/table">
            <a:tbl>
              <a:tblPr/>
              <a:tblGrid>
                <a:gridCol w="3034146"/>
              </a:tblGrid>
              <a:tr h="10945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156" name="AutoShape 9"/>
          <p:cNvSpPr>
            <a:spLocks noChangeArrowheads="1"/>
          </p:cNvSpPr>
          <p:nvPr/>
        </p:nvSpPr>
        <p:spPr bwMode="auto">
          <a:xfrm>
            <a:off x="7974013" y="2813050"/>
            <a:ext cx="630237" cy="663575"/>
          </a:xfrm>
          <a:prstGeom prst="upArrow">
            <a:avLst>
              <a:gd name="adj1" fmla="val 50000"/>
              <a:gd name="adj2" fmla="val 24977"/>
            </a:avLst>
          </a:prstGeom>
          <a:solidFill>
            <a:srgbClr val="000000"/>
          </a:solidFill>
          <a:ln w="9525">
            <a:solidFill>
              <a:schemeClr val="tx1"/>
            </a:solidFill>
            <a:miter lim="800000"/>
            <a:headEnd/>
            <a:tailEnd/>
          </a:ln>
        </p:spPr>
        <p:txBody>
          <a:bodyPr wrap="none" anchor="ctr"/>
          <a:lstStyle/>
          <a:p>
            <a:endParaRPr lang="fr-FR"/>
          </a:p>
        </p:txBody>
      </p:sp>
    </p:spTree>
  </p:cSld>
  <p:clrMapOvr>
    <a:masterClrMapping/>
  </p:clrMapOvr>
  <p:transition/>
  <p:timing>
    <p:tnLst>
      <p:par>
        <p:cTn id="1" dur="indefinite"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ph type="title"/>
          </p:nvPr>
        </p:nvSpPr>
        <p:spPr bwMode="auto">
          <a:xfrm>
            <a:off x="7116763" y="336550"/>
            <a:ext cx="2027237" cy="422275"/>
          </a:xfrm>
          <a:noFill/>
          <a:ln>
            <a:miter lim="800000"/>
            <a:headEnd/>
            <a:tailEnd/>
          </a:ln>
        </p:spPr>
        <p:txBody>
          <a:bodyPr vert="horz" wrap="square" lIns="0" tIns="0" rIns="0" bIns="0" numCol="1" anchor="ctr" anchorCtr="0" compatLnSpc="1">
            <a:prstTxWarp prst="textNoShape">
              <a:avLst/>
            </a:prstTxWarp>
          </a:bodyPr>
          <a:lstStyle/>
          <a:p>
            <a:pPr algn="l" defTabSz="414338" eaLnBrk="1">
              <a:lnSpc>
                <a:spcPct val="93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Lst>
            </a:pPr>
            <a:r>
              <a:rPr lang="pt-PT" sz="3600" b="1" i="1" smtClean="0">
                <a:solidFill>
                  <a:schemeClr val="tx1"/>
                </a:solidFill>
                <a:ea typeface="Lucida Sans Unicode" pitchFamily="34" charset="0"/>
                <a:cs typeface="Lucida Sans Unicode" pitchFamily="34" charset="0"/>
              </a:rPr>
              <a:t>Activités</a:t>
            </a:r>
            <a:r>
              <a:rPr lang="pt-PT" sz="3200" b="1" i="1" smtClean="0">
                <a:solidFill>
                  <a:schemeClr val="tx1"/>
                </a:solidFill>
                <a:ea typeface="Lucida Sans Unicode" pitchFamily="34" charset="0"/>
                <a:cs typeface="Lucida Sans Unicode" pitchFamily="34" charset="0"/>
              </a:rPr>
              <a:t> </a:t>
            </a:r>
          </a:p>
        </p:txBody>
      </p:sp>
      <p:sp>
        <p:nvSpPr>
          <p:cNvPr id="6147" name="Text Box 4"/>
          <p:cNvSpPr txBox="1">
            <a:spLocks noChangeArrowheads="1"/>
          </p:cNvSpPr>
          <p:nvPr/>
        </p:nvSpPr>
        <p:spPr bwMode="auto">
          <a:xfrm>
            <a:off x="1327150" y="1576388"/>
            <a:ext cx="5589588" cy="1930400"/>
          </a:xfrm>
          <a:prstGeom prst="rect">
            <a:avLst/>
          </a:prstGeom>
          <a:noFill/>
          <a:ln w="9525">
            <a:noFill/>
            <a:miter lim="800000"/>
            <a:headEnd/>
            <a:tailEnd/>
          </a:ln>
        </p:spPr>
        <p:txBody>
          <a:bodyPr lIns="0" tIns="0" rIns="0" bIns="0">
            <a:spAutoFit/>
          </a:bodyPr>
          <a:lstStyle/>
          <a:p>
            <a:pPr algn="just" defTabSz="828675" hangingPunct="0">
              <a:lnSpc>
                <a:spcPct val="93000"/>
              </a:lnSpc>
              <a:spcBef>
                <a:spcPts val="400"/>
              </a:spcBef>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Lst>
            </a:pPr>
            <a:r>
              <a:rPr lang="pt-PT" sz="2000" b="1"/>
              <a:t>Ateliers</a:t>
            </a:r>
          </a:p>
          <a:p>
            <a:pPr algn="just" defTabSz="828675" hangingPunct="0">
              <a:lnSpc>
                <a:spcPct val="93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Lst>
            </a:pPr>
            <a:r>
              <a:rPr lang="pt-PT" sz="1600"/>
              <a:t>Permet à chaque étudiant d’avaluer les travaux des autres étudiants ou d’valuer des exemples de travaux fournis par l’enseignant.</a:t>
            </a:r>
          </a:p>
          <a:p>
            <a:pPr algn="just" defTabSz="828675" hangingPunct="0">
              <a:lnSpc>
                <a:spcPct val="93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Lst>
            </a:pPr>
            <a:endParaRPr lang="pt-PT" sz="1600"/>
          </a:p>
          <a:p>
            <a:pPr defTabSz="828675" hangingPunct="0">
              <a:lnSpc>
                <a:spcPct val="93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Lst>
            </a:pPr>
            <a:r>
              <a:rPr lang="pt-PT" sz="2000" b="1"/>
              <a:t>Chats</a:t>
            </a:r>
            <a:r>
              <a:rPr lang="pt-PT" sz="2000" b="1">
                <a:solidFill>
                  <a:srgbClr val="FF9933"/>
                </a:solidFill>
              </a:rPr>
              <a:t> </a:t>
            </a:r>
            <a:br>
              <a:rPr lang="pt-PT" sz="2000" b="1">
                <a:solidFill>
                  <a:srgbClr val="FF9933"/>
                </a:solidFill>
              </a:rPr>
            </a:br>
            <a:r>
              <a:rPr lang="pt-PT" sz="1600"/>
              <a:t>Permet aux participants de tenir une conversation en temps réel par l’intermédiaire d’internet. Communication Synchrone.</a:t>
            </a:r>
          </a:p>
        </p:txBody>
      </p:sp>
      <p:sp>
        <p:nvSpPr>
          <p:cNvPr id="6148" name="Text Box 7"/>
          <p:cNvSpPr txBox="1">
            <a:spLocks noChangeArrowheads="1"/>
          </p:cNvSpPr>
          <p:nvPr/>
        </p:nvSpPr>
        <p:spPr bwMode="auto">
          <a:xfrm>
            <a:off x="1198563" y="3541713"/>
            <a:ext cx="4668837" cy="2901950"/>
          </a:xfrm>
          <a:prstGeom prst="rect">
            <a:avLst/>
          </a:prstGeom>
          <a:noFill/>
          <a:ln w="9525">
            <a:noFill/>
            <a:miter lim="800000"/>
            <a:headEnd/>
            <a:tailEnd/>
          </a:ln>
        </p:spPr>
        <p:txBody>
          <a:bodyPr>
            <a:spAutoFit/>
          </a:bodyPr>
          <a:lstStyle/>
          <a:p>
            <a:r>
              <a:rPr lang="pt-PT" sz="2000" b="1"/>
              <a:t>Consultations</a:t>
            </a:r>
            <a:r>
              <a:rPr lang="pt-PT" sz="1800" b="1">
                <a:solidFill>
                  <a:srgbClr val="FF9933"/>
                </a:solidFill>
              </a:rPr>
              <a:t/>
            </a:r>
            <a:br>
              <a:rPr lang="pt-PT" sz="1800" b="1">
                <a:solidFill>
                  <a:srgbClr val="FF9933"/>
                </a:solidFill>
              </a:rPr>
            </a:br>
            <a:r>
              <a:rPr lang="pt-PT" sz="1600"/>
              <a:t>Permet de recueillir des données sur les étudiants et leurs activités.</a:t>
            </a:r>
          </a:p>
          <a:p>
            <a:pPr algn="just"/>
            <a:endParaRPr lang="pt-PT" sz="1600"/>
          </a:p>
          <a:p>
            <a:r>
              <a:rPr lang="pt-PT" sz="2000" b="1"/>
              <a:t>Devoirs</a:t>
            </a:r>
            <a:r>
              <a:rPr lang="pt-PT" sz="2000" b="1">
                <a:solidFill>
                  <a:srgbClr val="FF9933"/>
                </a:solidFill>
              </a:rPr>
              <a:t/>
            </a:r>
            <a:br>
              <a:rPr lang="pt-PT" sz="2000" b="1">
                <a:solidFill>
                  <a:srgbClr val="FF9933"/>
                </a:solidFill>
              </a:rPr>
            </a:br>
            <a:r>
              <a:rPr lang="pt-PT" sz="1600"/>
              <a:t>Moyen simple d’assurer le suivi de la remise des travaux des étudiants, facile à créer, n’importe quel fichier, accessiblité de la note et commentaire pour l’étudiants.</a:t>
            </a:r>
          </a:p>
          <a:p>
            <a:pPr algn="just"/>
            <a:r>
              <a:rPr lang="pt-PT" sz="1600"/>
              <a:t>Création de statistique en vue d’un import de la note dans le sysytème de l’établissement.</a:t>
            </a:r>
          </a:p>
        </p:txBody>
      </p:sp>
      <p:pic>
        <p:nvPicPr>
          <p:cNvPr id="6149" name="Picture 10" descr="moodle_ACTIVITES"/>
          <p:cNvPicPr>
            <a:picLocks noChangeAspect="1" noChangeArrowheads="1"/>
          </p:cNvPicPr>
          <p:nvPr/>
        </p:nvPicPr>
        <p:blipFill>
          <a:blip r:embed="rId3" cstate="print"/>
          <a:srcRect/>
          <a:stretch>
            <a:fillRect/>
          </a:stretch>
        </p:blipFill>
        <p:spPr bwMode="auto">
          <a:xfrm>
            <a:off x="7180263" y="1339850"/>
            <a:ext cx="1771650" cy="3381375"/>
          </a:xfrm>
          <a:prstGeom prst="rect">
            <a:avLst/>
          </a:prstGeom>
          <a:noFill/>
          <a:ln w="9525">
            <a:noFill/>
            <a:miter lim="800000"/>
            <a:headEnd/>
            <a:tailEnd/>
          </a:ln>
        </p:spPr>
      </p:pic>
      <p:pic>
        <p:nvPicPr>
          <p:cNvPr id="6150" name="Picture 13" descr="calendrier"/>
          <p:cNvPicPr>
            <a:picLocks noChangeAspect="1" noChangeArrowheads="1"/>
          </p:cNvPicPr>
          <p:nvPr/>
        </p:nvPicPr>
        <p:blipFill>
          <a:blip r:embed="rId4" cstate="print"/>
          <a:srcRect/>
          <a:stretch>
            <a:fillRect/>
          </a:stretch>
        </p:blipFill>
        <p:spPr bwMode="auto">
          <a:xfrm>
            <a:off x="7405688" y="4683125"/>
            <a:ext cx="1363662" cy="197326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1303338" y="1624013"/>
            <a:ext cx="5589587" cy="3292475"/>
          </a:xfrm>
          <a:prstGeom prst="rect">
            <a:avLst/>
          </a:prstGeom>
          <a:noFill/>
          <a:ln w="9525">
            <a:noFill/>
            <a:miter lim="800000"/>
            <a:headEnd/>
            <a:tailEnd/>
          </a:ln>
        </p:spPr>
        <p:txBody>
          <a:bodyPr lIns="0" tIns="0" rIns="0" bIns="0">
            <a:spAutoFit/>
          </a:bodyPr>
          <a:lstStyle/>
          <a:p>
            <a:pPr algn="just" defTabSz="828675" hangingPunct="0">
              <a:lnSpc>
                <a:spcPct val="93000"/>
              </a:lnSpc>
              <a:spcBef>
                <a:spcPts val="400"/>
              </a:spcBef>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Lst>
            </a:pPr>
            <a:r>
              <a:rPr lang="pt-PT" sz="2000" b="1"/>
              <a:t>Forums</a:t>
            </a:r>
          </a:p>
          <a:p>
            <a:pPr algn="just" defTabSz="828675" hangingPunct="0">
              <a:lnSpc>
                <a:spcPct val="93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Lst>
            </a:pPr>
            <a:r>
              <a:rPr lang="pt-PT" sz="1600"/>
              <a:t>Endroit où la plupart des discussions ont lieu. Classement, enregistrement et copie (par courriel) possible des messages.</a:t>
            </a:r>
          </a:p>
          <a:p>
            <a:pPr algn="just" defTabSz="828675" hangingPunct="0">
              <a:lnSpc>
                <a:spcPct val="93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Lst>
            </a:pPr>
            <a:r>
              <a:rPr lang="pt-PT" sz="1600"/>
              <a:t>Divisé en 2 catégories:</a:t>
            </a:r>
          </a:p>
          <a:p>
            <a:pPr algn="just" defTabSz="828675" hangingPunct="0">
              <a:lnSpc>
                <a:spcPct val="93000"/>
              </a:lnSpc>
              <a:buClr>
                <a:srgbClr val="000000"/>
              </a:buClr>
              <a:buSzPct val="45000"/>
              <a:buFont typeface="Wingdings" pitchFamily="2" charset="2"/>
              <a:buChar char="Ø"/>
              <a:tabLst>
                <a:tab pos="657225" algn="l"/>
                <a:tab pos="1312863" algn="l"/>
                <a:tab pos="1970088" algn="l"/>
                <a:tab pos="2627313" algn="l"/>
                <a:tab pos="3282950" algn="l"/>
                <a:tab pos="3940175" algn="l"/>
                <a:tab pos="4595813" algn="l"/>
                <a:tab pos="5253038" algn="l"/>
              </a:tabLst>
            </a:pPr>
            <a:r>
              <a:rPr lang="pt-PT" sz="1600"/>
              <a:t> Forum des Nouvelles (placé dans la section “0” de chaque vours</a:t>
            </a:r>
          </a:p>
          <a:p>
            <a:pPr algn="just" defTabSz="828675" hangingPunct="0">
              <a:lnSpc>
                <a:spcPct val="93000"/>
              </a:lnSpc>
              <a:buClr>
                <a:srgbClr val="000000"/>
              </a:buClr>
              <a:buSzPct val="45000"/>
              <a:buFont typeface="Wingdings" pitchFamily="2" charset="2"/>
              <a:buChar char="Ø"/>
              <a:tabLst>
                <a:tab pos="657225" algn="l"/>
                <a:tab pos="1312863" algn="l"/>
                <a:tab pos="1970088" algn="l"/>
                <a:tab pos="2627313" algn="l"/>
                <a:tab pos="3282950" algn="l"/>
                <a:tab pos="3940175" algn="l"/>
                <a:tab pos="4595813" algn="l"/>
                <a:tab pos="5253038" algn="l"/>
              </a:tabLst>
            </a:pPr>
            <a:r>
              <a:rPr lang="pt-PT" sz="1600"/>
              <a:t> Forum d’Apprentissage (situé dans les sections spécifiques du cours) </a:t>
            </a:r>
          </a:p>
          <a:p>
            <a:pPr algn="just" defTabSz="828675" hangingPunct="0">
              <a:lnSpc>
                <a:spcPct val="93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Lst>
            </a:pPr>
            <a:endParaRPr lang="pt-PT" sz="1600"/>
          </a:p>
          <a:p>
            <a:pPr defTabSz="828675" hangingPunct="0">
              <a:lnSpc>
                <a:spcPct val="93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Lst>
            </a:pPr>
            <a:r>
              <a:rPr lang="pt-PT" sz="2000" b="1"/>
              <a:t>Glossaires</a:t>
            </a:r>
            <a:r>
              <a:rPr lang="pt-PT" sz="2000" b="1">
                <a:solidFill>
                  <a:srgbClr val="FF9933"/>
                </a:solidFill>
              </a:rPr>
              <a:t> </a:t>
            </a:r>
            <a:br>
              <a:rPr lang="pt-PT" sz="2000" b="1">
                <a:solidFill>
                  <a:srgbClr val="FF9933"/>
                </a:solidFill>
              </a:rPr>
            </a:br>
            <a:r>
              <a:rPr lang="pt-PT" sz="1600"/>
              <a:t>Permet de créer ou de maintenir une liste de définitions. Lexique d’une matière</a:t>
            </a:r>
            <a:r>
              <a:rPr lang="pt-PT" sz="1600" b="1"/>
              <a:t> </a:t>
            </a:r>
            <a:r>
              <a:rPr lang="pt-PT" sz="1600"/>
              <a:t>incluant une liste, encyclopédie, FAQ, dictionnaire et autres.</a:t>
            </a:r>
          </a:p>
          <a:p>
            <a:pPr algn="just" defTabSz="828675" hangingPunct="0">
              <a:lnSpc>
                <a:spcPct val="93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Lst>
            </a:pPr>
            <a:endParaRPr lang="pt-PT" sz="1600"/>
          </a:p>
        </p:txBody>
      </p:sp>
      <p:sp>
        <p:nvSpPr>
          <p:cNvPr id="7171" name="Text Box 4"/>
          <p:cNvSpPr txBox="1">
            <a:spLocks noChangeArrowheads="1"/>
          </p:cNvSpPr>
          <p:nvPr/>
        </p:nvSpPr>
        <p:spPr bwMode="auto">
          <a:xfrm>
            <a:off x="5873750" y="6310313"/>
            <a:ext cx="3049588" cy="173037"/>
          </a:xfrm>
          <a:prstGeom prst="rect">
            <a:avLst/>
          </a:prstGeom>
          <a:noFill/>
          <a:ln w="9525">
            <a:noFill/>
            <a:miter lim="800000"/>
            <a:headEnd/>
            <a:tailEnd/>
          </a:ln>
        </p:spPr>
        <p:txBody>
          <a:bodyPr lIns="0" tIns="0" rIns="0" bIns="0">
            <a:spAutoFit/>
          </a:bodyPr>
          <a:lstStyle/>
          <a:p>
            <a:pPr algn="ctr" defTabSz="828675" hangingPunct="0">
              <a:lnSpc>
                <a:spcPct val="95000"/>
              </a:lnSpc>
              <a:buClr>
                <a:srgbClr val="000000"/>
              </a:buClr>
              <a:buSzPct val="45000"/>
              <a:buFont typeface="StarSymbol" charset="0"/>
              <a:buNone/>
              <a:tabLst>
                <a:tab pos="657225" algn="l"/>
                <a:tab pos="1312863" algn="l"/>
                <a:tab pos="1970088" algn="l"/>
                <a:tab pos="2627313" algn="l"/>
              </a:tabLst>
            </a:pPr>
            <a:endParaRPr lang="pt-PT" sz="1200" i="1">
              <a:latin typeface="Times New Roman" pitchFamily="18" charset="0"/>
            </a:endParaRPr>
          </a:p>
        </p:txBody>
      </p:sp>
      <p:sp>
        <p:nvSpPr>
          <p:cNvPr id="7172" name="Text Box 6"/>
          <p:cNvSpPr txBox="1">
            <a:spLocks noChangeArrowheads="1"/>
          </p:cNvSpPr>
          <p:nvPr/>
        </p:nvSpPr>
        <p:spPr bwMode="auto">
          <a:xfrm>
            <a:off x="1235075" y="4768850"/>
            <a:ext cx="4254500" cy="2089150"/>
          </a:xfrm>
          <a:prstGeom prst="rect">
            <a:avLst/>
          </a:prstGeom>
          <a:noFill/>
          <a:ln w="9525">
            <a:noFill/>
            <a:miter lim="800000"/>
            <a:headEnd/>
            <a:tailEnd/>
          </a:ln>
        </p:spPr>
        <p:txBody>
          <a:bodyPr>
            <a:spAutoFit/>
          </a:bodyPr>
          <a:lstStyle/>
          <a:p>
            <a:pPr algn="just"/>
            <a:r>
              <a:rPr lang="pt-PT" sz="2000" b="1"/>
              <a:t>Leçons</a:t>
            </a:r>
          </a:p>
          <a:p>
            <a:pPr algn="just"/>
            <a:r>
              <a:rPr lang="pt-PT" sz="1600"/>
              <a:t>Activité se composant de plusieurs pages et se terminant normalement par une question et un choix de réponses.</a:t>
            </a:r>
          </a:p>
          <a:p>
            <a:pPr algn="just">
              <a:spcBef>
                <a:spcPct val="30000"/>
              </a:spcBef>
            </a:pPr>
            <a:r>
              <a:rPr lang="pt-PT" sz="2000" b="1">
                <a:solidFill>
                  <a:srgbClr val="FF9933"/>
                </a:solidFill>
              </a:rPr>
              <a:t/>
            </a:r>
            <a:br>
              <a:rPr lang="pt-PT" sz="2000" b="1">
                <a:solidFill>
                  <a:srgbClr val="FF9933"/>
                </a:solidFill>
              </a:rPr>
            </a:br>
            <a:endParaRPr lang="pt-PT" sz="1600"/>
          </a:p>
          <a:p>
            <a:pPr algn="just">
              <a:spcBef>
                <a:spcPct val="30000"/>
              </a:spcBef>
            </a:pPr>
            <a:endParaRPr lang="pt-PT" sz="1600"/>
          </a:p>
        </p:txBody>
      </p:sp>
      <p:pic>
        <p:nvPicPr>
          <p:cNvPr id="7173" name="Picture 7" descr="moodle_ACTIVITES"/>
          <p:cNvPicPr>
            <a:picLocks noChangeAspect="1" noChangeArrowheads="1"/>
          </p:cNvPicPr>
          <p:nvPr/>
        </p:nvPicPr>
        <p:blipFill>
          <a:blip r:embed="rId3" cstate="print"/>
          <a:srcRect/>
          <a:stretch>
            <a:fillRect/>
          </a:stretch>
        </p:blipFill>
        <p:spPr bwMode="auto">
          <a:xfrm>
            <a:off x="7180263" y="1339850"/>
            <a:ext cx="1771650" cy="3381375"/>
          </a:xfrm>
          <a:prstGeom prst="rect">
            <a:avLst/>
          </a:prstGeom>
          <a:noFill/>
          <a:ln w="9525">
            <a:noFill/>
            <a:miter lim="800000"/>
            <a:headEnd/>
            <a:tailEnd/>
          </a:ln>
        </p:spPr>
      </p:pic>
      <p:pic>
        <p:nvPicPr>
          <p:cNvPr id="7174" name="Picture 9" descr="people"/>
          <p:cNvPicPr>
            <a:picLocks noChangeAspect="1" noChangeArrowheads="1"/>
          </p:cNvPicPr>
          <p:nvPr/>
        </p:nvPicPr>
        <p:blipFill>
          <a:blip r:embed="rId4" cstate="print"/>
          <a:srcRect/>
          <a:stretch>
            <a:fillRect/>
          </a:stretch>
        </p:blipFill>
        <p:spPr bwMode="auto">
          <a:xfrm>
            <a:off x="7394575" y="5122863"/>
            <a:ext cx="1257300" cy="773112"/>
          </a:xfrm>
          <a:prstGeom prst="rect">
            <a:avLst/>
          </a:prstGeom>
          <a:noFill/>
          <a:ln w="3175">
            <a:solidFill>
              <a:srgbClr val="000000"/>
            </a:solidFill>
            <a:miter lim="800000"/>
            <a:headEnd/>
            <a:tailEnd/>
          </a:ln>
        </p:spPr>
      </p:pic>
      <p:sp>
        <p:nvSpPr>
          <p:cNvPr id="7175" name="Rectangle 10"/>
          <p:cNvSpPr>
            <a:spLocks noChangeArrowheads="1"/>
          </p:cNvSpPr>
          <p:nvPr>
            <p:ph type="title"/>
          </p:nvPr>
        </p:nvSpPr>
        <p:spPr bwMode="auto">
          <a:xfrm>
            <a:off x="7116763" y="336550"/>
            <a:ext cx="2027237" cy="422275"/>
          </a:xfrm>
          <a:noFill/>
          <a:ln>
            <a:miter lim="800000"/>
            <a:headEnd/>
            <a:tailEnd/>
          </a:ln>
        </p:spPr>
        <p:txBody>
          <a:bodyPr vert="horz" wrap="square" lIns="0" tIns="0" rIns="0" bIns="0" numCol="1" anchor="ctr" anchorCtr="0" compatLnSpc="1">
            <a:prstTxWarp prst="textNoShape">
              <a:avLst/>
            </a:prstTxWarp>
          </a:bodyPr>
          <a:lstStyle/>
          <a:p>
            <a:pPr algn="l" defTabSz="414338" eaLnBrk="1">
              <a:lnSpc>
                <a:spcPct val="93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Lst>
            </a:pPr>
            <a:r>
              <a:rPr lang="pt-PT" sz="3600" b="1" i="1" smtClean="0">
                <a:solidFill>
                  <a:schemeClr val="tx1"/>
                </a:solidFill>
              </a:rPr>
              <a:t>Activités</a:t>
            </a:r>
            <a:r>
              <a:rPr lang="pt-PT" sz="3600" smtClean="0">
                <a:solidFill>
                  <a:schemeClr val="tx1"/>
                </a:solidFill>
              </a:rPr>
              <a:t> </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935038" y="1600200"/>
            <a:ext cx="5589587" cy="2384425"/>
          </a:xfrm>
          <a:prstGeom prst="rect">
            <a:avLst/>
          </a:prstGeom>
          <a:noFill/>
          <a:ln w="9525">
            <a:noFill/>
            <a:miter lim="800000"/>
            <a:headEnd/>
            <a:tailEnd/>
          </a:ln>
        </p:spPr>
        <p:txBody>
          <a:bodyPr lIns="0" tIns="0" rIns="0" bIns="0">
            <a:spAutoFit/>
          </a:bodyPr>
          <a:lstStyle/>
          <a:p>
            <a:pPr algn="just" defTabSz="828675" hangingPunct="0">
              <a:lnSpc>
                <a:spcPct val="93000"/>
              </a:lnSpc>
              <a:spcBef>
                <a:spcPts val="400"/>
              </a:spcBef>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Lst>
            </a:pPr>
            <a:r>
              <a:rPr lang="pt-PT" sz="2000" b="1"/>
              <a:t>SCORMs/AICCs</a:t>
            </a:r>
          </a:p>
          <a:p>
            <a:pPr algn="just" defTabSz="828675" hangingPunct="0">
              <a:lnSpc>
                <a:spcPct val="93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Lst>
            </a:pPr>
            <a:r>
              <a:rPr lang="pt-PT" sz="1600"/>
              <a:t>Activité de cours qui permet à l’enseignant de mettre en ligne des modules SCORM (Sharable Content Object Reference Model: ensemble de spécifications permettant l’interopérabilité, laccessiblité et la réutilisation de contenus pédagogiques en ligne) ou AICC à l’intérieur de ses cours. </a:t>
            </a:r>
          </a:p>
          <a:p>
            <a:pPr algn="just" defTabSz="828675" hangingPunct="0">
              <a:lnSpc>
                <a:spcPct val="93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Lst>
            </a:pPr>
            <a:endParaRPr lang="pt-PT" sz="1600"/>
          </a:p>
          <a:p>
            <a:pPr defTabSz="828675" hangingPunct="0">
              <a:lnSpc>
                <a:spcPct val="93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Lst>
            </a:pPr>
            <a:r>
              <a:rPr lang="pt-PT" sz="2000" b="1"/>
              <a:t>Etiquettes</a:t>
            </a:r>
            <a:r>
              <a:rPr lang="pt-PT" sz="2000" b="1">
                <a:solidFill>
                  <a:srgbClr val="FF9933"/>
                </a:solidFill>
              </a:rPr>
              <a:t> </a:t>
            </a:r>
            <a:br>
              <a:rPr lang="pt-PT" sz="2000" b="1">
                <a:solidFill>
                  <a:srgbClr val="FF9933"/>
                </a:solidFill>
              </a:rPr>
            </a:br>
            <a:r>
              <a:rPr lang="pt-PT" sz="1600"/>
              <a:t>Permettant d’écrire du texte et de donner une description du cours.</a:t>
            </a:r>
          </a:p>
        </p:txBody>
      </p:sp>
      <p:sp>
        <p:nvSpPr>
          <p:cNvPr id="8195" name="Text Box 4"/>
          <p:cNvSpPr txBox="1">
            <a:spLocks noChangeArrowheads="1"/>
          </p:cNvSpPr>
          <p:nvPr/>
        </p:nvSpPr>
        <p:spPr bwMode="auto">
          <a:xfrm>
            <a:off x="5873750" y="6310313"/>
            <a:ext cx="3049588" cy="173037"/>
          </a:xfrm>
          <a:prstGeom prst="rect">
            <a:avLst/>
          </a:prstGeom>
          <a:noFill/>
          <a:ln w="9525">
            <a:noFill/>
            <a:miter lim="800000"/>
            <a:headEnd/>
            <a:tailEnd/>
          </a:ln>
        </p:spPr>
        <p:txBody>
          <a:bodyPr lIns="0" tIns="0" rIns="0" bIns="0">
            <a:spAutoFit/>
          </a:bodyPr>
          <a:lstStyle/>
          <a:p>
            <a:pPr algn="ctr" defTabSz="828675" hangingPunct="0">
              <a:lnSpc>
                <a:spcPct val="95000"/>
              </a:lnSpc>
              <a:buClr>
                <a:srgbClr val="000000"/>
              </a:buClr>
              <a:buSzPct val="45000"/>
              <a:buFont typeface="StarSymbol" charset="0"/>
              <a:buNone/>
              <a:tabLst>
                <a:tab pos="657225" algn="l"/>
                <a:tab pos="1312863" algn="l"/>
                <a:tab pos="1970088" algn="l"/>
                <a:tab pos="2627313" algn="l"/>
              </a:tabLst>
            </a:pPr>
            <a:endParaRPr lang="pt-PT" sz="1200" i="1">
              <a:latin typeface="Times New Roman" pitchFamily="18" charset="0"/>
            </a:endParaRPr>
          </a:p>
        </p:txBody>
      </p:sp>
      <p:sp>
        <p:nvSpPr>
          <p:cNvPr id="8196" name="Text Box 5"/>
          <p:cNvSpPr txBox="1">
            <a:spLocks noChangeArrowheads="1"/>
          </p:cNvSpPr>
          <p:nvPr/>
        </p:nvSpPr>
        <p:spPr bwMode="auto">
          <a:xfrm>
            <a:off x="808038" y="4033838"/>
            <a:ext cx="4051300" cy="2559050"/>
          </a:xfrm>
          <a:prstGeom prst="rect">
            <a:avLst/>
          </a:prstGeom>
          <a:noFill/>
          <a:ln w="9525">
            <a:noFill/>
            <a:miter lim="800000"/>
            <a:headEnd/>
            <a:tailEnd/>
          </a:ln>
        </p:spPr>
        <p:txBody>
          <a:bodyPr>
            <a:spAutoFit/>
          </a:bodyPr>
          <a:lstStyle/>
          <a:p>
            <a:pPr algn="just"/>
            <a:r>
              <a:rPr lang="pt-PT" sz="2000" b="1"/>
              <a:t>Sondages</a:t>
            </a:r>
          </a:p>
          <a:p>
            <a:pPr algn="just"/>
            <a:r>
              <a:rPr lang="pt-PT" sz="1600"/>
              <a:t>Permet à une classe de voter sur un choix à faire, dans un cours; ou d’atteindre un consensus dans un groupe de recherche.</a:t>
            </a:r>
          </a:p>
          <a:p>
            <a:pPr algn="just"/>
            <a:endParaRPr lang="pt-PT" sz="1600"/>
          </a:p>
          <a:p>
            <a:pPr algn="just"/>
            <a:r>
              <a:rPr lang="pt-PT" sz="2000" b="1"/>
              <a:t>Tests</a:t>
            </a:r>
          </a:p>
          <a:p>
            <a:pPr algn="just">
              <a:spcBef>
                <a:spcPct val="30000"/>
              </a:spcBef>
            </a:pPr>
            <a:r>
              <a:rPr lang="pt-PT" sz="1600"/>
              <a:t>Permet de créer des exercices préformés: vrai/faux, QCM, questions aléatoires...</a:t>
            </a:r>
          </a:p>
          <a:p>
            <a:pPr algn="just">
              <a:spcBef>
                <a:spcPct val="30000"/>
              </a:spcBef>
            </a:pPr>
            <a:endParaRPr lang="pt-PT" sz="1600"/>
          </a:p>
        </p:txBody>
      </p:sp>
      <p:pic>
        <p:nvPicPr>
          <p:cNvPr id="8197" name="Picture 6" descr="moodle_ACTIVITES"/>
          <p:cNvPicPr>
            <a:picLocks noChangeAspect="1" noChangeArrowheads="1"/>
          </p:cNvPicPr>
          <p:nvPr/>
        </p:nvPicPr>
        <p:blipFill>
          <a:blip r:embed="rId3" cstate="print"/>
          <a:srcRect/>
          <a:stretch>
            <a:fillRect/>
          </a:stretch>
        </p:blipFill>
        <p:spPr bwMode="auto">
          <a:xfrm>
            <a:off x="7180263" y="1339850"/>
            <a:ext cx="1771650" cy="3381375"/>
          </a:xfrm>
          <a:prstGeom prst="rect">
            <a:avLst/>
          </a:prstGeom>
          <a:noFill/>
          <a:ln w="9525">
            <a:noFill/>
            <a:miter lim="800000"/>
            <a:headEnd/>
            <a:tailEnd/>
          </a:ln>
        </p:spPr>
      </p:pic>
      <p:sp>
        <p:nvSpPr>
          <p:cNvPr id="8198" name="Rectangle 7"/>
          <p:cNvSpPr>
            <a:spLocks noChangeArrowheads="1"/>
          </p:cNvSpPr>
          <p:nvPr/>
        </p:nvSpPr>
        <p:spPr bwMode="auto">
          <a:xfrm>
            <a:off x="5341938" y="312738"/>
            <a:ext cx="3665537" cy="422275"/>
          </a:xfrm>
          <a:prstGeom prst="rect">
            <a:avLst/>
          </a:prstGeom>
          <a:noFill/>
          <a:ln w="9525">
            <a:noFill/>
            <a:miter lim="800000"/>
            <a:headEnd/>
            <a:tailEnd/>
          </a:ln>
        </p:spPr>
        <p:txBody>
          <a:bodyPr lIns="0" tIns="0" rIns="0" bIns="0" anchor="ctr"/>
          <a:lstStyle/>
          <a:p>
            <a:pPr defTabSz="414338" hangingPunct="0">
              <a:lnSpc>
                <a:spcPct val="93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Lst>
            </a:pPr>
            <a:r>
              <a:rPr lang="pt-PT" sz="3600" b="1" i="1">
                <a:ea typeface="Lucida Sans Unicode" pitchFamily="34" charset="0"/>
                <a:cs typeface="Lucida Sans Unicode" pitchFamily="34" charset="0"/>
              </a:rPr>
              <a:t>Caractéristiques</a:t>
            </a:r>
            <a:r>
              <a:rPr lang="pt-PT" sz="3200" b="1" i="1">
                <a:ea typeface="Lucida Sans Unicode" pitchFamily="34" charset="0"/>
                <a:cs typeface="Lucida Sans Unicode" pitchFamily="34" charset="0"/>
              </a:rPr>
              <a:t> </a:t>
            </a:r>
          </a:p>
        </p:txBody>
      </p:sp>
      <p:pic>
        <p:nvPicPr>
          <p:cNvPr id="8199" name="Picture 9" descr="optionsMOODLE"/>
          <p:cNvPicPr>
            <a:picLocks noChangeAspect="1" noChangeArrowheads="1"/>
          </p:cNvPicPr>
          <p:nvPr/>
        </p:nvPicPr>
        <p:blipFill>
          <a:blip r:embed="rId4" cstate="print"/>
          <a:srcRect/>
          <a:stretch>
            <a:fillRect/>
          </a:stretch>
        </p:blipFill>
        <p:spPr bwMode="auto">
          <a:xfrm>
            <a:off x="6275388" y="4789488"/>
            <a:ext cx="2868612" cy="1914525"/>
          </a:xfrm>
          <a:prstGeom prst="rect">
            <a:avLst/>
          </a:prstGeom>
          <a:noFill/>
          <a:ln w="9525">
            <a:noFill/>
            <a:miter lim="800000"/>
            <a:headEnd/>
            <a:tailEnd/>
          </a:ln>
        </p:spPr>
      </p:pic>
      <p:sp>
        <p:nvSpPr>
          <p:cNvPr id="8200" name="Text Box 10"/>
          <p:cNvSpPr txBox="1">
            <a:spLocks noChangeArrowheads="1"/>
          </p:cNvSpPr>
          <p:nvPr/>
        </p:nvSpPr>
        <p:spPr bwMode="auto">
          <a:xfrm>
            <a:off x="5103813" y="4989513"/>
            <a:ext cx="1125537" cy="1557337"/>
          </a:xfrm>
          <a:prstGeom prst="rect">
            <a:avLst/>
          </a:prstGeom>
          <a:noFill/>
          <a:ln w="9525">
            <a:noFill/>
            <a:miter lim="800000"/>
            <a:headEnd/>
            <a:tailEnd/>
          </a:ln>
        </p:spPr>
        <p:txBody>
          <a:bodyPr lIns="0" tIns="0" rIns="0" bIns="0">
            <a:spAutoFit/>
          </a:bodyPr>
          <a:lstStyle/>
          <a:p>
            <a:pPr algn="ctr" defTabSz="828675" hangingPunct="0">
              <a:lnSpc>
                <a:spcPct val="95000"/>
              </a:lnSpc>
              <a:buClr>
                <a:srgbClr val="000000"/>
              </a:buClr>
              <a:buSzPct val="45000"/>
              <a:buFont typeface="StarSymbol" charset="0"/>
              <a:buNone/>
              <a:tabLst>
                <a:tab pos="657225" algn="l"/>
                <a:tab pos="1312863" algn="l"/>
                <a:tab pos="1970088" algn="l"/>
                <a:tab pos="2627313" algn="l"/>
              </a:tabLst>
            </a:pPr>
            <a:r>
              <a:rPr lang="pt-PT" sz="1200" i="1">
                <a:latin typeface="Times New Roman" pitchFamily="18" charset="0"/>
              </a:rPr>
              <a:t>Choix multiples pour le professeur: temps de visibilité, nombre de tentatives, affichage, autorisation d’accès...</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moodle_ACTIVITES"/>
          <p:cNvPicPr>
            <a:picLocks noChangeAspect="1" noChangeArrowheads="1"/>
          </p:cNvPicPr>
          <p:nvPr/>
        </p:nvPicPr>
        <p:blipFill>
          <a:blip r:embed="rId3" cstate="print"/>
          <a:srcRect/>
          <a:stretch>
            <a:fillRect/>
          </a:stretch>
        </p:blipFill>
        <p:spPr bwMode="auto">
          <a:xfrm>
            <a:off x="7180263" y="1339850"/>
            <a:ext cx="1771650" cy="3381375"/>
          </a:xfrm>
          <a:prstGeom prst="rect">
            <a:avLst/>
          </a:prstGeom>
          <a:noFill/>
          <a:ln w="9525">
            <a:noFill/>
            <a:miter lim="800000"/>
            <a:headEnd/>
            <a:tailEnd/>
          </a:ln>
        </p:spPr>
      </p:pic>
      <p:sp>
        <p:nvSpPr>
          <p:cNvPr id="9219" name="Text Box 8"/>
          <p:cNvSpPr txBox="1">
            <a:spLocks noChangeArrowheads="1"/>
          </p:cNvSpPr>
          <p:nvPr/>
        </p:nvSpPr>
        <p:spPr bwMode="auto">
          <a:xfrm>
            <a:off x="987425" y="5553075"/>
            <a:ext cx="5589588" cy="965200"/>
          </a:xfrm>
          <a:prstGeom prst="rect">
            <a:avLst/>
          </a:prstGeom>
          <a:noFill/>
          <a:ln w="9525">
            <a:noFill/>
            <a:miter lim="800000"/>
            <a:headEnd/>
            <a:tailEnd/>
          </a:ln>
        </p:spPr>
        <p:txBody>
          <a:bodyPr lIns="0" tIns="0" rIns="0" bIns="0">
            <a:spAutoFit/>
          </a:bodyPr>
          <a:lstStyle/>
          <a:p>
            <a:pPr defTabSz="828675" hangingPunct="0">
              <a:lnSpc>
                <a:spcPct val="93000"/>
              </a:lnSpc>
              <a:spcBef>
                <a:spcPct val="40000"/>
              </a:spcBef>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Lst>
            </a:pPr>
            <a:r>
              <a:rPr lang="pt-PT" sz="2000" b="1"/>
              <a:t>Wikis</a:t>
            </a:r>
            <a:r>
              <a:rPr lang="pt-PT" sz="2000" b="1">
                <a:solidFill>
                  <a:srgbClr val="FF9933"/>
                </a:solidFill>
              </a:rPr>
              <a:t/>
            </a:r>
            <a:br>
              <a:rPr lang="pt-PT" sz="2000" b="1">
                <a:solidFill>
                  <a:srgbClr val="FF9933"/>
                </a:solidFill>
              </a:rPr>
            </a:br>
            <a:r>
              <a:rPr lang="pt-PT" sz="1600"/>
              <a:t>Permet à une communauté d’éditer des pages web collectivement via un navigateur internet, à l’aide d’un langage de mise en forme simplifié</a:t>
            </a:r>
          </a:p>
        </p:txBody>
      </p:sp>
      <p:sp>
        <p:nvSpPr>
          <p:cNvPr id="9220" name="Text Box 10"/>
          <p:cNvSpPr txBox="1">
            <a:spLocks noChangeArrowheads="1"/>
          </p:cNvSpPr>
          <p:nvPr/>
        </p:nvSpPr>
        <p:spPr bwMode="auto">
          <a:xfrm>
            <a:off x="946150" y="1422400"/>
            <a:ext cx="5589588" cy="511175"/>
          </a:xfrm>
          <a:prstGeom prst="rect">
            <a:avLst/>
          </a:prstGeom>
          <a:noFill/>
          <a:ln w="9525">
            <a:noFill/>
            <a:miter lim="800000"/>
            <a:headEnd/>
            <a:tailEnd/>
          </a:ln>
        </p:spPr>
        <p:txBody>
          <a:bodyPr lIns="0" tIns="0" rIns="0" bIns="0">
            <a:spAutoFit/>
          </a:bodyPr>
          <a:lstStyle/>
          <a:p>
            <a:pPr defTabSz="828675" hangingPunct="0">
              <a:lnSpc>
                <a:spcPct val="93000"/>
              </a:lnSpc>
              <a:spcBef>
                <a:spcPct val="40000"/>
              </a:spcBef>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Lst>
            </a:pPr>
            <a:r>
              <a:rPr lang="pt-PT" sz="2000" b="1"/>
              <a:t>Tests Hot Potatoes </a:t>
            </a:r>
            <a:r>
              <a:rPr lang="pt-PT" sz="2000" b="1">
                <a:solidFill>
                  <a:srgbClr val="FF9933"/>
                </a:solidFill>
              </a:rPr>
              <a:t/>
            </a:r>
            <a:br>
              <a:rPr lang="pt-PT" sz="2000" b="1">
                <a:solidFill>
                  <a:srgbClr val="FF9933"/>
                </a:solidFill>
              </a:rPr>
            </a:br>
            <a:r>
              <a:rPr lang="pt-PT" sz="1600"/>
              <a:t>Permet d’insérer un fichier </a:t>
            </a:r>
            <a:r>
              <a:rPr lang="pt-PT" sz="1600" b="1" i="1"/>
              <a:t>HOT POTATOES</a:t>
            </a:r>
            <a:r>
              <a:rPr lang="pt-PT" sz="1600"/>
              <a:t> en HTML </a:t>
            </a:r>
          </a:p>
        </p:txBody>
      </p:sp>
      <p:sp>
        <p:nvSpPr>
          <p:cNvPr id="9221" name="Rectangle 12"/>
          <p:cNvSpPr>
            <a:spLocks noChangeArrowheads="1"/>
          </p:cNvSpPr>
          <p:nvPr>
            <p:ph type="title"/>
          </p:nvPr>
        </p:nvSpPr>
        <p:spPr bwMode="auto">
          <a:xfrm>
            <a:off x="5341938" y="312738"/>
            <a:ext cx="3665537" cy="422275"/>
          </a:xfrm>
          <a:noFill/>
          <a:ln>
            <a:miter lim="800000"/>
            <a:headEnd/>
            <a:tailEnd/>
          </a:ln>
        </p:spPr>
        <p:txBody>
          <a:bodyPr vert="horz" wrap="square" lIns="0" tIns="0" rIns="0" bIns="0" numCol="1" anchor="ctr" anchorCtr="0" compatLnSpc="1">
            <a:prstTxWarp prst="textNoShape">
              <a:avLst/>
            </a:prstTxWarp>
          </a:bodyPr>
          <a:lstStyle/>
          <a:p>
            <a:pPr algn="l" defTabSz="414338" eaLnBrk="1">
              <a:lnSpc>
                <a:spcPct val="93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Lst>
            </a:pPr>
            <a:r>
              <a:rPr lang="pt-PT" sz="3600" b="1" i="1" smtClean="0">
                <a:solidFill>
                  <a:schemeClr val="tx1"/>
                </a:solidFill>
              </a:rPr>
              <a:t>Caractéristiques</a:t>
            </a:r>
            <a:r>
              <a:rPr lang="pt-PT" sz="3600" smtClean="0">
                <a:solidFill>
                  <a:schemeClr val="tx1"/>
                </a:solidFill>
              </a:rPr>
              <a:t> </a:t>
            </a:r>
          </a:p>
        </p:txBody>
      </p:sp>
      <p:pic>
        <p:nvPicPr>
          <p:cNvPr id="9222" name="Picture 14" descr="testHOTPOT"/>
          <p:cNvPicPr>
            <a:picLocks noChangeAspect="1" noChangeArrowheads="1"/>
          </p:cNvPicPr>
          <p:nvPr/>
        </p:nvPicPr>
        <p:blipFill>
          <a:blip r:embed="rId4" cstate="print"/>
          <a:srcRect/>
          <a:stretch>
            <a:fillRect/>
          </a:stretch>
        </p:blipFill>
        <p:spPr bwMode="auto">
          <a:xfrm>
            <a:off x="1000125" y="2055813"/>
            <a:ext cx="5705475" cy="3303587"/>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ph type="title"/>
          </p:nvPr>
        </p:nvSpPr>
        <p:spPr bwMode="auto">
          <a:xfrm>
            <a:off x="6503988" y="150813"/>
            <a:ext cx="2640012" cy="776287"/>
          </a:xfrm>
          <a:noFill/>
          <a:ln>
            <a:miter lim="800000"/>
            <a:headEnd/>
            <a:tailEnd/>
          </a:ln>
        </p:spPr>
        <p:txBody>
          <a:bodyPr vert="horz" wrap="square" lIns="0" tIns="0" rIns="0" bIns="0" numCol="1" anchor="ctr" anchorCtr="0" compatLnSpc="1">
            <a:prstTxWarp prst="textNoShape">
              <a:avLst/>
            </a:prstTxWarp>
          </a:bodyPr>
          <a:lstStyle/>
          <a:p>
            <a:pPr algn="l" defTabSz="414338" eaLnBrk="1">
              <a:lnSpc>
                <a:spcPct val="93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5900" algn="l"/>
              </a:tabLst>
            </a:pPr>
            <a:r>
              <a:rPr lang="pt-PT" sz="2400" b="1" i="1" smtClean="0">
                <a:solidFill>
                  <a:schemeClr val="tx1"/>
                </a:solidFill>
                <a:ea typeface="Lucida Sans Unicode" pitchFamily="34" charset="0"/>
                <a:cs typeface="Lucida Sans Unicode" pitchFamily="34" charset="0"/>
              </a:rPr>
              <a:t>Exemple concret</a:t>
            </a:r>
            <a:endParaRPr lang="pt-PT" sz="2400" b="1" smtClean="0">
              <a:solidFill>
                <a:schemeClr val="tx1"/>
              </a:solidFill>
              <a:ea typeface="Lucida Sans Unicode" pitchFamily="34" charset="0"/>
              <a:cs typeface="Lucida Sans Unicode" pitchFamily="34" charset="0"/>
            </a:endParaRPr>
          </a:p>
        </p:txBody>
      </p:sp>
      <p:sp>
        <p:nvSpPr>
          <p:cNvPr id="10243" name="Text Box 3"/>
          <p:cNvSpPr txBox="1">
            <a:spLocks noChangeArrowheads="1"/>
          </p:cNvSpPr>
          <p:nvPr/>
        </p:nvSpPr>
        <p:spPr bwMode="auto">
          <a:xfrm>
            <a:off x="1474788" y="1397000"/>
            <a:ext cx="6181725" cy="731838"/>
          </a:xfrm>
          <a:prstGeom prst="rect">
            <a:avLst/>
          </a:prstGeom>
          <a:noFill/>
          <a:ln w="9525">
            <a:noFill/>
            <a:miter lim="800000"/>
            <a:headEnd/>
            <a:tailEnd/>
          </a:ln>
        </p:spPr>
        <p:txBody>
          <a:bodyPr lIns="0" tIns="0" rIns="0" bIns="0">
            <a:spAutoFit/>
          </a:bodyPr>
          <a:lstStyle/>
          <a:p>
            <a:pPr algn="ctr" defTabSz="828675" hangingPunct="0">
              <a:lnSpc>
                <a:spcPct val="93000"/>
              </a:lnSpc>
              <a:spcBef>
                <a:spcPts val="400"/>
              </a:spcBef>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Lst>
            </a:pPr>
            <a:r>
              <a:rPr lang="fr-FR" sz="2800" b="1">
                <a:hlinkClick r:id="rId3"/>
              </a:rPr>
              <a:t>MON FRANCAIS PASSE PARTOUT</a:t>
            </a:r>
            <a:endParaRPr lang="fr-FR" sz="2800" b="1"/>
          </a:p>
          <a:p>
            <a:pPr algn="ctr" defTabSz="828675" hangingPunct="0">
              <a:lnSpc>
                <a:spcPct val="93000"/>
              </a:lnSpc>
              <a:spcBef>
                <a:spcPts val="400"/>
              </a:spcBef>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Lst>
            </a:pPr>
            <a:r>
              <a:rPr lang="fr-FR" sz="2000" b="1"/>
              <a:t>Site de remédiation en création</a:t>
            </a:r>
          </a:p>
        </p:txBody>
      </p:sp>
      <p:sp>
        <p:nvSpPr>
          <p:cNvPr id="10244" name="Text Box 8"/>
          <p:cNvSpPr txBox="1">
            <a:spLocks noChangeArrowheads="1"/>
          </p:cNvSpPr>
          <p:nvPr/>
        </p:nvSpPr>
        <p:spPr bwMode="auto">
          <a:xfrm>
            <a:off x="639763" y="2306638"/>
            <a:ext cx="7926387" cy="581025"/>
          </a:xfrm>
          <a:prstGeom prst="rect">
            <a:avLst/>
          </a:prstGeom>
          <a:noFill/>
          <a:ln w="9525">
            <a:noFill/>
            <a:miter lim="800000"/>
            <a:headEnd/>
            <a:tailEnd/>
          </a:ln>
        </p:spPr>
        <p:txBody>
          <a:bodyPr>
            <a:spAutoFit/>
          </a:bodyPr>
          <a:lstStyle/>
          <a:p>
            <a:pPr algn="ctr">
              <a:spcBef>
                <a:spcPct val="50000"/>
              </a:spcBef>
            </a:pPr>
            <a:r>
              <a:rPr lang="pt-PT" sz="1600" i="1">
                <a:latin typeface="Times New Roman" pitchFamily="18" charset="0"/>
              </a:rPr>
              <a:t>Dans notre exemple, les étudiants –une fois leur login rentré- accèdent à la page de cours où figurent des leçons, des Tests Hot Potatoes, des fichiers sons, vidéos, PDF...</a:t>
            </a:r>
            <a:r>
              <a:rPr lang="pt-PT" sz="1200" i="1">
                <a:latin typeface="Times New Roman" pitchFamily="18" charset="0"/>
              </a:rPr>
              <a:t>.</a:t>
            </a:r>
          </a:p>
        </p:txBody>
      </p:sp>
      <p:pic>
        <p:nvPicPr>
          <p:cNvPr id="10245" name="Picture 9" descr="moodle_ACCEUIL2"/>
          <p:cNvPicPr>
            <a:picLocks noChangeAspect="1" noChangeArrowheads="1"/>
          </p:cNvPicPr>
          <p:nvPr/>
        </p:nvPicPr>
        <p:blipFill>
          <a:blip r:embed="rId4" cstate="print"/>
          <a:srcRect/>
          <a:stretch>
            <a:fillRect/>
          </a:stretch>
        </p:blipFill>
        <p:spPr bwMode="auto">
          <a:xfrm>
            <a:off x="5260975" y="3189288"/>
            <a:ext cx="3408363" cy="2998787"/>
          </a:xfrm>
          <a:prstGeom prst="rect">
            <a:avLst/>
          </a:prstGeom>
          <a:noFill/>
          <a:ln w="9525">
            <a:noFill/>
            <a:miter lim="800000"/>
            <a:headEnd/>
            <a:tailEnd/>
          </a:ln>
        </p:spPr>
      </p:pic>
      <p:pic>
        <p:nvPicPr>
          <p:cNvPr id="10246" name="Picture 12" descr="moodle_ACCEUIL"/>
          <p:cNvPicPr>
            <a:picLocks noChangeAspect="1" noChangeArrowheads="1"/>
          </p:cNvPicPr>
          <p:nvPr/>
        </p:nvPicPr>
        <p:blipFill>
          <a:blip r:embed="rId5" cstate="print"/>
          <a:srcRect/>
          <a:stretch>
            <a:fillRect/>
          </a:stretch>
        </p:blipFill>
        <p:spPr bwMode="auto">
          <a:xfrm>
            <a:off x="835025" y="3270250"/>
            <a:ext cx="3890963" cy="29337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8071</TotalTime>
  <Words>1062</Words>
  <Application>Microsoft Office PowerPoint</Application>
  <PresentationFormat>Affichage à l'écran (4:3)</PresentationFormat>
  <Paragraphs>156</Paragraphs>
  <Slides>15</Slides>
  <Notes>15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15</vt:i4>
      </vt:variant>
    </vt:vector>
  </HeadingPairs>
  <TitlesOfParts>
    <vt:vector size="22" baseType="lpstr">
      <vt:lpstr>Arial</vt:lpstr>
      <vt:lpstr>Lucida Sans Unicode</vt:lpstr>
      <vt:lpstr>StarSymbol</vt:lpstr>
      <vt:lpstr>Times New Roman</vt:lpstr>
      <vt:lpstr>Tahoma</vt:lpstr>
      <vt:lpstr>Wingdings</vt:lpstr>
      <vt:lpstr>Default Design</vt:lpstr>
      <vt:lpstr>Diapositive 1</vt:lpstr>
      <vt:lpstr>Introduction</vt:lpstr>
      <vt:lpstr>Accueil</vt:lpstr>
      <vt:lpstr>Diapositive 4</vt:lpstr>
      <vt:lpstr>Activités </vt:lpstr>
      <vt:lpstr>Activités </vt:lpstr>
      <vt:lpstr>Diapositive 7</vt:lpstr>
      <vt:lpstr>Caractéristiques </vt:lpstr>
      <vt:lpstr>Exemple concret</vt:lpstr>
      <vt:lpstr>Un système adapté à l’apprentissage “on-line”</vt:lpstr>
      <vt:lpstr>Il faudrait une meilleure intégration d’une applet</vt:lpstr>
      <vt:lpstr>Diapositive 12</vt:lpstr>
      <vt:lpstr>Diapositive 13</vt:lpstr>
      <vt:lpstr>Qui utilise Moodle?</vt:lpstr>
      <vt:lpstr>Vous n’êtes pas encore convaincu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Moodle</dc:title>
  <dc:subject>Traducción: Antonio Vicent</dc:subject>
  <dc:creator>Bryan C. Williams</dc:creator>
  <cp:lastModifiedBy>Meissem</cp:lastModifiedBy>
  <cp:revision>147</cp:revision>
  <dcterms:created xsi:type="dcterms:W3CDTF">2004-03-28T16:03:27Z</dcterms:created>
  <dcterms:modified xsi:type="dcterms:W3CDTF">2018-04-16T21:38:27Z</dcterms:modified>
</cp:coreProperties>
</file>