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7119D-6A7F-487B-8842-E474D40D1B64}"/>
              </a:ext>
            </a:extLst>
          </p:cNvPr>
          <p:cNvSpPr txBox="1"/>
          <p:nvPr/>
        </p:nvSpPr>
        <p:spPr>
          <a:xfrm>
            <a:off x="1405453" y="1033543"/>
            <a:ext cx="91358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5400" b="1" dirty="0">
                <a:latin typeface="ae_AlMohanad" panose="02060603050605020204" pitchFamily="18" charset="-78"/>
                <a:cs typeface="Fanan" pitchFamily="2" charset="-78"/>
              </a:rPr>
              <a:t>دور المجتمع المدني في حماية المستهلك</a:t>
            </a:r>
            <a:endParaRPr lang="fr-FR" sz="5400" b="1" dirty="0">
              <a:latin typeface="ae_AlMohanad" panose="02060603050605020204" pitchFamily="18" charset="-78"/>
              <a:cs typeface="Fanan" pitchFamily="2" charset="-78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255363" y="2820948"/>
            <a:ext cx="986965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3600" dirty="0">
                <a:cs typeface="Fanan" pitchFamily="2" charset="-78"/>
              </a:rPr>
              <a:t>ينظم هذه الجمعيات </a:t>
            </a:r>
            <a:r>
              <a:rPr lang="ar-DZ" sz="3600" dirty="0" err="1">
                <a:cs typeface="Fanan" pitchFamily="2" charset="-78"/>
              </a:rPr>
              <a:t>بناءا</a:t>
            </a:r>
            <a:r>
              <a:rPr lang="ar-DZ" sz="3600" dirty="0">
                <a:cs typeface="Fanan" pitchFamily="2" charset="-78"/>
              </a:rPr>
              <a:t> على القانون رقم 06/12 المتعلق بالجمعيات وتتمتع بالشخصية المعنوية بمجرد تأسيسها(مادة17منه).</a:t>
            </a:r>
          </a:p>
          <a:p>
            <a:pPr algn="ctr"/>
            <a:r>
              <a:rPr lang="ar-DZ" sz="3600" dirty="0">
                <a:cs typeface="Fanan" pitchFamily="2" charset="-78"/>
              </a:rPr>
              <a:t>واعترف المشرع لهذه الجمعيات بمزاولة نشاطها في اطار الدفاع عن جماعة المستهلكين وتوعيتهم. 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  <p:pic>
        <p:nvPicPr>
          <p:cNvPr id="7" name="Image 6">
            <a:hlinkClick r:id="" action="ppaction://noaction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5218E7-3496-E1E1-73DB-AD13FD342D4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221191"/>
            <a:ext cx="10515600" cy="5034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الفرع </a:t>
            </a:r>
            <a:r>
              <a:rPr lang="ar-DZ" sz="3600" dirty="0" err="1">
                <a:cs typeface="Fanan" pitchFamily="2" charset="-78"/>
              </a:rPr>
              <a:t>الأول:التدخل</a:t>
            </a:r>
            <a:r>
              <a:rPr lang="ar-DZ" sz="3600" dirty="0">
                <a:cs typeface="Fanan" pitchFamily="2" charset="-78"/>
              </a:rPr>
              <a:t> الوقائي لحماية المستهلكين.</a:t>
            </a:r>
          </a:p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أي قبل المساس بصحة وأمن المستهلك.</a:t>
            </a:r>
          </a:p>
          <a:p>
            <a:pPr marL="0" indent="0" algn="ctr">
              <a:buNone/>
            </a:pPr>
            <a:r>
              <a:rPr lang="ar-DZ" sz="3600" dirty="0" err="1">
                <a:cs typeface="Fanan" pitchFamily="2" charset="-78"/>
              </a:rPr>
              <a:t>أولا:دور</a:t>
            </a:r>
            <a:r>
              <a:rPr lang="ar-DZ" sz="3600" dirty="0">
                <a:cs typeface="Fanan" pitchFamily="2" charset="-78"/>
              </a:rPr>
              <a:t> الجمعيات في التحسيس والتوعية.</a:t>
            </a:r>
          </a:p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دعم انشاء الجمعيات.</a:t>
            </a:r>
          </a:p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العمل باسم المستهلك.</a:t>
            </a:r>
          </a:p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تطوير التعاون الدولي.</a:t>
            </a:r>
          </a:p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برامج تثقيف المستهلك.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092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FAB115-4E0B-9AD9-89C2-9218D3563E1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019713"/>
            <a:ext cx="1051560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ثانيا :دور الجمعيات في متابعة الأسواق.</a:t>
            </a: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لها دور فعال في تحقيق التوازن مع جمعيات المهنيين.</a:t>
            </a: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متابعة الأسواق ومراقبة مدى احترام إجراءات إشهار الأسعار ومطابقة السلع للجودة.</a:t>
            </a: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وهذا بالرغم من غياب نظام قانوني يضمن لأعضاء الجمعية القيام بمراقبة الأسعار والجودة ميدانيا.</a:t>
            </a:r>
            <a:endParaRPr lang="fr-FR" sz="4000" dirty="0"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067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32B7B7-A9E8-53FC-A090-C8F0695262C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081706"/>
            <a:ext cx="10515600" cy="392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الفرع </a:t>
            </a:r>
            <a:r>
              <a:rPr lang="ar-DZ" sz="4000" dirty="0" err="1">
                <a:cs typeface="Fanan" pitchFamily="2" charset="-78"/>
              </a:rPr>
              <a:t>الثاني:التدخل</a:t>
            </a:r>
            <a:r>
              <a:rPr lang="ar-DZ" sz="4000" dirty="0">
                <a:cs typeface="Fanan" pitchFamily="2" charset="-78"/>
              </a:rPr>
              <a:t> الدفاعي لحماية المستهلك.</a:t>
            </a:r>
          </a:p>
          <a:p>
            <a:pPr marL="0" indent="0" algn="ctr">
              <a:buNone/>
            </a:pPr>
            <a:r>
              <a:rPr lang="ar-DZ" sz="4000" dirty="0" err="1">
                <a:cs typeface="Fanan" pitchFamily="2" charset="-78"/>
              </a:rPr>
              <a:t>أولا:المطالبة</a:t>
            </a:r>
            <a:r>
              <a:rPr lang="ar-DZ" sz="4000" dirty="0">
                <a:cs typeface="Fanan" pitchFamily="2" charset="-78"/>
              </a:rPr>
              <a:t> بحقوق المستهلك أمام القضاء(مادة17 من القانون 06/12)</a:t>
            </a: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الدفاع عن المصلحة المشتركة كطرف مدني</a:t>
            </a: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الانضمام الى الدعاوى المرفوعة مسبقا.</a:t>
            </a: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الدفاع عن المصلحة الفردية. </a:t>
            </a:r>
          </a:p>
        </p:txBody>
      </p:sp>
    </p:spTree>
    <p:extLst>
      <p:ext uri="{BB962C8B-B14F-4D97-AF65-F5344CB8AC3E}">
        <p14:creationId xmlns:p14="http://schemas.microsoft.com/office/powerpoint/2010/main" val="328848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3EE408-8513-8F2A-56B9-C71CA2BA107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010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ثانيا: الدعوة الى المقاطعة والى الاشهار المضادة.</a:t>
            </a: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الدعوة </a:t>
            </a:r>
            <a:r>
              <a:rPr lang="ar-DZ" sz="4000">
                <a:cs typeface="Fanan" pitchFamily="2" charset="-78"/>
              </a:rPr>
              <a:t>الى المقاطعة.</a:t>
            </a:r>
            <a:endParaRPr lang="ar-DZ" sz="4000" dirty="0">
              <a:cs typeface="Fanan" pitchFamily="2" charset="-78"/>
            </a:endParaRPr>
          </a:p>
          <a:p>
            <a:pPr marL="0" indent="0" algn="ctr">
              <a:buNone/>
            </a:pPr>
            <a:r>
              <a:rPr lang="ar-DZ" sz="4000" dirty="0">
                <a:cs typeface="Fanan" pitchFamily="2" charset="-78"/>
              </a:rPr>
              <a:t>الاشهار المضاد.</a:t>
            </a:r>
            <a:endParaRPr lang="fr-FR" sz="4000" dirty="0"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442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176</Words>
  <Application>Microsoft Office PowerPoint</Application>
  <PresentationFormat>Grand écran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ae_AlMohanad</vt:lpstr>
      <vt:lpstr>Arial</vt:lpstr>
      <vt:lpstr>Calibri</vt:lpstr>
      <vt:lpstr>Calibri Light</vt:lpstr>
      <vt:lpstr>Fanan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25</cp:revision>
  <dcterms:created xsi:type="dcterms:W3CDTF">2023-10-28T21:02:18Z</dcterms:created>
  <dcterms:modified xsi:type="dcterms:W3CDTF">2024-11-30T18:04:07Z</dcterms:modified>
</cp:coreProperties>
</file>