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9" r:id="rId4"/>
    <p:sldId id="258" r:id="rId5"/>
    <p:sldId id="263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93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B5300-2373-48E1-9EBB-9CA98FFE04D4}" type="datetimeFigureOut">
              <a:rPr lang="fr-FR" smtClean="0"/>
              <a:t>24/02/2023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65168-1967-4C7C-B17D-1B182ED280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43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5168-1967-4C7C-B17D-1B182ED280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21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337B-FB14-45BB-8B72-1DC62C5945D6}" type="datetimeFigureOut">
              <a:rPr lang="fr-FR" smtClean="0"/>
              <a:t>24/02/2023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8CB0-C799-4D0C-9178-55274FF53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98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337B-FB14-45BB-8B72-1DC62C5945D6}" type="datetimeFigureOut">
              <a:rPr lang="fr-FR" smtClean="0"/>
              <a:t>24/02/2023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8CB0-C799-4D0C-9178-55274FF53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2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337B-FB14-45BB-8B72-1DC62C5945D6}" type="datetimeFigureOut">
              <a:rPr lang="fr-FR" smtClean="0"/>
              <a:t>24/02/2023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8CB0-C799-4D0C-9178-55274FF53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57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337B-FB14-45BB-8B72-1DC62C5945D6}" type="datetimeFigureOut">
              <a:rPr lang="fr-FR" smtClean="0"/>
              <a:t>24/02/2023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8CB0-C799-4D0C-9178-55274FF53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44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337B-FB14-45BB-8B72-1DC62C5945D6}" type="datetimeFigureOut">
              <a:rPr lang="fr-FR" smtClean="0"/>
              <a:t>24/02/2023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8CB0-C799-4D0C-9178-55274FF53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74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337B-FB14-45BB-8B72-1DC62C5945D6}" type="datetimeFigureOut">
              <a:rPr lang="fr-FR" smtClean="0"/>
              <a:t>24/02/2023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8CB0-C799-4D0C-9178-55274FF53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69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337B-FB14-45BB-8B72-1DC62C5945D6}" type="datetimeFigureOut">
              <a:rPr lang="fr-FR" smtClean="0"/>
              <a:t>24/02/2023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8CB0-C799-4D0C-9178-55274FF53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80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337B-FB14-45BB-8B72-1DC62C5945D6}" type="datetimeFigureOut">
              <a:rPr lang="fr-FR" smtClean="0"/>
              <a:t>24/02/2023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8CB0-C799-4D0C-9178-55274FF53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3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337B-FB14-45BB-8B72-1DC62C5945D6}" type="datetimeFigureOut">
              <a:rPr lang="fr-FR" smtClean="0"/>
              <a:t>24/02/2023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8CB0-C799-4D0C-9178-55274FF53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86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337B-FB14-45BB-8B72-1DC62C5945D6}" type="datetimeFigureOut">
              <a:rPr lang="fr-FR" smtClean="0"/>
              <a:t>24/02/2023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8CB0-C799-4D0C-9178-55274FF53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2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337B-FB14-45BB-8B72-1DC62C5945D6}" type="datetimeFigureOut">
              <a:rPr lang="fr-FR" smtClean="0"/>
              <a:t>24/02/2023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B8CB0-C799-4D0C-9178-55274FF53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28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C337B-FB14-45BB-8B72-1DC62C5945D6}" type="datetimeFigureOut">
              <a:rPr lang="fr-FR" smtClean="0"/>
              <a:t>24/02/2023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B8CB0-C799-4D0C-9178-55274FF53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47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ele-ens.univ-oeb.dz/moodle/course/view.php?id=607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66032" y="4968170"/>
            <a:ext cx="457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Monotype Corsiva" pitchFamily="66" charset="0"/>
                <a:cs typeface="Arial" charset="0"/>
              </a:rPr>
              <a:t>Dr. </a:t>
            </a:r>
            <a:r>
              <a:rPr lang="en-US" sz="2800" b="1" dirty="0" err="1">
                <a:latin typeface="Monotype Corsiva" pitchFamily="66" charset="0"/>
                <a:cs typeface="Arial" charset="0"/>
              </a:rPr>
              <a:t>Souheyla</a:t>
            </a:r>
            <a:r>
              <a:rPr lang="en-US" sz="2800" b="1" dirty="0">
                <a:latin typeface="Monotype Corsiva" pitchFamily="66" charset="0"/>
                <a:cs typeface="Arial" charset="0"/>
              </a:rPr>
              <a:t> </a:t>
            </a:r>
            <a:r>
              <a:rPr lang="en-US" sz="2800" b="1" dirty="0" err="1">
                <a:latin typeface="Monotype Corsiva" pitchFamily="66" charset="0"/>
                <a:cs typeface="Arial" charset="0"/>
              </a:rPr>
              <a:t>Gagui</a:t>
            </a:r>
            <a:r>
              <a:rPr lang="en-US" sz="2800" b="1" dirty="0">
                <a:latin typeface="Monotype Corsiva" pitchFamily="66" charset="0"/>
                <a:cs typeface="Arial" charset="0"/>
              </a:rPr>
              <a:t/>
            </a:r>
            <a:br>
              <a:rPr lang="en-US" sz="2800" b="1" dirty="0">
                <a:latin typeface="Monotype Corsiva" pitchFamily="66" charset="0"/>
                <a:cs typeface="Arial" charset="0"/>
              </a:rPr>
            </a:br>
            <a:r>
              <a:rPr lang="en-US" sz="2800" b="1" dirty="0">
                <a:latin typeface="Monotype Corsiva" pitchFamily="66" charset="0"/>
                <a:cs typeface="Arial" charset="0"/>
              </a:rPr>
              <a:t>souheyla_gagui@yahoo.fr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431540" y="935722"/>
            <a:ext cx="8280919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latin typeface="Monotype Corsiva" pitchFamily="66" charset="0"/>
                <a:cs typeface="Arial" charset="0"/>
              </a:rPr>
              <a:t>Faculté: Sciences Exactes et des Sciences de la Nature et la Vie </a:t>
            </a:r>
          </a:p>
          <a:p>
            <a:pPr algn="ctr"/>
            <a:r>
              <a:rPr lang="fr-FR" sz="2800" b="1" dirty="0">
                <a:latin typeface="Monotype Corsiva" pitchFamily="66" charset="0"/>
                <a:cs typeface="Arial" charset="0"/>
              </a:rPr>
              <a:t>Département: Maths et Informatique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6032" y="3167970"/>
            <a:ext cx="5793574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latin typeface="Monotype Corsiva" pitchFamily="66" charset="0"/>
                <a:cs typeface="Arial" charset="0"/>
                <a:hlinkClick r:id="rId2"/>
              </a:rPr>
              <a:t>Physique 2 (électricité générale)</a:t>
            </a:r>
            <a:endParaRPr lang="fr-FR" sz="4000" b="1" dirty="0"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30859" r="15553" b="27017"/>
          <a:stretch/>
        </p:blipFill>
        <p:spPr bwMode="auto">
          <a:xfrm>
            <a:off x="149771" y="79515"/>
            <a:ext cx="8958733" cy="305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756376" y="4551511"/>
            <a:ext cx="720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1044408" y="4479503"/>
            <a:ext cx="45719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88509" y="466591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+2q</a:t>
            </a:r>
            <a:endParaRPr lang="fr-FR" sz="2400" b="1" dirty="0"/>
          </a:p>
        </p:txBody>
      </p:sp>
      <p:sp>
        <p:nvSpPr>
          <p:cNvPr id="10" name="Ellipse 9"/>
          <p:cNvSpPr/>
          <p:nvPr/>
        </p:nvSpPr>
        <p:spPr>
          <a:xfrm>
            <a:off x="5220872" y="4479503"/>
            <a:ext cx="45719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064973" y="4665910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-q</a:t>
            </a:r>
            <a:endParaRPr lang="fr-FR" sz="2400" b="1" dirty="0"/>
          </a:p>
        </p:txBody>
      </p:sp>
      <p:sp>
        <p:nvSpPr>
          <p:cNvPr id="13" name="Ellipse 12"/>
          <p:cNvSpPr/>
          <p:nvPr/>
        </p:nvSpPr>
        <p:spPr>
          <a:xfrm>
            <a:off x="7021072" y="4479503"/>
            <a:ext cx="45719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022522" y="404745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B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865173" y="4665910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+q</a:t>
            </a:r>
            <a:endParaRPr lang="fr-FR" sz="2400" b="1" dirty="0"/>
          </a:p>
        </p:txBody>
      </p:sp>
      <p:sp>
        <p:nvSpPr>
          <p:cNvPr id="8" name="Accolade fermante 7"/>
          <p:cNvSpPr/>
          <p:nvPr/>
        </p:nvSpPr>
        <p:spPr>
          <a:xfrm rot="5400000">
            <a:off x="3167461" y="3007850"/>
            <a:ext cx="1584177" cy="5738845"/>
          </a:xfrm>
          <a:prstGeom prst="rightBrace">
            <a:avLst>
              <a:gd name="adj1" fmla="val 8333"/>
              <a:gd name="adj2" fmla="val 49038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251663" y="548761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AB=d=0.2m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17" name="Accolade fermante 16"/>
          <p:cNvSpPr/>
          <p:nvPr/>
        </p:nvSpPr>
        <p:spPr>
          <a:xfrm rot="16200000">
            <a:off x="2438400" y="1746175"/>
            <a:ext cx="1410541" cy="4200124"/>
          </a:xfrm>
          <a:prstGeom prst="rightBrace">
            <a:avLst>
              <a:gd name="adj1" fmla="val 8333"/>
              <a:gd name="adj2" fmla="val 51672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159932" y="397544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397544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</a:t>
            </a:r>
            <a:endParaRPr lang="fr-FR" sz="2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987824" y="3933056"/>
            <a:ext cx="74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AC=X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20" name="Accolade fermante 19"/>
          <p:cNvSpPr/>
          <p:nvPr/>
        </p:nvSpPr>
        <p:spPr>
          <a:xfrm rot="16200000">
            <a:off x="5407297" y="2933714"/>
            <a:ext cx="1410541" cy="1817012"/>
          </a:xfrm>
          <a:prstGeom prst="rightBrace">
            <a:avLst>
              <a:gd name="adj1" fmla="val 8333"/>
              <a:gd name="adj2" fmla="val 51672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141379" y="3136949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BC=d-X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1115616" y="4549625"/>
            <a:ext cx="1518915" cy="535559"/>
            <a:chOff x="1283311" y="2869877"/>
            <a:chExt cx="1518915" cy="535559"/>
          </a:xfrm>
        </p:grpSpPr>
        <p:cxnSp>
          <p:nvCxnSpPr>
            <p:cNvPr id="23" name="Connecteur droit avec flèche 22"/>
            <p:cNvCxnSpPr/>
            <p:nvPr/>
          </p:nvCxnSpPr>
          <p:spPr>
            <a:xfrm flipV="1">
              <a:off x="1283311" y="2869877"/>
              <a:ext cx="1476000" cy="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 de texte 1"/>
                <p:cNvSpPr txBox="1"/>
                <p:nvPr/>
              </p:nvSpPr>
              <p:spPr>
                <a:xfrm>
                  <a:off x="1643351" y="2941886"/>
                  <a:ext cx="1158875" cy="4635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400" b="1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400" b="1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𝐅</m:t>
                                </m:r>
                              </m:e>
                              <m:sub>
                                <m:r>
                                  <a:rPr lang="fr-FR" sz="2400" b="1" i="0" smtClean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𝐂𝐀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fr-FR" sz="1400" b="1" dirty="0">
                    <a:solidFill>
                      <a:srgbClr val="00B050"/>
                    </a:solidFill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4" name="Zone de text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351" y="2941886"/>
                  <a:ext cx="1158875" cy="4635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e 24"/>
          <p:cNvGrpSpPr/>
          <p:nvPr/>
        </p:nvGrpSpPr>
        <p:grpSpPr>
          <a:xfrm>
            <a:off x="3852072" y="4518124"/>
            <a:ext cx="1872056" cy="463550"/>
            <a:chOff x="2339904" y="2821434"/>
            <a:chExt cx="1872056" cy="463550"/>
          </a:xfrm>
        </p:grpSpPr>
        <p:cxnSp>
          <p:nvCxnSpPr>
            <p:cNvPr id="26" name="Connecteur droit avec flèche 25"/>
            <p:cNvCxnSpPr/>
            <p:nvPr/>
          </p:nvCxnSpPr>
          <p:spPr>
            <a:xfrm flipH="1" flipV="1">
              <a:off x="2339904" y="2835578"/>
              <a:ext cx="1368000" cy="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Zone de texte 1"/>
                <p:cNvSpPr txBox="1"/>
                <p:nvPr/>
              </p:nvSpPr>
              <p:spPr>
                <a:xfrm>
                  <a:off x="2519960" y="2821434"/>
                  <a:ext cx="1692000" cy="4635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400" b="1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400" b="1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𝐅</m:t>
                                </m:r>
                              </m:e>
                              <m:sub>
                                <m:r>
                                  <a:rPr lang="fr-FR" sz="2400" b="1" i="0" smtClean="0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𝐀𝐂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fr-FR" sz="1400" b="1" dirty="0">
                    <a:solidFill>
                      <a:srgbClr val="00B050"/>
                    </a:solidFill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7" name="Zone de text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9960" y="2821434"/>
                  <a:ext cx="1692000" cy="4635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e 27"/>
          <p:cNvGrpSpPr/>
          <p:nvPr/>
        </p:nvGrpSpPr>
        <p:grpSpPr>
          <a:xfrm>
            <a:off x="5141317" y="4509120"/>
            <a:ext cx="972000" cy="463550"/>
            <a:chOff x="1171926" y="2838111"/>
            <a:chExt cx="1158875" cy="463550"/>
          </a:xfrm>
          <a:noFill/>
        </p:grpSpPr>
        <p:cxnSp>
          <p:nvCxnSpPr>
            <p:cNvPr id="29" name="Connecteur droit avec flèche 28"/>
            <p:cNvCxnSpPr/>
            <p:nvPr/>
          </p:nvCxnSpPr>
          <p:spPr>
            <a:xfrm flipV="1">
              <a:off x="1283311" y="2869877"/>
              <a:ext cx="936000" cy="1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Zone de texte 1"/>
                <p:cNvSpPr txBox="1"/>
                <p:nvPr/>
              </p:nvSpPr>
              <p:spPr>
                <a:xfrm>
                  <a:off x="1171926" y="2838111"/>
                  <a:ext cx="1158875" cy="463550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𝐅</m:t>
                                </m:r>
                              </m:e>
                              <m:sub>
                                <m:r>
                                  <a:rPr lang="fr-FR" sz="2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𝐁𝐂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fr-FR" sz="1400" b="1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0" name="Zone de text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926" y="2838111"/>
                  <a:ext cx="1158875" cy="4635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e 30"/>
          <p:cNvGrpSpPr/>
          <p:nvPr/>
        </p:nvGrpSpPr>
        <p:grpSpPr>
          <a:xfrm flipH="1">
            <a:off x="6264288" y="4509120"/>
            <a:ext cx="900000" cy="463550"/>
            <a:chOff x="1171926" y="2838111"/>
            <a:chExt cx="1158875" cy="463550"/>
          </a:xfrm>
          <a:noFill/>
        </p:grpSpPr>
        <p:cxnSp>
          <p:nvCxnSpPr>
            <p:cNvPr id="32" name="Connecteur droit avec flèche 31"/>
            <p:cNvCxnSpPr/>
            <p:nvPr/>
          </p:nvCxnSpPr>
          <p:spPr>
            <a:xfrm flipV="1">
              <a:off x="1283311" y="2869877"/>
              <a:ext cx="936000" cy="1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Zone de texte 1"/>
                <p:cNvSpPr txBox="1"/>
                <p:nvPr/>
              </p:nvSpPr>
              <p:spPr>
                <a:xfrm>
                  <a:off x="1171926" y="2838111"/>
                  <a:ext cx="1158875" cy="463550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sz="2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𝐅</m:t>
                                </m:r>
                              </m:e>
                              <m:sub>
                                <m:r>
                                  <a:rPr lang="fr-FR" sz="24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𝐂</m:t>
                                </m:r>
                                <m:r>
                                  <a:rPr lang="fr-FR" sz="2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𝑩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fr-FR" sz="1400" b="1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3" name="Zone de text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926" y="2838111"/>
                  <a:ext cx="1158875" cy="4635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9119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2" grpId="0"/>
      <p:bldP spid="13" grpId="0" animBg="1"/>
      <p:bldP spid="14" grpId="0"/>
      <p:bldP spid="15" grpId="0"/>
      <p:bldP spid="8" grpId="0" animBg="1"/>
      <p:bldP spid="16" grpId="0"/>
      <p:bldP spid="17" grpId="0" animBg="1"/>
      <p:bldP spid="11" grpId="0"/>
      <p:bldP spid="7" grpId="0"/>
      <p:bldP spid="18" grpId="0"/>
      <p:bldP spid="20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7" t="62083" r="21362" b="29170"/>
          <a:stretch/>
        </p:blipFill>
        <p:spPr bwMode="auto">
          <a:xfrm>
            <a:off x="3923928" y="116632"/>
            <a:ext cx="4281055" cy="54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8" r="16001" b="51587"/>
          <a:stretch/>
        </p:blipFill>
        <p:spPr bwMode="auto">
          <a:xfrm>
            <a:off x="0" y="656959"/>
            <a:ext cx="8925063" cy="123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44408" y="25460"/>
            <a:ext cx="798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/>
              <a:t>3 </a:t>
            </a:r>
            <a:r>
              <a:rPr lang="ar-AE" sz="2800" b="1" dirty="0" smtClean="0"/>
              <a:t>حل</a:t>
            </a:r>
            <a:endParaRPr lang="fr-FR" sz="28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t="34606" r="16544" b="56766"/>
          <a:stretch/>
        </p:blipFill>
        <p:spPr bwMode="auto">
          <a:xfrm>
            <a:off x="179512" y="2653834"/>
            <a:ext cx="8601535" cy="63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39552" y="3501008"/>
                <a:ext cx="2448272" cy="685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𝐅</m:t>
                          </m:r>
                        </m:e>
                        <m:sub>
                          <m:r>
                            <a:rPr lang="fr-FR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𝐀𝐂</m:t>
                          </m:r>
                        </m:sub>
                      </m:sSub>
                      <m:r>
                        <a:rPr lang="fr-FR" sz="20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𝐊</m:t>
                      </m:r>
                      <m:f>
                        <m:fPr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𝟐𝐪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𝐪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fr-FR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01008"/>
                <a:ext cx="2448272" cy="6853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995936" y="3501008"/>
                <a:ext cx="3587649" cy="582980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  <m:t>𝐅</m:t>
                        </m:r>
                      </m:e>
                      <m:sub>
                        <m:r>
                          <a:rPr lang="fr-FR" sz="2000" b="1" i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  <m:t>𝐀𝐂</m:t>
                        </m:r>
                      </m:sub>
                    </m:sSub>
                    <m:r>
                      <a:rPr lang="fr-FR" sz="2000" b="1" i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000" b="1" i="1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fr-FR" sz="2000" b="1" i="1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fr-FR" sz="2000" b="1" i="1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fr-FR" sz="2000" b="1" i="1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</m:sup>
                    </m:sSup>
                    <m:f>
                      <m:fPr>
                        <m:ctrlPr>
                          <a:rPr lang="fr-FR" sz="2000" b="1" i="1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fr-FR" sz="2000" b="1" i="1" smtClean="0">
                                <a:ln>
                                  <a:solidFill>
                                    <a:srgbClr val="0070C0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ln>
                                  <a:solidFill>
                                    <a:srgbClr val="0070C0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𝒒</m:t>
                            </m:r>
                          </m:e>
                          <m:sup>
                            <m:r>
                              <a:rPr lang="fr-FR" sz="2000" b="1" i="1" smtClean="0">
                                <a:ln>
                                  <a:solidFill>
                                    <a:srgbClr val="0070C0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b="1" i="1" smtClean="0">
                                <a:ln>
                                  <a:solidFill>
                                    <a:srgbClr val="0070C0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ln>
                                  <a:solidFill>
                                    <a:srgbClr val="0070C0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000" b="1" i="1" smtClean="0">
                                <a:ln>
                                  <a:solidFill>
                                    <a:srgbClr val="0070C0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b="1" dirty="0" smtClean="0">
                    <a:ln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≪</m:t>
                    </m:r>
                    <m:r>
                      <a:rPr lang="fr-FR" sz="2000" b="1" i="1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fr-FR" sz="2000" b="1" i="1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≫</m:t>
                    </m:r>
                  </m:oMath>
                </a14:m>
                <a:endParaRPr lang="fr-FR" sz="2000" b="1" dirty="0">
                  <a:ln>
                    <a:solidFill>
                      <a:srgbClr val="0070C0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501008"/>
                <a:ext cx="3587649" cy="5829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èche droite 7"/>
          <p:cNvSpPr/>
          <p:nvPr/>
        </p:nvSpPr>
        <p:spPr>
          <a:xfrm>
            <a:off x="3059832" y="3717032"/>
            <a:ext cx="720080" cy="3426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3059832" y="1722253"/>
            <a:ext cx="2599163" cy="770643"/>
            <a:chOff x="3454480" y="1722253"/>
            <a:chExt cx="2599163" cy="77064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13" t="29961" r="62991" b="56151"/>
            <a:stretch/>
          </p:blipFill>
          <p:spPr bwMode="auto">
            <a:xfrm>
              <a:off x="3454480" y="1722253"/>
              <a:ext cx="1963681" cy="770643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Étoile à 5 branches 13"/>
            <p:cNvSpPr/>
            <p:nvPr/>
          </p:nvSpPr>
          <p:spPr>
            <a:xfrm>
              <a:off x="5837643" y="2017574"/>
              <a:ext cx="216000" cy="1800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t="28950" r="16544" b="62706"/>
          <a:stretch/>
        </p:blipFill>
        <p:spPr bwMode="auto">
          <a:xfrm>
            <a:off x="101674" y="4261643"/>
            <a:ext cx="8781047" cy="61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539552" y="5229200"/>
                <a:ext cx="2448272" cy="749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𝐅</m:t>
                          </m:r>
                        </m:e>
                        <m:sub>
                          <m:r>
                            <a:rPr lang="fr-FR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𝐁𝐂</m:t>
                          </m:r>
                        </m:sub>
                      </m:sSub>
                      <m:r>
                        <a:rPr lang="fr-FR" sz="20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𝐊</m:t>
                      </m:r>
                      <m:f>
                        <m:fPr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𝐪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𝐪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  <m:r>
                                    <a:rPr lang="fr-FR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fr-FR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29200"/>
                <a:ext cx="2448272" cy="7495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 droite 17"/>
          <p:cNvSpPr/>
          <p:nvPr/>
        </p:nvSpPr>
        <p:spPr>
          <a:xfrm>
            <a:off x="2987824" y="5432637"/>
            <a:ext cx="720080" cy="3426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995936" y="5294292"/>
                <a:ext cx="3821624" cy="6147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0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  <m:t>𝐅</m:t>
                        </m:r>
                      </m:e>
                      <m:sub>
                        <m:r>
                          <a:rPr lang="fr-FR" sz="2000" b="1" i="0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</a:rPr>
                          <m:t>𝐁𝐂</m:t>
                        </m:r>
                      </m:sub>
                    </m:sSub>
                    <m:r>
                      <a:rPr lang="fr-FR" sz="2000" b="1" i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000" b="1" i="1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fr-FR" sz="2000" b="1" i="1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fr-FR" sz="20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fr-FR" sz="20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</m:sup>
                    </m:sSup>
                    <m:f>
                      <m:fPr>
                        <m:ctrlPr>
                          <a:rPr lang="fr-FR" sz="2000" b="1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b="1" i="1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𝒒</m:t>
                            </m:r>
                          </m:e>
                          <m:sup>
                            <m:r>
                              <a:rPr lang="fr-FR" sz="2000" b="1" i="1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b="1" i="1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b="1" i="1" smtClean="0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b="1" i="1" smtClean="0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𝒅</m:t>
                                </m:r>
                                <m:r>
                                  <a:rPr lang="fr-FR" sz="2000" b="1" i="1" smtClean="0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fr-FR" sz="2000" b="1" i="1" smtClean="0"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fr-FR" sz="2000" b="1" i="1" smtClean="0">
                                <a:ln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b="1" dirty="0" smtClean="0">
                    <a:ln>
                      <a:solidFill>
                        <a:srgbClr val="FF0000"/>
                      </a:solidFill>
                    </a:ln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≪</m:t>
                    </m:r>
                    <m:r>
                      <a:rPr lang="fr-FR" sz="2000" b="1" i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fr-FR" sz="2000" b="1" i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≫</m:t>
                    </m:r>
                  </m:oMath>
                </a14:m>
                <a:endParaRPr lang="fr-FR" sz="20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294292"/>
                <a:ext cx="3821624" cy="61478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e 15"/>
          <p:cNvGrpSpPr/>
          <p:nvPr/>
        </p:nvGrpSpPr>
        <p:grpSpPr>
          <a:xfrm>
            <a:off x="5796136" y="6165304"/>
            <a:ext cx="3166417" cy="461665"/>
            <a:chOff x="5796136" y="6165304"/>
            <a:chExt cx="3166417" cy="461665"/>
          </a:xfrm>
        </p:grpSpPr>
        <p:sp>
          <p:nvSpPr>
            <p:cNvPr id="10" name="Rectangle 9"/>
            <p:cNvSpPr/>
            <p:nvPr/>
          </p:nvSpPr>
          <p:spPr>
            <a:xfrm>
              <a:off x="6272393" y="6165304"/>
              <a:ext cx="26901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/>
                <a:t> </a:t>
              </a:r>
              <a:r>
                <a:rPr lang="ar-AE" sz="2400" b="1" dirty="0" smtClean="0"/>
                <a:t>بالتعويض العلاقة ١ و٢ </a:t>
              </a:r>
              <a:endParaRPr lang="fr-FR" sz="2400" b="1" dirty="0"/>
            </a:p>
          </p:txBody>
        </p:sp>
        <p:sp>
          <p:nvSpPr>
            <p:cNvPr id="11" name="Étoile à 5 branches 10"/>
            <p:cNvSpPr/>
            <p:nvPr/>
          </p:nvSpPr>
          <p:spPr>
            <a:xfrm>
              <a:off x="5796136" y="6325289"/>
              <a:ext cx="157707" cy="200055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H="1">
              <a:off x="6064455" y="6425316"/>
              <a:ext cx="37975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614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8" grpId="0" animBg="1"/>
      <p:bldP spid="17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380332" y="361283"/>
                <a:ext cx="178744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𝐅</m:t>
                          </m:r>
                        </m:e>
                        <m:sub>
                          <m:r>
                            <a:rPr lang="fr-FR" sz="2400" b="1" i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𝐀𝐂</m:t>
                          </m:r>
                        </m:sub>
                      </m:sSub>
                      <m:r>
                        <a:rPr lang="fr-FR" sz="2400" b="1" i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400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𝐅</m:t>
                          </m:r>
                        </m:e>
                        <m:sub>
                          <m:r>
                            <a:rPr lang="fr-FR" sz="2400" b="1" i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𝐁𝐂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32" y="361283"/>
                <a:ext cx="1787449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316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499992" y="260648"/>
                <a:ext cx="2325380" cy="76129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fr-FR" sz="2000" b="1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  <m:sSup>
                        <m:sSupPr>
                          <m:ctrlPr>
                            <a:rPr lang="fr-FR" sz="2000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fr-FR" sz="2000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</m:sup>
                      </m:sSup>
                      <m:f>
                        <m:fPr>
                          <m:ctrlPr>
                            <a:rPr lang="fr-FR" sz="2000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b="1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fr-FR" sz="2000" b="1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b="1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b="1" i="1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  <m:r>
                                    <a:rPr lang="fr-FR" sz="2000" b="1" i="1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fr-FR" sz="2000" b="1" i="1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b="1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b="1" dirty="0">
                  <a:ln>
                    <a:noFill/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60648"/>
                <a:ext cx="2325380" cy="7612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59832" y="262967"/>
                <a:ext cx="1539332" cy="717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fr-FR" sz="2000" b="1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  <m:sSup>
                        <m:sSupPr>
                          <m:ctrlPr>
                            <a:rPr lang="fr-FR" sz="2000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fr-FR" sz="2000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</m:sup>
                      </m:sSup>
                      <m:f>
                        <m:fPr>
                          <m:ctrlPr>
                            <a:rPr lang="fr-FR" sz="2000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fr-FR" sz="2000" b="1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b="1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sz="2000" b="1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62967"/>
                <a:ext cx="1539332" cy="7177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èche droite 5"/>
          <p:cNvSpPr/>
          <p:nvPr/>
        </p:nvSpPr>
        <p:spPr>
          <a:xfrm>
            <a:off x="2167781" y="480258"/>
            <a:ext cx="720080" cy="3426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226270" y="348739"/>
            <a:ext cx="2494939" cy="583399"/>
            <a:chOff x="3226270" y="348739"/>
            <a:chExt cx="2494939" cy="583399"/>
          </a:xfrm>
        </p:grpSpPr>
        <p:cxnSp>
          <p:nvCxnSpPr>
            <p:cNvPr id="8" name="Connecteur droit 7"/>
            <p:cNvCxnSpPr/>
            <p:nvPr/>
          </p:nvCxnSpPr>
          <p:spPr>
            <a:xfrm flipH="1">
              <a:off x="3226270" y="348739"/>
              <a:ext cx="769666" cy="5599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4951543" y="372157"/>
              <a:ext cx="769666" cy="5599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4139952" y="260648"/>
            <a:ext cx="2304256" cy="343957"/>
            <a:chOff x="3059832" y="478991"/>
            <a:chExt cx="2304256" cy="343957"/>
          </a:xfrm>
        </p:grpSpPr>
        <p:cxnSp>
          <p:nvCxnSpPr>
            <p:cNvPr id="13" name="Connecteur droit 12"/>
            <p:cNvCxnSpPr/>
            <p:nvPr/>
          </p:nvCxnSpPr>
          <p:spPr>
            <a:xfrm flipH="1">
              <a:off x="3059832" y="478991"/>
              <a:ext cx="459212" cy="34395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>
              <a:off x="4951543" y="481310"/>
              <a:ext cx="412545" cy="34163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51520" y="1484784"/>
                <a:ext cx="512704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fr-FR" sz="2000" b="1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sz="2000" b="1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84784"/>
                <a:ext cx="512704" cy="6705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83568" y="1484784"/>
                <a:ext cx="1460656" cy="71404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fr-FR" sz="2000" b="1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b="1" i="1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  <m:r>
                                    <a:rPr lang="fr-FR" sz="2000" b="1" i="1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fr-FR" sz="2000" b="1" i="1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b="1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b="1" dirty="0">
                  <a:ln>
                    <a:noFill/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84784"/>
                <a:ext cx="1460656" cy="7140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èche droite 18"/>
          <p:cNvSpPr/>
          <p:nvPr/>
        </p:nvSpPr>
        <p:spPr>
          <a:xfrm>
            <a:off x="2123728" y="1646150"/>
            <a:ext cx="720080" cy="3426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2843808" y="1412776"/>
                <a:ext cx="1956113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d>
                            <m:d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000" b="1" i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412776"/>
                <a:ext cx="1956113" cy="4070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508104" y="1700808"/>
                <a:ext cx="3688126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fr-FR" sz="2000" b="1" i="0" dirty="0" smtClean="0">
                    <a:latin typeface="+mj-lt"/>
                    <a:ea typeface="Cambria Math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fr-FR" sz="20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20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𝟐</m:t>
                    </m:r>
                    <m:d>
                      <m:dPr>
                        <m:ctrlPr>
                          <a:rPr lang="fr-FR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fr-F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000" b="1" i="0" dirty="0" smtClean="0">
                    <a:latin typeface="+mj-lt"/>
                    <a:ea typeface="Cambria Math"/>
                  </a:rPr>
                  <a:t> )</a:t>
                </a:r>
                <a:r>
                  <a:rPr lang="fr-FR" sz="2000" b="1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FR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fr-FR" sz="2000" b="1" i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700808"/>
                <a:ext cx="3688126" cy="407099"/>
              </a:xfrm>
              <a:prstGeom prst="rect">
                <a:avLst/>
              </a:prstGeom>
              <a:blipFill rotWithShape="1">
                <a:blip r:embed="rId8"/>
                <a:stretch>
                  <a:fillRect t="-4478" b="-268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èche droite 21"/>
          <p:cNvSpPr/>
          <p:nvPr/>
        </p:nvSpPr>
        <p:spPr>
          <a:xfrm>
            <a:off x="4788024" y="1742468"/>
            <a:ext cx="720080" cy="3426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3131840" y="1844824"/>
                <a:ext cx="1725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𝒅</m:t>
                      </m:r>
                      <m:r>
                        <a:rPr lang="fr-FR" sz="2000" b="1" i="1" smtClean="0">
                          <a:latin typeface="Cambria Math"/>
                        </a:rPr>
                        <m:t>=</m:t>
                      </m:r>
                      <m:r>
                        <a:rPr lang="fr-FR" sz="2000" b="1" i="1" smtClean="0">
                          <a:latin typeface="Cambria Math"/>
                        </a:rPr>
                        <m:t>𝟎</m:t>
                      </m:r>
                      <m:r>
                        <a:rPr lang="fr-FR" sz="2000" b="1" i="1" smtClean="0">
                          <a:latin typeface="Cambria Math"/>
                        </a:rPr>
                        <m:t>.</m:t>
                      </m:r>
                      <m:r>
                        <a:rPr lang="fr-FR" sz="2000" b="1" i="1" smtClean="0">
                          <a:latin typeface="Cambria Math"/>
                        </a:rPr>
                        <m:t>𝟐</m:t>
                      </m:r>
                      <m:r>
                        <a:rPr lang="fr-FR" sz="2000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844824"/>
                <a:ext cx="172527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80332" y="2801421"/>
                <a:ext cx="2722412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fr-FR" sz="2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 smtClean="0">
                          <a:latin typeface="Cambria Math"/>
                        </a:rPr>
                        <m:t>−</m:t>
                      </m:r>
                      <m:r>
                        <a:rPr lang="fr-FR" sz="2000" b="1" i="1" smtClean="0">
                          <a:latin typeface="Cambria Math"/>
                        </a:rPr>
                        <m:t>𝟎</m:t>
                      </m:r>
                      <m:r>
                        <a:rPr lang="fr-FR" sz="2000" b="1" i="1" smtClean="0">
                          <a:latin typeface="Cambria Math"/>
                        </a:rPr>
                        <m:t>.</m:t>
                      </m:r>
                      <m:r>
                        <a:rPr lang="fr-FR" sz="2000" b="1" i="1" smtClean="0">
                          <a:latin typeface="Cambria Math"/>
                        </a:rPr>
                        <m:t>𝟖</m:t>
                      </m:r>
                      <m:r>
                        <a:rPr lang="fr-FR" sz="2000" b="1" i="1" smtClean="0">
                          <a:latin typeface="Cambria Math"/>
                        </a:rPr>
                        <m:t>𝒙</m:t>
                      </m:r>
                      <m:r>
                        <a:rPr lang="fr-FR" sz="2000" b="1" i="1" smtClean="0">
                          <a:latin typeface="Cambria Math"/>
                        </a:rPr>
                        <m:t>+</m:t>
                      </m:r>
                      <m:r>
                        <a:rPr lang="fr-FR" sz="2000" b="1" i="1" smtClean="0">
                          <a:latin typeface="Cambria Math"/>
                        </a:rPr>
                        <m:t>𝟎</m:t>
                      </m:r>
                      <m:r>
                        <a:rPr lang="fr-FR" sz="2000" b="1" i="1" smtClean="0">
                          <a:latin typeface="Cambria Math"/>
                        </a:rPr>
                        <m:t>.</m:t>
                      </m:r>
                      <m:r>
                        <a:rPr lang="fr-FR" sz="2000" b="1" i="1" smtClean="0">
                          <a:latin typeface="Cambria Math"/>
                        </a:rPr>
                        <m:t>𝟎𝟖</m:t>
                      </m:r>
                      <m:r>
                        <a:rPr lang="fr-FR" sz="2000" b="1" i="1" smtClean="0">
                          <a:latin typeface="Cambria Math"/>
                        </a:rPr>
                        <m:t>=</m:t>
                      </m:r>
                      <m:r>
                        <a:rPr lang="fr-FR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32" y="2801421"/>
                <a:ext cx="2722412" cy="4070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lèche droite 25"/>
          <p:cNvSpPr/>
          <p:nvPr/>
        </p:nvSpPr>
        <p:spPr>
          <a:xfrm>
            <a:off x="3275856" y="2801421"/>
            <a:ext cx="720080" cy="342690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4143375" y="2733869"/>
                <a:ext cx="1685397" cy="407099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∆=</m:t>
                      </m:r>
                      <m:sSup>
                        <m:sSup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𝒂𝒄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75" y="2733869"/>
                <a:ext cx="1685397" cy="4070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lèche droite 27"/>
          <p:cNvSpPr/>
          <p:nvPr/>
        </p:nvSpPr>
        <p:spPr>
          <a:xfrm>
            <a:off x="5915042" y="2833625"/>
            <a:ext cx="720080" cy="342690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495445" y="3429000"/>
                <a:ext cx="3736985" cy="40709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∆=</m:t>
                      </m:r>
                      <m:sSup>
                        <m:sSup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e>
                          </m:d>
                        </m:e>
                        <m:sup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𝟎𝟖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𝟑𝟐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45" y="3429000"/>
                <a:ext cx="3736985" cy="4070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ccolade ouvrante 29"/>
          <p:cNvSpPr/>
          <p:nvPr/>
        </p:nvSpPr>
        <p:spPr>
          <a:xfrm>
            <a:off x="710404" y="4617256"/>
            <a:ext cx="540000" cy="11160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220236" y="4221088"/>
                <a:ext cx="3175293" cy="737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FR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𝟑𝟐</m:t>
                              </m:r>
                            </m:e>
                          </m:rad>
                        </m:num>
                        <m:den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0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sz="2000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sz="2000" b="1" i="0" smtClean="0">
                          <a:latin typeface="Cambria Math"/>
                          <a:ea typeface="Cambria Math"/>
                        </a:rPr>
                        <m:t>𝟔𝟖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36" y="4221088"/>
                <a:ext cx="3175293" cy="73776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lèche droite 31"/>
          <p:cNvSpPr/>
          <p:nvPr/>
        </p:nvSpPr>
        <p:spPr>
          <a:xfrm>
            <a:off x="4347354" y="3461204"/>
            <a:ext cx="720080" cy="342690"/>
          </a:xfrm>
          <a:prstGeom prst="rightArrow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5271918" y="3212976"/>
                <a:ext cx="1589922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>
                    <a:ea typeface="Cambria Math"/>
                  </a:rPr>
                  <a:t>x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∓</m:t>
                        </m:r>
                        <m:rad>
                          <m:radPr>
                            <m:degHide m:val="on"/>
                            <m:ctrlPr>
                              <a:rPr lang="fr-FR" sz="2800" b="1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1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</m:rad>
                      </m:num>
                      <m:den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918" y="3212976"/>
                <a:ext cx="1589922" cy="786369"/>
              </a:xfrm>
              <a:prstGeom prst="rect">
                <a:avLst/>
              </a:prstGeom>
              <a:blipFill rotWithShape="1">
                <a:blip r:embed="rId14"/>
                <a:stretch>
                  <a:fillRect l="-8046" b="-100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1334951" y="5184030"/>
                <a:ext cx="3329181" cy="737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fr-FR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𝟑𝟐</m:t>
                              </m:r>
                            </m:e>
                          </m:rad>
                        </m:num>
                        <m:den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000" b="1" i="0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sz="2000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sz="2000" b="1" i="0" smtClean="0">
                          <a:latin typeface="Cambria Math"/>
                          <a:ea typeface="Cambria Math"/>
                        </a:rPr>
                        <m:t>𝟏𝟏𝟕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951" y="5184030"/>
                <a:ext cx="3329181" cy="73776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36"/>
          <p:cNvCxnSpPr/>
          <p:nvPr/>
        </p:nvCxnSpPr>
        <p:spPr>
          <a:xfrm flipH="1">
            <a:off x="3765739" y="4323997"/>
            <a:ext cx="596534" cy="6348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3728530" y="4413691"/>
            <a:ext cx="670953" cy="5451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5147799" y="4958854"/>
                <a:ext cx="2764346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𝒙</m:t>
                      </m:r>
                      <m:r>
                        <a:rPr lang="fr-FR" sz="2400" b="1" i="1" smtClean="0">
                          <a:latin typeface="Cambria Math"/>
                        </a:rPr>
                        <m:t>=</m:t>
                      </m:r>
                      <m:r>
                        <a:rPr lang="fr-FR" sz="2400" b="1" i="1" smtClean="0">
                          <a:latin typeface="Cambria Math"/>
                        </a:rPr>
                        <m:t>𝑨𝑪</m:t>
                      </m:r>
                      <m:r>
                        <a:rPr lang="fr-FR" sz="2400" b="1" i="1" smtClean="0">
                          <a:latin typeface="Cambria Math"/>
                        </a:rPr>
                        <m:t>=</m:t>
                      </m:r>
                      <m:r>
                        <a:rPr lang="fr-FR" sz="2400" b="1" i="1" smtClean="0">
                          <a:latin typeface="Cambria Math"/>
                        </a:rPr>
                        <m:t>𝟎</m:t>
                      </m:r>
                      <m:r>
                        <a:rPr lang="fr-FR" sz="2400" b="1" i="1" smtClean="0">
                          <a:latin typeface="Cambria Math"/>
                        </a:rPr>
                        <m:t>.</m:t>
                      </m:r>
                      <m:r>
                        <a:rPr lang="fr-FR" sz="2400" b="1" i="1" smtClean="0">
                          <a:latin typeface="Cambria Math"/>
                        </a:rPr>
                        <m:t>𝟏𝟏𝟕</m:t>
                      </m:r>
                      <m:r>
                        <a:rPr lang="fr-FR" sz="2400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799" y="4958854"/>
                <a:ext cx="2764346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74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5" grpId="0"/>
      <p:bldP spid="26" grpId="0" animBg="1"/>
      <p:bldP spid="27" grpId="0" animBg="1"/>
      <p:bldP spid="28" grpId="0" animBg="1"/>
      <p:bldP spid="29" grpId="0"/>
      <p:bldP spid="30" grpId="0" animBg="1"/>
      <p:bldP spid="31" grpId="0"/>
      <p:bldP spid="32" grpId="0" animBg="1"/>
      <p:bldP spid="34" grpId="0"/>
      <p:bldP spid="35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08304" y="44624"/>
            <a:ext cx="170271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r-AE" sz="2000" b="1" dirty="0" smtClean="0"/>
              <a:t>عملية جمع الاشعة</a:t>
            </a:r>
            <a:endParaRPr lang="fr-FR" sz="2000" b="1" dirty="0"/>
          </a:p>
        </p:txBody>
      </p:sp>
      <p:grpSp>
        <p:nvGrpSpPr>
          <p:cNvPr id="13" name="Groupe 12"/>
          <p:cNvGrpSpPr/>
          <p:nvPr/>
        </p:nvGrpSpPr>
        <p:grpSpPr>
          <a:xfrm rot="20662999">
            <a:off x="360828" y="1707643"/>
            <a:ext cx="2668698" cy="1353201"/>
            <a:chOff x="-691731" y="-755598"/>
            <a:chExt cx="1584945" cy="1353201"/>
          </a:xfrm>
        </p:grpSpPr>
        <p:cxnSp>
          <p:nvCxnSpPr>
            <p:cNvPr id="14" name="Connecteur droit avec flèche 13"/>
            <p:cNvCxnSpPr/>
            <p:nvPr/>
          </p:nvCxnSpPr>
          <p:spPr>
            <a:xfrm rot="937001" flipV="1">
              <a:off x="-691731" y="-755598"/>
              <a:ext cx="1584945" cy="135320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/>
                <p:cNvSpPr txBox="1"/>
                <p:nvPr/>
              </p:nvSpPr>
              <p:spPr>
                <a:xfrm>
                  <a:off x="-250399" y="-496755"/>
                  <a:ext cx="468398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15" name="ZoneText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0399" y="-496755"/>
                  <a:ext cx="468398" cy="5064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3747833" y="67866"/>
            <a:ext cx="1729961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ar-AE" b="1" dirty="0"/>
              <a:t>على حاملين مختلفين</a:t>
            </a:r>
            <a:endParaRPr lang="fr-FR" b="1" dirty="0"/>
          </a:p>
        </p:txBody>
      </p:sp>
      <p:grpSp>
        <p:nvGrpSpPr>
          <p:cNvPr id="30" name="Groupe 29"/>
          <p:cNvGrpSpPr/>
          <p:nvPr/>
        </p:nvGrpSpPr>
        <p:grpSpPr>
          <a:xfrm>
            <a:off x="399246" y="3068960"/>
            <a:ext cx="2124000" cy="576064"/>
            <a:chOff x="899592" y="1268760"/>
            <a:chExt cx="1620000" cy="576064"/>
          </a:xfrm>
        </p:grpSpPr>
        <p:cxnSp>
          <p:nvCxnSpPr>
            <p:cNvPr id="31" name="Connecteur droit avec flèche 30"/>
            <p:cNvCxnSpPr/>
            <p:nvPr/>
          </p:nvCxnSpPr>
          <p:spPr>
            <a:xfrm>
              <a:off x="899592" y="1268760"/>
              <a:ext cx="16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/>
                <p:cNvSpPr txBox="1"/>
                <p:nvPr/>
              </p:nvSpPr>
              <p:spPr>
                <a:xfrm>
                  <a:off x="1631954" y="1338403"/>
                  <a:ext cx="601383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24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fr-FR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32" name="ZoneText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954" y="1338403"/>
                  <a:ext cx="601383" cy="5064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e 32"/>
          <p:cNvGrpSpPr/>
          <p:nvPr/>
        </p:nvGrpSpPr>
        <p:grpSpPr>
          <a:xfrm rot="6812222" flipH="1">
            <a:off x="-368290" y="1947967"/>
            <a:ext cx="1476000" cy="623545"/>
            <a:chOff x="611560" y="1268760"/>
            <a:chExt cx="2340000" cy="623545"/>
          </a:xfrm>
        </p:grpSpPr>
        <p:cxnSp>
          <p:nvCxnSpPr>
            <p:cNvPr id="34" name="Connecteur droit avec flèche 33"/>
            <p:cNvCxnSpPr/>
            <p:nvPr/>
          </p:nvCxnSpPr>
          <p:spPr>
            <a:xfrm>
              <a:off x="611560" y="1268760"/>
              <a:ext cx="234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ZoneTexte 34"/>
                <p:cNvSpPr txBox="1"/>
                <p:nvPr/>
              </p:nvSpPr>
              <p:spPr>
                <a:xfrm rot="5400000">
                  <a:off x="1631954" y="1338403"/>
                  <a:ext cx="601383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24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fr-FR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35" name="ZoneTexte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631954" y="1338403"/>
                  <a:ext cx="601383" cy="50642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86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e 35"/>
          <p:cNvGrpSpPr/>
          <p:nvPr/>
        </p:nvGrpSpPr>
        <p:grpSpPr>
          <a:xfrm rot="6812222" flipH="1">
            <a:off x="2359905" y="2164387"/>
            <a:ext cx="1476000" cy="792088"/>
            <a:chOff x="611560" y="476672"/>
            <a:chExt cx="2340000" cy="792088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611560" y="1268760"/>
              <a:ext cx="23400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/>
                <p:cNvSpPr txBox="1"/>
                <p:nvPr/>
              </p:nvSpPr>
              <p:spPr>
                <a:xfrm rot="5400000">
                  <a:off x="1515793" y="524153"/>
                  <a:ext cx="601383" cy="506421"/>
                </a:xfrm>
                <a:prstGeom prst="rect">
                  <a:avLst/>
                </a:prstGeom>
                <a:noFill/>
                <a:ln>
                  <a:noFill/>
                  <a:prstDash val="sysDot"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24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fr-FR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515793" y="524153"/>
                  <a:ext cx="601383" cy="50642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7955"/>
                  </a:stretch>
                </a:blipFill>
                <a:ln>
                  <a:noFill/>
                  <a:prstDash val="sysDot"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e 43"/>
          <p:cNvGrpSpPr/>
          <p:nvPr/>
        </p:nvGrpSpPr>
        <p:grpSpPr>
          <a:xfrm>
            <a:off x="905522" y="1260644"/>
            <a:ext cx="2124000" cy="506421"/>
            <a:chOff x="899592" y="764704"/>
            <a:chExt cx="1620000" cy="506421"/>
          </a:xfrm>
        </p:grpSpPr>
        <p:cxnSp>
          <p:nvCxnSpPr>
            <p:cNvPr id="45" name="Connecteur droit avec flèche 44"/>
            <p:cNvCxnSpPr/>
            <p:nvPr/>
          </p:nvCxnSpPr>
          <p:spPr>
            <a:xfrm>
              <a:off x="899592" y="1268760"/>
              <a:ext cx="16200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ZoneTexte 45"/>
                <p:cNvSpPr txBox="1"/>
                <p:nvPr/>
              </p:nvSpPr>
              <p:spPr>
                <a:xfrm>
                  <a:off x="1476086" y="764704"/>
                  <a:ext cx="601383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24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fr-FR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46" name="ZoneTexte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086" y="764704"/>
                  <a:ext cx="601383" cy="50642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e 50"/>
          <p:cNvGrpSpPr/>
          <p:nvPr/>
        </p:nvGrpSpPr>
        <p:grpSpPr>
          <a:xfrm>
            <a:off x="3364620" y="643700"/>
            <a:ext cx="5572123" cy="832968"/>
            <a:chOff x="3394930" y="4036192"/>
            <a:chExt cx="5572123" cy="832968"/>
          </a:xfrm>
        </p:grpSpPr>
        <p:sp>
          <p:nvSpPr>
            <p:cNvPr id="48" name="ZoneTexte 47"/>
            <p:cNvSpPr txBox="1"/>
            <p:nvPr/>
          </p:nvSpPr>
          <p:spPr>
            <a:xfrm>
              <a:off x="3394930" y="4161274"/>
              <a:ext cx="384982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4000" b="1" dirty="0"/>
                <a:t>R</a:t>
              </a:r>
            </a:p>
          </p:txBody>
        </p:sp>
        <p:grpSp>
          <p:nvGrpSpPr>
            <p:cNvPr id="50" name="Groupe 49"/>
            <p:cNvGrpSpPr/>
            <p:nvPr/>
          </p:nvGrpSpPr>
          <p:grpSpPr>
            <a:xfrm>
              <a:off x="3394930" y="4036192"/>
              <a:ext cx="5572123" cy="801839"/>
              <a:chOff x="3394930" y="4036192"/>
              <a:chExt cx="5572123" cy="801839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06" t="56618" r="11532" b="32421"/>
              <a:stretch/>
            </p:blipFill>
            <p:spPr bwMode="auto">
              <a:xfrm>
                <a:off x="3767523" y="4036192"/>
                <a:ext cx="5199530" cy="8018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" name="Rectangle 48"/>
              <p:cNvSpPr/>
              <p:nvPr/>
            </p:nvSpPr>
            <p:spPr>
              <a:xfrm>
                <a:off x="3394930" y="4113160"/>
                <a:ext cx="5508000" cy="6840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53" name="ZoneTexte 52"/>
          <p:cNvSpPr txBox="1"/>
          <p:nvPr/>
        </p:nvSpPr>
        <p:spPr>
          <a:xfrm>
            <a:off x="197636" y="1017082"/>
            <a:ext cx="141577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R=V</a:t>
            </a:r>
            <a:r>
              <a:rPr lang="fr-FR" sz="2000" b="1" dirty="0" smtClean="0"/>
              <a:t>1</a:t>
            </a:r>
            <a:r>
              <a:rPr lang="fr-FR" sz="2800" b="1" dirty="0" smtClean="0"/>
              <a:t>+V</a:t>
            </a:r>
            <a:r>
              <a:rPr lang="fr-FR" sz="2000" b="1" dirty="0" smtClean="0"/>
              <a:t>2</a:t>
            </a:r>
            <a:endParaRPr lang="fr-FR" sz="2000" b="1" dirty="0"/>
          </a:p>
        </p:txBody>
      </p:sp>
      <p:cxnSp>
        <p:nvCxnSpPr>
          <p:cNvPr id="54" name="Connecteur droit 53"/>
          <p:cNvCxnSpPr/>
          <p:nvPr/>
        </p:nvCxnSpPr>
        <p:spPr>
          <a:xfrm flipH="1">
            <a:off x="727312" y="937106"/>
            <a:ext cx="596534" cy="6348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690103" y="1026800"/>
            <a:ext cx="670953" cy="5451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/>
              <p:cNvSpPr txBox="1"/>
              <p:nvPr/>
            </p:nvSpPr>
            <p:spPr>
              <a:xfrm>
                <a:off x="3602029" y="2861828"/>
                <a:ext cx="2883877" cy="5395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fr-FR" sz="24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24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fr-FR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fr-FR" sz="2400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24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fr-FR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b="1" dirty="0" smtClean="0"/>
                  <a:t>=90°</a:t>
                </a:r>
                <a14:m>
                  <m:oMath xmlns:m="http://schemas.openxmlformats.org/officeDocument/2006/math">
                    <m:r>
                      <a:rPr lang="fr-FR" sz="2400" b="1" i="0" dirty="0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fr-FR" sz="2400" b="1" i="1" dirty="0" smtClean="0">
                        <a:latin typeface="Cambria Math"/>
                        <a:ea typeface="Cambria Math"/>
                      </a:rPr>
                      <m:t>≫≫≫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57" name="ZoneText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029" y="2861828"/>
                <a:ext cx="2883877" cy="539571"/>
              </a:xfrm>
              <a:prstGeom prst="rect">
                <a:avLst/>
              </a:prstGeom>
              <a:blipFill rotWithShape="1">
                <a:blip r:embed="rId9"/>
                <a:stretch>
                  <a:fillRect b="-202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e 62"/>
          <p:cNvGrpSpPr/>
          <p:nvPr/>
        </p:nvGrpSpPr>
        <p:grpSpPr>
          <a:xfrm>
            <a:off x="6570217" y="2636912"/>
            <a:ext cx="5532313" cy="832968"/>
            <a:chOff x="6600527" y="5404344"/>
            <a:chExt cx="5532313" cy="832968"/>
          </a:xfrm>
        </p:grpSpPr>
        <p:sp>
          <p:nvSpPr>
            <p:cNvPr id="59" name="ZoneTexte 58"/>
            <p:cNvSpPr txBox="1"/>
            <p:nvPr/>
          </p:nvSpPr>
          <p:spPr>
            <a:xfrm>
              <a:off x="6635290" y="5529426"/>
              <a:ext cx="384982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4000" b="1" dirty="0"/>
                <a:t>R</a:t>
              </a:r>
            </a:p>
          </p:txBody>
        </p:sp>
        <p:grpSp>
          <p:nvGrpSpPr>
            <p:cNvPr id="60" name="Groupe 59"/>
            <p:cNvGrpSpPr/>
            <p:nvPr/>
          </p:nvGrpSpPr>
          <p:grpSpPr>
            <a:xfrm>
              <a:off x="6624840" y="5404344"/>
              <a:ext cx="5508000" cy="801839"/>
              <a:chOff x="3394930" y="4036192"/>
              <a:chExt cx="5508000" cy="801839"/>
            </a:xfrm>
          </p:grpSpPr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06" t="56618" r="35636" b="32421"/>
              <a:stretch/>
            </p:blipFill>
            <p:spPr bwMode="auto">
              <a:xfrm>
                <a:off x="3767523" y="4036192"/>
                <a:ext cx="2063376" cy="8018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" name="Rectangle 61"/>
              <p:cNvSpPr/>
              <p:nvPr/>
            </p:nvSpPr>
            <p:spPr>
              <a:xfrm>
                <a:off x="3394930" y="4113160"/>
                <a:ext cx="5508000" cy="684000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6600527" y="5445224"/>
              <a:ext cx="2435969" cy="71358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7195429" y="1667148"/>
            <a:ext cx="172034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r-AE" sz="2800" dirty="0" smtClean="0">
                <a:solidFill>
                  <a:srgbClr val="FF0000"/>
                </a:solidFill>
              </a:rPr>
              <a:t>حالات خاصة</a:t>
            </a:r>
            <a:endParaRPr lang="fr-FR" sz="2800" dirty="0">
              <a:solidFill>
                <a:srgbClr val="FF0000"/>
              </a:solidFill>
            </a:endParaRPr>
          </a:p>
        </p:txBody>
      </p:sp>
      <p:grpSp>
        <p:nvGrpSpPr>
          <p:cNvPr id="66" name="Groupe 65"/>
          <p:cNvGrpSpPr/>
          <p:nvPr/>
        </p:nvGrpSpPr>
        <p:grpSpPr>
          <a:xfrm>
            <a:off x="251520" y="4693206"/>
            <a:ext cx="1620000" cy="576064"/>
            <a:chOff x="899592" y="1268760"/>
            <a:chExt cx="1620000" cy="576064"/>
          </a:xfrm>
        </p:grpSpPr>
        <p:cxnSp>
          <p:nvCxnSpPr>
            <p:cNvPr id="67" name="Connecteur droit avec flèche 66"/>
            <p:cNvCxnSpPr/>
            <p:nvPr/>
          </p:nvCxnSpPr>
          <p:spPr>
            <a:xfrm>
              <a:off x="899592" y="1268760"/>
              <a:ext cx="16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ZoneTexte 67"/>
                <p:cNvSpPr txBox="1"/>
                <p:nvPr/>
              </p:nvSpPr>
              <p:spPr>
                <a:xfrm>
                  <a:off x="1631954" y="1338403"/>
                  <a:ext cx="601383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24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fr-FR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68" name="ZoneTexte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954" y="1338403"/>
                  <a:ext cx="601383" cy="50642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e 68"/>
          <p:cNvGrpSpPr/>
          <p:nvPr/>
        </p:nvGrpSpPr>
        <p:grpSpPr>
          <a:xfrm>
            <a:off x="1871960" y="4693206"/>
            <a:ext cx="2340000" cy="576064"/>
            <a:chOff x="611560" y="1268760"/>
            <a:chExt cx="2340000" cy="576064"/>
          </a:xfrm>
        </p:grpSpPr>
        <p:cxnSp>
          <p:nvCxnSpPr>
            <p:cNvPr id="70" name="Connecteur droit avec flèche 69"/>
            <p:cNvCxnSpPr/>
            <p:nvPr/>
          </p:nvCxnSpPr>
          <p:spPr>
            <a:xfrm>
              <a:off x="611560" y="1268760"/>
              <a:ext cx="234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ZoneTexte 70"/>
                <p:cNvSpPr txBox="1"/>
                <p:nvPr/>
              </p:nvSpPr>
              <p:spPr>
                <a:xfrm>
                  <a:off x="1631954" y="1338403"/>
                  <a:ext cx="601383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24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fr-FR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71" name="ZoneTexte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954" y="1338403"/>
                  <a:ext cx="601383" cy="5064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/>
          <p:cNvSpPr/>
          <p:nvPr/>
        </p:nvSpPr>
        <p:spPr>
          <a:xfrm>
            <a:off x="5565017" y="4509120"/>
            <a:ext cx="3477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/>
              <a:t>شعاعين بجهة واحدة وعلى نفس الحامل</a:t>
            </a:r>
            <a:endParaRPr lang="fr-FR" sz="2000" b="1" dirty="0"/>
          </a:p>
        </p:txBody>
      </p:sp>
      <p:sp>
        <p:nvSpPr>
          <p:cNvPr id="73" name="Rectangle 72"/>
          <p:cNvSpPr/>
          <p:nvPr/>
        </p:nvSpPr>
        <p:spPr>
          <a:xfrm>
            <a:off x="5220072" y="5701318"/>
            <a:ext cx="3897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شعاعين بجهتين مختلفتين وعلى نفس الحامل</a:t>
            </a:r>
            <a:endParaRPr lang="fr-FR" sz="2000" b="1" dirty="0"/>
          </a:p>
        </p:txBody>
      </p:sp>
      <p:grpSp>
        <p:nvGrpSpPr>
          <p:cNvPr id="74" name="Groupe 73"/>
          <p:cNvGrpSpPr/>
          <p:nvPr/>
        </p:nvGrpSpPr>
        <p:grpSpPr>
          <a:xfrm>
            <a:off x="2699792" y="6061358"/>
            <a:ext cx="1620000" cy="576064"/>
            <a:chOff x="899592" y="1268760"/>
            <a:chExt cx="1620000" cy="576064"/>
          </a:xfrm>
        </p:grpSpPr>
        <p:cxnSp>
          <p:nvCxnSpPr>
            <p:cNvPr id="75" name="Connecteur droit avec flèche 74"/>
            <p:cNvCxnSpPr/>
            <p:nvPr/>
          </p:nvCxnSpPr>
          <p:spPr>
            <a:xfrm>
              <a:off x="899592" y="1268760"/>
              <a:ext cx="162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ZoneTexte 75"/>
                <p:cNvSpPr txBox="1"/>
                <p:nvPr/>
              </p:nvSpPr>
              <p:spPr>
                <a:xfrm>
                  <a:off x="1631954" y="1338403"/>
                  <a:ext cx="601383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24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fr-FR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76" name="ZoneTexte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954" y="1338403"/>
                  <a:ext cx="601383" cy="50642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e 76"/>
          <p:cNvGrpSpPr/>
          <p:nvPr/>
        </p:nvGrpSpPr>
        <p:grpSpPr>
          <a:xfrm flipH="1">
            <a:off x="323528" y="6061358"/>
            <a:ext cx="2340000" cy="576064"/>
            <a:chOff x="611560" y="1268760"/>
            <a:chExt cx="2340000" cy="576064"/>
          </a:xfrm>
        </p:grpSpPr>
        <p:cxnSp>
          <p:nvCxnSpPr>
            <p:cNvPr id="78" name="Connecteur droit avec flèche 77"/>
            <p:cNvCxnSpPr/>
            <p:nvPr/>
          </p:nvCxnSpPr>
          <p:spPr>
            <a:xfrm>
              <a:off x="611560" y="1268760"/>
              <a:ext cx="234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ZoneTexte 78"/>
                <p:cNvSpPr txBox="1"/>
                <p:nvPr/>
              </p:nvSpPr>
              <p:spPr>
                <a:xfrm>
                  <a:off x="1631954" y="1338403"/>
                  <a:ext cx="601383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24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 smtClean="0">
                                    <a:latin typeface="Cambria Math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fr-FR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79" name="ZoneTexte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954" y="1338403"/>
                  <a:ext cx="601383" cy="506421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e 79"/>
          <p:cNvGrpSpPr/>
          <p:nvPr/>
        </p:nvGrpSpPr>
        <p:grpSpPr>
          <a:xfrm>
            <a:off x="1187794" y="5626945"/>
            <a:ext cx="1511998" cy="506421"/>
            <a:chOff x="-299407" y="1113995"/>
            <a:chExt cx="897979" cy="506421"/>
          </a:xfrm>
        </p:grpSpPr>
        <p:cxnSp>
          <p:nvCxnSpPr>
            <p:cNvPr id="81" name="Connecteur droit avec flèche 80"/>
            <p:cNvCxnSpPr/>
            <p:nvPr/>
          </p:nvCxnSpPr>
          <p:spPr>
            <a:xfrm flipH="1">
              <a:off x="-299407" y="1548408"/>
              <a:ext cx="89797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ZoneTexte 81"/>
                <p:cNvSpPr txBox="1"/>
                <p:nvPr/>
              </p:nvSpPr>
              <p:spPr>
                <a:xfrm>
                  <a:off x="-149" y="1113995"/>
                  <a:ext cx="468398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82" name="ZoneTexte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9" y="1113995"/>
                  <a:ext cx="468398" cy="506421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ZoneTexte 82"/>
          <p:cNvSpPr txBox="1"/>
          <p:nvPr/>
        </p:nvSpPr>
        <p:spPr>
          <a:xfrm>
            <a:off x="3732845" y="5480045"/>
            <a:ext cx="104868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R=V</a:t>
            </a:r>
            <a:r>
              <a:rPr lang="fr-FR" sz="1600" b="1" dirty="0" smtClean="0"/>
              <a:t>2</a:t>
            </a:r>
            <a:r>
              <a:rPr lang="fr-FR" sz="2000" b="1" dirty="0" smtClean="0"/>
              <a:t>-V</a:t>
            </a:r>
            <a:r>
              <a:rPr lang="fr-FR" sz="1600" b="1" dirty="0"/>
              <a:t>1</a:t>
            </a:r>
          </a:p>
        </p:txBody>
      </p:sp>
      <p:grpSp>
        <p:nvGrpSpPr>
          <p:cNvPr id="84" name="Groupe 83"/>
          <p:cNvGrpSpPr/>
          <p:nvPr/>
        </p:nvGrpSpPr>
        <p:grpSpPr>
          <a:xfrm>
            <a:off x="251520" y="3933056"/>
            <a:ext cx="3940043" cy="758835"/>
            <a:chOff x="323528" y="364594"/>
            <a:chExt cx="3940043" cy="758835"/>
          </a:xfrm>
        </p:grpSpPr>
        <p:sp>
          <p:nvSpPr>
            <p:cNvPr id="85" name="ZoneTexte 84"/>
            <p:cNvSpPr txBox="1"/>
            <p:nvPr/>
          </p:nvSpPr>
          <p:spPr>
            <a:xfrm>
              <a:off x="2699792" y="364594"/>
              <a:ext cx="1098378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R=V</a:t>
              </a:r>
              <a:r>
                <a:rPr lang="fr-FR" sz="1600" b="1" dirty="0" smtClean="0"/>
                <a:t>1</a:t>
              </a:r>
              <a:r>
                <a:rPr lang="fr-FR" sz="2000" b="1" dirty="0" smtClean="0"/>
                <a:t>+V</a:t>
              </a:r>
              <a:r>
                <a:rPr lang="fr-FR" sz="1600" b="1" dirty="0" smtClean="0"/>
                <a:t>2</a:t>
              </a:r>
              <a:endParaRPr lang="fr-FR" sz="1600" b="1" dirty="0"/>
            </a:p>
          </p:txBody>
        </p:sp>
        <p:grpSp>
          <p:nvGrpSpPr>
            <p:cNvPr id="86" name="Groupe 85"/>
            <p:cNvGrpSpPr/>
            <p:nvPr/>
          </p:nvGrpSpPr>
          <p:grpSpPr>
            <a:xfrm>
              <a:off x="323528" y="485056"/>
              <a:ext cx="3940043" cy="638373"/>
              <a:chOff x="-722185" y="-459432"/>
              <a:chExt cx="2340000" cy="638373"/>
            </a:xfrm>
          </p:grpSpPr>
          <p:cxnSp>
            <p:nvCxnSpPr>
              <p:cNvPr id="87" name="Connecteur droit avec flèche 86"/>
              <p:cNvCxnSpPr/>
              <p:nvPr/>
            </p:nvCxnSpPr>
            <p:spPr>
              <a:xfrm>
                <a:off x="-722185" y="178941"/>
                <a:ext cx="2340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ZoneTexte 87"/>
                  <p:cNvSpPr txBox="1"/>
                  <p:nvPr/>
                </p:nvSpPr>
                <p:spPr>
                  <a:xfrm>
                    <a:off x="175895" y="-459432"/>
                    <a:ext cx="468398" cy="506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sz="24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4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</m:acc>
                        </m:oMath>
                      </m:oMathPara>
                    </a14:m>
                    <a:endParaRPr lang="fr-FR" sz="2400" b="1" dirty="0"/>
                  </a:p>
                </p:txBody>
              </p:sp>
            </mc:Choice>
            <mc:Fallback xmlns="">
              <p:sp>
                <p:nvSpPr>
                  <p:cNvPr id="88" name="ZoneTexte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895" y="-459432"/>
                    <a:ext cx="468398" cy="506421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9" name="Rectangle 88"/>
          <p:cNvSpPr/>
          <p:nvPr/>
        </p:nvSpPr>
        <p:spPr>
          <a:xfrm>
            <a:off x="179512" y="3779748"/>
            <a:ext cx="1446230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ar-AE" b="1" dirty="0" smtClean="0"/>
              <a:t>على نفس الحامل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379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3" grpId="0" animBg="1"/>
      <p:bldP spid="57" grpId="0" animBg="1"/>
      <p:bldP spid="65" grpId="0" animBg="1"/>
      <p:bldP spid="72" grpId="0"/>
      <p:bldP spid="73" grpId="0"/>
      <p:bldP spid="83" grpId="0" animBg="1"/>
      <p:bldP spid="8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442</Words>
  <Application>Microsoft Office PowerPoint</Application>
  <PresentationFormat>Affichage à l'écran (4:3)</PresentationFormat>
  <Paragraphs>62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40</cp:revision>
  <dcterms:created xsi:type="dcterms:W3CDTF">2023-02-16T13:50:09Z</dcterms:created>
  <dcterms:modified xsi:type="dcterms:W3CDTF">2023-02-24T10:17:59Z</dcterms:modified>
</cp:coreProperties>
</file>