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0" r:id="rId4"/>
    <p:sldId id="261"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fr-FR" smtClean="0"/>
              <a:t>Modifiez le style du titre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9/30/2022</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fr-FR" smtClean="0"/>
              <a:t>Modifiez le style du titre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9/30/2022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9/30/2022</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547108" y="1365161"/>
            <a:ext cx="7055981" cy="1091647"/>
          </a:xfrm>
        </p:spPr>
        <p:style>
          <a:lnRef idx="1">
            <a:schemeClr val="accent6"/>
          </a:lnRef>
          <a:fillRef idx="3">
            <a:schemeClr val="accent6"/>
          </a:fillRef>
          <a:effectRef idx="2">
            <a:schemeClr val="accent6"/>
          </a:effectRef>
          <a:fontRef idx="minor">
            <a:schemeClr val="lt1"/>
          </a:fontRef>
        </p:style>
        <p:txBody>
          <a:bodyPr/>
          <a:lstStyle/>
          <a:p>
            <a:r>
              <a:rPr lang="ar-DZ" b="1" dirty="0" smtClean="0">
                <a:solidFill>
                  <a:schemeClr val="bg1"/>
                </a:solidFill>
              </a:rPr>
              <a:t>البحث: التوافق والتوحيد المحاسبي الدوليين</a:t>
            </a:r>
            <a:endParaRPr lang="fr-FR" b="1" dirty="0">
              <a:solidFill>
                <a:schemeClr val="bg1"/>
              </a:solidFill>
            </a:endParaRPr>
          </a:p>
        </p:txBody>
      </p:sp>
      <p:sp>
        <p:nvSpPr>
          <p:cNvPr id="4" name="Sous-titre 2"/>
          <p:cNvSpPr>
            <a:spLocks noGrp="1"/>
          </p:cNvSpPr>
          <p:nvPr>
            <p:ph type="subTitle" idx="1"/>
          </p:nvPr>
        </p:nvSpPr>
        <p:spPr>
          <a:xfrm>
            <a:off x="7701566" y="4572001"/>
            <a:ext cx="3803046" cy="1331662"/>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r" rtl="1"/>
            <a:r>
              <a:rPr lang="ar-DZ" b="1" dirty="0" smtClean="0"/>
              <a:t>د. جرموني أسماء</a:t>
            </a:r>
          </a:p>
          <a:p>
            <a:pPr algn="r" rtl="1"/>
            <a:r>
              <a:rPr lang="ar-DZ" b="1" dirty="0" smtClean="0"/>
              <a:t>تخصص إدارة مالية</a:t>
            </a:r>
          </a:p>
          <a:p>
            <a:pPr algn="r" rtl="1"/>
            <a:r>
              <a:rPr lang="ar-DZ" b="1" dirty="0" smtClean="0"/>
              <a:t>مقياس الأنظمة المحاسبية</a:t>
            </a:r>
          </a:p>
          <a:p>
            <a:pPr algn="r" rtl="1"/>
            <a:r>
              <a:rPr lang="ar-DZ" b="1" dirty="0" smtClean="0"/>
              <a:t>جامعة العربي بن مهيدي ام البواقي</a:t>
            </a:r>
            <a:endParaRPr lang="fr-FR" b="1" dirty="0"/>
          </a:p>
        </p:txBody>
      </p:sp>
    </p:spTree>
    <p:extLst>
      <p:ext uri="{BB962C8B-B14F-4D97-AF65-F5344CB8AC3E}">
        <p14:creationId xmlns:p14="http://schemas.microsoft.com/office/powerpoint/2010/main" val="1942012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a:t>خصائص التوافق المحاسبي والتوحيد والتنميط</a:t>
            </a:r>
            <a:endParaRPr lang="fr-FR" dirty="0"/>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124" y="1828800"/>
            <a:ext cx="10908406" cy="5048703"/>
          </a:xfrm>
          <a:prstGeom prst="rect">
            <a:avLst/>
          </a:prstGeom>
        </p:spPr>
      </p:pic>
    </p:spTree>
    <p:extLst>
      <p:ext uri="{BB962C8B-B14F-4D97-AF65-F5344CB8AC3E}">
        <p14:creationId xmlns:p14="http://schemas.microsoft.com/office/powerpoint/2010/main" val="135556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0" y="0"/>
            <a:ext cx="9144000" cy="685800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6" name="Rectangle avec flèche vers le bas 5"/>
          <p:cNvSpPr/>
          <p:nvPr/>
        </p:nvSpPr>
        <p:spPr>
          <a:xfrm>
            <a:off x="8153400" y="304800"/>
            <a:ext cx="2209800" cy="1066800"/>
          </a:xfrm>
          <a:prstGeom prst="downArrowCallou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800" b="1" dirty="0">
                <a:solidFill>
                  <a:schemeClr val="tx1"/>
                </a:solidFill>
                <a:cs typeface="+mj-cs"/>
              </a:rPr>
              <a:t>تمهيد </a:t>
            </a:r>
            <a:endParaRPr lang="fr-FR" sz="4800" b="1" dirty="0">
              <a:solidFill>
                <a:schemeClr val="tx1"/>
              </a:solidFill>
              <a:cs typeface="+mj-cs"/>
            </a:endParaRPr>
          </a:p>
        </p:txBody>
      </p:sp>
      <p:sp>
        <p:nvSpPr>
          <p:cNvPr id="7" name="Rectangle 6"/>
          <p:cNvSpPr/>
          <p:nvPr/>
        </p:nvSpPr>
        <p:spPr>
          <a:xfrm>
            <a:off x="1524000" y="1447800"/>
            <a:ext cx="9144000" cy="4343400"/>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just" rtl="1"/>
            <a:r>
              <a:rPr lang="ar-DZ" sz="3600" dirty="0"/>
              <a:t>تعددت المفاهيم للمحاسبة على المستوى الدولي فمن التوافق إلى التوحيد ثم التنميط، هذا الأخير الذي تسعى كل المؤسسات إلى تحقيقه سواء وطنية أو أجنبية، ويعد التوحيد المحاسبي الدولي في ظل عولمة الأسواق وارتباط الأسواق المالية، أحد أهم الحلول المطروحة لضمان قابلة القوائم المالية المقارنة على المستوى الدولي، والحد من الآثار السلبية المترتبة عن الاختلاف المحاسبي الدولي. </a:t>
            </a:r>
            <a:endParaRPr lang="fr-FR" sz="3600" dirty="0"/>
          </a:p>
        </p:txBody>
      </p:sp>
    </p:spTree>
    <p:extLst>
      <p:ext uri="{BB962C8B-B14F-4D97-AF65-F5344CB8AC3E}">
        <p14:creationId xmlns:p14="http://schemas.microsoft.com/office/powerpoint/2010/main" val="2361669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31065" y="2099255"/>
            <a:ext cx="10882647" cy="4514045"/>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rtl="1"/>
            <a:r>
              <a:rPr lang="ar-DZ" sz="4000" dirty="0">
                <a:solidFill>
                  <a:schemeClr val="tx1"/>
                </a:solidFill>
              </a:rPr>
              <a:t>وبهذا يعرف التوافق المحاسبي الدولي على أنه </a:t>
            </a:r>
            <a:r>
              <a:rPr lang="ar-DZ" sz="4000" dirty="0" smtClean="0">
                <a:solidFill>
                  <a:schemeClr val="tx1"/>
                </a:solidFill>
              </a:rPr>
              <a:t>: </a:t>
            </a:r>
            <a:r>
              <a:rPr lang="ar-DZ" sz="4000" dirty="0">
                <a:solidFill>
                  <a:schemeClr val="tx1"/>
                </a:solidFill>
              </a:rPr>
              <a:t>الاحتكام إلى جملة من المعايير المحاسبية تحظى بصفة القبول العام وتهدف إلى إضفاء الانسجام على الممارسة المحاسبية، أي أن التوافق يشمل المعايير المحاسبية التي يجب أن تكون موحدة بين كل الدول والممارسة المحاسبية التي يفترض أن تكون متجانسة بين المؤسسات</a:t>
            </a:r>
            <a:r>
              <a:rPr lang="ar-SA" dirty="0" smtClean="0">
                <a:solidFill>
                  <a:schemeClr val="tx1"/>
                </a:solidFill>
              </a:rPr>
              <a:t>.</a:t>
            </a:r>
            <a:endParaRPr lang="fr-FR" dirty="0">
              <a:solidFill>
                <a:schemeClr val="tx1"/>
              </a:solidFill>
            </a:endParaRPr>
          </a:p>
          <a:p>
            <a:pPr algn="ctr"/>
            <a:endParaRPr lang="fr-FR" dirty="0" err="1">
              <a:solidFill>
                <a:schemeClr val="tx1"/>
              </a:solidFill>
            </a:endParaRPr>
          </a:p>
        </p:txBody>
      </p:sp>
      <p:sp>
        <p:nvSpPr>
          <p:cNvPr id="4" name="Rectangle 3"/>
          <p:cNvSpPr/>
          <p:nvPr/>
        </p:nvSpPr>
        <p:spPr>
          <a:xfrm>
            <a:off x="6462274" y="694315"/>
            <a:ext cx="4828566" cy="769441"/>
          </a:xfrm>
          <a:prstGeom prst="rect">
            <a:avLst/>
          </a:prstGeom>
        </p:spPr>
        <p:txBody>
          <a:bodyPr wrap="none">
            <a:spAutoFit/>
          </a:bodyPr>
          <a:lstStyle/>
          <a:p>
            <a:r>
              <a:rPr lang="ar-DZ" sz="4400" b="1" dirty="0">
                <a:solidFill>
                  <a:schemeClr val="bg1"/>
                </a:solidFill>
              </a:rPr>
              <a:t>مفهوم التوافق المحاسبي </a:t>
            </a:r>
            <a:endParaRPr lang="fr-FR" sz="4400" b="1" dirty="0">
              <a:solidFill>
                <a:schemeClr val="bg1"/>
              </a:solidFill>
            </a:endParaRPr>
          </a:p>
        </p:txBody>
      </p:sp>
    </p:spTree>
    <p:extLst>
      <p:ext uri="{BB962C8B-B14F-4D97-AF65-F5344CB8AC3E}">
        <p14:creationId xmlns:p14="http://schemas.microsoft.com/office/powerpoint/2010/main" val="559940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3600" b="1" dirty="0"/>
              <a:t>أهداف التوافق المحاسبي</a:t>
            </a:r>
            <a:endParaRPr lang="fr-FR" sz="3600" dirty="0"/>
          </a:p>
        </p:txBody>
      </p:sp>
      <p:sp>
        <p:nvSpPr>
          <p:cNvPr id="3" name="Ellipse 2"/>
          <p:cNvSpPr/>
          <p:nvPr/>
        </p:nvSpPr>
        <p:spPr>
          <a:xfrm>
            <a:off x="8950817" y="2215166"/>
            <a:ext cx="3000777" cy="87576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b="1"/>
              <a:t>المؤسسات المعدة للقوائم المالية</a:t>
            </a:r>
            <a:endParaRPr lang="fr-FR"/>
          </a:p>
        </p:txBody>
      </p:sp>
      <p:sp>
        <p:nvSpPr>
          <p:cNvPr id="4" name="Ellipse 3"/>
          <p:cNvSpPr/>
          <p:nvPr/>
        </p:nvSpPr>
        <p:spPr>
          <a:xfrm>
            <a:off x="938011" y="2215166"/>
            <a:ext cx="3000777" cy="87576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b="1" dirty="0"/>
              <a:t>الهيئات الأخرى</a:t>
            </a:r>
            <a:endParaRPr lang="fr-FR" dirty="0"/>
          </a:p>
        </p:txBody>
      </p:sp>
      <p:sp>
        <p:nvSpPr>
          <p:cNvPr id="5" name="Ellipse 4"/>
          <p:cNvSpPr/>
          <p:nvPr/>
        </p:nvSpPr>
        <p:spPr>
          <a:xfrm>
            <a:off x="4944414" y="2215166"/>
            <a:ext cx="3000777" cy="87576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SA" b="1" dirty="0"/>
              <a:t>الأطراف المستعملة للقوائم المالية</a:t>
            </a:r>
            <a:r>
              <a:rPr lang="ar-SA" dirty="0"/>
              <a:t> </a:t>
            </a:r>
            <a:endParaRPr lang="fr-FR" dirty="0"/>
          </a:p>
        </p:txBody>
      </p:sp>
      <p:sp>
        <p:nvSpPr>
          <p:cNvPr id="6" name="Rectangle 5"/>
          <p:cNvSpPr/>
          <p:nvPr/>
        </p:nvSpPr>
        <p:spPr>
          <a:xfrm>
            <a:off x="8950817" y="3305354"/>
            <a:ext cx="2884868" cy="2585323"/>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just" rtl="1"/>
            <a:r>
              <a:rPr lang="ar-SA" b="1" dirty="0">
                <a:ea typeface="Times New Roman" panose="02020603050405020304" pitchFamily="18" charset="0"/>
                <a:cs typeface="Simplified Arabic" panose="02020603050405020304" pitchFamily="18" charset="-78"/>
              </a:rPr>
              <a:t>خفض تكاليف الاستغلال المتعلقة بإعداد القوائم المالية، خاصة تلك التي لديها فروع تنشط في مناطق تختلف أنظمتها المحاسبية، إضافة إلى إنجاح عمليات التسيير والمراقبة عليها من خلال قابلية بياناتها وتقاريرها للمقارنة، واستغلال هذه المعلومات للقيام بعمليات استثمارية أو إدماج مؤسسات أخرى</a:t>
            </a:r>
            <a:endParaRPr lang="fr-FR" b="1" dirty="0"/>
          </a:p>
        </p:txBody>
      </p:sp>
      <p:sp>
        <p:nvSpPr>
          <p:cNvPr id="7" name="Rectangle 6"/>
          <p:cNvSpPr/>
          <p:nvPr/>
        </p:nvSpPr>
        <p:spPr>
          <a:xfrm>
            <a:off x="5151549" y="3305355"/>
            <a:ext cx="2851596" cy="2630335"/>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just" rtl="1">
              <a:lnSpc>
                <a:spcPct val="115000"/>
              </a:lnSpc>
              <a:spcAft>
                <a:spcPts val="1000"/>
              </a:spcAft>
            </a:pPr>
            <a:r>
              <a:rPr lang="ar-SA" dirty="0">
                <a:latin typeface="Calibri" panose="020F0502020204030204" pitchFamily="34" charset="0"/>
                <a:ea typeface="Times New Roman" panose="02020603050405020304" pitchFamily="18" charset="0"/>
                <a:cs typeface="Simplified Arabic" panose="02020603050405020304" pitchFamily="18" charset="-78"/>
              </a:rPr>
              <a:t>المالية</a:t>
            </a:r>
            <a:r>
              <a:rPr lang="fr-FR" dirty="0">
                <a:latin typeface="Simplified Arabic" panose="02020603050405020304" pitchFamily="18" charset="-78"/>
                <a:ea typeface="Times New Roman" panose="02020603050405020304" pitchFamily="18" charset="0"/>
                <a:cs typeface="Arial" panose="020B0604020202020204" pitchFamily="34" charset="0"/>
              </a:rPr>
              <a:t> : </a:t>
            </a:r>
            <a:r>
              <a:rPr lang="ar-SA" dirty="0">
                <a:latin typeface="Calibri" panose="020F0502020204030204" pitchFamily="34" charset="0"/>
                <a:ea typeface="Times New Roman" panose="02020603050405020304" pitchFamily="18" charset="0"/>
                <a:cs typeface="Simplified Arabic" panose="02020603050405020304" pitchFamily="18" charset="-78"/>
              </a:rPr>
              <a:t>تتمثل هذه الفئة أساسا في المستثمرين الدوليين، حيث يمكنهم التوافق الدولي من مقارنة المعلومات المتاحة عن كل المؤسسات، بعد إلغاء أثر اختلاف الأنظمة والعوامل الثقافية والقيمية التي كان يفترض أن تعد كل مؤسسة معلوماتها على أساسها، ومن ثم  اتخاذ قرارات الاستثمار الملائمة؛</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8" name="Rectangle 7"/>
          <p:cNvSpPr/>
          <p:nvPr/>
        </p:nvSpPr>
        <p:spPr>
          <a:xfrm>
            <a:off x="481348" y="3305354"/>
            <a:ext cx="3310406" cy="2585323"/>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r" rtl="1"/>
            <a:r>
              <a:rPr lang="ar-SA" b="1" dirty="0">
                <a:ea typeface="Times New Roman" panose="02020603050405020304" pitchFamily="18" charset="0"/>
                <a:cs typeface="Simplified Arabic" panose="02020603050405020304" pitchFamily="18" charset="-78"/>
              </a:rPr>
              <a:t>والمتمثلة في مختلف الهيئات على المستوى الدولي مثل الاتحاد الأوروبي، الأمم المتحدة، هيئات مراقبة الأسواق المالية الوطنية أو الدولية والبنك الدولي، حيث يحقق لها التوافق المحاسبي نجاح عمليات الرقابة والمتابعة التي تقوم بها</a:t>
            </a:r>
            <a:r>
              <a:rPr lang="ar-SA" b="1" dirty="0">
                <a:latin typeface="MingLiU_HKSCS"/>
                <a:ea typeface="MingLiU_HKSCS"/>
                <a:cs typeface="Times New Roman" panose="02020603050405020304" pitchFamily="18" charset="0"/>
              </a:rPr>
              <a:t>،</a:t>
            </a:r>
            <a:r>
              <a:rPr lang="ar-SA" b="1" dirty="0">
                <a:ea typeface="Times New Roman" panose="02020603050405020304" pitchFamily="18" charset="0"/>
                <a:cs typeface="Simplified Arabic" panose="02020603050405020304" pitchFamily="18" charset="-78"/>
              </a:rPr>
              <a:t> لما يتيحه من خفض تكاليف التي تتعلق أساسا بتكوين المراجعين وأدوات المراجعة وبرامجها لثقافات محاسبية مختلفة </a:t>
            </a:r>
            <a:endParaRPr lang="fr-FR" b="1" dirty="0"/>
          </a:p>
        </p:txBody>
      </p:sp>
    </p:spTree>
    <p:extLst>
      <p:ext uri="{BB962C8B-B14F-4D97-AF65-F5344CB8AC3E}">
        <p14:creationId xmlns:p14="http://schemas.microsoft.com/office/powerpoint/2010/main" val="2287169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rtl="1"/>
            <a:r>
              <a:rPr lang="ar-DZ" sz="3600" b="1" dirty="0"/>
              <a:t>مزايا التوافق المحاسبي</a:t>
            </a:r>
            <a:endParaRPr lang="fr-FR" sz="3600" dirty="0"/>
          </a:p>
        </p:txBody>
      </p:sp>
      <p:sp>
        <p:nvSpPr>
          <p:cNvPr id="3" name="Rectangle 2"/>
          <p:cNvSpPr/>
          <p:nvPr/>
        </p:nvSpPr>
        <p:spPr>
          <a:xfrm>
            <a:off x="575894" y="4634889"/>
            <a:ext cx="11128992" cy="71904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342900" lvl="0" indent="-342900" algn="just" rtl="1">
              <a:lnSpc>
                <a:spcPct val="115000"/>
              </a:lnSpc>
              <a:spcAft>
                <a:spcPts val="1000"/>
              </a:spcAft>
              <a:buFont typeface="Symbol" panose="05050102010706020507" pitchFamily="18" charset="2"/>
              <a:buChar char=""/>
            </a:pPr>
            <a:r>
              <a:rPr lang="ar-DZ" dirty="0" smtClean="0">
                <a:latin typeface="Calibri" panose="020F0502020204030204" pitchFamily="34" charset="0"/>
                <a:ea typeface="Times New Roman" panose="02020603050405020304" pitchFamily="18" charset="0"/>
                <a:cs typeface="Simplified Arabic" panose="02020603050405020304" pitchFamily="18" charset="-78"/>
              </a:rPr>
              <a:t>إزالة صعوبات ترجمة وفهم المعلومات المحاسبية المعدة بنظم محاسبية مختلفة، مما يسهل على مستخدمي المعلومات المالية الترجمة الصحيحة لها، وبالتالي يمكنهم من اتخاذ قرارات أفضل بناء على هذه المعلومات. </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4" name="Rectangle 3"/>
          <p:cNvSpPr/>
          <p:nvPr/>
        </p:nvSpPr>
        <p:spPr>
          <a:xfrm>
            <a:off x="575894" y="2332083"/>
            <a:ext cx="11128992" cy="75258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lvl="0" indent="-342900" algn="just" rtl="1">
              <a:lnSpc>
                <a:spcPct val="115000"/>
              </a:lnSpc>
              <a:spcAft>
                <a:spcPts val="1000"/>
              </a:spcAft>
              <a:buFont typeface="Symbol" panose="05050102010706020507" pitchFamily="18" charset="2"/>
              <a:buChar char=""/>
            </a:pPr>
            <a:r>
              <a:rPr lang="ar-DZ" dirty="0" smtClean="0">
                <a:latin typeface="Calibri" panose="020F0502020204030204" pitchFamily="34" charset="0"/>
                <a:ea typeface="Times New Roman" panose="02020603050405020304" pitchFamily="18" charset="0"/>
                <a:cs typeface="Simplified Arabic" panose="02020603050405020304" pitchFamily="18" charset="-78"/>
              </a:rPr>
              <a:t>إمكانية مقارنة المعلومات الدولية، مما يجعل سوء الفهم مستبعدا حول إمكانية الاعتماد على القوائم المالية الأجنبية، كما يعمل على إزالة أحد أهم المعوقات التي تنتج عن تدفق الاستثمارات الدولية، وزيادة درجة الثقة في التقارير المالية؛</a:t>
            </a:r>
            <a:endParaRPr lang="fr-FR" sz="1400" dirty="0">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p:cNvSpPr/>
          <p:nvPr/>
        </p:nvSpPr>
        <p:spPr>
          <a:xfrm>
            <a:off x="575894" y="3535552"/>
            <a:ext cx="11128992" cy="7294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lvl="0" indent="-342900" algn="just" rtl="1">
              <a:lnSpc>
                <a:spcPct val="115000"/>
              </a:lnSpc>
              <a:spcAft>
                <a:spcPts val="1000"/>
              </a:spcAft>
              <a:buFont typeface="Symbol" panose="05050102010706020507" pitchFamily="18" charset="2"/>
              <a:buChar char=""/>
            </a:pPr>
            <a:r>
              <a:rPr lang="ar-DZ" dirty="0">
                <a:latin typeface="Calibri" panose="020F0502020204030204" pitchFamily="34" charset="0"/>
                <a:ea typeface="Times New Roman" panose="02020603050405020304" pitchFamily="18" charset="0"/>
                <a:cs typeface="Simplified Arabic" panose="02020603050405020304" pitchFamily="18" charset="-78"/>
              </a:rPr>
              <a:t>توفير الوقت والأموال التي تنفق حاليا لتوحيد المعلومات المالية المتباينة، عندما يتطلب أكثر من التقارير أن تتماشى مع عدة قوانين وممارسات مختلفة؛</a:t>
            </a:r>
            <a:endParaRPr lang="fr-FR" sz="1400" dirty="0">
              <a:latin typeface="Calibri" panose="020F0502020204030204" pitchFamily="34" charset="0"/>
              <a:ea typeface="Times New Roman" panose="02020603050405020304" pitchFamily="18" charset="0"/>
              <a:cs typeface="Arial" panose="020B0604020202020204" pitchFamily="34" charset="0"/>
            </a:endParaRPr>
          </a:p>
        </p:txBody>
      </p:sp>
      <p:sp>
        <p:nvSpPr>
          <p:cNvPr id="6" name="Rectangle 5"/>
          <p:cNvSpPr/>
          <p:nvPr/>
        </p:nvSpPr>
        <p:spPr>
          <a:xfrm>
            <a:off x="473949" y="5762165"/>
            <a:ext cx="11230937" cy="41088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lvl="0" indent="-342900" algn="just" rtl="1">
              <a:lnSpc>
                <a:spcPct val="115000"/>
              </a:lnSpc>
              <a:spcAft>
                <a:spcPts val="1000"/>
              </a:spcAft>
              <a:buFont typeface="Symbol" panose="05050102010706020507" pitchFamily="18" charset="2"/>
              <a:buChar char=""/>
            </a:pPr>
            <a:r>
              <a:rPr lang="ar-DZ" dirty="0">
                <a:latin typeface="Calibri" panose="020F0502020204030204" pitchFamily="34" charset="0"/>
                <a:ea typeface="Times New Roman" panose="02020603050405020304" pitchFamily="18" charset="0"/>
                <a:cs typeface="Simplified Arabic" panose="02020603050405020304" pitchFamily="18" charset="-78"/>
              </a:rPr>
              <a:t>رفع مستوى المعايير المحاسبية بقدر الإمكان لمسايرة الظروف الاقتصادية والقانونية والاجتماعية؛</a:t>
            </a:r>
            <a:endParaRPr lang="fr-FR" sz="1400" dirty="0">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60769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smtClean="0">
                <a:ea typeface="Times New Roman" panose="02020603050405020304" pitchFamily="18" charset="0"/>
                <a:cs typeface="Simplified Arabic" panose="02020603050405020304" pitchFamily="18" charset="-78"/>
              </a:rPr>
              <a:t>عوائق </a:t>
            </a:r>
            <a:r>
              <a:rPr lang="ar-DZ" b="1" dirty="0">
                <a:ea typeface="Times New Roman" panose="02020603050405020304" pitchFamily="18" charset="0"/>
                <a:cs typeface="Simplified Arabic" panose="02020603050405020304" pitchFamily="18" charset="-78"/>
              </a:rPr>
              <a:t>التوافق المحاسبي</a:t>
            </a:r>
            <a:r>
              <a:rPr lang="fr-FR" dirty="0"/>
              <a:t/>
            </a:r>
            <a:br>
              <a:rPr lang="fr-FR" dirty="0"/>
            </a:br>
            <a:endParaRPr lang="fr-FR" dirty="0"/>
          </a:p>
        </p:txBody>
      </p:sp>
      <p:sp>
        <p:nvSpPr>
          <p:cNvPr id="4" name="Rectangle 3"/>
          <p:cNvSpPr/>
          <p:nvPr/>
        </p:nvSpPr>
        <p:spPr>
          <a:xfrm>
            <a:off x="1134737" y="2238020"/>
            <a:ext cx="9551625" cy="41088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lvl="0" algn="just" rtl="1">
              <a:lnSpc>
                <a:spcPct val="115000"/>
              </a:lnSpc>
              <a:spcAft>
                <a:spcPts val="1000"/>
              </a:spcAft>
            </a:pPr>
            <a:r>
              <a:rPr lang="ar-DZ" dirty="0">
                <a:latin typeface="Calibri" panose="020F0502020204030204" pitchFamily="34" charset="0"/>
                <a:ea typeface="Times New Roman" panose="02020603050405020304" pitchFamily="18" charset="0"/>
                <a:cs typeface="Simplified Arabic" panose="02020603050405020304" pitchFamily="18" charset="-78"/>
              </a:rPr>
              <a:t>الاختلافات في التطبيقات المحاسبية (من بيئية وثقافية، توجه ضريبي وحكومي، مقرضين ومستثمرين في الأسواق المالية</a:t>
            </a:r>
            <a:r>
              <a:rPr lang="ar-DZ" dirty="0" smtClean="0">
                <a:latin typeface="Calibri" panose="020F0502020204030204" pitchFamily="34" charset="0"/>
                <a:ea typeface="Times New Roman" panose="02020603050405020304" pitchFamily="18" charset="0"/>
                <a:cs typeface="Simplified Arabic" panose="02020603050405020304" pitchFamily="18" charset="-78"/>
              </a:rPr>
              <a:t>)</a:t>
            </a:r>
            <a:endParaRPr lang="fr-FR"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p:cNvSpPr/>
          <p:nvPr/>
        </p:nvSpPr>
        <p:spPr>
          <a:xfrm>
            <a:off x="1134737" y="2967335"/>
            <a:ext cx="9551625" cy="657214"/>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صعوبة قراءة القوائم المالية المعدة بطرق محاسبية مختلفة للاعتماد على المعايير المحلية، في حال مؤسسة محلية وأخرى مستثمرة معها أجنبية، أو مؤسسة أم وفروعها</a:t>
            </a:r>
            <a:endParaRPr lang="fr-FR" dirty="0"/>
          </a:p>
        </p:txBody>
      </p:sp>
      <p:sp>
        <p:nvSpPr>
          <p:cNvPr id="6" name="Rectangle 5"/>
          <p:cNvSpPr/>
          <p:nvPr/>
        </p:nvSpPr>
        <p:spPr>
          <a:xfrm>
            <a:off x="1134737" y="3793600"/>
            <a:ext cx="9551625"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عدم وجود وكالة تنظيمية دولية واحدة متفق عليها لإصدار المعايير المحاسبية الدولية، فهناك الاتحاد الأوروبي والمنظمة الدولية لهيئات الأوراق المالية وغيرها من المنظمات</a:t>
            </a:r>
            <a:endParaRPr lang="fr-FR" dirty="0"/>
          </a:p>
        </p:txBody>
      </p:sp>
      <p:sp>
        <p:nvSpPr>
          <p:cNvPr id="7" name="Rectangle 6"/>
          <p:cNvSpPr/>
          <p:nvPr/>
        </p:nvSpPr>
        <p:spPr>
          <a:xfrm>
            <a:off x="1134737" y="4807152"/>
            <a:ext cx="9551625"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النزعة الوطنية وصعوبة تقبل معايير جديدة من قبل المؤسسات أو الدول، التي قد لا ترغب في فقدان سيادتها وهو ما نجده في حالات ضعف الثقافة المحاسبية لدى هؤلاء المستخدمين</a:t>
            </a:r>
            <a:endParaRPr lang="fr-FR" dirty="0"/>
          </a:p>
        </p:txBody>
      </p:sp>
      <p:sp>
        <p:nvSpPr>
          <p:cNvPr id="8" name="Rectangle 7"/>
          <p:cNvSpPr/>
          <p:nvPr/>
        </p:nvSpPr>
        <p:spPr>
          <a:xfrm>
            <a:off x="1134737" y="5937169"/>
            <a:ext cx="9551625" cy="64633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r" rtl="1"/>
            <a:r>
              <a:rPr lang="ar-DZ" dirty="0">
                <a:ea typeface="Times New Roman" panose="02020603050405020304" pitchFamily="18" charset="0"/>
                <a:cs typeface="Simplified Arabic" panose="02020603050405020304" pitchFamily="18" charset="-78"/>
              </a:rPr>
              <a:t>تصاغ المعايير لسياسات اقتصادية خاصة، وهو ما يشكل عائقا أمام التوافق المحاسبي نظرا لعدم لعدم وجود نظام اقتصادي موحد على المستوى العالمي</a:t>
            </a:r>
            <a:endParaRPr lang="fr-FR" dirty="0"/>
          </a:p>
        </p:txBody>
      </p:sp>
    </p:spTree>
    <p:extLst>
      <p:ext uri="{BB962C8B-B14F-4D97-AF65-F5344CB8AC3E}">
        <p14:creationId xmlns:p14="http://schemas.microsoft.com/office/powerpoint/2010/main" val="2050930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20810" y="564405"/>
            <a:ext cx="11029616" cy="988332"/>
          </a:xfrm>
        </p:spPr>
        <p:txBody>
          <a:bodyPr/>
          <a:lstStyle/>
          <a:p>
            <a:pPr algn="r" rtl="1"/>
            <a:r>
              <a:rPr lang="ar-DZ" b="1" dirty="0"/>
              <a:t>مفهوم التوحيد المحاسبي الدولي</a:t>
            </a:r>
            <a:endParaRPr lang="fr-FR" dirty="0"/>
          </a:p>
        </p:txBody>
      </p:sp>
      <p:sp>
        <p:nvSpPr>
          <p:cNvPr id="3" name="Rectangle 2"/>
          <p:cNvSpPr/>
          <p:nvPr/>
        </p:nvSpPr>
        <p:spPr>
          <a:xfrm>
            <a:off x="2265802" y="2504625"/>
            <a:ext cx="8156154" cy="1815882"/>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gn="r" rtl="1"/>
            <a:r>
              <a:rPr lang="ar-SA" sz="2800" dirty="0">
                <a:ea typeface="Times New Roman" panose="02020603050405020304" pitchFamily="18" charset="0"/>
                <a:cs typeface="Simplified Arabic" panose="02020603050405020304" pitchFamily="18" charset="-78"/>
              </a:rPr>
              <a:t>يشير مفهوم التوحيد المحاسبي إلى فرض أسس وقواعد محاسبية لدولة ما على دولة أخرى، ويتميز بوجود درجة عالية من التجانس والتماثل التي تؤدي إلى تعميم تطبيق مبادئ وممارسات محاسبية واحدة على المستوى الدولي</a:t>
            </a:r>
            <a:endParaRPr lang="fr-FR" sz="2800" dirty="0"/>
          </a:p>
        </p:txBody>
      </p:sp>
      <p:sp>
        <p:nvSpPr>
          <p:cNvPr id="4" name="Rectangle 3"/>
          <p:cNvSpPr/>
          <p:nvPr/>
        </p:nvSpPr>
        <p:spPr>
          <a:xfrm>
            <a:off x="2227166" y="4770378"/>
            <a:ext cx="8156154" cy="1200329"/>
          </a:xfrm>
          <a:prstGeom prst="rect">
            <a:avLst/>
          </a:prstGeom>
        </p:spPr>
        <p:style>
          <a:lnRef idx="0">
            <a:schemeClr val="accent5"/>
          </a:lnRef>
          <a:fillRef idx="3">
            <a:schemeClr val="accent5"/>
          </a:fillRef>
          <a:effectRef idx="3">
            <a:schemeClr val="accent5"/>
          </a:effectRef>
          <a:fontRef idx="minor">
            <a:schemeClr val="lt1"/>
          </a:fontRef>
        </p:style>
        <p:txBody>
          <a:bodyPr wrap="square">
            <a:spAutoFit/>
          </a:bodyPr>
          <a:lstStyle/>
          <a:p>
            <a:pPr algn="r" rtl="1"/>
            <a:r>
              <a:rPr lang="ar-SA" sz="2400" dirty="0">
                <a:ea typeface="Times New Roman" panose="02020603050405020304" pitchFamily="18" charset="0"/>
                <a:cs typeface="Simplified Arabic" panose="02020603050405020304" pitchFamily="18" charset="-78"/>
              </a:rPr>
              <a:t>وضع جملة من الخصائص التقنية والطرق الموحدة التي تطبق على مجتمع من المهنيين والدول والهيئات العالمية، تحقق بذلك درجة عالية من الرضا في تحقيق الاحتياجات والحد من الاختلافات غير الضرورية"</a:t>
            </a:r>
            <a:endParaRPr lang="fr-FR" sz="2400" dirty="0"/>
          </a:p>
        </p:txBody>
      </p:sp>
    </p:spTree>
    <p:extLst>
      <p:ext uri="{BB962C8B-B14F-4D97-AF65-F5344CB8AC3E}">
        <p14:creationId xmlns:p14="http://schemas.microsoft.com/office/powerpoint/2010/main" val="217017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t>خصائص التوحيد المحاسبي الدولي</a:t>
            </a:r>
            <a:r>
              <a:rPr lang="fr-FR" dirty="0"/>
              <a:t/>
            </a:r>
            <a:br>
              <a:rPr lang="fr-FR" dirty="0"/>
            </a:br>
            <a:endParaRPr lang="fr-FR" dirty="0"/>
          </a:p>
        </p:txBody>
      </p:sp>
      <p:sp>
        <p:nvSpPr>
          <p:cNvPr id="3" name="Rectangle 2"/>
          <p:cNvSpPr/>
          <p:nvPr/>
        </p:nvSpPr>
        <p:spPr>
          <a:xfrm flipH="1">
            <a:off x="8822028" y="2967334"/>
            <a:ext cx="2783482" cy="3046988"/>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r" rtl="1"/>
            <a:r>
              <a:rPr lang="ar-DZ" sz="2400" dirty="0">
                <a:ea typeface="Times New Roman" panose="02020603050405020304" pitchFamily="18" charset="0"/>
                <a:cs typeface="Simplified Arabic" panose="02020603050405020304" pitchFamily="18" charset="-78"/>
              </a:rPr>
              <a:t>عملية منظمة: ذلك أن التوحيد يعمل وفق آليات عمل منهجية، مدروسة وواضحة، منسقة بين جهود مبذولة لبناء إطار فكري وحل مشاكل الممارسة العملية، أي التنسيق بين الجانب النظري والعملي</a:t>
            </a:r>
            <a:endParaRPr lang="fr-FR" sz="2400" dirty="0"/>
          </a:p>
        </p:txBody>
      </p:sp>
      <p:sp>
        <p:nvSpPr>
          <p:cNvPr id="4" name="Rectangle 3"/>
          <p:cNvSpPr/>
          <p:nvPr/>
        </p:nvSpPr>
        <p:spPr>
          <a:xfrm>
            <a:off x="5331854" y="2967334"/>
            <a:ext cx="3103808" cy="2923877"/>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lvl="0" algn="just" rtl="1">
              <a:lnSpc>
                <a:spcPct val="115000"/>
              </a:lnSpc>
              <a:spcAft>
                <a:spcPts val="1000"/>
              </a:spcAft>
              <a:tabLst>
                <a:tab pos="2179320" algn="l"/>
              </a:tabLst>
            </a:pPr>
            <a:r>
              <a:rPr lang="ar-DZ" sz="2000" dirty="0">
                <a:latin typeface="Calibri" panose="020F0502020204030204" pitchFamily="34" charset="0"/>
                <a:ea typeface="Times New Roman" panose="02020603050405020304" pitchFamily="18" charset="0"/>
                <a:cs typeface="Simplified Arabic" panose="02020603050405020304" pitchFamily="18" charset="-78"/>
              </a:rPr>
              <a:t>عملية مستمرة: وذلك أن التوحيد تطور بدفعات ومن خلال مراحل آخذة بعين الاعتبار كل المستجدات الحاصلة في البيئة الدولية، كما تعرف المعرفة المحاسبية بدوريتها أي أنها تبدأ عند خلقها ثم تنظيمها، تقسيمها واستخدامها، ومن ثم تجديدها وتحسينها؛</a:t>
            </a:r>
            <a:endParaRPr lang="fr-FR" sz="16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5" name="Rectangle 4"/>
          <p:cNvSpPr/>
          <p:nvPr/>
        </p:nvSpPr>
        <p:spPr>
          <a:xfrm>
            <a:off x="2485623" y="3102921"/>
            <a:ext cx="2653048" cy="2626873"/>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marL="342900" lvl="0" indent="-342900" algn="r" rtl="1">
              <a:lnSpc>
                <a:spcPct val="115000"/>
              </a:lnSpc>
              <a:spcAft>
                <a:spcPts val="1000"/>
              </a:spcAft>
              <a:buFont typeface="Symbol" panose="05050102010706020507" pitchFamily="18" charset="2"/>
              <a:buChar char=""/>
              <a:tabLst>
                <a:tab pos="2179320" algn="l"/>
              </a:tabLst>
            </a:pPr>
            <a:r>
              <a:rPr lang="ar-DZ" sz="2400" dirty="0">
                <a:latin typeface="Calibri" panose="020F0502020204030204" pitchFamily="34" charset="0"/>
                <a:ea typeface="Times New Roman" panose="02020603050405020304" pitchFamily="18" charset="0"/>
                <a:cs typeface="Simplified Arabic" panose="02020603050405020304" pitchFamily="18" charset="-78"/>
              </a:rPr>
              <a:t>التوحيد المحاسبي يضمن فاعلية المعلومات لاتخاذ القرارات، ويجعلها قابلة للمقارنة على أسس موضوعية؛</a:t>
            </a:r>
            <a:endParaRPr lang="fr-FR"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6" name="Rectangle 5"/>
          <p:cNvSpPr/>
          <p:nvPr/>
        </p:nvSpPr>
        <p:spPr>
          <a:xfrm>
            <a:off x="218940" y="3154281"/>
            <a:ext cx="1893195" cy="2862322"/>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r" rtl="1"/>
            <a:r>
              <a:rPr lang="ar-DZ" sz="2000" dirty="0">
                <a:ea typeface="Times New Roman" panose="02020603050405020304" pitchFamily="18" charset="0"/>
                <a:cs typeface="Simplified Arabic" panose="02020603050405020304" pitchFamily="18" charset="-78"/>
              </a:rPr>
              <a:t>يشمل التوحيد كلا من الإطار الفكري والعملي، فالأول يمثل الضوابط العامة لعملية الإفصاح والقياس، أما الثاني فيبلغ التوحيد بعض جوانبه أو جزء مهما منه</a:t>
            </a:r>
            <a:endParaRPr lang="fr-FR" sz="2000" dirty="0"/>
          </a:p>
        </p:txBody>
      </p:sp>
    </p:spTree>
    <p:extLst>
      <p:ext uri="{BB962C8B-B14F-4D97-AF65-F5344CB8AC3E}">
        <p14:creationId xmlns:p14="http://schemas.microsoft.com/office/powerpoint/2010/main" val="4061654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2710" y="703900"/>
            <a:ext cx="11029616" cy="988332"/>
          </a:xfrm>
        </p:spPr>
        <p:txBody>
          <a:bodyPr>
            <a:normAutofit/>
          </a:bodyPr>
          <a:lstStyle/>
          <a:p>
            <a:pPr algn="r" rtl="1"/>
            <a:r>
              <a:rPr lang="ar-DZ" sz="3200" b="1" dirty="0"/>
              <a:t>مسار التوحيد المحاسبي </a:t>
            </a:r>
            <a:endParaRPr lang="fr-FR" sz="3200" dirty="0"/>
          </a:p>
        </p:txBody>
      </p:sp>
      <p:sp>
        <p:nvSpPr>
          <p:cNvPr id="5" name="Rectangle 50"/>
          <p:cNvSpPr>
            <a:spLocks noChangeArrowheads="1"/>
          </p:cNvSpPr>
          <p:nvPr/>
        </p:nvSpPr>
        <p:spPr bwMode="auto">
          <a:xfrm>
            <a:off x="2004188" y="0"/>
            <a:ext cx="19925136"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grpSp>
        <p:nvGrpSpPr>
          <p:cNvPr id="6" name="Group 526"/>
          <p:cNvGrpSpPr>
            <a:grpSpLocks/>
          </p:cNvGrpSpPr>
          <p:nvPr/>
        </p:nvGrpSpPr>
        <p:grpSpPr bwMode="auto">
          <a:xfrm>
            <a:off x="530086" y="2110441"/>
            <a:ext cx="11661913" cy="4621663"/>
            <a:chOff x="75" y="630"/>
            <a:chExt cx="10901" cy="14093"/>
          </a:xfrm>
        </p:grpSpPr>
        <p:grpSp>
          <p:nvGrpSpPr>
            <p:cNvPr id="7" name="Group 524"/>
            <p:cNvGrpSpPr>
              <a:grpSpLocks/>
            </p:cNvGrpSpPr>
            <p:nvPr/>
          </p:nvGrpSpPr>
          <p:grpSpPr bwMode="auto">
            <a:xfrm>
              <a:off x="75" y="630"/>
              <a:ext cx="10666" cy="14093"/>
              <a:chOff x="75" y="630"/>
              <a:chExt cx="10666" cy="14093"/>
            </a:xfrm>
          </p:grpSpPr>
          <p:sp>
            <p:nvSpPr>
              <p:cNvPr id="9" name="AutoShape 470"/>
              <p:cNvSpPr>
                <a:spLocks noChangeShapeType="1"/>
              </p:cNvSpPr>
              <p:nvPr/>
            </p:nvSpPr>
            <p:spPr bwMode="auto">
              <a:xfrm>
                <a:off x="81" y="4201"/>
                <a:ext cx="10660" cy="0"/>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nvGrpSpPr>
              <p:cNvPr id="10" name="Group 523"/>
              <p:cNvGrpSpPr>
                <a:grpSpLocks/>
              </p:cNvGrpSpPr>
              <p:nvPr/>
            </p:nvGrpSpPr>
            <p:grpSpPr bwMode="auto">
              <a:xfrm>
                <a:off x="75" y="630"/>
                <a:ext cx="10666" cy="14093"/>
                <a:chOff x="75" y="630"/>
                <a:chExt cx="10666" cy="14093"/>
              </a:xfrm>
            </p:grpSpPr>
            <p:sp>
              <p:nvSpPr>
                <p:cNvPr id="11" name="Rectangle 498"/>
                <p:cNvSpPr>
                  <a:spLocks noChangeArrowheads="1"/>
                </p:cNvSpPr>
                <p:nvPr/>
              </p:nvSpPr>
              <p:spPr bwMode="auto">
                <a:xfrm>
                  <a:off x="238" y="10498"/>
                  <a:ext cx="475" cy="3414"/>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E UROP E  A  N</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12" name="Rectangle 499"/>
                <p:cNvSpPr>
                  <a:spLocks noChangeArrowheads="1"/>
                </p:cNvSpPr>
                <p:nvPr/>
              </p:nvSpPr>
              <p:spPr bwMode="auto">
                <a:xfrm>
                  <a:off x="906" y="13827"/>
                  <a:ext cx="9835" cy="896"/>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التنميط المحاسبي        التوحيد المحاسبي                                 التوافق المحاسبي</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3" name="Rectangle 469"/>
                <p:cNvSpPr>
                  <a:spLocks noChangeArrowheads="1"/>
                </p:cNvSpPr>
                <p:nvPr/>
              </p:nvSpPr>
              <p:spPr bwMode="auto">
                <a:xfrm>
                  <a:off x="193" y="630"/>
                  <a:ext cx="520" cy="3411"/>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A M E R   I  C A N</a:t>
                  </a:r>
                  <a:endParaRPr kumimoji="0" lang="fr-FR" sz="1800" b="0" i="0" u="none" strike="noStrike" cap="none" normalizeH="0" baseline="0" smtClean="0">
                    <a:ln>
                      <a:noFill/>
                    </a:ln>
                    <a:solidFill>
                      <a:schemeClr val="tx1"/>
                    </a:solidFill>
                    <a:effectLst/>
                    <a:latin typeface="Arial" panose="020B0604020202020204" pitchFamily="34" charset="0"/>
                  </a:endParaRPr>
                </a:p>
              </p:txBody>
            </p:sp>
            <p:sp>
              <p:nvSpPr>
                <p:cNvPr id="14" name="Rectangle 471"/>
                <p:cNvSpPr>
                  <a:spLocks noChangeArrowheads="1"/>
                </p:cNvSpPr>
                <p:nvPr/>
              </p:nvSpPr>
              <p:spPr bwMode="auto">
                <a:xfrm>
                  <a:off x="773" y="810"/>
                  <a:ext cx="2033" cy="913"/>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تأسيس فريق الدراسة الدولي للمحاسبين</a:t>
                  </a:r>
                  <a:endParaRPr kumimoji="0" lang="ar-SA"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5" name="Rectangle 472"/>
                <p:cNvSpPr>
                  <a:spLocks noChangeArrowheads="1"/>
                </p:cNvSpPr>
                <p:nvPr/>
              </p:nvSpPr>
              <p:spPr bwMode="auto">
                <a:xfrm>
                  <a:off x="1332" y="2630"/>
                  <a:ext cx="2033" cy="1114"/>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تأسيس مجلس معايير المحاسبة</a:t>
                  </a:r>
                  <a:endParaRPr kumimoji="0" lang="ar-SA"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6" name="Rectangle 473"/>
                <p:cNvSpPr>
                  <a:spLocks noChangeArrowheads="1"/>
                </p:cNvSpPr>
                <p:nvPr/>
              </p:nvSpPr>
              <p:spPr bwMode="auto">
                <a:xfrm>
                  <a:off x="3993" y="2630"/>
                  <a:ext cx="1676" cy="1114"/>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SA"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الإطار النظري للمحاسبة</a:t>
                  </a:r>
                  <a:endParaRPr kumimoji="0" lang="ar-SA"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7" name="Rectangle 474"/>
                <p:cNvSpPr>
                  <a:spLocks noChangeArrowheads="1"/>
                </p:cNvSpPr>
                <p:nvPr/>
              </p:nvSpPr>
              <p:spPr bwMode="auto">
                <a:xfrm>
                  <a:off x="270" y="4320"/>
                  <a:ext cx="443" cy="5383"/>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I NT  E  RNAT  I  ONAL</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18" name="Rectangle 475"/>
                <p:cNvSpPr>
                  <a:spLocks noChangeArrowheads="1"/>
                </p:cNvSpPr>
                <p:nvPr/>
              </p:nvSpPr>
              <p:spPr bwMode="auto">
                <a:xfrm>
                  <a:off x="1141" y="5226"/>
                  <a:ext cx="1239" cy="1871"/>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تأسيس لجنة معايير المحاسبة الدولية</a:t>
                  </a:r>
                  <a:r>
                    <a:rPr kumimoji="0" lang="fr-FR"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a:t>
                  </a:r>
                  <a:r>
                    <a:rPr kumimoji="0" lang="en-US"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IASC</a:t>
                  </a: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19" name="Rectangle 476"/>
                <p:cNvSpPr>
                  <a:spLocks noChangeArrowheads="1"/>
                </p:cNvSpPr>
                <p:nvPr/>
              </p:nvSpPr>
              <p:spPr bwMode="auto">
                <a:xfrm>
                  <a:off x="5013" y="5860"/>
                  <a:ext cx="1238" cy="1210"/>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الإطار النظري للمحاسبة</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0" name="Rectangle 477"/>
                <p:cNvSpPr>
                  <a:spLocks noChangeArrowheads="1"/>
                </p:cNvSpPr>
                <p:nvPr/>
              </p:nvSpPr>
              <p:spPr bwMode="auto">
                <a:xfrm>
                  <a:off x="6056" y="4556"/>
                  <a:ext cx="1238" cy="1208"/>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مشروع القابلية للمقارنة</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1" name="Rectangle 478"/>
                <p:cNvSpPr>
                  <a:spLocks noChangeArrowheads="1"/>
                </p:cNvSpPr>
                <p:nvPr/>
              </p:nvSpPr>
              <p:spPr bwMode="auto">
                <a:xfrm>
                  <a:off x="6894" y="5905"/>
                  <a:ext cx="1017" cy="1176"/>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إتفاق </a:t>
                  </a:r>
                  <a:r>
                    <a:rPr kumimoji="0" lang="en-US"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IASC/ IOSCO</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2" name="Rectangle 479"/>
                <p:cNvSpPr>
                  <a:spLocks noChangeArrowheads="1"/>
                </p:cNvSpPr>
                <p:nvPr/>
              </p:nvSpPr>
              <p:spPr bwMode="auto">
                <a:xfrm>
                  <a:off x="7557" y="7812"/>
                  <a:ext cx="1239" cy="1499"/>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الموافقة الأوروبية على </a:t>
                  </a:r>
                  <a:r>
                    <a:rPr kumimoji="0" lang="en-US"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IFRS</a:t>
                  </a: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3" name="Rectangle 480"/>
                <p:cNvSpPr>
                  <a:spLocks noChangeArrowheads="1"/>
                </p:cNvSpPr>
                <p:nvPr/>
              </p:nvSpPr>
              <p:spPr bwMode="auto">
                <a:xfrm>
                  <a:off x="9290" y="7812"/>
                  <a:ext cx="1239" cy="1764"/>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تعميم التطبيقات في الاتحاد ال\اوروبي</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grpSp>
              <p:nvGrpSpPr>
                <p:cNvPr id="24" name="Group 511"/>
                <p:cNvGrpSpPr>
                  <a:grpSpLocks/>
                </p:cNvGrpSpPr>
                <p:nvPr/>
              </p:nvGrpSpPr>
              <p:grpSpPr bwMode="auto">
                <a:xfrm>
                  <a:off x="75" y="9849"/>
                  <a:ext cx="10566" cy="603"/>
                  <a:chOff x="-45" y="10764"/>
                  <a:chExt cx="10566" cy="603"/>
                </a:xfrm>
              </p:grpSpPr>
              <p:sp>
                <p:nvSpPr>
                  <p:cNvPr id="43" name="Oval 481"/>
                  <p:cNvSpPr>
                    <a:spLocks noChangeArrowheads="1"/>
                  </p:cNvSpPr>
                  <p:nvPr/>
                </p:nvSpPr>
                <p:spPr bwMode="auto">
                  <a:xfrm>
                    <a:off x="-45" y="10766"/>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1967</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44" name="Oval 482"/>
                  <p:cNvSpPr>
                    <a:spLocks noChangeArrowheads="1"/>
                  </p:cNvSpPr>
                  <p:nvPr/>
                </p:nvSpPr>
                <p:spPr bwMode="auto">
                  <a:xfrm>
                    <a:off x="786" y="10780"/>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1973</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45" name="Oval 483"/>
                  <p:cNvSpPr>
                    <a:spLocks noChangeArrowheads="1"/>
                  </p:cNvSpPr>
                  <p:nvPr/>
                </p:nvSpPr>
                <p:spPr bwMode="auto">
                  <a:xfrm>
                    <a:off x="2555" y="10764"/>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1983</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46" name="Oval 484"/>
                  <p:cNvSpPr>
                    <a:spLocks noChangeArrowheads="1"/>
                  </p:cNvSpPr>
                  <p:nvPr/>
                </p:nvSpPr>
                <p:spPr bwMode="auto">
                  <a:xfrm>
                    <a:off x="1685" y="10764"/>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1978</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47" name="Oval 485"/>
                  <p:cNvSpPr>
                    <a:spLocks noChangeArrowheads="1"/>
                  </p:cNvSpPr>
                  <p:nvPr/>
                </p:nvSpPr>
                <p:spPr bwMode="auto">
                  <a:xfrm>
                    <a:off x="3368" y="10780"/>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1984</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48" name="Oval 486"/>
                  <p:cNvSpPr>
                    <a:spLocks noChangeArrowheads="1"/>
                  </p:cNvSpPr>
                  <p:nvPr/>
                </p:nvSpPr>
                <p:spPr bwMode="auto">
                  <a:xfrm>
                    <a:off x="4253" y="10764"/>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1986</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49" name="Oval 487"/>
                  <p:cNvSpPr>
                    <a:spLocks noChangeArrowheads="1"/>
                  </p:cNvSpPr>
                  <p:nvPr/>
                </p:nvSpPr>
                <p:spPr bwMode="auto">
                  <a:xfrm>
                    <a:off x="5100" y="10780"/>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1989</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50" name="Oval 488"/>
                  <p:cNvSpPr>
                    <a:spLocks noChangeArrowheads="1"/>
                  </p:cNvSpPr>
                  <p:nvPr/>
                </p:nvSpPr>
                <p:spPr bwMode="auto">
                  <a:xfrm>
                    <a:off x="6004" y="10766"/>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1990</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51" name="Oval 489"/>
                  <p:cNvSpPr>
                    <a:spLocks noChangeArrowheads="1"/>
                  </p:cNvSpPr>
                  <p:nvPr/>
                </p:nvSpPr>
                <p:spPr bwMode="auto">
                  <a:xfrm>
                    <a:off x="6864" y="10764"/>
                    <a:ext cx="999"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1995</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52" name="Oval 490"/>
                  <p:cNvSpPr>
                    <a:spLocks noChangeArrowheads="1"/>
                  </p:cNvSpPr>
                  <p:nvPr/>
                </p:nvSpPr>
                <p:spPr bwMode="auto">
                  <a:xfrm>
                    <a:off x="7788" y="10764"/>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2000</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53" name="Oval 491"/>
                  <p:cNvSpPr>
                    <a:spLocks noChangeArrowheads="1"/>
                  </p:cNvSpPr>
                  <p:nvPr/>
                </p:nvSpPr>
                <p:spPr bwMode="auto">
                  <a:xfrm>
                    <a:off x="8641" y="10764"/>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2001</a:t>
                    </a: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54" name="Oval 492"/>
                  <p:cNvSpPr>
                    <a:spLocks noChangeArrowheads="1"/>
                  </p:cNvSpPr>
                  <p:nvPr/>
                </p:nvSpPr>
                <p:spPr bwMode="auto">
                  <a:xfrm>
                    <a:off x="9521" y="10766"/>
                    <a:ext cx="1000" cy="587"/>
                  </a:xfrm>
                  <a:prstGeom prst="ellipse">
                    <a:avLst/>
                  </a:prstGeom>
                  <a:solidFill>
                    <a:srgbClr val="FFFFFF"/>
                  </a:solidFill>
                  <a:ln w="19050">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2005</a:t>
                    </a:r>
                    <a:endParaRPr kumimoji="0" lang="en-US" sz="1800" b="0" i="0" u="none" strike="noStrike" cap="none" normalizeH="0" baseline="0" smtClean="0">
                      <a:ln>
                        <a:noFill/>
                      </a:ln>
                      <a:solidFill>
                        <a:schemeClr val="tx1"/>
                      </a:solidFill>
                      <a:effectLst/>
                      <a:latin typeface="Arial" panose="020B0604020202020204" pitchFamily="34" charset="0"/>
                    </a:endParaRPr>
                  </a:p>
                </p:txBody>
              </p:sp>
            </p:grpSp>
            <p:sp>
              <p:nvSpPr>
                <p:cNvPr id="25" name="Rectangle 493"/>
                <p:cNvSpPr>
                  <a:spLocks noChangeArrowheads="1"/>
                </p:cNvSpPr>
                <p:nvPr/>
              </p:nvSpPr>
              <p:spPr bwMode="auto">
                <a:xfrm>
                  <a:off x="2296" y="10949"/>
                  <a:ext cx="1069" cy="1411"/>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التوجيه المحاسبي السابع</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6" name="Rectangle 494"/>
                <p:cNvSpPr>
                  <a:spLocks noChangeArrowheads="1"/>
                </p:cNvSpPr>
                <p:nvPr/>
              </p:nvSpPr>
              <p:spPr bwMode="auto">
                <a:xfrm>
                  <a:off x="1062" y="10956"/>
                  <a:ext cx="1069" cy="1411"/>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التوجيه المحاسبي الرابع</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7" name="Rectangle 495"/>
                <p:cNvSpPr>
                  <a:spLocks noChangeArrowheads="1"/>
                </p:cNvSpPr>
                <p:nvPr/>
              </p:nvSpPr>
              <p:spPr bwMode="auto">
                <a:xfrm>
                  <a:off x="8692" y="10949"/>
                  <a:ext cx="1069" cy="1411"/>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التوجيه نحو القيمة العادلة</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8" name="Rectangle 496"/>
                <p:cNvSpPr>
                  <a:spLocks noChangeArrowheads="1"/>
                </p:cNvSpPr>
                <p:nvPr/>
              </p:nvSpPr>
              <p:spPr bwMode="auto">
                <a:xfrm>
                  <a:off x="3488" y="10949"/>
                  <a:ext cx="1069" cy="1411"/>
                </a:xfrm>
                <a:prstGeom prst="rect">
                  <a:avLst/>
                </a:prstGeom>
                <a:solidFill>
                  <a:srgbClr val="FFFFFF"/>
                </a:solidFill>
                <a:ln w="190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DZ" sz="12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التوجيه المحاسبي الثامن</a:t>
                  </a:r>
                  <a:endParaRPr kumimoji="0" lang="ar-DZ"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29" name="AutoShape 504"/>
                <p:cNvSpPr>
                  <a:spLocks noChangeShapeType="1"/>
                </p:cNvSpPr>
                <p:nvPr/>
              </p:nvSpPr>
              <p:spPr bwMode="auto">
                <a:xfrm>
                  <a:off x="1935" y="10353"/>
                  <a:ext cx="1" cy="596"/>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0" name="AutoShape 506"/>
                <p:cNvSpPr>
                  <a:spLocks noChangeShapeType="1"/>
                </p:cNvSpPr>
                <p:nvPr/>
              </p:nvSpPr>
              <p:spPr bwMode="auto">
                <a:xfrm>
                  <a:off x="9289" y="10452"/>
                  <a:ext cx="1" cy="497"/>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1" name="AutoShape 507"/>
                <p:cNvSpPr>
                  <a:spLocks noChangeShapeType="1"/>
                </p:cNvSpPr>
                <p:nvPr/>
              </p:nvSpPr>
              <p:spPr bwMode="auto">
                <a:xfrm>
                  <a:off x="3031" y="10453"/>
                  <a:ext cx="1" cy="497"/>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2" name="AutoShape 508"/>
                <p:cNvSpPr>
                  <a:spLocks noChangeShapeType="1"/>
                </p:cNvSpPr>
                <p:nvPr/>
              </p:nvSpPr>
              <p:spPr bwMode="auto">
                <a:xfrm>
                  <a:off x="3985" y="10452"/>
                  <a:ext cx="1" cy="497"/>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3" name="AutoShape 512"/>
                <p:cNvSpPr>
                  <a:spLocks noChangeShapeType="1"/>
                </p:cNvSpPr>
                <p:nvPr/>
              </p:nvSpPr>
              <p:spPr bwMode="auto">
                <a:xfrm flipH="1" flipV="1">
                  <a:off x="894" y="1744"/>
                  <a:ext cx="12" cy="7959"/>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4" name="AutoShape 513"/>
                <p:cNvSpPr>
                  <a:spLocks noChangeShapeType="1"/>
                </p:cNvSpPr>
                <p:nvPr/>
              </p:nvSpPr>
              <p:spPr bwMode="auto">
                <a:xfrm flipV="1">
                  <a:off x="1484" y="7097"/>
                  <a:ext cx="1" cy="2747"/>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5" name="AutoShape 515"/>
                <p:cNvSpPr>
                  <a:spLocks noChangeShapeType="1"/>
                </p:cNvSpPr>
                <p:nvPr/>
              </p:nvSpPr>
              <p:spPr bwMode="auto">
                <a:xfrm flipV="1">
                  <a:off x="4864" y="3744"/>
                  <a:ext cx="1" cy="6100"/>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6" name="AutoShape 516"/>
                <p:cNvSpPr>
                  <a:spLocks noChangeShapeType="1"/>
                </p:cNvSpPr>
                <p:nvPr/>
              </p:nvSpPr>
              <p:spPr bwMode="auto">
                <a:xfrm flipV="1">
                  <a:off x="5745" y="7097"/>
                  <a:ext cx="1" cy="2747"/>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7" name="AutoShape 517"/>
                <p:cNvSpPr>
                  <a:spLocks noChangeShapeType="1"/>
                </p:cNvSpPr>
                <p:nvPr/>
              </p:nvSpPr>
              <p:spPr bwMode="auto">
                <a:xfrm flipV="1">
                  <a:off x="6658" y="5764"/>
                  <a:ext cx="0" cy="4080"/>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8" name="AutoShape 518"/>
                <p:cNvSpPr>
                  <a:spLocks noChangeShapeType="1"/>
                </p:cNvSpPr>
                <p:nvPr/>
              </p:nvSpPr>
              <p:spPr bwMode="auto">
                <a:xfrm flipV="1">
                  <a:off x="7374" y="7097"/>
                  <a:ext cx="1" cy="2747"/>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9" name="AutoShape 519"/>
                <p:cNvSpPr>
                  <a:spLocks noChangeShapeType="1"/>
                </p:cNvSpPr>
                <p:nvPr/>
              </p:nvSpPr>
              <p:spPr bwMode="auto">
                <a:xfrm flipV="1">
                  <a:off x="8420" y="9311"/>
                  <a:ext cx="1" cy="533"/>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0" name="AutoShape 520"/>
                <p:cNvSpPr>
                  <a:spLocks noChangeShapeType="1"/>
                </p:cNvSpPr>
                <p:nvPr/>
              </p:nvSpPr>
              <p:spPr bwMode="auto">
                <a:xfrm flipV="1">
                  <a:off x="10140" y="9576"/>
                  <a:ext cx="0" cy="268"/>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1" name="AutoShape 521"/>
                <p:cNvSpPr>
                  <a:spLocks noChangeShapeType="1"/>
                </p:cNvSpPr>
                <p:nvPr/>
              </p:nvSpPr>
              <p:spPr bwMode="auto">
                <a:xfrm>
                  <a:off x="5868" y="13827"/>
                  <a:ext cx="1" cy="896"/>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sp>
              <p:nvSpPr>
                <p:cNvPr id="42" name="AutoShape 522"/>
                <p:cNvSpPr>
                  <a:spLocks noChangeShapeType="1"/>
                </p:cNvSpPr>
                <p:nvPr/>
              </p:nvSpPr>
              <p:spPr bwMode="auto">
                <a:xfrm>
                  <a:off x="9140" y="13827"/>
                  <a:ext cx="1" cy="896"/>
                </a:xfrm>
                <a:prstGeom prst="straightConnector1">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grpSp>
        <p:sp>
          <p:nvSpPr>
            <p:cNvPr id="8" name="AutoShape 525"/>
            <p:cNvSpPr>
              <a:spLocks noChangeShapeType="1"/>
            </p:cNvSpPr>
            <p:nvPr/>
          </p:nvSpPr>
          <p:spPr bwMode="auto">
            <a:xfrm>
              <a:off x="10641" y="10109"/>
              <a:ext cx="335" cy="0"/>
            </a:xfrm>
            <a:prstGeom prst="straightConnector1">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fr-FR"/>
            </a:p>
          </p:txBody>
        </p:sp>
      </p:grpSp>
      <p:sp>
        <p:nvSpPr>
          <p:cNvPr id="55" name="Rectangle 80"/>
          <p:cNvSpPr>
            <a:spLocks noChangeArrowheads="1"/>
          </p:cNvSpPr>
          <p:nvPr/>
        </p:nvSpPr>
        <p:spPr bwMode="auto">
          <a:xfrm>
            <a:off x="2004188" y="285691"/>
            <a:ext cx="19925136"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DZ" sz="1400" b="1" i="0" u="none" strike="noStrike" cap="none" normalizeH="0" baseline="0" dirty="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الشكل رقم 31: الإجراءات الهامة في مسار التوحيد المحاسبي</a:t>
            </a:r>
            <a:endParaRPr kumimoji="0" lang="fr-FR"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857533"/>
      </p:ext>
    </p:extLst>
  </p:cSld>
  <p:clrMapOvr>
    <a:masterClrMapping/>
  </p:clrMapOvr>
</p:sld>
</file>

<file path=ppt/theme/theme1.xml><?xml version="1.0" encoding="utf-8"?>
<a:theme xmlns:a="http://schemas.openxmlformats.org/drawingml/2006/main" name="Dividende">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TM03457464[[fn=Dividende]]</Template>
  <TotalTime>30</TotalTime>
  <Words>827</Words>
  <Application>Microsoft Office PowerPoint</Application>
  <PresentationFormat>Grand écran</PresentationFormat>
  <Paragraphs>68</Paragraphs>
  <Slides>10</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10</vt:i4>
      </vt:variant>
    </vt:vector>
  </HeadingPairs>
  <TitlesOfParts>
    <vt:vector size="20" baseType="lpstr">
      <vt:lpstr>Arial</vt:lpstr>
      <vt:lpstr>Calibri</vt:lpstr>
      <vt:lpstr>Gill Sans MT</vt:lpstr>
      <vt:lpstr>Majalla UI</vt:lpstr>
      <vt:lpstr>MingLiU_HKSCS</vt:lpstr>
      <vt:lpstr>Simplified Arabic</vt:lpstr>
      <vt:lpstr>Symbol</vt:lpstr>
      <vt:lpstr>Times New Roman</vt:lpstr>
      <vt:lpstr>Wingdings 2</vt:lpstr>
      <vt:lpstr>Dividende</vt:lpstr>
      <vt:lpstr>البحث: التوافق والتوحيد المحاسبي الدوليين</vt:lpstr>
      <vt:lpstr>Présentation PowerPoint</vt:lpstr>
      <vt:lpstr>Présentation PowerPoint</vt:lpstr>
      <vt:lpstr>أهداف التوافق المحاسبي</vt:lpstr>
      <vt:lpstr>مزايا التوافق المحاسبي</vt:lpstr>
      <vt:lpstr>عوائق التوافق المحاسبي </vt:lpstr>
      <vt:lpstr>مفهوم التوحيد المحاسبي الدولي</vt:lpstr>
      <vt:lpstr>خصائص التوحيد المحاسبي الدولي </vt:lpstr>
      <vt:lpstr>مسار التوحيد المحاسبي </vt:lpstr>
      <vt:lpstr>خصائص التوافق المحاسبي والتوحيد والتنميط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البحث: التوافق والتوحيد المحاسبي الدوليين</dc:title>
  <dc:creator>Djarmouni</dc:creator>
  <cp:lastModifiedBy>Djarmouni</cp:lastModifiedBy>
  <cp:revision>21</cp:revision>
  <dcterms:created xsi:type="dcterms:W3CDTF">2022-09-30T07:52:11Z</dcterms:created>
  <dcterms:modified xsi:type="dcterms:W3CDTF">2022-09-30T08:23:01Z</dcterms:modified>
</cp:coreProperties>
</file>