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8" r:id="rId4"/>
    <p:sldId id="272" r:id="rId5"/>
    <p:sldId id="273" r:id="rId6"/>
    <p:sldId id="274" r:id="rId7"/>
    <p:sldId id="264" r:id="rId8"/>
    <p:sldId id="265" r:id="rId9"/>
    <p:sldId id="262" r:id="rId10"/>
    <p:sldId id="276" r:id="rId11"/>
    <p:sldId id="275" r:id="rId12"/>
    <p:sldId id="263" r:id="rId13"/>
    <p:sldId id="258" r:id="rId14"/>
    <p:sldId id="260" r:id="rId15"/>
    <p:sldId id="277" r:id="rId16"/>
    <p:sldId id="266" r:id="rId17"/>
    <p:sldId id="267" r:id="rId18"/>
    <p:sldId id="269" r:id="rId19"/>
    <p:sldId id="26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9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1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1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8" y="6377460"/>
            <a:ext cx="3836404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698988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698988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9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8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9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1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6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2" y="1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2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26/02/2023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8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SLA\EA\PP%20Presentations%20M1\Japanese%20ending%20with%20vowel.mpg" TargetMode="Externa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SLA\EA\PP%20Presentations%20M1\R.wmv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72074"/>
          </a:xfrm>
        </p:spPr>
        <p:txBody>
          <a:bodyPr anchor="ctr">
            <a:normAutofit/>
          </a:bodyPr>
          <a:lstStyle/>
          <a:p>
            <a:pPr algn="ctr"/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CONTRASTIVE ANALYSIS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9" y="3282697"/>
            <a:ext cx="8048652" cy="45719"/>
          </a:xfrm>
        </p:spPr>
        <p:txBody>
          <a:bodyPr>
            <a:normAutofit fontScale="25000" lnSpcReduction="2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0171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Example 3: 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Lexical differences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. False cognates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Location/Location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Prune/Prune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Blessé/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Blessed</a:t>
            </a:r>
            <a:endParaRPr lang="fr-F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Rester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 rest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Attendre/Attend</a:t>
            </a:r>
          </a:p>
          <a:p>
            <a:pPr algn="ctr">
              <a:buNone/>
            </a:pP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Actuellement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vs. Actually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Déception/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Deception</a:t>
            </a:r>
            <a:endParaRPr lang="fr-F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Envie/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Envy</a:t>
            </a:r>
            <a:endParaRPr lang="fr-F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Journée/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Journey</a:t>
            </a:r>
            <a:endParaRPr lang="fr-F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Librairie/Library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Coin/Coin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Passer/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Pass</a:t>
            </a:r>
            <a:endParaRPr lang="fr-F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Joli/Jolly</a:t>
            </a:r>
          </a:p>
          <a:p>
            <a:pPr algn="ct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2860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2/ Positive Transfer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know that he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likes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carrots</a:t>
            </a:r>
          </a:p>
          <a:p>
            <a:pPr algn="ctr">
              <a:lnSpc>
                <a:spcPct val="150000"/>
              </a:lnSpc>
              <a:buNone/>
            </a:pP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 sais qu’il </a:t>
            </a:r>
            <a:r>
              <a:rPr lang="fr-FR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aime 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carrottes</a:t>
            </a:r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purpose is to discover similarities and differences.</a:t>
            </a:r>
            <a:endParaRPr lang="fr-FR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0171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three versions of CAH: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strong version (predictive)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Weak version (explanatory)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Moderate Version 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72074"/>
          </a:xfrm>
        </p:spPr>
        <p:txBody>
          <a:bodyPr anchor="ctr">
            <a:normAutofit/>
          </a:bodyPr>
          <a:lstStyle/>
          <a:p>
            <a:pPr algn="ctr"/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INTERLANGUAGE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45719"/>
          </a:xfrm>
        </p:spPr>
        <p:txBody>
          <a:bodyPr>
            <a:normAutofit fontScale="25000" lnSpcReduction="2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concept of interlanguage involves the following premises about L2 acquisition: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“A creative process of constructing a system in which the learner is consciously testing hypotheses about the target language from a number of possible sources of knowledge”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3222" indent="-514350">
              <a:lnSpc>
                <a:spcPct val="200000"/>
              </a:lnSpc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learner constructs a system of abstract linguistic rules.</a:t>
            </a:r>
          </a:p>
          <a:p>
            <a:pPr marL="633222" indent="-514350">
              <a:lnSpc>
                <a:spcPct val="200000"/>
              </a:lnSpc>
              <a:buClr>
                <a:srgbClr val="FF0000"/>
              </a:buClr>
              <a:buSzPct val="100000"/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33222" indent="-514350">
              <a:lnSpc>
                <a:spcPct val="150000"/>
              </a:lnSpc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285860"/>
          </a:xfrm>
        </p:spPr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endParaRPr lang="fr-FR" dirty="0" smtClean="0"/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“IL is the series of interlocking systems which form the learner’s ‘built in syllabus’ ”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Corder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1967)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this sense, IL = the IL continuum</a:t>
            </a:r>
          </a:p>
          <a:p>
            <a:pPr algn="ctr">
              <a:lnSpc>
                <a:spcPct val="150000"/>
              </a:lnSpc>
              <a:buNone/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NL         IL (1)      IL (2)      IL (3)                     [Foss-IL]                 TL</a:t>
            </a: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NL=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Native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TL=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Target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IL=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Interlanguage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Foss-IL=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Fossilised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Interlanguage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>
              <a:buNone/>
            </a:pP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071538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43042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214546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857488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 flipH="1" flipV="1">
            <a:off x="1428728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 flipH="1" flipV="1">
            <a:off x="2071670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 flipH="1" flipV="1">
            <a:off x="2642380" y="4572802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428992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4000496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4572000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214942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 flipH="1" flipV="1">
            <a:off x="3786182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 flipH="1" flipV="1">
            <a:off x="4429124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 flipH="1" flipV="1">
            <a:off x="4999834" y="4572802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 flipH="1" flipV="1">
            <a:off x="3214678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715008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5400000" flipH="1" flipV="1">
            <a:off x="5499900" y="4572802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6286512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6858016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7429520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8072462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rot="5400000" flipH="1" flipV="1">
            <a:off x="6643702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5400000" flipH="1" flipV="1">
            <a:off x="7286644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5400000" flipH="1" flipV="1">
            <a:off x="7857354" y="4572802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5400000" flipH="1" flipV="1">
            <a:off x="6072198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5400000" flipH="1" flipV="1">
            <a:off x="857224" y="4572008"/>
            <a:ext cx="15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500034" y="4572008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8286776" y="4572008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0" y="0"/>
            <a:ext cx="9144000" cy="927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222" indent="-514350">
              <a:lnSpc>
                <a:spcPct val="200000"/>
              </a:lnSpc>
              <a:buClr>
                <a:srgbClr val="FF0000"/>
              </a:buClr>
              <a:buSzPct val="100000"/>
              <a:buFont typeface="+mj-lt"/>
              <a:buAutoNum type="arabicPeriod" startAt="2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learner's grammar is transitional.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0"/>
                            </p:stCondLst>
                            <p:childTnLst>
                              <p:par>
                                <p:cTn id="1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000108"/>
          </a:xfrm>
        </p:spPr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pPr>
              <a:buNone/>
            </a:pPr>
            <a:endParaRPr lang="fr-F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takes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 cake</a:t>
            </a:r>
          </a:p>
          <a:p>
            <a:pPr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 cake</a:t>
            </a: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 cake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8072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222" indent="-514350">
              <a:lnSpc>
                <a:spcPct val="200000"/>
              </a:lnSpc>
              <a:buClr>
                <a:srgbClr val="FF0000"/>
              </a:buClr>
              <a:buSzPct val="100000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èche courbée vers le haut 9"/>
          <p:cNvSpPr/>
          <p:nvPr/>
        </p:nvSpPr>
        <p:spPr>
          <a:xfrm>
            <a:off x="2000232" y="2786058"/>
            <a:ext cx="5072098" cy="2500330"/>
          </a:xfrm>
          <a:prstGeom prst="curvedUpArrow">
            <a:avLst>
              <a:gd name="adj1" fmla="val 27250"/>
              <a:gd name="adj2" fmla="val 50000"/>
              <a:gd name="adj3" fmla="val 3390"/>
            </a:avLst>
          </a:prstGeom>
          <a:solidFill>
            <a:schemeClr val="tx1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sunse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428760"/>
          </a:xfrm>
        </p:spPr>
        <p:txBody>
          <a:bodyPr>
            <a:no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 startAt="3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Learners are likely to have competing rules at any one stage of development.</a:t>
            </a:r>
            <a:b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Receptionist: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Good morning. Welcome to our hotel. How can I help you?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Client: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Hi, good morning. I have a reservation for today.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Receptionist: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Could you please tell me what is your name ?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Receptionist: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Could you please tell me what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your name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Client: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Sure. It 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Hannighan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(H-A-N-N-I-G-H-A-N).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Receptionist: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Room 185. Here is your key. Your room is on the second floor.</a:t>
            </a:r>
          </a:p>
          <a:p>
            <a:pPr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                       Enjoy your stay !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Receptionist: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Room 185. Here is your key.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Your room 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 the second floor.</a:t>
            </a:r>
          </a:p>
          <a:p>
            <a:pPr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                          Enjoy your stay !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08176"/>
          </a:xfrm>
        </p:spPr>
        <p:txBody>
          <a:bodyPr>
            <a:no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 startAt="4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Learners employ various learning strategies to develop their interlanguages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swimmed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the ocean this weekend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marL="633222" indent="-514350">
              <a:lnSpc>
                <a:spcPct val="150000"/>
              </a:lnSpc>
              <a:buClr>
                <a:srgbClr val="FF0000"/>
              </a:buClr>
              <a:buSzPct val="100000"/>
              <a:buFont typeface="+mj-lt"/>
              <a:buAutoNum type="arabicPeriod" startAt="5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learner's grammar is permeable.</a:t>
            </a:r>
          </a:p>
          <a:p>
            <a:pPr marL="633222" indent="-514350">
              <a:lnSpc>
                <a:spcPct val="200000"/>
              </a:lnSpc>
              <a:buClr>
                <a:srgbClr val="FF0000"/>
              </a:buClr>
              <a:buSzPct val="100000"/>
              <a:buFont typeface="+mj-lt"/>
              <a:buAutoNum type="arabicPeriod" startAt="5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learner's grammar is likely to fossilize.</a:t>
            </a:r>
          </a:p>
          <a:p>
            <a:pPr marL="633222" indent="-514350">
              <a:buClr>
                <a:srgbClr val="FF0000"/>
              </a:buClr>
              <a:buSzPct val="100000"/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7"/>
            <a:ext cx="9144000" cy="5429263"/>
          </a:xfrm>
        </p:spPr>
        <p:txBody>
          <a:bodyPr anchor="ctr"/>
          <a:lstStyle/>
          <a:p>
            <a:pPr algn="ctr">
              <a:lnSpc>
                <a:spcPct val="20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Linguists have always been interested in comparing and contrasting different language systems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two main types of contrastive studies: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Theoretical contrastive studies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ClrTx/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Applied contrastive studies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Theoretical Contrastive Studies: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 an exhaustive account of the differences and similarities between two or more languages by providing an adequate model for their comparison.</a:t>
            </a:r>
          </a:p>
          <a:p>
            <a:pPr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50000"/>
              </a:lnSpc>
              <a:buClrTx/>
              <a:buSzPct val="100000"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Studies attempting to explain language universals generally assume one of the following three basic theoretical points of departure: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2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lnSpc>
                <a:spcPct val="200000"/>
              </a:lnSpc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languages have developed from one common language.</a:t>
            </a:r>
          </a:p>
          <a:p>
            <a:pPr marL="633222" indent="-514350">
              <a:lnSpc>
                <a:spcPct val="200000"/>
              </a:lnSpc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fulfills the same functions in all language communities.</a:t>
            </a:r>
          </a:p>
          <a:p>
            <a:pPr marL="633222" indent="-514350">
              <a:lnSpc>
                <a:spcPct val="200000"/>
              </a:lnSpc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languages have the same biological basis in humans with regard to their innate speech ability.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0171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2/ 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pplied Contrastive Studies:</a:t>
            </a:r>
          </a:p>
          <a:p>
            <a:pPr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 has been concerned with practical problems, for instance: </a:t>
            </a:r>
          </a:p>
          <a:p>
            <a:pPr marL="953262" indent="-514350" algn="just"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avoid interference errors in foreign-language learning </a:t>
            </a:r>
          </a:p>
          <a:p>
            <a:pPr marL="953262" indent="-514350" algn="just"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assist inter-lingual transfer in the process of translating texts from one language into another</a:t>
            </a:r>
          </a:p>
          <a:p>
            <a:pPr marL="953262" indent="-514350" algn="just">
              <a:buClrTx/>
              <a:buSzPct val="100000"/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find lexical equivalents in the process of compiling bilingual dictionaries.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pic>
        <p:nvPicPr>
          <p:cNvPr id="4" name="Espace réservé du contenu 3" descr="tv_frame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91434" y="1285860"/>
            <a:ext cx="9335434" cy="6072205"/>
          </a:xfrm>
        </p:spPr>
      </p:pic>
      <p:pic>
        <p:nvPicPr>
          <p:cNvPr id="6" name="Japanese ending with vowel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0034" y="1785927"/>
            <a:ext cx="8143932" cy="42862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1429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Types of </a:t>
            </a:r>
            <a:r>
              <a:rPr lang="fr-FR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Transfer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6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en-US" dirty="0"/>
          </a:p>
        </p:txBody>
      </p:sp>
      <p:pic>
        <p:nvPicPr>
          <p:cNvPr id="4" name="Espace réservé du contenu 3" descr="lenovo-ideapad-z56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7143776"/>
          </a:xfrm>
        </p:spPr>
      </p:pic>
      <p:pic>
        <p:nvPicPr>
          <p:cNvPr id="5" name="R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85852" y="642918"/>
            <a:ext cx="6500858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35729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Negative Transfer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600" b="1" i="1" u="sng" dirty="0" smtClean="0">
                <a:latin typeface="Times New Roman" pitchFamily="18" charset="0"/>
                <a:cs typeface="Times New Roman" pitchFamily="18" charset="0"/>
              </a:rPr>
              <a:t>Grammatical gender</a:t>
            </a:r>
            <a:endParaRPr lang="en-US" sz="2400" b="1" i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My father is a musician     (Mon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père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musicien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My mother is a musician   (Ma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mère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musicienne</a:t>
            </a:r>
            <a:r>
              <a:rPr lang="en-US" sz="2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bout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(tip, end) /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boue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mud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>
              <a:buNone/>
            </a:pP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capital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(capital, money) /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capitale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(capital city, capital 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casse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(break-in) /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casse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breaking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>
              <a:buNone/>
            </a:pP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livre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(book) /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livre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(pound)</a:t>
            </a:r>
            <a:endParaRPr lang="en-US" sz="24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ClrTx/>
              <a:buSzPct val="100000"/>
              <a:buFont typeface="Wingdings" pitchFamily="2" charset="2"/>
              <a:buChar char="Ø"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Example 2: </a:t>
            </a:r>
            <a:r>
              <a:rPr lang="en-US" sz="2600" b="1" i="1" u="sng" dirty="0" smtClean="0">
                <a:latin typeface="Times New Roman" pitchFamily="18" charset="0"/>
                <a:cs typeface="Times New Roman" pitchFamily="18" charset="0"/>
              </a:rPr>
              <a:t>Syntactic differences</a:t>
            </a:r>
            <a:endParaRPr lang="en-US" sz="2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weiss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dass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gelbe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Rüben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mag.</a:t>
            </a:r>
          </a:p>
          <a:p>
            <a:pPr algn="ctr">
              <a:buNone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know that he carrots likes.</a:t>
            </a:r>
            <a:endParaRPr lang="en-US" sz="2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1185</TotalTime>
  <Words>488</Words>
  <PresentationFormat>Affichage à l'écran (4:3)</PresentationFormat>
  <Paragraphs>123</Paragraphs>
  <Slides>19</Slides>
  <Notes>0</Notes>
  <HiddenSlides>0</HiddenSlides>
  <MMClips>2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Module</vt:lpstr>
      <vt:lpstr>CONTRASTIVE ANALYSIS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INTERLANGUAGE</vt:lpstr>
      <vt:lpstr> </vt:lpstr>
      <vt:lpstr> </vt:lpstr>
      <vt:lpstr> </vt:lpstr>
      <vt:lpstr>Learners are likely to have competing rules at any one stage of development. </vt:lpstr>
      <vt:lpstr>Learners employ various learning strategies to develop their interlanguages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INTERLANGUAGE</dc:title>
  <dc:creator>DJALLEL</dc:creator>
  <cp:lastModifiedBy>Lenovo</cp:lastModifiedBy>
  <cp:revision>99</cp:revision>
  <dcterms:created xsi:type="dcterms:W3CDTF">2014-09-11T07:18:04Z</dcterms:created>
  <dcterms:modified xsi:type="dcterms:W3CDTF">2023-02-26T18:56:49Z</dcterms:modified>
</cp:coreProperties>
</file>