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12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CCE98-9664-409E-B91A-99CBA7595466}" type="datetimeFigureOut">
              <a:rPr lang="fr-FR" smtClean="0"/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7593D-3E38-4651-A882-30B203285B9A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  <a:endParaRPr lang="fr-FR" smtClean="0"/>
          </a:p>
          <a:p>
            <a:pPr lvl="1"/>
            <a:r>
              <a:rPr lang="fr-FR" smtClean="0"/>
              <a:t>Deuxième niveau</a:t>
            </a:r>
            <a:endParaRPr lang="fr-FR" smtClean="0"/>
          </a:p>
          <a:p>
            <a:pPr lvl="2"/>
            <a:r>
              <a:rPr lang="fr-FR" smtClean="0"/>
              <a:t>Troisième niveau</a:t>
            </a:r>
            <a:endParaRPr lang="fr-FR" smtClean="0"/>
          </a:p>
          <a:p>
            <a:pPr lvl="3"/>
            <a:r>
              <a:rPr lang="fr-FR" smtClean="0"/>
              <a:t>Quatrième niveau</a:t>
            </a:r>
            <a:endParaRPr lang="fr-FR" smtClean="0"/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CCE98-9664-409E-B91A-99CBA7595466}" type="datetimeFigureOut">
              <a:rPr lang="fr-FR" smtClean="0"/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7593D-3E38-4651-A882-30B203285B9A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  <a:endParaRPr lang="fr-FR" smtClean="0"/>
          </a:p>
          <a:p>
            <a:pPr lvl="1"/>
            <a:r>
              <a:rPr lang="fr-FR" smtClean="0"/>
              <a:t>Deuxième niveau</a:t>
            </a:r>
            <a:endParaRPr lang="fr-FR" smtClean="0"/>
          </a:p>
          <a:p>
            <a:pPr lvl="2"/>
            <a:r>
              <a:rPr lang="fr-FR" smtClean="0"/>
              <a:t>Troisième niveau</a:t>
            </a:r>
            <a:endParaRPr lang="fr-FR" smtClean="0"/>
          </a:p>
          <a:p>
            <a:pPr lvl="3"/>
            <a:r>
              <a:rPr lang="fr-FR" smtClean="0"/>
              <a:t>Quatrième niveau</a:t>
            </a:r>
            <a:endParaRPr lang="fr-FR" smtClean="0"/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CCE98-9664-409E-B91A-99CBA7595466}" type="datetimeFigureOut">
              <a:rPr lang="fr-FR" smtClean="0"/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7593D-3E38-4651-A882-30B203285B9A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  <a:endParaRPr lang="fr-FR" smtClean="0"/>
          </a:p>
          <a:p>
            <a:pPr lvl="1"/>
            <a:r>
              <a:rPr lang="fr-FR" smtClean="0"/>
              <a:t>Deuxième niveau</a:t>
            </a:r>
            <a:endParaRPr lang="fr-FR" smtClean="0"/>
          </a:p>
          <a:p>
            <a:pPr lvl="2"/>
            <a:r>
              <a:rPr lang="fr-FR" smtClean="0"/>
              <a:t>Troisième niveau</a:t>
            </a:r>
            <a:endParaRPr lang="fr-FR" smtClean="0"/>
          </a:p>
          <a:p>
            <a:pPr lvl="3"/>
            <a:r>
              <a:rPr lang="fr-FR" smtClean="0"/>
              <a:t>Quatrième niveau</a:t>
            </a:r>
            <a:endParaRPr lang="fr-FR" smtClean="0"/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CCE98-9664-409E-B91A-99CBA7595466}" type="datetimeFigureOut">
              <a:rPr lang="fr-FR" smtClean="0"/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7593D-3E38-4651-A882-30B203285B9A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  <a:endParaRPr lang="fr-FR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CCE98-9664-409E-B91A-99CBA7595466}" type="datetimeFigureOut">
              <a:rPr lang="fr-FR" smtClean="0"/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7593D-3E38-4651-A882-30B203285B9A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  <a:endParaRPr lang="fr-FR" smtClean="0"/>
          </a:p>
          <a:p>
            <a:pPr lvl="1"/>
            <a:r>
              <a:rPr lang="fr-FR" smtClean="0"/>
              <a:t>Deuxième niveau</a:t>
            </a:r>
            <a:endParaRPr lang="fr-FR" smtClean="0"/>
          </a:p>
          <a:p>
            <a:pPr lvl="2"/>
            <a:r>
              <a:rPr lang="fr-FR" smtClean="0"/>
              <a:t>Troisième niveau</a:t>
            </a:r>
            <a:endParaRPr lang="fr-FR" smtClean="0"/>
          </a:p>
          <a:p>
            <a:pPr lvl="3"/>
            <a:r>
              <a:rPr lang="fr-FR" smtClean="0"/>
              <a:t>Quatrième niveau</a:t>
            </a:r>
            <a:endParaRPr lang="fr-FR" smtClean="0"/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  <a:endParaRPr lang="fr-FR" smtClean="0"/>
          </a:p>
          <a:p>
            <a:pPr lvl="1"/>
            <a:r>
              <a:rPr lang="fr-FR" smtClean="0"/>
              <a:t>Deuxième niveau</a:t>
            </a:r>
            <a:endParaRPr lang="fr-FR" smtClean="0"/>
          </a:p>
          <a:p>
            <a:pPr lvl="2"/>
            <a:r>
              <a:rPr lang="fr-FR" smtClean="0"/>
              <a:t>Troisième niveau</a:t>
            </a:r>
            <a:endParaRPr lang="fr-FR" smtClean="0"/>
          </a:p>
          <a:p>
            <a:pPr lvl="3"/>
            <a:r>
              <a:rPr lang="fr-FR" smtClean="0"/>
              <a:t>Quatrième niveau</a:t>
            </a:r>
            <a:endParaRPr lang="fr-FR" smtClean="0"/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CCE98-9664-409E-B91A-99CBA7595466}" type="datetimeFigureOut">
              <a:rPr lang="fr-FR" smtClean="0"/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7593D-3E38-4651-A882-30B203285B9A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  <a:endParaRPr lang="fr-FR" smtClean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  <a:endParaRPr lang="fr-FR" smtClean="0"/>
          </a:p>
          <a:p>
            <a:pPr lvl="1"/>
            <a:r>
              <a:rPr lang="fr-FR" smtClean="0"/>
              <a:t>Deuxième niveau</a:t>
            </a:r>
            <a:endParaRPr lang="fr-FR" smtClean="0"/>
          </a:p>
          <a:p>
            <a:pPr lvl="2"/>
            <a:r>
              <a:rPr lang="fr-FR" smtClean="0"/>
              <a:t>Troisième niveau</a:t>
            </a:r>
            <a:endParaRPr lang="fr-FR" smtClean="0"/>
          </a:p>
          <a:p>
            <a:pPr lvl="3"/>
            <a:r>
              <a:rPr lang="fr-FR" smtClean="0"/>
              <a:t>Quatrième niveau</a:t>
            </a:r>
            <a:endParaRPr lang="fr-FR" smtClean="0"/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  <a:endParaRPr lang="fr-FR" smtClean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  <a:endParaRPr lang="fr-FR" smtClean="0"/>
          </a:p>
          <a:p>
            <a:pPr lvl="1"/>
            <a:r>
              <a:rPr lang="fr-FR" smtClean="0"/>
              <a:t>Deuxième niveau</a:t>
            </a:r>
            <a:endParaRPr lang="fr-FR" smtClean="0"/>
          </a:p>
          <a:p>
            <a:pPr lvl="2"/>
            <a:r>
              <a:rPr lang="fr-FR" smtClean="0"/>
              <a:t>Troisième niveau</a:t>
            </a:r>
            <a:endParaRPr lang="fr-FR" smtClean="0"/>
          </a:p>
          <a:p>
            <a:pPr lvl="3"/>
            <a:r>
              <a:rPr lang="fr-FR" smtClean="0"/>
              <a:t>Quatrième niveau</a:t>
            </a:r>
            <a:endParaRPr lang="fr-FR" smtClean="0"/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CCE98-9664-409E-B91A-99CBA7595466}" type="datetimeFigureOut">
              <a:rPr lang="fr-FR" smtClean="0"/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7593D-3E38-4651-A882-30B203285B9A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CCE98-9664-409E-B91A-99CBA7595466}" type="datetimeFigureOut">
              <a:rPr lang="fr-FR" smtClean="0"/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7593D-3E38-4651-A882-30B203285B9A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CCE98-9664-409E-B91A-99CBA7595466}" type="datetimeFigureOut">
              <a:rPr lang="fr-FR" smtClean="0"/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7593D-3E38-4651-A882-30B203285B9A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  <a:endParaRPr lang="fr-FR" smtClean="0"/>
          </a:p>
          <a:p>
            <a:pPr lvl="1"/>
            <a:r>
              <a:rPr lang="fr-FR" smtClean="0"/>
              <a:t>Deuxième niveau</a:t>
            </a:r>
            <a:endParaRPr lang="fr-FR" smtClean="0"/>
          </a:p>
          <a:p>
            <a:pPr lvl="2"/>
            <a:r>
              <a:rPr lang="fr-FR" smtClean="0"/>
              <a:t>Troisième niveau</a:t>
            </a:r>
            <a:endParaRPr lang="fr-FR" smtClean="0"/>
          </a:p>
          <a:p>
            <a:pPr lvl="3"/>
            <a:r>
              <a:rPr lang="fr-FR" smtClean="0"/>
              <a:t>Quatrième niveau</a:t>
            </a:r>
            <a:endParaRPr lang="fr-FR" smtClean="0"/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  <a:endParaRPr lang="fr-FR" smtClean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CCE98-9664-409E-B91A-99CBA7595466}" type="datetimeFigureOut">
              <a:rPr lang="fr-FR" smtClean="0"/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7593D-3E38-4651-A882-30B203285B9A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  <a:endParaRPr lang="fr-FR" smtClean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CCE98-9664-409E-B91A-99CBA7595466}" type="datetimeFigureOut">
              <a:rPr lang="fr-FR" smtClean="0"/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7593D-3E38-4651-A882-30B203285B9A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  <a:endParaRPr lang="fr-FR" smtClean="0"/>
          </a:p>
          <a:p>
            <a:pPr lvl="1"/>
            <a:r>
              <a:rPr lang="fr-FR" smtClean="0"/>
              <a:t>Deuxième niveau</a:t>
            </a:r>
            <a:endParaRPr lang="fr-FR" smtClean="0"/>
          </a:p>
          <a:p>
            <a:pPr lvl="2"/>
            <a:r>
              <a:rPr lang="fr-FR" smtClean="0"/>
              <a:t>Troisième niveau</a:t>
            </a:r>
            <a:endParaRPr lang="fr-FR" smtClean="0"/>
          </a:p>
          <a:p>
            <a:pPr lvl="3"/>
            <a:r>
              <a:rPr lang="fr-FR" smtClean="0"/>
              <a:t>Quatrième niveau</a:t>
            </a:r>
            <a:endParaRPr lang="fr-FR" smtClean="0"/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CCE98-9664-409E-B91A-99CBA7595466}" type="datetimeFigureOut">
              <a:rPr lang="fr-FR" smtClean="0"/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A7593D-3E38-4651-A882-30B203285B9A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751205"/>
            <a:ext cx="7772400" cy="4863465"/>
          </a:xfrm>
        </p:spPr>
        <p:txBody>
          <a:bodyPr>
            <a:normAutofit/>
          </a:bodyPr>
          <a:lstStyle/>
          <a:p>
            <a:r>
              <a:rPr lang="fr-FR" altLang="en-US" sz="3555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Lecture VII</a:t>
            </a:r>
            <a:br>
              <a:rPr lang="fr-FR" altLang="en-US" sz="3555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fr-FR" alt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fr-FR" alt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Roaring Twenties</a:t>
            </a:r>
            <a:endParaRPr lang="fr-FR" altLang="en-US" sz="4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transformation of America into an ethnically and religiously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diverse nation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predominantly urban, caused a backlash in the 1920s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Laws of 1921 and 1924 restricted immigration from southern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eastern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Europe and banned immigration from Asia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B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Prohibition, the Eighteenth Amendment to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Constitution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was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culmination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a long campaign but proved a disappointment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practice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1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had been the first issue to mobilize large numbers of women in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political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campaign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2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Enforced beginning in January 1920, the law was widely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violated and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lacked effective enforcement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facilitated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rise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organized crime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C.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Ku Klux Klan aimed to restore virtuous, rural Protestant values. Revived in 1915 at Stone Mountain, Georgia, it advocated white supremacy but was also anti-Catholic and anti-immigrant.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1078230" indent="-1078230"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D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Fundamentalists tried to prevent the teaching of evolution in state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high schools.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Tennessee passed an anti-evolution law in 1925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Scopes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‘monkey trial’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1925 was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courtroom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victory but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public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relations defeat for the fundamentalists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78230" indent="-1078230"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E.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 Smith, Democratic presidential candidate in 1928, was an Irish Catholic and could not attract the votes of southern white Protestants.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1920s was a period of sustained economic growth and rising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real wages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Consumer durable goods became accessible to a rapidly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growing middle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class.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66825" indent="-1266825">
              <a:buNone/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 capita income was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$522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1921 and $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716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1928, far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higher than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any other country in the world.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66825" indent="-1266825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America was producing 5.5 million cars per year, and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Americans owned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five-sixths of all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world’s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cars.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66825" indent="-1266825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fiction of Sinclair Lewis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‘Babbitt’ criticized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new consumerism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conformity it bred.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 marL="890905" indent="-890905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Hollywood movies became a central part of popular entertainment.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66825" indent="-1266825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Inventive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marketing created the first generation of great stars.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36675" indent="-1336675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Rapid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technological improvements provided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‘talkies’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 1927.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90905" indent="-890905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more permissive youth culture created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generational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tensions.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36675" indent="-1336675"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1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Bobbed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hair, knee-length dress,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smoking were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symbolic of new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women’s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attitudes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Scott Fitzgerald’s Great Gatsby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66825" indent="-1266825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Jazz became popular among white, as well as black, audiences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&gt;&gt; Paul Samuel Whiteman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 marL="984250" indent="-98425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Great Migration from the southern countryside to northern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cities created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urban black enclaves, notably in Harlem, New York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84250" indent="-98425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90905" indent="-890905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Influential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community leaders competed for black audiences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36675" indent="-1336675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Marcus Garvey and the Universal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Negro improvement Association led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‘back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Africa’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campaign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66825" indent="-1266825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 B.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Dubois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the NAACP continued the campaign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against segregation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 marL="890905" indent="-890905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Black and white intellectuals joined to enjoy and study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Harlem phenomenon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Alain Locke described and analyzed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‘new Negro’ in 1925.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84250" indent="-98425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size and reach of the federal government declined through the 1920s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90905" indent="-890905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Calvin Coolidge was content to keep government intervention in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economy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a minimum. He won reelection in his own right in 1924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96925" indent="-796925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restraint of the government makes a striking contrast with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immense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growth of totalitarian states in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Italy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Russia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3176</Words>
  <Application>WPS Presentation</Application>
  <PresentationFormat>Affichage à l'écran (4:3)</PresentationFormat>
  <Paragraphs>55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6" baseType="lpstr">
      <vt:lpstr>Arial</vt:lpstr>
      <vt:lpstr>SimSun</vt:lpstr>
      <vt:lpstr>Wingdings</vt:lpstr>
      <vt:lpstr>Times New Roman</vt:lpstr>
      <vt:lpstr>Calibri</vt:lpstr>
      <vt:lpstr>Microsoft YaHei</vt:lpstr>
      <vt:lpstr>Arial Unicode MS</vt:lpstr>
      <vt:lpstr>Thème Office</vt:lpstr>
      <vt:lpstr>The 1920s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1920s</dc:title>
  <dc:creator>win7</dc:creator>
  <cp:lastModifiedBy>info</cp:lastModifiedBy>
  <cp:revision>13</cp:revision>
  <dcterms:created xsi:type="dcterms:W3CDTF">2022-04-19T18:50:00Z</dcterms:created>
  <dcterms:modified xsi:type="dcterms:W3CDTF">2024-02-24T20:01:21Z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3C90BE439A7E48C2B606F1CBE6205CA2_13</vt:lpwstr>
  </property>
  <property fmtid="{D5CDD505-2E9C-101B-9397-08002B2CF9AE}" pid="3" name="KSOProductBuildVer">
    <vt:lpwstr>1036-12.2.0.13431</vt:lpwstr>
  </property>
</Properties>
</file>