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Lst>
  <p:notesMasterIdLst>
    <p:notesMasterId r:id="rId32"/>
  </p:notesMasterIdLst>
  <p:handoutMasterIdLst>
    <p:handoutMasterId r:id="rId33"/>
  </p:handoutMasterIdLst>
  <p:sldIdLst>
    <p:sldId id="256" r:id="rId3"/>
    <p:sldId id="288" r:id="rId4"/>
    <p:sldId id="309" r:id="rId5"/>
    <p:sldId id="316" r:id="rId6"/>
    <p:sldId id="310" r:id="rId7"/>
    <p:sldId id="312" r:id="rId8"/>
    <p:sldId id="313" r:id="rId9"/>
    <p:sldId id="314" r:id="rId10"/>
    <p:sldId id="315" r:id="rId11"/>
    <p:sldId id="317" r:id="rId12"/>
    <p:sldId id="318" r:id="rId13"/>
    <p:sldId id="319" r:id="rId14"/>
    <p:sldId id="320" r:id="rId15"/>
    <p:sldId id="311" r:id="rId16"/>
    <p:sldId id="321" r:id="rId17"/>
    <p:sldId id="322" r:id="rId18"/>
    <p:sldId id="323" r:id="rId19"/>
    <p:sldId id="324" r:id="rId20"/>
    <p:sldId id="325" r:id="rId21"/>
    <p:sldId id="326" r:id="rId22"/>
    <p:sldId id="328" r:id="rId23"/>
    <p:sldId id="329" r:id="rId24"/>
    <p:sldId id="330" r:id="rId25"/>
    <p:sldId id="331" r:id="rId26"/>
    <p:sldId id="332" r:id="rId27"/>
    <p:sldId id="333" r:id="rId28"/>
    <p:sldId id="334" r:id="rId29"/>
    <p:sldId id="335" r:id="rId30"/>
    <p:sldId id="308" r:id="rId31"/>
  </p:sldIdLst>
  <p:sldSz cx="9144000" cy="6858000" type="screen4x3"/>
  <p:notesSz cx="9869488" cy="6735763"/>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809" autoAdjust="0"/>
    <p:restoredTop sz="94718" autoAdjust="0"/>
  </p:normalViewPr>
  <p:slideViewPr>
    <p:cSldViewPr>
      <p:cViewPr varScale="1">
        <p:scale>
          <a:sx n="65" d="100"/>
          <a:sy n="65" d="100"/>
        </p:scale>
        <p:origin x="1512" y="60"/>
      </p:cViewPr>
      <p:guideLst>
        <p:guide orient="horz" pos="2160"/>
        <p:guide pos="2880"/>
      </p:guideLst>
    </p:cSldViewPr>
  </p:slideViewPr>
  <p:outlineViewPr>
    <p:cViewPr>
      <p:scale>
        <a:sx n="33" d="100"/>
        <a:sy n="33" d="100"/>
      </p:scale>
      <p:origin x="0" y="1909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592711" y="0"/>
            <a:ext cx="4276779" cy="336788"/>
          </a:xfrm>
          <a:prstGeom prst="rect">
            <a:avLst/>
          </a:prstGeom>
        </p:spPr>
        <p:txBody>
          <a:bodyPr vert="horz" lIns="91440" tIns="45720" rIns="91440" bIns="45720" rtlCol="1"/>
          <a:lstStyle>
            <a:lvl1pPr algn="r">
              <a:defRPr sz="1200"/>
            </a:lvl1pPr>
          </a:lstStyle>
          <a:p>
            <a:r>
              <a:rPr lang="ar-SA"/>
              <a:t>قسم المحاسبة والمالية</a:t>
            </a:r>
          </a:p>
        </p:txBody>
      </p:sp>
      <p:sp>
        <p:nvSpPr>
          <p:cNvPr id="3" name="Date Placeholder 2"/>
          <p:cNvSpPr>
            <a:spLocks noGrp="1"/>
          </p:cNvSpPr>
          <p:nvPr>
            <p:ph type="dt" sz="quarter" idx="1"/>
          </p:nvPr>
        </p:nvSpPr>
        <p:spPr>
          <a:xfrm>
            <a:off x="2288" y="0"/>
            <a:ext cx="4276779" cy="336788"/>
          </a:xfrm>
          <a:prstGeom prst="rect">
            <a:avLst/>
          </a:prstGeom>
        </p:spPr>
        <p:txBody>
          <a:bodyPr vert="horz" lIns="91440" tIns="45720" rIns="91440" bIns="45720" rtlCol="1"/>
          <a:lstStyle>
            <a:lvl1pPr algn="l">
              <a:defRPr sz="1200"/>
            </a:lvl1pPr>
          </a:lstStyle>
          <a:p>
            <a:fld id="{CBDA508C-0B2B-4FAA-BF61-18594E170DC8}" type="datetime1">
              <a:rPr lang="en-US" smtClean="0"/>
              <a:t>4/19/2025</a:t>
            </a:fld>
            <a:endParaRPr lang="ar-SA"/>
          </a:p>
        </p:txBody>
      </p:sp>
      <p:sp>
        <p:nvSpPr>
          <p:cNvPr id="4" name="Footer Placeholder 3"/>
          <p:cNvSpPr>
            <a:spLocks noGrp="1"/>
          </p:cNvSpPr>
          <p:nvPr>
            <p:ph type="ftr" sz="quarter" idx="2"/>
          </p:nvPr>
        </p:nvSpPr>
        <p:spPr>
          <a:xfrm>
            <a:off x="5592711" y="6397806"/>
            <a:ext cx="4276779" cy="336788"/>
          </a:xfrm>
          <a:prstGeom prst="rect">
            <a:avLst/>
          </a:prstGeom>
        </p:spPr>
        <p:txBody>
          <a:bodyPr vert="horz" lIns="91440" tIns="45720" rIns="91440" bIns="45720" rtlCol="1" anchor="b"/>
          <a:lstStyle>
            <a:lvl1pPr algn="r">
              <a:defRPr sz="1200"/>
            </a:lvl1pPr>
          </a:lstStyle>
          <a:p>
            <a:r>
              <a:rPr lang="ar-SA"/>
              <a:t>الأستاذ الدكتور بوداح عبدالجليل</a:t>
            </a:r>
          </a:p>
        </p:txBody>
      </p:sp>
      <p:sp>
        <p:nvSpPr>
          <p:cNvPr id="5" name="Slide Number Placeholder 4"/>
          <p:cNvSpPr>
            <a:spLocks noGrp="1"/>
          </p:cNvSpPr>
          <p:nvPr>
            <p:ph type="sldNum" sz="quarter" idx="3"/>
          </p:nvPr>
        </p:nvSpPr>
        <p:spPr>
          <a:xfrm>
            <a:off x="2288" y="6397806"/>
            <a:ext cx="4276779" cy="336788"/>
          </a:xfrm>
          <a:prstGeom prst="rect">
            <a:avLst/>
          </a:prstGeom>
        </p:spPr>
        <p:txBody>
          <a:bodyPr vert="horz" lIns="91440" tIns="45720" rIns="91440" bIns="45720" rtlCol="1" anchor="b"/>
          <a:lstStyle>
            <a:lvl1pPr algn="l">
              <a:defRPr sz="1200"/>
            </a:lvl1pPr>
          </a:lstStyle>
          <a:p>
            <a:fld id="{C6395E4D-6E97-482B-84FD-30E28AD351DD}" type="slidenum">
              <a:rPr lang="ar-SA" smtClean="0"/>
              <a:pPr/>
              <a:t>‹N°›</a:t>
            </a:fld>
            <a:endParaRPr lang="ar-SA"/>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592711" y="0"/>
            <a:ext cx="4276779" cy="336788"/>
          </a:xfrm>
          <a:prstGeom prst="rect">
            <a:avLst/>
          </a:prstGeom>
        </p:spPr>
        <p:txBody>
          <a:bodyPr vert="horz" lIns="91440" tIns="45720" rIns="91440" bIns="45720" rtlCol="1"/>
          <a:lstStyle>
            <a:lvl1pPr algn="r">
              <a:defRPr sz="1200"/>
            </a:lvl1pPr>
          </a:lstStyle>
          <a:p>
            <a:r>
              <a:rPr lang="ar-SA"/>
              <a:t>قسم المحاسبة والمالية</a:t>
            </a:r>
          </a:p>
        </p:txBody>
      </p:sp>
      <p:sp>
        <p:nvSpPr>
          <p:cNvPr id="3" name="Date Placeholder 2"/>
          <p:cNvSpPr>
            <a:spLocks noGrp="1"/>
          </p:cNvSpPr>
          <p:nvPr>
            <p:ph type="dt" idx="1"/>
          </p:nvPr>
        </p:nvSpPr>
        <p:spPr>
          <a:xfrm>
            <a:off x="2288" y="0"/>
            <a:ext cx="4276779" cy="336788"/>
          </a:xfrm>
          <a:prstGeom prst="rect">
            <a:avLst/>
          </a:prstGeom>
        </p:spPr>
        <p:txBody>
          <a:bodyPr vert="horz" lIns="91440" tIns="45720" rIns="91440" bIns="45720" rtlCol="1"/>
          <a:lstStyle>
            <a:lvl1pPr algn="l">
              <a:defRPr sz="1200"/>
            </a:lvl1pPr>
          </a:lstStyle>
          <a:p>
            <a:fld id="{492982B8-FDDF-4894-AE57-0584C417697E}" type="datetime1">
              <a:rPr lang="en-US" smtClean="0"/>
              <a:t>4/19/2025</a:t>
            </a:fld>
            <a:endParaRPr lang="ar-SA"/>
          </a:p>
        </p:txBody>
      </p:sp>
      <p:sp>
        <p:nvSpPr>
          <p:cNvPr id="4" name="Slide Image Placeholder 3"/>
          <p:cNvSpPr>
            <a:spLocks noGrp="1" noRot="1" noChangeAspect="1"/>
          </p:cNvSpPr>
          <p:nvPr>
            <p:ph type="sldImg" idx="2"/>
          </p:nvPr>
        </p:nvSpPr>
        <p:spPr>
          <a:xfrm>
            <a:off x="3249613" y="504825"/>
            <a:ext cx="3370262" cy="25273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986950" y="3199487"/>
            <a:ext cx="7895590" cy="3031094"/>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5592711" y="6397806"/>
            <a:ext cx="4276779" cy="336788"/>
          </a:xfrm>
          <a:prstGeom prst="rect">
            <a:avLst/>
          </a:prstGeom>
        </p:spPr>
        <p:txBody>
          <a:bodyPr vert="horz" lIns="91440" tIns="45720" rIns="91440" bIns="45720" rtlCol="1" anchor="b"/>
          <a:lstStyle>
            <a:lvl1pPr algn="r">
              <a:defRPr sz="1200"/>
            </a:lvl1pPr>
          </a:lstStyle>
          <a:p>
            <a:r>
              <a:rPr lang="ar-SA"/>
              <a:t>الأستاذ الدكتور بوداح عبدالجليل</a:t>
            </a:r>
          </a:p>
        </p:txBody>
      </p:sp>
      <p:sp>
        <p:nvSpPr>
          <p:cNvPr id="7" name="Slide Number Placeholder 6"/>
          <p:cNvSpPr>
            <a:spLocks noGrp="1"/>
          </p:cNvSpPr>
          <p:nvPr>
            <p:ph type="sldNum" sz="quarter" idx="5"/>
          </p:nvPr>
        </p:nvSpPr>
        <p:spPr>
          <a:xfrm>
            <a:off x="2288" y="6397806"/>
            <a:ext cx="4276779" cy="336788"/>
          </a:xfrm>
          <a:prstGeom prst="rect">
            <a:avLst/>
          </a:prstGeom>
        </p:spPr>
        <p:txBody>
          <a:bodyPr vert="horz" lIns="91440" tIns="45720" rIns="91440" bIns="45720" rtlCol="1" anchor="b"/>
          <a:lstStyle>
            <a:lvl1pPr algn="l">
              <a:defRPr sz="1200"/>
            </a:lvl1pPr>
          </a:lstStyle>
          <a:p>
            <a:fld id="{2F576C64-1989-487D-A6AB-C06D0AEDBD91}" type="slidenum">
              <a:rPr lang="ar-SA" smtClean="0"/>
              <a:pPr/>
              <a:t>‹N°›</a:t>
            </a:fld>
            <a:endParaRPr lang="ar-SA"/>
          </a:p>
        </p:txBody>
      </p:sp>
    </p:spTree>
  </p:cSld>
  <p:clrMap bg1="lt1" tx1="dk1" bg2="lt2" tx2="dk2" accent1="accent1" accent2="accent2" accent3="accent3" accent4="accent4" accent5="accent5" accent6="accent6" hlink="hlink" folHlink="folHlink"/>
  <p:hf/>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F576C64-1989-487D-A6AB-C06D0AEDBD91}" type="slidenum">
              <a:rPr lang="ar-SA" smtClean="0"/>
              <a:pPr/>
              <a:t>1</a:t>
            </a:fld>
            <a:endParaRPr lang="ar-SA"/>
          </a:p>
        </p:txBody>
      </p:sp>
      <p:sp>
        <p:nvSpPr>
          <p:cNvPr id="5" name="Date Placeholder 4"/>
          <p:cNvSpPr>
            <a:spLocks noGrp="1"/>
          </p:cNvSpPr>
          <p:nvPr>
            <p:ph type="dt" idx="11"/>
          </p:nvPr>
        </p:nvSpPr>
        <p:spPr/>
        <p:txBody>
          <a:bodyPr/>
          <a:lstStyle/>
          <a:p>
            <a:fld id="{4B4B5244-D78C-43A9-9252-1FE2F9F7BE6F}" type="datetime1">
              <a:rPr lang="en-US" smtClean="0"/>
              <a:t>4/19/2025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Header Placeholder 6"/>
          <p:cNvSpPr>
            <a:spLocks noGrp="1"/>
          </p:cNvSpPr>
          <p:nvPr>
            <p:ph type="hdr" sz="quarter" idx="13"/>
          </p:nvPr>
        </p:nvSpPr>
        <p:spPr/>
        <p:txBody>
          <a:bodyPr/>
          <a:lstStyle/>
          <a:p>
            <a:r>
              <a:rPr lang="ar-SA"/>
              <a:t>قسم المحاسبة والمالية</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6679C2-B652-4741-2D5B-F335C62CA5A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9FAED06-F004-128F-2AEB-F48059A9C49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5C4D2DD-CBDF-E6E6-121A-6D0F473ECBB9}"/>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00D2C4FF-3FD2-9E38-A9D7-641B8AB49706}"/>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A66EA438-F951-EBC7-8DE0-55EFDB6CCA0B}"/>
              </a:ext>
            </a:extLst>
          </p:cNvPr>
          <p:cNvSpPr>
            <a:spLocks noGrp="1"/>
          </p:cNvSpPr>
          <p:nvPr>
            <p:ph type="dt" idx="11"/>
          </p:nvPr>
        </p:nvSpPr>
        <p:spPr/>
        <p:txBody>
          <a:bodyPr/>
          <a:lstStyle/>
          <a:p>
            <a:fld id="{ED89B429-5F44-452C-9887-1CC7E82974FB}" type="datetime1">
              <a:rPr lang="en-US" smtClean="0"/>
              <a:t>4/23/2025</a:t>
            </a:fld>
            <a:endParaRPr lang="ar-SA"/>
          </a:p>
        </p:txBody>
      </p:sp>
      <p:sp>
        <p:nvSpPr>
          <p:cNvPr id="6" name="Footer Placeholder 5">
            <a:extLst>
              <a:ext uri="{FF2B5EF4-FFF2-40B4-BE49-F238E27FC236}">
                <a16:creationId xmlns:a16="http://schemas.microsoft.com/office/drawing/2014/main" id="{4AF80F31-E7F4-A637-5466-FE77FDDC0F8A}"/>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1678A474-D9D1-E7D9-8566-CB756E90537A}"/>
              </a:ext>
            </a:extLst>
          </p:cNvPr>
          <p:cNvSpPr>
            <a:spLocks noGrp="1"/>
          </p:cNvSpPr>
          <p:nvPr>
            <p:ph type="sldNum" sz="quarter" idx="13"/>
          </p:nvPr>
        </p:nvSpPr>
        <p:spPr/>
        <p:txBody>
          <a:bodyPr/>
          <a:lstStyle/>
          <a:p>
            <a:fld id="{2F576C64-1989-487D-A6AB-C06D0AEDBD91}" type="slidenum">
              <a:rPr lang="ar-SA" smtClean="0"/>
              <a:pPr/>
              <a:t>10</a:t>
            </a:fld>
            <a:endParaRPr lang="ar-SA"/>
          </a:p>
        </p:txBody>
      </p:sp>
    </p:spTree>
    <p:extLst>
      <p:ext uri="{BB962C8B-B14F-4D97-AF65-F5344CB8AC3E}">
        <p14:creationId xmlns:p14="http://schemas.microsoft.com/office/powerpoint/2010/main" val="34688253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5A0D30-A394-7F22-A534-1EEC2A8EA57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37ED4D1-4C2C-1CDD-40A8-255E3CCEC9D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7C4AC9F-9BE1-0E57-5B20-292F3DFDE192}"/>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371C0D62-E0A0-5BBB-E954-9EA419482A78}"/>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37813186-BF67-E199-D661-C9DF5339EF37}"/>
              </a:ext>
            </a:extLst>
          </p:cNvPr>
          <p:cNvSpPr>
            <a:spLocks noGrp="1"/>
          </p:cNvSpPr>
          <p:nvPr>
            <p:ph type="dt" idx="11"/>
          </p:nvPr>
        </p:nvSpPr>
        <p:spPr/>
        <p:txBody>
          <a:bodyPr/>
          <a:lstStyle/>
          <a:p>
            <a:fld id="{ED89B429-5F44-452C-9887-1CC7E82974FB}" type="datetime1">
              <a:rPr lang="en-US" smtClean="0"/>
              <a:t>4/23/2025</a:t>
            </a:fld>
            <a:endParaRPr lang="ar-SA"/>
          </a:p>
        </p:txBody>
      </p:sp>
      <p:sp>
        <p:nvSpPr>
          <p:cNvPr id="6" name="Footer Placeholder 5">
            <a:extLst>
              <a:ext uri="{FF2B5EF4-FFF2-40B4-BE49-F238E27FC236}">
                <a16:creationId xmlns:a16="http://schemas.microsoft.com/office/drawing/2014/main" id="{3E2BF0FE-C2A1-27EF-2B50-1E6A76D974A5}"/>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7B431337-38AC-B528-D6D9-B880E8ECFF54}"/>
              </a:ext>
            </a:extLst>
          </p:cNvPr>
          <p:cNvSpPr>
            <a:spLocks noGrp="1"/>
          </p:cNvSpPr>
          <p:nvPr>
            <p:ph type="sldNum" sz="quarter" idx="13"/>
          </p:nvPr>
        </p:nvSpPr>
        <p:spPr/>
        <p:txBody>
          <a:bodyPr/>
          <a:lstStyle/>
          <a:p>
            <a:fld id="{2F576C64-1989-487D-A6AB-C06D0AEDBD91}" type="slidenum">
              <a:rPr lang="ar-SA" smtClean="0"/>
              <a:pPr/>
              <a:t>11</a:t>
            </a:fld>
            <a:endParaRPr lang="ar-SA"/>
          </a:p>
        </p:txBody>
      </p:sp>
    </p:spTree>
    <p:extLst>
      <p:ext uri="{BB962C8B-B14F-4D97-AF65-F5344CB8AC3E}">
        <p14:creationId xmlns:p14="http://schemas.microsoft.com/office/powerpoint/2010/main" val="4118204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719845-7B95-BB2B-F43E-50E7943D9B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F1F373-393C-08FB-7D9E-31492B906C9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0FDC5E6-1A9D-1B35-2B2F-C8C58A67855E}"/>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3A492EFD-C95B-D1FB-624F-B8DE3FFCB524}"/>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A2B151D4-2CE4-7F6B-EF2C-C0BB8B4B24B7}"/>
              </a:ext>
            </a:extLst>
          </p:cNvPr>
          <p:cNvSpPr>
            <a:spLocks noGrp="1"/>
          </p:cNvSpPr>
          <p:nvPr>
            <p:ph type="dt" idx="11"/>
          </p:nvPr>
        </p:nvSpPr>
        <p:spPr/>
        <p:txBody>
          <a:bodyPr/>
          <a:lstStyle/>
          <a:p>
            <a:fld id="{ED89B429-5F44-452C-9887-1CC7E82974FB}" type="datetime1">
              <a:rPr lang="en-US" smtClean="0"/>
              <a:t>4/23/2025</a:t>
            </a:fld>
            <a:endParaRPr lang="ar-SA"/>
          </a:p>
        </p:txBody>
      </p:sp>
      <p:sp>
        <p:nvSpPr>
          <p:cNvPr id="6" name="Footer Placeholder 5">
            <a:extLst>
              <a:ext uri="{FF2B5EF4-FFF2-40B4-BE49-F238E27FC236}">
                <a16:creationId xmlns:a16="http://schemas.microsoft.com/office/drawing/2014/main" id="{12520F05-F2D8-0342-26BE-95450918F1CB}"/>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47DE7B58-6C45-8DD7-D277-9401BAB09A09}"/>
              </a:ext>
            </a:extLst>
          </p:cNvPr>
          <p:cNvSpPr>
            <a:spLocks noGrp="1"/>
          </p:cNvSpPr>
          <p:nvPr>
            <p:ph type="sldNum" sz="quarter" idx="13"/>
          </p:nvPr>
        </p:nvSpPr>
        <p:spPr/>
        <p:txBody>
          <a:bodyPr/>
          <a:lstStyle/>
          <a:p>
            <a:fld id="{2F576C64-1989-487D-A6AB-C06D0AEDBD91}" type="slidenum">
              <a:rPr lang="ar-SA" smtClean="0"/>
              <a:pPr/>
              <a:t>12</a:t>
            </a:fld>
            <a:endParaRPr lang="ar-SA"/>
          </a:p>
        </p:txBody>
      </p:sp>
    </p:spTree>
    <p:extLst>
      <p:ext uri="{BB962C8B-B14F-4D97-AF65-F5344CB8AC3E}">
        <p14:creationId xmlns:p14="http://schemas.microsoft.com/office/powerpoint/2010/main" val="22225876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C83E23-39BB-2246-C6C0-8DAABAE6652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93E8B5-40AA-A100-540F-853AF799081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1D45954-A494-6DB9-D314-3CE09724042D}"/>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CE0FB496-6FEF-54B5-26A4-9265BC404D37}"/>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B9FFB18B-E60B-1ABC-C4F5-2A43908EDE27}"/>
              </a:ext>
            </a:extLst>
          </p:cNvPr>
          <p:cNvSpPr>
            <a:spLocks noGrp="1"/>
          </p:cNvSpPr>
          <p:nvPr>
            <p:ph type="dt" idx="11"/>
          </p:nvPr>
        </p:nvSpPr>
        <p:spPr/>
        <p:txBody>
          <a:bodyPr/>
          <a:lstStyle/>
          <a:p>
            <a:fld id="{ED89B429-5F44-452C-9887-1CC7E82974FB}" type="datetime1">
              <a:rPr lang="en-US" smtClean="0"/>
              <a:t>4/23/2025</a:t>
            </a:fld>
            <a:endParaRPr lang="ar-SA"/>
          </a:p>
        </p:txBody>
      </p:sp>
      <p:sp>
        <p:nvSpPr>
          <p:cNvPr id="6" name="Footer Placeholder 5">
            <a:extLst>
              <a:ext uri="{FF2B5EF4-FFF2-40B4-BE49-F238E27FC236}">
                <a16:creationId xmlns:a16="http://schemas.microsoft.com/office/drawing/2014/main" id="{B506BC95-98C5-B25B-2E3E-1812C735D64A}"/>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1035E2C0-78B6-6F79-2AD0-500CEE66BBE9}"/>
              </a:ext>
            </a:extLst>
          </p:cNvPr>
          <p:cNvSpPr>
            <a:spLocks noGrp="1"/>
          </p:cNvSpPr>
          <p:nvPr>
            <p:ph type="sldNum" sz="quarter" idx="13"/>
          </p:nvPr>
        </p:nvSpPr>
        <p:spPr/>
        <p:txBody>
          <a:bodyPr/>
          <a:lstStyle/>
          <a:p>
            <a:fld id="{2F576C64-1989-487D-A6AB-C06D0AEDBD91}" type="slidenum">
              <a:rPr lang="ar-SA" smtClean="0"/>
              <a:pPr/>
              <a:t>13</a:t>
            </a:fld>
            <a:endParaRPr lang="ar-SA"/>
          </a:p>
        </p:txBody>
      </p:sp>
    </p:spTree>
    <p:extLst>
      <p:ext uri="{BB962C8B-B14F-4D97-AF65-F5344CB8AC3E}">
        <p14:creationId xmlns:p14="http://schemas.microsoft.com/office/powerpoint/2010/main" val="25111332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1CD92-1E93-6A21-B83F-098923995C0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062EBA8-879D-88C6-AEA8-4D43A9E26B7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05937C1-5E60-0D8F-96E0-4C37C058E7FC}"/>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8C5BA3DC-A6B9-7033-7D44-C378F74483A7}"/>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B4E55EC6-0445-2B2B-35B4-A865D28B6D33}"/>
              </a:ext>
            </a:extLst>
          </p:cNvPr>
          <p:cNvSpPr>
            <a:spLocks noGrp="1"/>
          </p:cNvSpPr>
          <p:nvPr>
            <p:ph type="dt" idx="11"/>
          </p:nvPr>
        </p:nvSpPr>
        <p:spPr/>
        <p:txBody>
          <a:bodyPr/>
          <a:lstStyle/>
          <a:p>
            <a:fld id="{ED89B429-5F44-452C-9887-1CC7E82974FB}" type="datetime1">
              <a:rPr lang="en-US" smtClean="0"/>
              <a:t>4/19/2025</a:t>
            </a:fld>
            <a:endParaRPr lang="ar-SA"/>
          </a:p>
        </p:txBody>
      </p:sp>
      <p:sp>
        <p:nvSpPr>
          <p:cNvPr id="6" name="Footer Placeholder 5">
            <a:extLst>
              <a:ext uri="{FF2B5EF4-FFF2-40B4-BE49-F238E27FC236}">
                <a16:creationId xmlns:a16="http://schemas.microsoft.com/office/drawing/2014/main" id="{E22B27C1-EB8B-A9F4-67F3-60B926AD1949}"/>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EBE4A22C-96EC-80A7-81CB-EE6778105BFB}"/>
              </a:ext>
            </a:extLst>
          </p:cNvPr>
          <p:cNvSpPr>
            <a:spLocks noGrp="1"/>
          </p:cNvSpPr>
          <p:nvPr>
            <p:ph type="sldNum" sz="quarter" idx="13"/>
          </p:nvPr>
        </p:nvSpPr>
        <p:spPr/>
        <p:txBody>
          <a:bodyPr/>
          <a:lstStyle/>
          <a:p>
            <a:fld id="{2F576C64-1989-487D-A6AB-C06D0AEDBD91}" type="slidenum">
              <a:rPr lang="ar-SA" smtClean="0"/>
              <a:pPr/>
              <a:t>14</a:t>
            </a:fld>
            <a:endParaRPr lang="ar-SA"/>
          </a:p>
        </p:txBody>
      </p:sp>
    </p:spTree>
    <p:extLst>
      <p:ext uri="{BB962C8B-B14F-4D97-AF65-F5344CB8AC3E}">
        <p14:creationId xmlns:p14="http://schemas.microsoft.com/office/powerpoint/2010/main" val="41050023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22A3A4-AC37-F78F-2855-F0084D41B98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F5A5092-D358-CCD7-CD3F-ABE59835A5C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DCAD15-49E5-CFF8-2BD2-1BBC19D402EE}"/>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C2D72249-983B-C8AC-7630-07667EBFDBB4}"/>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13AD6ED0-C542-3C6D-4938-79932BEB71C5}"/>
              </a:ext>
            </a:extLst>
          </p:cNvPr>
          <p:cNvSpPr>
            <a:spLocks noGrp="1"/>
          </p:cNvSpPr>
          <p:nvPr>
            <p:ph type="dt" idx="11"/>
          </p:nvPr>
        </p:nvSpPr>
        <p:spPr/>
        <p:txBody>
          <a:bodyPr/>
          <a:lstStyle/>
          <a:p>
            <a:fld id="{ED89B429-5F44-452C-9887-1CC7E82974FB}" type="datetime1">
              <a:rPr lang="en-US" smtClean="0"/>
              <a:t>4/23/2025</a:t>
            </a:fld>
            <a:endParaRPr lang="ar-SA"/>
          </a:p>
        </p:txBody>
      </p:sp>
      <p:sp>
        <p:nvSpPr>
          <p:cNvPr id="6" name="Footer Placeholder 5">
            <a:extLst>
              <a:ext uri="{FF2B5EF4-FFF2-40B4-BE49-F238E27FC236}">
                <a16:creationId xmlns:a16="http://schemas.microsoft.com/office/drawing/2014/main" id="{525B391D-454E-1493-A6D1-DE5ED1011E62}"/>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467DC735-112F-73E6-C602-4DD585A851C3}"/>
              </a:ext>
            </a:extLst>
          </p:cNvPr>
          <p:cNvSpPr>
            <a:spLocks noGrp="1"/>
          </p:cNvSpPr>
          <p:nvPr>
            <p:ph type="sldNum" sz="quarter" idx="13"/>
          </p:nvPr>
        </p:nvSpPr>
        <p:spPr/>
        <p:txBody>
          <a:bodyPr/>
          <a:lstStyle/>
          <a:p>
            <a:fld id="{2F576C64-1989-487D-A6AB-C06D0AEDBD91}" type="slidenum">
              <a:rPr lang="ar-SA" smtClean="0"/>
              <a:pPr/>
              <a:t>15</a:t>
            </a:fld>
            <a:endParaRPr lang="ar-SA"/>
          </a:p>
        </p:txBody>
      </p:sp>
    </p:spTree>
    <p:extLst>
      <p:ext uri="{BB962C8B-B14F-4D97-AF65-F5344CB8AC3E}">
        <p14:creationId xmlns:p14="http://schemas.microsoft.com/office/powerpoint/2010/main" val="27082155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4B6138-3A6F-8456-615E-E15FAE12F4C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2B16BD3-D19D-4365-2437-300DD7DCE01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D36700A-55A5-704C-27A0-7214FAC28993}"/>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AB6AB3F6-4B8D-279C-28B5-B8E3B27D9B3C}"/>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E86E5A84-3DF8-37E1-9FF9-9D38B017312E}"/>
              </a:ext>
            </a:extLst>
          </p:cNvPr>
          <p:cNvSpPr>
            <a:spLocks noGrp="1"/>
          </p:cNvSpPr>
          <p:nvPr>
            <p:ph type="dt" idx="11"/>
          </p:nvPr>
        </p:nvSpPr>
        <p:spPr/>
        <p:txBody>
          <a:bodyPr/>
          <a:lstStyle/>
          <a:p>
            <a:fld id="{ED89B429-5F44-452C-9887-1CC7E82974FB}" type="datetime1">
              <a:rPr lang="en-US" smtClean="0"/>
              <a:t>4/24/2025</a:t>
            </a:fld>
            <a:endParaRPr lang="ar-SA"/>
          </a:p>
        </p:txBody>
      </p:sp>
      <p:sp>
        <p:nvSpPr>
          <p:cNvPr id="6" name="Footer Placeholder 5">
            <a:extLst>
              <a:ext uri="{FF2B5EF4-FFF2-40B4-BE49-F238E27FC236}">
                <a16:creationId xmlns:a16="http://schemas.microsoft.com/office/drawing/2014/main" id="{C62C1DE9-8929-6359-53C1-0AF36032C74C}"/>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289DB926-7B99-4B01-2D4A-A2EEFDF45C23}"/>
              </a:ext>
            </a:extLst>
          </p:cNvPr>
          <p:cNvSpPr>
            <a:spLocks noGrp="1"/>
          </p:cNvSpPr>
          <p:nvPr>
            <p:ph type="sldNum" sz="quarter" idx="13"/>
          </p:nvPr>
        </p:nvSpPr>
        <p:spPr/>
        <p:txBody>
          <a:bodyPr/>
          <a:lstStyle/>
          <a:p>
            <a:fld id="{2F576C64-1989-487D-A6AB-C06D0AEDBD91}" type="slidenum">
              <a:rPr lang="ar-SA" smtClean="0"/>
              <a:pPr/>
              <a:t>16</a:t>
            </a:fld>
            <a:endParaRPr lang="ar-SA"/>
          </a:p>
        </p:txBody>
      </p:sp>
    </p:spTree>
    <p:extLst>
      <p:ext uri="{BB962C8B-B14F-4D97-AF65-F5344CB8AC3E}">
        <p14:creationId xmlns:p14="http://schemas.microsoft.com/office/powerpoint/2010/main" val="13663323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166F8B-7429-0720-4C24-846F174D5A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4B5F4E-3979-7F55-6A41-BF08736F042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FFC55B-600E-4523-94A9-C54E22C2C714}"/>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1EC9AF6A-74CE-38E9-CB62-8C02BE18AD07}"/>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B175A560-03E9-D96D-EE72-A4CF591CF1F2}"/>
              </a:ext>
            </a:extLst>
          </p:cNvPr>
          <p:cNvSpPr>
            <a:spLocks noGrp="1"/>
          </p:cNvSpPr>
          <p:nvPr>
            <p:ph type="dt" idx="11"/>
          </p:nvPr>
        </p:nvSpPr>
        <p:spPr/>
        <p:txBody>
          <a:bodyPr/>
          <a:lstStyle/>
          <a:p>
            <a:fld id="{ED89B429-5F44-452C-9887-1CC7E82974FB}" type="datetime1">
              <a:rPr lang="en-US" smtClean="0"/>
              <a:t>4/24/2025</a:t>
            </a:fld>
            <a:endParaRPr lang="ar-SA"/>
          </a:p>
        </p:txBody>
      </p:sp>
      <p:sp>
        <p:nvSpPr>
          <p:cNvPr id="6" name="Footer Placeholder 5">
            <a:extLst>
              <a:ext uri="{FF2B5EF4-FFF2-40B4-BE49-F238E27FC236}">
                <a16:creationId xmlns:a16="http://schemas.microsoft.com/office/drawing/2014/main" id="{72F08C74-DD58-D676-F7F0-FA9E97957B72}"/>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435A1B9C-BE8A-1690-D45E-B270640C10E8}"/>
              </a:ext>
            </a:extLst>
          </p:cNvPr>
          <p:cNvSpPr>
            <a:spLocks noGrp="1"/>
          </p:cNvSpPr>
          <p:nvPr>
            <p:ph type="sldNum" sz="quarter" idx="13"/>
          </p:nvPr>
        </p:nvSpPr>
        <p:spPr/>
        <p:txBody>
          <a:bodyPr/>
          <a:lstStyle/>
          <a:p>
            <a:fld id="{2F576C64-1989-487D-A6AB-C06D0AEDBD91}" type="slidenum">
              <a:rPr lang="ar-SA" smtClean="0"/>
              <a:pPr/>
              <a:t>17</a:t>
            </a:fld>
            <a:endParaRPr lang="ar-SA"/>
          </a:p>
        </p:txBody>
      </p:sp>
    </p:spTree>
    <p:extLst>
      <p:ext uri="{BB962C8B-B14F-4D97-AF65-F5344CB8AC3E}">
        <p14:creationId xmlns:p14="http://schemas.microsoft.com/office/powerpoint/2010/main" val="1420846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BED5AD-8A1C-E369-20EF-6F2A8EEC89E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E736A0C-9397-C3F9-4500-30761E88BB2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D34F2B1-83EE-794D-5BEE-184B42DEBC3C}"/>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0D3D1B3C-31D1-9B87-6CAB-24DBF6E7EF9F}"/>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69CA42C5-D56C-A880-7E4B-15B1ECBA7C3D}"/>
              </a:ext>
            </a:extLst>
          </p:cNvPr>
          <p:cNvSpPr>
            <a:spLocks noGrp="1"/>
          </p:cNvSpPr>
          <p:nvPr>
            <p:ph type="dt" idx="11"/>
          </p:nvPr>
        </p:nvSpPr>
        <p:spPr/>
        <p:txBody>
          <a:bodyPr/>
          <a:lstStyle/>
          <a:p>
            <a:fld id="{ED89B429-5F44-452C-9887-1CC7E82974FB}" type="datetime1">
              <a:rPr lang="en-US" smtClean="0"/>
              <a:t>4/24/2025</a:t>
            </a:fld>
            <a:endParaRPr lang="ar-SA"/>
          </a:p>
        </p:txBody>
      </p:sp>
      <p:sp>
        <p:nvSpPr>
          <p:cNvPr id="6" name="Footer Placeholder 5">
            <a:extLst>
              <a:ext uri="{FF2B5EF4-FFF2-40B4-BE49-F238E27FC236}">
                <a16:creationId xmlns:a16="http://schemas.microsoft.com/office/drawing/2014/main" id="{BA9113B0-BF16-D1F1-52D8-EA525F5A16CB}"/>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5FBEA196-57D2-31C4-EC3C-A860DABF8FD7}"/>
              </a:ext>
            </a:extLst>
          </p:cNvPr>
          <p:cNvSpPr>
            <a:spLocks noGrp="1"/>
          </p:cNvSpPr>
          <p:nvPr>
            <p:ph type="sldNum" sz="quarter" idx="13"/>
          </p:nvPr>
        </p:nvSpPr>
        <p:spPr/>
        <p:txBody>
          <a:bodyPr/>
          <a:lstStyle/>
          <a:p>
            <a:fld id="{2F576C64-1989-487D-A6AB-C06D0AEDBD91}" type="slidenum">
              <a:rPr lang="ar-SA" smtClean="0"/>
              <a:pPr/>
              <a:t>18</a:t>
            </a:fld>
            <a:endParaRPr lang="ar-SA"/>
          </a:p>
        </p:txBody>
      </p:sp>
    </p:spTree>
    <p:extLst>
      <p:ext uri="{BB962C8B-B14F-4D97-AF65-F5344CB8AC3E}">
        <p14:creationId xmlns:p14="http://schemas.microsoft.com/office/powerpoint/2010/main" val="13916523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E6EB4F-0F19-C2BD-334D-5833ADC3E2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42FCE6-FBCF-8FAE-258A-ABB83F07CFC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040B493-F1E2-A36A-D0A7-6DEEB3A0092C}"/>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75DA61A2-BD4B-61C1-2CC0-6B75F07F2AD6}"/>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C9367B83-D09E-4B6F-8B6D-FCDD3470DC4C}"/>
              </a:ext>
            </a:extLst>
          </p:cNvPr>
          <p:cNvSpPr>
            <a:spLocks noGrp="1"/>
          </p:cNvSpPr>
          <p:nvPr>
            <p:ph type="dt" idx="11"/>
          </p:nvPr>
        </p:nvSpPr>
        <p:spPr/>
        <p:txBody>
          <a:bodyPr/>
          <a:lstStyle/>
          <a:p>
            <a:fld id="{ED89B429-5F44-452C-9887-1CC7E82974FB}" type="datetime1">
              <a:rPr lang="en-US" smtClean="0"/>
              <a:t>4/24/2025</a:t>
            </a:fld>
            <a:endParaRPr lang="ar-SA"/>
          </a:p>
        </p:txBody>
      </p:sp>
      <p:sp>
        <p:nvSpPr>
          <p:cNvPr id="6" name="Footer Placeholder 5">
            <a:extLst>
              <a:ext uri="{FF2B5EF4-FFF2-40B4-BE49-F238E27FC236}">
                <a16:creationId xmlns:a16="http://schemas.microsoft.com/office/drawing/2014/main" id="{74003668-7432-F0C1-A135-7FE9F3CA75F1}"/>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149B58CE-4C62-ACB1-0F3F-6DE33A523D4A}"/>
              </a:ext>
            </a:extLst>
          </p:cNvPr>
          <p:cNvSpPr>
            <a:spLocks noGrp="1"/>
          </p:cNvSpPr>
          <p:nvPr>
            <p:ph type="sldNum" sz="quarter" idx="13"/>
          </p:nvPr>
        </p:nvSpPr>
        <p:spPr/>
        <p:txBody>
          <a:bodyPr/>
          <a:lstStyle/>
          <a:p>
            <a:fld id="{2F576C64-1989-487D-A6AB-C06D0AEDBD91}" type="slidenum">
              <a:rPr lang="ar-SA" smtClean="0"/>
              <a:pPr/>
              <a:t>19</a:t>
            </a:fld>
            <a:endParaRPr lang="ar-SA"/>
          </a:p>
        </p:txBody>
      </p:sp>
    </p:spTree>
    <p:extLst>
      <p:ext uri="{BB962C8B-B14F-4D97-AF65-F5344CB8AC3E}">
        <p14:creationId xmlns:p14="http://schemas.microsoft.com/office/powerpoint/2010/main" val="2853648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ED89B429-5F44-452C-9887-1CC7E82974FB}" type="datetime1">
              <a:rPr lang="en-US" smtClean="0"/>
              <a:t>4/19/2025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a:t>
            </a:fld>
            <a:endParaRPr lang="ar-SA"/>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F5DD93-51D9-0FC0-BAE3-B1B4AB5F99B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DD975A-E18E-B172-FBEC-73BC9753BF2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F983D17-42F1-301C-FDE3-5F4167BE5830}"/>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B4483B1E-A371-6845-4874-79791A5A4DB9}"/>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B0452F66-5032-23A0-1DDE-AA670C7DF916}"/>
              </a:ext>
            </a:extLst>
          </p:cNvPr>
          <p:cNvSpPr>
            <a:spLocks noGrp="1"/>
          </p:cNvSpPr>
          <p:nvPr>
            <p:ph type="dt" idx="11"/>
          </p:nvPr>
        </p:nvSpPr>
        <p:spPr/>
        <p:txBody>
          <a:bodyPr/>
          <a:lstStyle/>
          <a:p>
            <a:fld id="{ED89B429-5F44-452C-9887-1CC7E82974FB}" type="datetime1">
              <a:rPr lang="en-US" smtClean="0"/>
              <a:t>4/25/2025</a:t>
            </a:fld>
            <a:endParaRPr lang="ar-SA"/>
          </a:p>
        </p:txBody>
      </p:sp>
      <p:sp>
        <p:nvSpPr>
          <p:cNvPr id="6" name="Footer Placeholder 5">
            <a:extLst>
              <a:ext uri="{FF2B5EF4-FFF2-40B4-BE49-F238E27FC236}">
                <a16:creationId xmlns:a16="http://schemas.microsoft.com/office/drawing/2014/main" id="{7EAAB1DB-7979-912C-5FAC-98F92000BAB2}"/>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E23C1C6A-AAD4-28DC-198A-027B4E56C135}"/>
              </a:ext>
            </a:extLst>
          </p:cNvPr>
          <p:cNvSpPr>
            <a:spLocks noGrp="1"/>
          </p:cNvSpPr>
          <p:nvPr>
            <p:ph type="sldNum" sz="quarter" idx="13"/>
          </p:nvPr>
        </p:nvSpPr>
        <p:spPr/>
        <p:txBody>
          <a:bodyPr/>
          <a:lstStyle/>
          <a:p>
            <a:fld id="{2F576C64-1989-487D-A6AB-C06D0AEDBD91}" type="slidenum">
              <a:rPr lang="ar-SA" smtClean="0"/>
              <a:pPr/>
              <a:t>20</a:t>
            </a:fld>
            <a:endParaRPr lang="ar-SA"/>
          </a:p>
        </p:txBody>
      </p:sp>
    </p:spTree>
    <p:extLst>
      <p:ext uri="{BB962C8B-B14F-4D97-AF65-F5344CB8AC3E}">
        <p14:creationId xmlns:p14="http://schemas.microsoft.com/office/powerpoint/2010/main" val="35134796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17A361-B20A-4708-12E6-C737EC396AE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D9826A-E77A-B9FE-3FBC-4488C364463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69CFB18-A3C9-7A38-8E08-5F0B7A7C28FB}"/>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7ACDD70A-BC1D-2D52-619D-1F0CE0B06816}"/>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3A260E9D-8E72-7009-04B3-E4DD21B8C2BD}"/>
              </a:ext>
            </a:extLst>
          </p:cNvPr>
          <p:cNvSpPr>
            <a:spLocks noGrp="1"/>
          </p:cNvSpPr>
          <p:nvPr>
            <p:ph type="dt" idx="11"/>
          </p:nvPr>
        </p:nvSpPr>
        <p:spPr/>
        <p:txBody>
          <a:bodyPr/>
          <a:lstStyle/>
          <a:p>
            <a:fld id="{ED89B429-5F44-452C-9887-1CC7E82974FB}" type="datetime1">
              <a:rPr lang="en-US" smtClean="0"/>
              <a:t>4/25/2025</a:t>
            </a:fld>
            <a:endParaRPr lang="ar-SA"/>
          </a:p>
        </p:txBody>
      </p:sp>
      <p:sp>
        <p:nvSpPr>
          <p:cNvPr id="6" name="Footer Placeholder 5">
            <a:extLst>
              <a:ext uri="{FF2B5EF4-FFF2-40B4-BE49-F238E27FC236}">
                <a16:creationId xmlns:a16="http://schemas.microsoft.com/office/drawing/2014/main" id="{A5FEB51C-0E97-8589-0FA0-5E34EBDD3D40}"/>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CE302A97-9F25-2D40-B8D9-66E018D05F7A}"/>
              </a:ext>
            </a:extLst>
          </p:cNvPr>
          <p:cNvSpPr>
            <a:spLocks noGrp="1"/>
          </p:cNvSpPr>
          <p:nvPr>
            <p:ph type="sldNum" sz="quarter" idx="13"/>
          </p:nvPr>
        </p:nvSpPr>
        <p:spPr/>
        <p:txBody>
          <a:bodyPr/>
          <a:lstStyle/>
          <a:p>
            <a:fld id="{2F576C64-1989-487D-A6AB-C06D0AEDBD91}" type="slidenum">
              <a:rPr lang="ar-SA" smtClean="0"/>
              <a:pPr/>
              <a:t>21</a:t>
            </a:fld>
            <a:endParaRPr lang="ar-SA"/>
          </a:p>
        </p:txBody>
      </p:sp>
    </p:spTree>
    <p:extLst>
      <p:ext uri="{BB962C8B-B14F-4D97-AF65-F5344CB8AC3E}">
        <p14:creationId xmlns:p14="http://schemas.microsoft.com/office/powerpoint/2010/main" val="11285990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FADF43-459C-0759-BC19-2D11BF1C66A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0A955AA-D334-F976-983D-EA50EBCE1CC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E85C1BF-96F1-7E36-D2E7-6212A10B5796}"/>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0372E10A-EA61-C619-1F13-CE8FC019B5C4}"/>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9C9067AE-E06E-62A3-4AFE-D163C4DE5F83}"/>
              </a:ext>
            </a:extLst>
          </p:cNvPr>
          <p:cNvSpPr>
            <a:spLocks noGrp="1"/>
          </p:cNvSpPr>
          <p:nvPr>
            <p:ph type="dt" idx="11"/>
          </p:nvPr>
        </p:nvSpPr>
        <p:spPr/>
        <p:txBody>
          <a:bodyPr/>
          <a:lstStyle/>
          <a:p>
            <a:fld id="{ED89B429-5F44-452C-9887-1CC7E82974FB}" type="datetime1">
              <a:rPr lang="en-US" smtClean="0"/>
              <a:t>4/25/2025</a:t>
            </a:fld>
            <a:endParaRPr lang="ar-SA"/>
          </a:p>
        </p:txBody>
      </p:sp>
      <p:sp>
        <p:nvSpPr>
          <p:cNvPr id="6" name="Footer Placeholder 5">
            <a:extLst>
              <a:ext uri="{FF2B5EF4-FFF2-40B4-BE49-F238E27FC236}">
                <a16:creationId xmlns:a16="http://schemas.microsoft.com/office/drawing/2014/main" id="{F8B13BF3-E639-64DD-A4D8-E1D94146F816}"/>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1C3561C8-1B8E-54D2-3685-D85537E840DA}"/>
              </a:ext>
            </a:extLst>
          </p:cNvPr>
          <p:cNvSpPr>
            <a:spLocks noGrp="1"/>
          </p:cNvSpPr>
          <p:nvPr>
            <p:ph type="sldNum" sz="quarter" idx="13"/>
          </p:nvPr>
        </p:nvSpPr>
        <p:spPr/>
        <p:txBody>
          <a:bodyPr/>
          <a:lstStyle/>
          <a:p>
            <a:fld id="{2F576C64-1989-487D-A6AB-C06D0AEDBD91}" type="slidenum">
              <a:rPr lang="ar-SA" smtClean="0"/>
              <a:pPr/>
              <a:t>22</a:t>
            </a:fld>
            <a:endParaRPr lang="ar-SA"/>
          </a:p>
        </p:txBody>
      </p:sp>
    </p:spTree>
    <p:extLst>
      <p:ext uri="{BB962C8B-B14F-4D97-AF65-F5344CB8AC3E}">
        <p14:creationId xmlns:p14="http://schemas.microsoft.com/office/powerpoint/2010/main" val="8314151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DAE3F3-A6C8-2233-C1C3-84448CB150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40C9BB-A803-3A07-5521-4322C4AC6FD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CCEB7E9-0CBC-4041-ABCB-FB9AC75ED2C3}"/>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313F1296-A86E-4B58-FFCD-E9174CEA7CD0}"/>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26C68D12-484E-3BCC-7ED1-D7446AC86397}"/>
              </a:ext>
            </a:extLst>
          </p:cNvPr>
          <p:cNvSpPr>
            <a:spLocks noGrp="1"/>
          </p:cNvSpPr>
          <p:nvPr>
            <p:ph type="dt" idx="11"/>
          </p:nvPr>
        </p:nvSpPr>
        <p:spPr/>
        <p:txBody>
          <a:bodyPr/>
          <a:lstStyle/>
          <a:p>
            <a:fld id="{ED89B429-5F44-452C-9887-1CC7E82974FB}" type="datetime1">
              <a:rPr lang="en-US" smtClean="0"/>
              <a:t>4/25/2025</a:t>
            </a:fld>
            <a:endParaRPr lang="ar-SA"/>
          </a:p>
        </p:txBody>
      </p:sp>
      <p:sp>
        <p:nvSpPr>
          <p:cNvPr id="6" name="Footer Placeholder 5">
            <a:extLst>
              <a:ext uri="{FF2B5EF4-FFF2-40B4-BE49-F238E27FC236}">
                <a16:creationId xmlns:a16="http://schemas.microsoft.com/office/drawing/2014/main" id="{84634F8A-32DF-DADE-799F-52DDE532224E}"/>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1574C0EF-E65C-474E-BA39-3D93DF071295}"/>
              </a:ext>
            </a:extLst>
          </p:cNvPr>
          <p:cNvSpPr>
            <a:spLocks noGrp="1"/>
          </p:cNvSpPr>
          <p:nvPr>
            <p:ph type="sldNum" sz="quarter" idx="13"/>
          </p:nvPr>
        </p:nvSpPr>
        <p:spPr/>
        <p:txBody>
          <a:bodyPr/>
          <a:lstStyle/>
          <a:p>
            <a:fld id="{2F576C64-1989-487D-A6AB-C06D0AEDBD91}" type="slidenum">
              <a:rPr lang="ar-SA" smtClean="0"/>
              <a:pPr/>
              <a:t>23</a:t>
            </a:fld>
            <a:endParaRPr lang="ar-SA"/>
          </a:p>
        </p:txBody>
      </p:sp>
    </p:spTree>
    <p:extLst>
      <p:ext uri="{BB962C8B-B14F-4D97-AF65-F5344CB8AC3E}">
        <p14:creationId xmlns:p14="http://schemas.microsoft.com/office/powerpoint/2010/main" val="28865653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91976C-A859-DEB3-1CE9-AF3CBB6047E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D4C0149-9FFB-5E86-B2BB-B5F24DA3B7C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4B58F7C-ABAD-C896-350B-BF0EF1B3C591}"/>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1F5C5C4D-7A2C-7562-5907-741619F1124F}"/>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CEC5967F-2877-B881-C83C-8A7038BC56AB}"/>
              </a:ext>
            </a:extLst>
          </p:cNvPr>
          <p:cNvSpPr>
            <a:spLocks noGrp="1"/>
          </p:cNvSpPr>
          <p:nvPr>
            <p:ph type="dt" idx="11"/>
          </p:nvPr>
        </p:nvSpPr>
        <p:spPr/>
        <p:txBody>
          <a:bodyPr/>
          <a:lstStyle/>
          <a:p>
            <a:fld id="{ED89B429-5F44-452C-9887-1CC7E82974FB}" type="datetime1">
              <a:rPr lang="en-US" smtClean="0"/>
              <a:t>4/25/2025</a:t>
            </a:fld>
            <a:endParaRPr lang="ar-SA"/>
          </a:p>
        </p:txBody>
      </p:sp>
      <p:sp>
        <p:nvSpPr>
          <p:cNvPr id="6" name="Footer Placeholder 5">
            <a:extLst>
              <a:ext uri="{FF2B5EF4-FFF2-40B4-BE49-F238E27FC236}">
                <a16:creationId xmlns:a16="http://schemas.microsoft.com/office/drawing/2014/main" id="{850DF663-936B-4E58-1AA5-79FDD20A9766}"/>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B7030479-5080-3768-87BB-9A98A5C091F9}"/>
              </a:ext>
            </a:extLst>
          </p:cNvPr>
          <p:cNvSpPr>
            <a:spLocks noGrp="1"/>
          </p:cNvSpPr>
          <p:nvPr>
            <p:ph type="sldNum" sz="quarter" idx="13"/>
          </p:nvPr>
        </p:nvSpPr>
        <p:spPr/>
        <p:txBody>
          <a:bodyPr/>
          <a:lstStyle/>
          <a:p>
            <a:fld id="{2F576C64-1989-487D-A6AB-C06D0AEDBD91}" type="slidenum">
              <a:rPr lang="ar-SA" smtClean="0"/>
              <a:pPr/>
              <a:t>24</a:t>
            </a:fld>
            <a:endParaRPr lang="ar-SA"/>
          </a:p>
        </p:txBody>
      </p:sp>
    </p:spTree>
    <p:extLst>
      <p:ext uri="{BB962C8B-B14F-4D97-AF65-F5344CB8AC3E}">
        <p14:creationId xmlns:p14="http://schemas.microsoft.com/office/powerpoint/2010/main" val="12061506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E3ADFD-4133-E9D1-CE8B-01AC45256E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37EEE9-E9D7-9E9F-7F6C-B2EC9FBCF15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A0631CF-D2DF-11E5-7187-A561574CC960}"/>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224371B3-634A-9F47-5A55-F2E72FE8FEEE}"/>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36638CF2-5794-9F70-34FF-7C2A8F856DD1}"/>
              </a:ext>
            </a:extLst>
          </p:cNvPr>
          <p:cNvSpPr>
            <a:spLocks noGrp="1"/>
          </p:cNvSpPr>
          <p:nvPr>
            <p:ph type="dt" idx="11"/>
          </p:nvPr>
        </p:nvSpPr>
        <p:spPr/>
        <p:txBody>
          <a:bodyPr/>
          <a:lstStyle/>
          <a:p>
            <a:fld id="{ED89B429-5F44-452C-9887-1CC7E82974FB}" type="datetime1">
              <a:rPr lang="en-US" smtClean="0"/>
              <a:t>4/25/2025</a:t>
            </a:fld>
            <a:endParaRPr lang="ar-SA"/>
          </a:p>
        </p:txBody>
      </p:sp>
      <p:sp>
        <p:nvSpPr>
          <p:cNvPr id="6" name="Footer Placeholder 5">
            <a:extLst>
              <a:ext uri="{FF2B5EF4-FFF2-40B4-BE49-F238E27FC236}">
                <a16:creationId xmlns:a16="http://schemas.microsoft.com/office/drawing/2014/main" id="{CA84A35F-BDD8-C7E3-341D-A2FBF47C2115}"/>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9099A81F-8051-9219-1391-CDA091E9FD1A}"/>
              </a:ext>
            </a:extLst>
          </p:cNvPr>
          <p:cNvSpPr>
            <a:spLocks noGrp="1"/>
          </p:cNvSpPr>
          <p:nvPr>
            <p:ph type="sldNum" sz="quarter" idx="13"/>
          </p:nvPr>
        </p:nvSpPr>
        <p:spPr/>
        <p:txBody>
          <a:bodyPr/>
          <a:lstStyle/>
          <a:p>
            <a:fld id="{2F576C64-1989-487D-A6AB-C06D0AEDBD91}" type="slidenum">
              <a:rPr lang="ar-SA" smtClean="0"/>
              <a:pPr/>
              <a:t>25</a:t>
            </a:fld>
            <a:endParaRPr lang="ar-SA"/>
          </a:p>
        </p:txBody>
      </p:sp>
    </p:spTree>
    <p:extLst>
      <p:ext uri="{BB962C8B-B14F-4D97-AF65-F5344CB8AC3E}">
        <p14:creationId xmlns:p14="http://schemas.microsoft.com/office/powerpoint/2010/main" val="18134965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00F8D4-9A75-7C01-FC07-C38228B96CD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E2A1B3B-0A04-F280-8267-1180E053954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95C6FEF-3D9D-BE3E-1634-9EC83B1C4DCF}"/>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7D0078DA-5C88-30EF-A0FB-849CEEC0F1B7}"/>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FA4166B2-3805-6650-7245-1ADE8D4E4910}"/>
              </a:ext>
            </a:extLst>
          </p:cNvPr>
          <p:cNvSpPr>
            <a:spLocks noGrp="1"/>
          </p:cNvSpPr>
          <p:nvPr>
            <p:ph type="dt" idx="11"/>
          </p:nvPr>
        </p:nvSpPr>
        <p:spPr/>
        <p:txBody>
          <a:bodyPr/>
          <a:lstStyle/>
          <a:p>
            <a:fld id="{ED89B429-5F44-452C-9887-1CC7E82974FB}" type="datetime1">
              <a:rPr lang="en-US" smtClean="0"/>
              <a:t>4/25/2025</a:t>
            </a:fld>
            <a:endParaRPr lang="ar-SA"/>
          </a:p>
        </p:txBody>
      </p:sp>
      <p:sp>
        <p:nvSpPr>
          <p:cNvPr id="6" name="Footer Placeholder 5">
            <a:extLst>
              <a:ext uri="{FF2B5EF4-FFF2-40B4-BE49-F238E27FC236}">
                <a16:creationId xmlns:a16="http://schemas.microsoft.com/office/drawing/2014/main" id="{88F1BF40-4763-52E9-5393-0A37CD1234F3}"/>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2364F31E-CEEC-0E4F-D674-0418CBF2F80E}"/>
              </a:ext>
            </a:extLst>
          </p:cNvPr>
          <p:cNvSpPr>
            <a:spLocks noGrp="1"/>
          </p:cNvSpPr>
          <p:nvPr>
            <p:ph type="sldNum" sz="quarter" idx="13"/>
          </p:nvPr>
        </p:nvSpPr>
        <p:spPr/>
        <p:txBody>
          <a:bodyPr/>
          <a:lstStyle/>
          <a:p>
            <a:fld id="{2F576C64-1989-487D-A6AB-C06D0AEDBD91}" type="slidenum">
              <a:rPr lang="ar-SA" smtClean="0"/>
              <a:pPr/>
              <a:t>26</a:t>
            </a:fld>
            <a:endParaRPr lang="ar-SA"/>
          </a:p>
        </p:txBody>
      </p:sp>
    </p:spTree>
    <p:extLst>
      <p:ext uri="{BB962C8B-B14F-4D97-AF65-F5344CB8AC3E}">
        <p14:creationId xmlns:p14="http://schemas.microsoft.com/office/powerpoint/2010/main" val="1894917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8779FF-63EB-24FC-19DE-E507FD636D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E833FC4-06E2-CB4C-A89A-9C4AFB6F14C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ECABE7E-2D8D-4560-4357-1CE3B21662BD}"/>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8A9C39C9-2651-AFD5-E536-D43E568E1428}"/>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3594F282-7B54-DF65-85DF-A14E17B59B11}"/>
              </a:ext>
            </a:extLst>
          </p:cNvPr>
          <p:cNvSpPr>
            <a:spLocks noGrp="1"/>
          </p:cNvSpPr>
          <p:nvPr>
            <p:ph type="dt" idx="11"/>
          </p:nvPr>
        </p:nvSpPr>
        <p:spPr/>
        <p:txBody>
          <a:bodyPr/>
          <a:lstStyle/>
          <a:p>
            <a:fld id="{ED89B429-5F44-452C-9887-1CC7E82974FB}" type="datetime1">
              <a:rPr lang="en-US" smtClean="0"/>
              <a:t>4/25/2025</a:t>
            </a:fld>
            <a:endParaRPr lang="ar-SA"/>
          </a:p>
        </p:txBody>
      </p:sp>
      <p:sp>
        <p:nvSpPr>
          <p:cNvPr id="6" name="Footer Placeholder 5">
            <a:extLst>
              <a:ext uri="{FF2B5EF4-FFF2-40B4-BE49-F238E27FC236}">
                <a16:creationId xmlns:a16="http://schemas.microsoft.com/office/drawing/2014/main" id="{14A99430-7357-4D9C-F48F-51231BEF7EAE}"/>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E3CA2E51-D6BD-3946-D56F-FBE3EAD568BF}"/>
              </a:ext>
            </a:extLst>
          </p:cNvPr>
          <p:cNvSpPr>
            <a:spLocks noGrp="1"/>
          </p:cNvSpPr>
          <p:nvPr>
            <p:ph type="sldNum" sz="quarter" idx="13"/>
          </p:nvPr>
        </p:nvSpPr>
        <p:spPr/>
        <p:txBody>
          <a:bodyPr/>
          <a:lstStyle/>
          <a:p>
            <a:fld id="{2F576C64-1989-487D-A6AB-C06D0AEDBD91}" type="slidenum">
              <a:rPr lang="ar-SA" smtClean="0"/>
              <a:pPr/>
              <a:t>27</a:t>
            </a:fld>
            <a:endParaRPr lang="ar-SA"/>
          </a:p>
        </p:txBody>
      </p:sp>
    </p:spTree>
    <p:extLst>
      <p:ext uri="{BB962C8B-B14F-4D97-AF65-F5344CB8AC3E}">
        <p14:creationId xmlns:p14="http://schemas.microsoft.com/office/powerpoint/2010/main" val="10370599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BE0887-A714-8E37-ADBE-B0B3061B472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EB94F63-5A1C-68E7-4A85-B902D3D5AD9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7C47214-EEBD-2C11-E5A4-93DDF3475843}"/>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C24A7BB2-C444-8044-0F35-553CF9479BF4}"/>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54DC5B74-ACFE-3694-A534-A805D0C238F3}"/>
              </a:ext>
            </a:extLst>
          </p:cNvPr>
          <p:cNvSpPr>
            <a:spLocks noGrp="1"/>
          </p:cNvSpPr>
          <p:nvPr>
            <p:ph type="dt" idx="11"/>
          </p:nvPr>
        </p:nvSpPr>
        <p:spPr/>
        <p:txBody>
          <a:bodyPr/>
          <a:lstStyle/>
          <a:p>
            <a:fld id="{ED89B429-5F44-452C-9887-1CC7E82974FB}" type="datetime1">
              <a:rPr lang="en-US" smtClean="0"/>
              <a:t>4/25/2025</a:t>
            </a:fld>
            <a:endParaRPr lang="ar-SA"/>
          </a:p>
        </p:txBody>
      </p:sp>
      <p:sp>
        <p:nvSpPr>
          <p:cNvPr id="6" name="Footer Placeholder 5">
            <a:extLst>
              <a:ext uri="{FF2B5EF4-FFF2-40B4-BE49-F238E27FC236}">
                <a16:creationId xmlns:a16="http://schemas.microsoft.com/office/drawing/2014/main" id="{5378B2DC-81AB-1112-F884-EED8C2FC097C}"/>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29EDED8F-37E3-1144-DDBC-02C10D6679C9}"/>
              </a:ext>
            </a:extLst>
          </p:cNvPr>
          <p:cNvSpPr>
            <a:spLocks noGrp="1"/>
          </p:cNvSpPr>
          <p:nvPr>
            <p:ph type="sldNum" sz="quarter" idx="13"/>
          </p:nvPr>
        </p:nvSpPr>
        <p:spPr/>
        <p:txBody>
          <a:bodyPr/>
          <a:lstStyle/>
          <a:p>
            <a:fld id="{2F576C64-1989-487D-A6AB-C06D0AEDBD91}" type="slidenum">
              <a:rPr lang="ar-SA" smtClean="0"/>
              <a:pPr/>
              <a:t>28</a:t>
            </a:fld>
            <a:endParaRPr lang="ar-SA"/>
          </a:p>
        </p:txBody>
      </p:sp>
    </p:spTree>
    <p:extLst>
      <p:ext uri="{BB962C8B-B14F-4D97-AF65-F5344CB8AC3E}">
        <p14:creationId xmlns:p14="http://schemas.microsoft.com/office/powerpoint/2010/main" val="38155141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التسيير - -إدارة أعمال </a:t>
            </a:r>
          </a:p>
        </p:txBody>
      </p:sp>
      <p:sp>
        <p:nvSpPr>
          <p:cNvPr id="5" name="Date Placeholder 4"/>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715246E0-5833-4C5C-A95F-602A6D6C51ED}"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1" eaLnBrk="1" fontAlgn="auto" latinLnBrk="0" hangingPunct="1">
                <a:lnSpc>
                  <a:spcPct val="100000"/>
                </a:lnSpc>
                <a:spcBef>
                  <a:spcPts val="0"/>
                </a:spcBef>
                <a:spcAft>
                  <a:spcPts val="0"/>
                </a:spcAft>
                <a:buClrTx/>
                <a:buSzTx/>
                <a:buFontTx/>
                <a:buNone/>
                <a:tabLst/>
                <a:defRPr/>
              </a:pPr>
              <a:t>4/19/2025</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p:cNvSpPr>
            <a:spLocks noGrp="1"/>
          </p:cNvSpPr>
          <p:nvPr>
            <p:ph type="ftr"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الأستاذ الدكتور بوداح عبدالجليل</a:t>
            </a:r>
          </a:p>
        </p:txBody>
      </p:sp>
      <p:sp>
        <p:nvSpPr>
          <p:cNvPr id="7" name="Slide Number Placeholder 6"/>
          <p:cNvSpPr>
            <a:spLocks noGrp="1"/>
          </p:cNvSpPr>
          <p:nvPr>
            <p:ph type="sldNum" sz="quarter" idx="13"/>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576C64-1989-487D-A6AB-C06D0AEDBD91}"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29</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2281432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2144A9-C300-B4AC-2FB0-1C7C4FF4EF3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F2BCB5A-6377-269A-09FE-DA10C8A36FF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A13DAE-52EB-B335-0657-A85C8B351392}"/>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365D6A5A-6791-B8EA-523C-4872AB2DFD1A}"/>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BDBE1CCF-FAB9-1852-E8B3-22E26E6716E8}"/>
              </a:ext>
            </a:extLst>
          </p:cNvPr>
          <p:cNvSpPr>
            <a:spLocks noGrp="1"/>
          </p:cNvSpPr>
          <p:nvPr>
            <p:ph type="dt" idx="11"/>
          </p:nvPr>
        </p:nvSpPr>
        <p:spPr/>
        <p:txBody>
          <a:bodyPr/>
          <a:lstStyle/>
          <a:p>
            <a:fld id="{ED89B429-5F44-452C-9887-1CC7E82974FB}" type="datetime1">
              <a:rPr lang="en-US" smtClean="0"/>
              <a:t>4/19/2025</a:t>
            </a:fld>
            <a:endParaRPr lang="ar-SA"/>
          </a:p>
        </p:txBody>
      </p:sp>
      <p:sp>
        <p:nvSpPr>
          <p:cNvPr id="6" name="Footer Placeholder 5">
            <a:extLst>
              <a:ext uri="{FF2B5EF4-FFF2-40B4-BE49-F238E27FC236}">
                <a16:creationId xmlns:a16="http://schemas.microsoft.com/office/drawing/2014/main" id="{FF644918-0E2A-4E6E-1A71-8420C560427C}"/>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E51A9E8F-2273-5510-FFB1-546584EF57EB}"/>
              </a:ext>
            </a:extLst>
          </p:cNvPr>
          <p:cNvSpPr>
            <a:spLocks noGrp="1"/>
          </p:cNvSpPr>
          <p:nvPr>
            <p:ph type="sldNum" sz="quarter" idx="13"/>
          </p:nvPr>
        </p:nvSpPr>
        <p:spPr/>
        <p:txBody>
          <a:bodyPr/>
          <a:lstStyle/>
          <a:p>
            <a:fld id="{2F576C64-1989-487D-A6AB-C06D0AEDBD91}" type="slidenum">
              <a:rPr lang="ar-SA" smtClean="0"/>
              <a:pPr/>
              <a:t>3</a:t>
            </a:fld>
            <a:endParaRPr lang="ar-SA"/>
          </a:p>
        </p:txBody>
      </p:sp>
    </p:spTree>
    <p:extLst>
      <p:ext uri="{BB962C8B-B14F-4D97-AF65-F5344CB8AC3E}">
        <p14:creationId xmlns:p14="http://schemas.microsoft.com/office/powerpoint/2010/main" val="29818194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E336D7-65F9-FD8C-43D6-C031906A9D0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21029E-2E26-B2CD-E778-F673F17DC08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C12FCCD-AFB2-9891-5C0A-3994E1C95065}"/>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55C9400F-869E-442A-497A-229CAB37BED4}"/>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9CE2A943-AFAF-8EB6-10F1-75A9B337FC0A}"/>
              </a:ext>
            </a:extLst>
          </p:cNvPr>
          <p:cNvSpPr>
            <a:spLocks noGrp="1"/>
          </p:cNvSpPr>
          <p:nvPr>
            <p:ph type="dt" idx="11"/>
          </p:nvPr>
        </p:nvSpPr>
        <p:spPr/>
        <p:txBody>
          <a:bodyPr/>
          <a:lstStyle/>
          <a:p>
            <a:fld id="{ED89B429-5F44-452C-9887-1CC7E82974FB}" type="datetime1">
              <a:rPr lang="en-US" smtClean="0"/>
              <a:t>4/20/2025</a:t>
            </a:fld>
            <a:endParaRPr lang="ar-SA"/>
          </a:p>
        </p:txBody>
      </p:sp>
      <p:sp>
        <p:nvSpPr>
          <p:cNvPr id="6" name="Footer Placeholder 5">
            <a:extLst>
              <a:ext uri="{FF2B5EF4-FFF2-40B4-BE49-F238E27FC236}">
                <a16:creationId xmlns:a16="http://schemas.microsoft.com/office/drawing/2014/main" id="{EFC6B4D7-4A8E-CD3B-1D34-D1712C11590F}"/>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9EC6BFA3-0056-17D0-B358-73D0032413C5}"/>
              </a:ext>
            </a:extLst>
          </p:cNvPr>
          <p:cNvSpPr>
            <a:spLocks noGrp="1"/>
          </p:cNvSpPr>
          <p:nvPr>
            <p:ph type="sldNum" sz="quarter" idx="13"/>
          </p:nvPr>
        </p:nvSpPr>
        <p:spPr/>
        <p:txBody>
          <a:bodyPr/>
          <a:lstStyle/>
          <a:p>
            <a:fld id="{2F576C64-1989-487D-A6AB-C06D0AEDBD91}" type="slidenum">
              <a:rPr lang="ar-SA" smtClean="0"/>
              <a:pPr/>
              <a:t>4</a:t>
            </a:fld>
            <a:endParaRPr lang="ar-SA"/>
          </a:p>
        </p:txBody>
      </p:sp>
    </p:spTree>
    <p:extLst>
      <p:ext uri="{BB962C8B-B14F-4D97-AF65-F5344CB8AC3E}">
        <p14:creationId xmlns:p14="http://schemas.microsoft.com/office/powerpoint/2010/main" val="14297732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127B34-535C-88FE-C85A-CCD63F2209F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533D7B-0DF7-6FFA-222D-B66C729EEE5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444DA77-E986-8DEA-E3F2-F3F2C042563B}"/>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99F4DC65-FAEE-7FEA-320D-8924C654C842}"/>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7AAB69FC-7FE1-9E9C-D653-95D37BB848F9}"/>
              </a:ext>
            </a:extLst>
          </p:cNvPr>
          <p:cNvSpPr>
            <a:spLocks noGrp="1"/>
          </p:cNvSpPr>
          <p:nvPr>
            <p:ph type="dt" idx="11"/>
          </p:nvPr>
        </p:nvSpPr>
        <p:spPr/>
        <p:txBody>
          <a:bodyPr/>
          <a:lstStyle/>
          <a:p>
            <a:fld id="{ED89B429-5F44-452C-9887-1CC7E82974FB}" type="datetime1">
              <a:rPr lang="en-US" smtClean="0"/>
              <a:t>4/19/2025</a:t>
            </a:fld>
            <a:endParaRPr lang="ar-SA"/>
          </a:p>
        </p:txBody>
      </p:sp>
      <p:sp>
        <p:nvSpPr>
          <p:cNvPr id="6" name="Footer Placeholder 5">
            <a:extLst>
              <a:ext uri="{FF2B5EF4-FFF2-40B4-BE49-F238E27FC236}">
                <a16:creationId xmlns:a16="http://schemas.microsoft.com/office/drawing/2014/main" id="{BE02CEE8-A3B4-EB71-F37E-9157FF8C3182}"/>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E2F26BAC-DF9A-4F0F-D5E8-25DE0445C5FA}"/>
              </a:ext>
            </a:extLst>
          </p:cNvPr>
          <p:cNvSpPr>
            <a:spLocks noGrp="1"/>
          </p:cNvSpPr>
          <p:nvPr>
            <p:ph type="sldNum" sz="quarter" idx="13"/>
          </p:nvPr>
        </p:nvSpPr>
        <p:spPr/>
        <p:txBody>
          <a:bodyPr/>
          <a:lstStyle/>
          <a:p>
            <a:fld id="{2F576C64-1989-487D-A6AB-C06D0AEDBD91}" type="slidenum">
              <a:rPr lang="ar-SA" smtClean="0"/>
              <a:pPr/>
              <a:t>5</a:t>
            </a:fld>
            <a:endParaRPr lang="ar-SA"/>
          </a:p>
        </p:txBody>
      </p:sp>
    </p:spTree>
    <p:extLst>
      <p:ext uri="{BB962C8B-B14F-4D97-AF65-F5344CB8AC3E}">
        <p14:creationId xmlns:p14="http://schemas.microsoft.com/office/powerpoint/2010/main" val="1744752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9BCFD8-EFCE-A0F9-6F97-15D7F1EC6C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F9323E-97C2-ADDD-3EEF-20BB0A7EA3A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8B33A32-CAC4-736C-47E9-8C3E61E45D93}"/>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B57D60A9-6EF1-69A8-22ED-7B6A045F4BE2}"/>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F3E4F9D5-B799-2645-6B77-7BED7DAE1FB6}"/>
              </a:ext>
            </a:extLst>
          </p:cNvPr>
          <p:cNvSpPr>
            <a:spLocks noGrp="1"/>
          </p:cNvSpPr>
          <p:nvPr>
            <p:ph type="dt" idx="11"/>
          </p:nvPr>
        </p:nvSpPr>
        <p:spPr/>
        <p:txBody>
          <a:bodyPr/>
          <a:lstStyle/>
          <a:p>
            <a:fld id="{ED89B429-5F44-452C-9887-1CC7E82974FB}" type="datetime1">
              <a:rPr lang="en-US" smtClean="0"/>
              <a:t>4/20/2025</a:t>
            </a:fld>
            <a:endParaRPr lang="ar-SA"/>
          </a:p>
        </p:txBody>
      </p:sp>
      <p:sp>
        <p:nvSpPr>
          <p:cNvPr id="6" name="Footer Placeholder 5">
            <a:extLst>
              <a:ext uri="{FF2B5EF4-FFF2-40B4-BE49-F238E27FC236}">
                <a16:creationId xmlns:a16="http://schemas.microsoft.com/office/drawing/2014/main" id="{EA8354DB-F940-EBC0-8683-BF49DF7A3550}"/>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3811447F-5B7D-2E41-7C9E-0CD0F9D7DBB2}"/>
              </a:ext>
            </a:extLst>
          </p:cNvPr>
          <p:cNvSpPr>
            <a:spLocks noGrp="1"/>
          </p:cNvSpPr>
          <p:nvPr>
            <p:ph type="sldNum" sz="quarter" idx="13"/>
          </p:nvPr>
        </p:nvSpPr>
        <p:spPr/>
        <p:txBody>
          <a:bodyPr/>
          <a:lstStyle/>
          <a:p>
            <a:fld id="{2F576C64-1989-487D-A6AB-C06D0AEDBD91}" type="slidenum">
              <a:rPr lang="ar-SA" smtClean="0"/>
              <a:pPr/>
              <a:t>6</a:t>
            </a:fld>
            <a:endParaRPr lang="ar-SA"/>
          </a:p>
        </p:txBody>
      </p:sp>
    </p:spTree>
    <p:extLst>
      <p:ext uri="{BB962C8B-B14F-4D97-AF65-F5344CB8AC3E}">
        <p14:creationId xmlns:p14="http://schemas.microsoft.com/office/powerpoint/2010/main" val="39727349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B1E8CF-5CAA-1314-A007-6BEBC695CE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5668A0C-4817-B6FB-E079-97A38A6E09B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858690D-B471-C6FC-1A45-E1B4D707C85D}"/>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5B969DC3-7F42-24CD-D455-F4BEC3BAAD51}"/>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4B32DAF0-7752-A495-97B4-69C339E1C713}"/>
              </a:ext>
            </a:extLst>
          </p:cNvPr>
          <p:cNvSpPr>
            <a:spLocks noGrp="1"/>
          </p:cNvSpPr>
          <p:nvPr>
            <p:ph type="dt" idx="11"/>
          </p:nvPr>
        </p:nvSpPr>
        <p:spPr/>
        <p:txBody>
          <a:bodyPr/>
          <a:lstStyle/>
          <a:p>
            <a:fld id="{ED89B429-5F44-452C-9887-1CC7E82974FB}" type="datetime1">
              <a:rPr lang="en-US" smtClean="0"/>
              <a:t>4/20/2025</a:t>
            </a:fld>
            <a:endParaRPr lang="ar-SA"/>
          </a:p>
        </p:txBody>
      </p:sp>
      <p:sp>
        <p:nvSpPr>
          <p:cNvPr id="6" name="Footer Placeholder 5">
            <a:extLst>
              <a:ext uri="{FF2B5EF4-FFF2-40B4-BE49-F238E27FC236}">
                <a16:creationId xmlns:a16="http://schemas.microsoft.com/office/drawing/2014/main" id="{E31BC9A5-451B-DB75-2DF5-680138AB0921}"/>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DC67C9AC-A01A-784C-C7D1-61799BBACFE0}"/>
              </a:ext>
            </a:extLst>
          </p:cNvPr>
          <p:cNvSpPr>
            <a:spLocks noGrp="1"/>
          </p:cNvSpPr>
          <p:nvPr>
            <p:ph type="sldNum" sz="quarter" idx="13"/>
          </p:nvPr>
        </p:nvSpPr>
        <p:spPr/>
        <p:txBody>
          <a:bodyPr/>
          <a:lstStyle/>
          <a:p>
            <a:fld id="{2F576C64-1989-487D-A6AB-C06D0AEDBD91}" type="slidenum">
              <a:rPr lang="ar-SA" smtClean="0"/>
              <a:pPr/>
              <a:t>7</a:t>
            </a:fld>
            <a:endParaRPr lang="ar-SA"/>
          </a:p>
        </p:txBody>
      </p:sp>
    </p:spTree>
    <p:extLst>
      <p:ext uri="{BB962C8B-B14F-4D97-AF65-F5344CB8AC3E}">
        <p14:creationId xmlns:p14="http://schemas.microsoft.com/office/powerpoint/2010/main" val="25445337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8FD85F-96E4-DB21-563B-ECC89D6FB30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E4DE400-85DA-EE92-96FD-06757447EDD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8B6B7B-15C3-E658-7973-6022E2A17F4D}"/>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2B500D61-3D52-5CF1-042B-8C683193183D}"/>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62CCE1CB-6EC9-3CF6-27E3-D458303937E0}"/>
              </a:ext>
            </a:extLst>
          </p:cNvPr>
          <p:cNvSpPr>
            <a:spLocks noGrp="1"/>
          </p:cNvSpPr>
          <p:nvPr>
            <p:ph type="dt" idx="11"/>
          </p:nvPr>
        </p:nvSpPr>
        <p:spPr/>
        <p:txBody>
          <a:bodyPr/>
          <a:lstStyle/>
          <a:p>
            <a:fld id="{ED89B429-5F44-452C-9887-1CC7E82974FB}" type="datetime1">
              <a:rPr lang="en-US" smtClean="0"/>
              <a:t>4/20/2025</a:t>
            </a:fld>
            <a:endParaRPr lang="ar-SA"/>
          </a:p>
        </p:txBody>
      </p:sp>
      <p:sp>
        <p:nvSpPr>
          <p:cNvPr id="6" name="Footer Placeholder 5">
            <a:extLst>
              <a:ext uri="{FF2B5EF4-FFF2-40B4-BE49-F238E27FC236}">
                <a16:creationId xmlns:a16="http://schemas.microsoft.com/office/drawing/2014/main" id="{B5A1BB00-F2B8-BFA0-B96F-AE521A54B348}"/>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64AC088B-A305-5720-C38F-D01EF667DD24}"/>
              </a:ext>
            </a:extLst>
          </p:cNvPr>
          <p:cNvSpPr>
            <a:spLocks noGrp="1"/>
          </p:cNvSpPr>
          <p:nvPr>
            <p:ph type="sldNum" sz="quarter" idx="13"/>
          </p:nvPr>
        </p:nvSpPr>
        <p:spPr/>
        <p:txBody>
          <a:bodyPr/>
          <a:lstStyle/>
          <a:p>
            <a:fld id="{2F576C64-1989-487D-A6AB-C06D0AEDBD91}" type="slidenum">
              <a:rPr lang="ar-SA" smtClean="0"/>
              <a:pPr/>
              <a:t>8</a:t>
            </a:fld>
            <a:endParaRPr lang="ar-SA"/>
          </a:p>
        </p:txBody>
      </p:sp>
    </p:spTree>
    <p:extLst>
      <p:ext uri="{BB962C8B-B14F-4D97-AF65-F5344CB8AC3E}">
        <p14:creationId xmlns:p14="http://schemas.microsoft.com/office/powerpoint/2010/main" val="3254706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A4E829-273B-01E9-51D3-67D0C3B9FC3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31708E2-7CF1-34F0-E2C0-A913BBCEA7C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AFA92E4-B776-C3F2-D8C3-5D0053E9DE7A}"/>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48261C2E-F60F-9007-FA6E-EF95A296789C}"/>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9787EDEE-AB84-C10A-034C-4F7EEDD6D9EF}"/>
              </a:ext>
            </a:extLst>
          </p:cNvPr>
          <p:cNvSpPr>
            <a:spLocks noGrp="1"/>
          </p:cNvSpPr>
          <p:nvPr>
            <p:ph type="dt" idx="11"/>
          </p:nvPr>
        </p:nvSpPr>
        <p:spPr/>
        <p:txBody>
          <a:bodyPr/>
          <a:lstStyle/>
          <a:p>
            <a:fld id="{ED89B429-5F44-452C-9887-1CC7E82974FB}" type="datetime1">
              <a:rPr lang="en-US" smtClean="0"/>
              <a:t>4/20/2025</a:t>
            </a:fld>
            <a:endParaRPr lang="ar-SA"/>
          </a:p>
        </p:txBody>
      </p:sp>
      <p:sp>
        <p:nvSpPr>
          <p:cNvPr id="6" name="Footer Placeholder 5">
            <a:extLst>
              <a:ext uri="{FF2B5EF4-FFF2-40B4-BE49-F238E27FC236}">
                <a16:creationId xmlns:a16="http://schemas.microsoft.com/office/drawing/2014/main" id="{6A4D4FAA-3A5A-C618-1894-7BA911B613E4}"/>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A6A97C2C-83B6-563A-15C4-342A7F1895FE}"/>
              </a:ext>
            </a:extLst>
          </p:cNvPr>
          <p:cNvSpPr>
            <a:spLocks noGrp="1"/>
          </p:cNvSpPr>
          <p:nvPr>
            <p:ph type="sldNum" sz="quarter" idx="13"/>
          </p:nvPr>
        </p:nvSpPr>
        <p:spPr/>
        <p:txBody>
          <a:bodyPr/>
          <a:lstStyle/>
          <a:p>
            <a:fld id="{2F576C64-1989-487D-A6AB-C06D0AEDBD91}" type="slidenum">
              <a:rPr lang="ar-SA" smtClean="0"/>
              <a:pPr/>
              <a:t>9</a:t>
            </a:fld>
            <a:endParaRPr lang="ar-SA"/>
          </a:p>
        </p:txBody>
      </p:sp>
    </p:spTree>
    <p:extLst>
      <p:ext uri="{BB962C8B-B14F-4D97-AF65-F5344CB8AC3E}">
        <p14:creationId xmlns:p14="http://schemas.microsoft.com/office/powerpoint/2010/main" val="1721600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52E86563-0590-480B-B50A-30D0E150F408}" type="datetime1">
              <a:rPr lang="en-US" smtClean="0"/>
              <a:t>4/19/2025</a:t>
            </a:fld>
            <a:endParaRPr lang="ar-SA"/>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ar-SA"/>
              <a:t>جامعة أم البواقي-  - كلية الاقتصاد و التسيير و التجارة – قسم المحاسبة والمالية - السنة الثانية</a:t>
            </a: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4231B69-FBD1-4C22-85BF-9904F0109019}" type="slidenum">
              <a:rPr lang="ar-SA" smtClean="0"/>
              <a:pPr/>
              <a:t>‹N°›</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780BD0F-2A95-40BE-8880-F4755B5EFE68}" type="datetime1">
              <a:rPr lang="en-US" smtClean="0"/>
              <a:t>4/19/2025</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894873F-98B4-4A44-98FA-F5936376A196}" type="datetime1">
              <a:rPr lang="en-US" smtClean="0"/>
              <a:t>4/19/2025</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4CDB3E86-836F-4E8D-A878-B9CA28981926}" type="datetime3">
              <a:rPr lang="en-US" smtClean="0"/>
              <a:t>12 April 2025</a:t>
            </a:fld>
            <a:endParaRPr lang="ar-SA"/>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163868246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95A7B4DD-6F3E-4A53-96D0-DCD346F49CBE}" type="datetime3">
              <a:rPr lang="en-US" smtClean="0"/>
              <a:t>12 April 2025</a:t>
            </a:fld>
            <a:endParaRPr lang="ar-SA"/>
          </a:p>
        </p:txBody>
      </p:sp>
      <p:sp>
        <p:nvSpPr>
          <p:cNvPr id="9" name="Slide Number Placeholder 8"/>
          <p:cNvSpPr>
            <a:spLocks noGrp="1"/>
          </p:cNvSpPr>
          <p:nvPr>
            <p:ph type="sldNum" sz="quarter" idx="15"/>
          </p:nvPr>
        </p:nvSpPr>
        <p:spPr/>
        <p:txBody>
          <a:bodyPr rtlCol="0"/>
          <a:lstStyle/>
          <a:p>
            <a:fld id="{A4231B69-FBD1-4C22-85BF-9904F0109019}" type="slidenum">
              <a:rPr lang="ar-SA" smtClean="0"/>
              <a:pPr/>
              <a:t>‹N°›</a:t>
            </a:fld>
            <a:endParaRPr lang="ar-SA"/>
          </a:p>
        </p:txBody>
      </p:sp>
      <p:sp>
        <p:nvSpPr>
          <p:cNvPr id="10" name="Footer Placeholder 9"/>
          <p:cNvSpPr>
            <a:spLocks noGrp="1"/>
          </p:cNvSpPr>
          <p:nvPr>
            <p:ph type="ftr" sz="quarter" idx="16"/>
          </p:nvPr>
        </p:nvSpPr>
        <p:spPr/>
        <p:txBody>
          <a:bodyPr rtlCol="0"/>
          <a:lstStyle/>
          <a:p>
            <a:r>
              <a:rPr lang="ar-SA"/>
              <a:t>جامعة أم البواقي-  - كلية الاقتصاد والتسيير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15225648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2D992D0-F903-4231-B005-3290283D3E18}" type="datetime3">
              <a:rPr lang="en-US" smtClean="0"/>
              <a:t>12 April 2025</a:t>
            </a:fld>
            <a:endParaRPr lang="ar-SA"/>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2631838566"/>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4E5842BA-EB24-40F7-9902-B81A5F2B82CC}" type="datetime3">
              <a:rPr lang="en-US" smtClean="0"/>
              <a:t>12 April 2025</a:t>
            </a:fld>
            <a:endParaRPr lang="ar-SA"/>
          </a:p>
        </p:txBody>
      </p:sp>
      <p:sp>
        <p:nvSpPr>
          <p:cNvPr id="6" name="Footer Placeholder 5"/>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7" name="Slide Number Placeholder 6"/>
          <p:cNvSpPr>
            <a:spLocks noGrp="1"/>
          </p:cNvSpPr>
          <p:nvPr>
            <p:ph type="sldNum" sz="quarter" idx="12"/>
          </p:nvPr>
        </p:nvSpPr>
        <p:spPr/>
        <p:txBody>
          <a:bodyPr/>
          <a:lstStyle/>
          <a:p>
            <a:fld id="{A4231B69-FBD1-4C22-85BF-9904F0109019}" type="slidenum">
              <a:rPr lang="ar-SA" smtClean="0"/>
              <a:pPr/>
              <a:t>‹N°›</a:t>
            </a:fld>
            <a:endParaRPr lang="ar-S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4615892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3DF62B7C-39C4-481D-8644-8C67BCF06915}" type="datetime3">
              <a:rPr lang="en-US" smtClean="0"/>
              <a:t>12 April 2025</a:t>
            </a:fld>
            <a:endParaRPr lang="ar-SA"/>
          </a:p>
        </p:txBody>
      </p:sp>
      <p:sp>
        <p:nvSpPr>
          <p:cNvPr id="8" name="Footer Placeholder 7"/>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9" name="Slide Number Placeholder 8"/>
          <p:cNvSpPr>
            <a:spLocks noGrp="1"/>
          </p:cNvSpPr>
          <p:nvPr>
            <p:ph type="sldNum" sz="quarter" idx="12"/>
          </p:nvPr>
        </p:nvSpPr>
        <p:spPr/>
        <p:txBody>
          <a:bodyPr/>
          <a:lstStyle/>
          <a:p>
            <a:fld id="{A4231B69-FBD1-4C22-85BF-9904F0109019}" type="slidenum">
              <a:rPr lang="ar-SA" smtClean="0"/>
              <a:pPr/>
              <a:t>‹N°›</a:t>
            </a:fld>
            <a:endParaRPr lang="ar-S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42743496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F74251C1-7CDD-4157-9178-3FB6D99680A0}" type="datetime3">
              <a:rPr lang="en-US" smtClean="0"/>
              <a:t>12 April 2025</a:t>
            </a:fld>
            <a:endParaRPr lang="ar-SA"/>
          </a:p>
        </p:txBody>
      </p:sp>
      <p:sp>
        <p:nvSpPr>
          <p:cNvPr id="7" name="Slide Number Placeholder 6"/>
          <p:cNvSpPr>
            <a:spLocks noGrp="1"/>
          </p:cNvSpPr>
          <p:nvPr>
            <p:ph type="sldNum" sz="quarter" idx="11"/>
          </p:nvPr>
        </p:nvSpPr>
        <p:spPr/>
        <p:txBody>
          <a:bodyPr rtlCol="0"/>
          <a:lstStyle/>
          <a:p>
            <a:fld id="{A4231B69-FBD1-4C22-85BF-9904F0109019}" type="slidenum">
              <a:rPr lang="ar-SA" smtClean="0"/>
              <a:pPr/>
              <a:t>‹N°›</a:t>
            </a:fld>
            <a:endParaRPr lang="ar-SA"/>
          </a:p>
        </p:txBody>
      </p:sp>
      <p:sp>
        <p:nvSpPr>
          <p:cNvPr id="8" name="Footer Placeholder 7"/>
          <p:cNvSpPr>
            <a:spLocks noGrp="1"/>
          </p:cNvSpPr>
          <p:nvPr>
            <p:ph type="ftr" sz="quarter" idx="12"/>
          </p:nvPr>
        </p:nvSpPr>
        <p:spPr/>
        <p:txBody>
          <a:bodyPr rtlCol="0"/>
          <a:lstStyle/>
          <a:p>
            <a:r>
              <a:rPr lang="ar-SA"/>
              <a:t>جامعة أم البواقي-  - كلية الاقتصاد والتسيير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28693604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3D4ABE-0AE7-4EDF-9816-42F253EE8272}" type="datetime3">
              <a:rPr lang="en-US" smtClean="0"/>
              <a:t>12 April 2025</a:t>
            </a:fld>
            <a:endParaRPr lang="ar-SA"/>
          </a:p>
        </p:txBody>
      </p:sp>
      <p:sp>
        <p:nvSpPr>
          <p:cNvPr id="3" name="Footer Placeholder 2"/>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4" name="Slide Number Placeholder 3"/>
          <p:cNvSpPr>
            <a:spLocks noGrp="1"/>
          </p:cNvSpPr>
          <p:nvPr>
            <p:ph type="sldNum" sz="quarter" idx="12"/>
          </p:nvPr>
        </p:nvSpPr>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41053305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8F2C7DF5-FE7A-44C2-840C-E4425A7CCF6F}" type="datetime3">
              <a:rPr lang="en-US" smtClean="0"/>
              <a:t>12 April 2025</a:t>
            </a:fld>
            <a:endParaRPr lang="ar-SA"/>
          </a:p>
        </p:txBody>
      </p:sp>
      <p:sp>
        <p:nvSpPr>
          <p:cNvPr id="22" name="Slide Number Placeholder 21"/>
          <p:cNvSpPr>
            <a:spLocks noGrp="1"/>
          </p:cNvSpPr>
          <p:nvPr>
            <p:ph type="sldNum" sz="quarter" idx="15"/>
          </p:nvPr>
        </p:nvSpPr>
        <p:spPr/>
        <p:txBody>
          <a:bodyPr rtlCol="0"/>
          <a:lstStyle/>
          <a:p>
            <a:fld id="{A4231B69-FBD1-4C22-85BF-9904F0109019}" type="slidenum">
              <a:rPr lang="ar-SA" smtClean="0"/>
              <a:pPr/>
              <a:t>‹N°›</a:t>
            </a:fld>
            <a:endParaRPr lang="ar-SA"/>
          </a:p>
        </p:txBody>
      </p:sp>
      <p:sp>
        <p:nvSpPr>
          <p:cNvPr id="23" name="Footer Placeholder 22"/>
          <p:cNvSpPr>
            <a:spLocks noGrp="1"/>
          </p:cNvSpPr>
          <p:nvPr>
            <p:ph type="ftr" sz="quarter" idx="16"/>
          </p:nvPr>
        </p:nvSpPr>
        <p:spPr/>
        <p:txBody>
          <a:bodyPr rtlCol="0"/>
          <a:lstStyle/>
          <a:p>
            <a:r>
              <a:rPr lang="ar-SA"/>
              <a:t>جامعة أم البواقي-  - كلية الاقتصاد والتسيير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284012408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9494FCB1-9D1C-4E9B-80D5-F2D47C1453B2}" type="datetime1">
              <a:rPr lang="en-US" smtClean="0"/>
              <a:t>4/19/2025</a:t>
            </a:fld>
            <a:endParaRPr lang="ar-SA"/>
          </a:p>
        </p:txBody>
      </p:sp>
      <p:sp>
        <p:nvSpPr>
          <p:cNvPr id="9" name="Slide Number Placeholder 8"/>
          <p:cNvSpPr>
            <a:spLocks noGrp="1"/>
          </p:cNvSpPr>
          <p:nvPr>
            <p:ph type="sldNum" sz="quarter" idx="15"/>
          </p:nvPr>
        </p:nvSpPr>
        <p:spPr/>
        <p:txBody>
          <a:bodyPr rtlCol="0"/>
          <a:lstStyle/>
          <a:p>
            <a:fld id="{A4231B69-FBD1-4C22-85BF-9904F0109019}" type="slidenum">
              <a:rPr lang="ar-SA" smtClean="0"/>
              <a:pPr/>
              <a:t>‹N°›</a:t>
            </a:fld>
            <a:endParaRPr lang="ar-SA"/>
          </a:p>
        </p:txBody>
      </p:sp>
      <p:sp>
        <p:nvSpPr>
          <p:cNvPr id="10" name="Footer Placeholder 9"/>
          <p:cNvSpPr>
            <a:spLocks noGrp="1"/>
          </p:cNvSpPr>
          <p:nvPr>
            <p:ph type="ftr" sz="quarter" idx="16"/>
          </p:nvPr>
        </p:nvSpPr>
        <p:spPr/>
        <p:txBody>
          <a:bodyPr rtlCol="0"/>
          <a:lstStyle/>
          <a:p>
            <a:r>
              <a:rPr lang="ar-SA"/>
              <a:t>جامعة أم البواقي-  - كلية الاقتصاد و التسيير و التجارة – قسم المحاسبة والمالية - السنة الثانية</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AF0E5B7-6387-446A-B0EC-4AE2E873B709}" type="datetime3">
              <a:rPr lang="en-US" smtClean="0"/>
              <a:t>12 April 2025</a:t>
            </a:fld>
            <a:endParaRPr lang="ar-SA"/>
          </a:p>
        </p:txBody>
      </p:sp>
      <p:sp>
        <p:nvSpPr>
          <p:cNvPr id="18" name="Slide Number Placeholder 17"/>
          <p:cNvSpPr>
            <a:spLocks noGrp="1"/>
          </p:cNvSpPr>
          <p:nvPr>
            <p:ph type="sldNum" sz="quarter" idx="11"/>
          </p:nvPr>
        </p:nvSpPr>
        <p:spPr/>
        <p:txBody>
          <a:bodyPr rtlCol="0"/>
          <a:lstStyle/>
          <a:p>
            <a:fld id="{A4231B69-FBD1-4C22-85BF-9904F0109019}" type="slidenum">
              <a:rPr lang="ar-SA" smtClean="0"/>
              <a:pPr/>
              <a:t>‹N°›</a:t>
            </a:fld>
            <a:endParaRPr lang="ar-SA"/>
          </a:p>
        </p:txBody>
      </p:sp>
      <p:sp>
        <p:nvSpPr>
          <p:cNvPr id="21" name="Footer Placeholder 20"/>
          <p:cNvSpPr>
            <a:spLocks noGrp="1"/>
          </p:cNvSpPr>
          <p:nvPr>
            <p:ph type="ftr" sz="quarter" idx="12"/>
          </p:nvPr>
        </p:nvSpPr>
        <p:spPr/>
        <p:txBody>
          <a:bodyPr rtlCol="0"/>
          <a:lstStyle/>
          <a:p>
            <a:r>
              <a:rPr lang="ar-SA"/>
              <a:t>جامعة أم البواقي-  - كلية الاقتصاد والتسيير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3081420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714270C-6CE0-4208-9D74-21778057F0A1}" type="datetime3">
              <a:rPr lang="en-US" smtClean="0"/>
              <a:t>12 April 2025</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16099310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AD37EC1-0130-4126-90CD-B78FC11DE174}" type="datetime3">
              <a:rPr lang="en-US" smtClean="0"/>
              <a:t>12 April 2025</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2475379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17DFE2C-B01B-42A8-AAA1-D38F6B32CEFF}" type="datetime1">
              <a:rPr lang="en-US" smtClean="0"/>
              <a:t>4/19/2025</a:t>
            </a:fld>
            <a:endParaRPr lang="ar-SA"/>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ar-SA"/>
              <a:t>جامعة أم البواقي-  - كلية الاقتصاد و التسيير و التجارة – قسم المحاسبة والمالية - السنة الثانية</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4231B69-FBD1-4C22-85BF-9904F0109019}" type="slidenum">
              <a:rPr lang="ar-SA" smtClean="0"/>
              <a:pPr/>
              <a:t>‹N°›</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9DD126F8-1271-4BDF-BD7E-3DE5DE876D91}" type="datetime1">
              <a:rPr lang="en-US" smtClean="0"/>
              <a:t>4/19/2025</a:t>
            </a:fld>
            <a:endParaRPr lang="ar-SA"/>
          </a:p>
        </p:txBody>
      </p:sp>
      <p:sp>
        <p:nvSpPr>
          <p:cNvPr id="6" name="Footer Placeholder 5"/>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7" name="Slide Number Placeholder 6"/>
          <p:cNvSpPr>
            <a:spLocks noGrp="1"/>
          </p:cNvSpPr>
          <p:nvPr>
            <p:ph type="sldNum" sz="quarter" idx="12"/>
          </p:nvPr>
        </p:nvSpPr>
        <p:spPr/>
        <p:txBody>
          <a:bodyPr/>
          <a:lstStyle/>
          <a:p>
            <a:fld id="{A4231B69-FBD1-4C22-85BF-9904F0109019}" type="slidenum">
              <a:rPr lang="ar-SA" smtClean="0"/>
              <a:pPr/>
              <a:t>‹N°›</a:t>
            </a:fld>
            <a:endParaRPr lang="ar-S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04A3814F-B538-46B9-A552-DFC899A74D00}" type="datetime1">
              <a:rPr lang="en-US" smtClean="0"/>
              <a:t>4/19/2025</a:t>
            </a:fld>
            <a:endParaRPr lang="ar-SA"/>
          </a:p>
        </p:txBody>
      </p:sp>
      <p:sp>
        <p:nvSpPr>
          <p:cNvPr id="8" name="Footer Placeholder 7"/>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9" name="Slide Number Placeholder 8"/>
          <p:cNvSpPr>
            <a:spLocks noGrp="1"/>
          </p:cNvSpPr>
          <p:nvPr>
            <p:ph type="sldNum" sz="quarter" idx="12"/>
          </p:nvPr>
        </p:nvSpPr>
        <p:spPr/>
        <p:txBody>
          <a:bodyPr/>
          <a:lstStyle/>
          <a:p>
            <a:fld id="{A4231B69-FBD1-4C22-85BF-9904F0109019}" type="slidenum">
              <a:rPr lang="ar-SA" smtClean="0"/>
              <a:pPr/>
              <a:t>‹N°›</a:t>
            </a:fld>
            <a:endParaRPr lang="ar-S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75E3039A-8A7A-42D6-9CB0-CBC0D02C0802}" type="datetime1">
              <a:rPr lang="en-US" smtClean="0"/>
              <a:t>4/19/2025</a:t>
            </a:fld>
            <a:endParaRPr lang="ar-SA"/>
          </a:p>
        </p:txBody>
      </p:sp>
      <p:sp>
        <p:nvSpPr>
          <p:cNvPr id="7" name="Slide Number Placeholder 6"/>
          <p:cNvSpPr>
            <a:spLocks noGrp="1"/>
          </p:cNvSpPr>
          <p:nvPr>
            <p:ph type="sldNum" sz="quarter" idx="11"/>
          </p:nvPr>
        </p:nvSpPr>
        <p:spPr/>
        <p:txBody>
          <a:bodyPr rtlCol="0"/>
          <a:lstStyle/>
          <a:p>
            <a:fld id="{A4231B69-FBD1-4C22-85BF-9904F0109019}" type="slidenum">
              <a:rPr lang="ar-SA" smtClean="0"/>
              <a:pPr/>
              <a:t>‹N°›</a:t>
            </a:fld>
            <a:endParaRPr lang="ar-SA"/>
          </a:p>
        </p:txBody>
      </p:sp>
      <p:sp>
        <p:nvSpPr>
          <p:cNvPr id="8" name="Footer Placeholder 7"/>
          <p:cNvSpPr>
            <a:spLocks noGrp="1"/>
          </p:cNvSpPr>
          <p:nvPr>
            <p:ph type="ftr" sz="quarter" idx="12"/>
          </p:nvPr>
        </p:nvSpPr>
        <p:spPr/>
        <p:txBody>
          <a:bodyPr rtlCol="0"/>
          <a:lstStyle/>
          <a:p>
            <a:r>
              <a:rPr lang="ar-SA"/>
              <a:t>جامعة أم البواقي-  - كلية الاقتصاد و التسيير و التجارة – قسم المحاسبة والمالية - السنة الثانية</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BBA5A3-5254-4D90-9505-22697D2CD5EF}" type="datetime1">
              <a:rPr lang="en-US" smtClean="0"/>
              <a:t>4/19/2025</a:t>
            </a:fld>
            <a:endParaRPr lang="ar-SA"/>
          </a:p>
        </p:txBody>
      </p:sp>
      <p:sp>
        <p:nvSpPr>
          <p:cNvPr id="3" name="Footer Placeholder 2"/>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4" name="Slide Number Placeholder 3"/>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F93596A2-E082-433B-AB56-173774178C10}" type="datetime1">
              <a:rPr lang="en-US" smtClean="0"/>
              <a:t>4/19/2025</a:t>
            </a:fld>
            <a:endParaRPr lang="ar-SA"/>
          </a:p>
        </p:txBody>
      </p:sp>
      <p:sp>
        <p:nvSpPr>
          <p:cNvPr id="22" name="Slide Number Placeholder 21"/>
          <p:cNvSpPr>
            <a:spLocks noGrp="1"/>
          </p:cNvSpPr>
          <p:nvPr>
            <p:ph type="sldNum" sz="quarter" idx="15"/>
          </p:nvPr>
        </p:nvSpPr>
        <p:spPr/>
        <p:txBody>
          <a:bodyPr rtlCol="0"/>
          <a:lstStyle/>
          <a:p>
            <a:fld id="{A4231B69-FBD1-4C22-85BF-9904F0109019}" type="slidenum">
              <a:rPr lang="ar-SA" smtClean="0"/>
              <a:pPr/>
              <a:t>‹N°›</a:t>
            </a:fld>
            <a:endParaRPr lang="ar-SA"/>
          </a:p>
        </p:txBody>
      </p:sp>
      <p:sp>
        <p:nvSpPr>
          <p:cNvPr id="23" name="Footer Placeholder 22"/>
          <p:cNvSpPr>
            <a:spLocks noGrp="1"/>
          </p:cNvSpPr>
          <p:nvPr>
            <p:ph type="ftr" sz="quarter" idx="16"/>
          </p:nvPr>
        </p:nvSpPr>
        <p:spPr/>
        <p:txBody>
          <a:bodyPr rtlCol="0"/>
          <a:lstStyle/>
          <a:p>
            <a:r>
              <a:rPr lang="ar-SA"/>
              <a:t>جامعة أم البواقي-  - كلية الاقتصاد و التسيير و التجارة – قسم المحاسبة والمالية - السنة الثانية</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2251F43-2067-44EB-BEB0-653B47326EAC}" type="datetime1">
              <a:rPr lang="en-US" smtClean="0"/>
              <a:t>4/19/2025</a:t>
            </a:fld>
            <a:endParaRPr lang="ar-SA"/>
          </a:p>
        </p:txBody>
      </p:sp>
      <p:sp>
        <p:nvSpPr>
          <p:cNvPr id="18" name="Slide Number Placeholder 17"/>
          <p:cNvSpPr>
            <a:spLocks noGrp="1"/>
          </p:cNvSpPr>
          <p:nvPr>
            <p:ph type="sldNum" sz="quarter" idx="11"/>
          </p:nvPr>
        </p:nvSpPr>
        <p:spPr/>
        <p:txBody>
          <a:bodyPr rtlCol="0"/>
          <a:lstStyle/>
          <a:p>
            <a:fld id="{A4231B69-FBD1-4C22-85BF-9904F0109019}" type="slidenum">
              <a:rPr lang="ar-SA" smtClean="0"/>
              <a:pPr/>
              <a:t>‹N°›</a:t>
            </a:fld>
            <a:endParaRPr lang="ar-SA"/>
          </a:p>
        </p:txBody>
      </p:sp>
      <p:sp>
        <p:nvSpPr>
          <p:cNvPr id="21" name="Footer Placeholder 20"/>
          <p:cNvSpPr>
            <a:spLocks noGrp="1"/>
          </p:cNvSpPr>
          <p:nvPr>
            <p:ph type="ftr" sz="quarter" idx="12"/>
          </p:nvPr>
        </p:nvSpPr>
        <p:spPr/>
        <p:txBody>
          <a:bodyPr rtlCol="0"/>
          <a:lstStyle/>
          <a:p>
            <a:r>
              <a:rPr lang="ar-SA"/>
              <a:t>جامعة أم البواقي-  - كلية الاقتصاد و التسيير و التجارة – قسم المحاسبة والمالية - السنة الثانية</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DC7B42D-97C5-4F1A-8686-D0A489722EFD}" type="datetime1">
              <a:rPr lang="en-US" smtClean="0"/>
              <a:t>4/19/2025</a:t>
            </a:fld>
            <a:endParaRPr lang="ar-S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ar-SA"/>
              <a:t>جامعة أم البواقي-  - كلية الاقتصاد و التسيير و التجارة – قسم المحاسبة والمالية - السنة الثانية</a:t>
            </a: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4231B69-FBD1-4C22-85BF-9904F0109019}" type="slidenum">
              <a:rPr lang="ar-SA" smtClean="0"/>
              <a:pPr/>
              <a:t>‹N°›</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D7EB1D7-E308-4640-BACA-D2BADD68C278}" type="datetime3">
              <a:rPr lang="en-US" smtClean="0"/>
              <a:t>12 April 2025</a:t>
            </a:fld>
            <a:endParaRPr lang="ar-S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ar-SA"/>
              <a:t>جامعة أم البواقي-  - كلية الاقتصاد والتسيير والتجارة – قسم المحاسبة والعلوم المالية  سنة ثانية .. محاسبة ومالية</a:t>
            </a: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4231B69-FBD1-4C22-85BF-9904F0109019}" type="slidenum">
              <a:rPr lang="ar-SA" smtClean="0"/>
              <a:pPr/>
              <a:t>‹N°›</a:t>
            </a:fld>
            <a:endParaRPr lang="ar-SA"/>
          </a:p>
        </p:txBody>
      </p:sp>
    </p:spTree>
    <p:extLst>
      <p:ext uri="{BB962C8B-B14F-4D97-AF65-F5344CB8AC3E}">
        <p14:creationId xmlns:p14="http://schemas.microsoft.com/office/powerpoint/2010/main" val="16429434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23728" y="2204864"/>
            <a:ext cx="6172200" cy="1894362"/>
          </a:xfrm>
          <a:solidFill>
            <a:schemeClr val="accent4">
              <a:lumMod val="20000"/>
              <a:lumOff val="80000"/>
            </a:schemeClr>
          </a:solidFill>
        </p:spPr>
        <p:style>
          <a:lnRef idx="2">
            <a:schemeClr val="accent3"/>
          </a:lnRef>
          <a:fillRef idx="1">
            <a:schemeClr val="lt1"/>
          </a:fillRef>
          <a:effectRef idx="0">
            <a:schemeClr val="accent3"/>
          </a:effectRef>
          <a:fontRef idx="minor">
            <a:schemeClr val="dk1"/>
          </a:fontRef>
        </p:style>
        <p:txBody>
          <a:bodyPr anchor="ctr">
            <a:normAutofit/>
          </a:bodyPr>
          <a:lstStyle/>
          <a:p>
            <a:pPr algn="ctr"/>
            <a:r>
              <a:rPr lang="ar-SA" sz="3600" dirty="0">
                <a:latin typeface="Calibri" panose="020F0502020204030204" pitchFamily="34" charset="0"/>
                <a:cs typeface="Calibri" panose="020F0502020204030204" pitchFamily="34" charset="0"/>
              </a:rPr>
              <a:t>مالــــــــــــية المؤسسة</a:t>
            </a:r>
          </a:p>
        </p:txBody>
      </p:sp>
      <p:sp>
        <p:nvSpPr>
          <p:cNvPr id="7" name="Date Placeholder 6"/>
          <p:cNvSpPr>
            <a:spLocks noGrp="1"/>
          </p:cNvSpPr>
          <p:nvPr>
            <p:ph type="dt" sz="half" idx="10"/>
          </p:nvPr>
        </p:nvSpPr>
        <p:spPr>
          <a:xfrm>
            <a:off x="3491880" y="5974804"/>
            <a:ext cx="2592288" cy="381000"/>
          </a:xfrm>
        </p:spPr>
        <p:txBody>
          <a:bodyPr/>
          <a:lstStyle/>
          <a:p>
            <a:pPr algn="ctr" rtl="0"/>
            <a:fld id="{A4E79977-E61F-4715-BB03-A50C21D34BA5}" type="datetime1">
              <a:rPr lang="en-US" sz="1400" b="1" smtClean="0">
                <a:solidFill>
                  <a:schemeClr val="tx1"/>
                </a:solidFill>
              </a:rPr>
              <a:t>4/19/2025</a:t>
            </a:fld>
            <a:endParaRPr lang="ar-SA" b="1" dirty="0">
              <a:solidFill>
                <a:schemeClr val="tx1"/>
              </a:solidFill>
            </a:endParaRPr>
          </a:p>
        </p:txBody>
      </p:sp>
      <p:sp>
        <p:nvSpPr>
          <p:cNvPr id="8" name="Slide Number Placeholder 7"/>
          <p:cNvSpPr>
            <a:spLocks noGrp="1"/>
          </p:cNvSpPr>
          <p:nvPr>
            <p:ph type="sldNum" sz="quarter" idx="12"/>
          </p:nvPr>
        </p:nvSpPr>
        <p:spPr/>
        <p:txBody>
          <a:bodyPr/>
          <a:lstStyle/>
          <a:p>
            <a:fld id="{A4231B69-FBD1-4C22-85BF-9904F0109019}" type="slidenum">
              <a:rPr lang="ar-SA" smtClean="0"/>
              <a:pPr/>
              <a:t>1</a:t>
            </a:fld>
            <a:endParaRPr lang="ar-SA"/>
          </a:p>
        </p:txBody>
      </p:sp>
      <p:sp>
        <p:nvSpPr>
          <p:cNvPr id="9" name="Footer Placeholder 8"/>
          <p:cNvSpPr>
            <a:spLocks noGrp="1"/>
          </p:cNvSpPr>
          <p:nvPr>
            <p:ph type="ftr" sz="quarter" idx="11"/>
          </p:nvPr>
        </p:nvSpPr>
        <p:spPr>
          <a:xfrm>
            <a:off x="1935144" y="5398740"/>
            <a:ext cx="6582488" cy="576064"/>
          </a:xfrm>
        </p:spPr>
        <p:txBody>
          <a:bodyPr/>
          <a:lstStyle/>
          <a:p>
            <a:pPr algn="r"/>
            <a:r>
              <a:rPr lang="ar-SA" sz="1600" b="1" dirty="0">
                <a:solidFill>
                  <a:schemeClr val="tx1"/>
                </a:solidFill>
              </a:rPr>
              <a:t>جامعة أم البواقي-  - كلية الاقتصاد و التسيير و التجارة – قسم المحاسبة والمالية - السنة الثانية</a:t>
            </a:r>
          </a:p>
        </p:txBody>
      </p:sp>
      <p:pic>
        <p:nvPicPr>
          <p:cNvPr id="3" name="Picture 2">
            <a:extLst>
              <a:ext uri="{FF2B5EF4-FFF2-40B4-BE49-F238E27FC236}">
                <a16:creationId xmlns:a16="http://schemas.microsoft.com/office/drawing/2014/main" id="{6DE8581E-DC55-4D75-93E2-BD6BDD6729C1}"/>
              </a:ext>
            </a:extLst>
          </p:cNvPr>
          <p:cNvPicPr>
            <a:picLocks noChangeAspect="1"/>
          </p:cNvPicPr>
          <p:nvPr/>
        </p:nvPicPr>
        <p:blipFill>
          <a:blip r:embed="rId3"/>
          <a:stretch>
            <a:fillRect/>
          </a:stretch>
        </p:blipFill>
        <p:spPr>
          <a:xfrm>
            <a:off x="3671540" y="621432"/>
            <a:ext cx="3076575" cy="1485900"/>
          </a:xfrm>
          <a:prstGeom prst="rect">
            <a:avLst/>
          </a:prstGeom>
          <a:solidFill>
            <a:srgbClr val="FFC000"/>
          </a:solidFill>
          <a:ln>
            <a:solidFill>
              <a:schemeClr val="tx2"/>
            </a:solid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083F61-E928-5778-A9D6-2A90EA2AE2FD}"/>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DDC5EF73-98DB-BA93-5677-C1F3E651D0C1}"/>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8558829F-0073-37C6-6B8F-C8AF477CDA40}"/>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a:bodyPr>
          <a:lstStyle/>
          <a:p>
            <a:pPr marL="265113" lvl="0" indent="0">
              <a:buNone/>
            </a:pPr>
            <a:r>
              <a:rPr lang="ar-DZ" b="1" dirty="0">
                <a:latin typeface="Calibri" panose="020F0502020204030204" pitchFamily="34" charset="0"/>
                <a:cs typeface="Calibri" panose="020F0502020204030204" pitchFamily="34" charset="0"/>
              </a:rPr>
              <a:t>2-	الأسواق المالية: البورصة، البنوك والمؤسسات المالية</a:t>
            </a:r>
          </a:p>
          <a:p>
            <a:pPr marL="265113" lvl="0" indent="0">
              <a:buNone/>
            </a:pPr>
            <a:r>
              <a:rPr lang="ar-DZ" b="1" dirty="0">
                <a:latin typeface="Calibri" panose="020F0502020204030204" pitchFamily="34" charset="0"/>
                <a:cs typeface="Calibri" panose="020F0502020204030204" pitchFamily="34" charset="0"/>
              </a:rPr>
              <a:t>البورصة: </a:t>
            </a:r>
          </a:p>
          <a:p>
            <a:pPr marL="265113" lvl="0" indent="0" algn="just">
              <a:buNone/>
            </a:pPr>
            <a:r>
              <a:rPr lang="ar-DZ" dirty="0">
                <a:latin typeface="Calibri" panose="020F0502020204030204" pitchFamily="34" charset="0"/>
                <a:cs typeface="Calibri" panose="020F0502020204030204" pitchFamily="34" charset="0"/>
              </a:rPr>
              <a:t>تعرف البورصة باسم سوق الأوراق المالية، وهي سوق تختلف عن سوق السلع، ولا تتعامل بأصول حقيقية بل بأصول مالية عبارة عن أسهم وسندات. وبصرف النظر عن مصدر كلمة بورصة من الناحية، إلا أنها تبقى الكلمة المعبرة عن السوق المعاصر الذي تلجأ في الشركات المدرجة إلى التمويل من خلال إصدار الأسهم والسندات شريطة أن يتلقى المستثمر عوائد؛ فوائد على السندات، وأرباح تشغيلية على الأسهم.</a:t>
            </a:r>
          </a:p>
          <a:p>
            <a:pPr marL="265113" lvl="0" indent="0" algn="just">
              <a:buNone/>
            </a:pPr>
            <a:r>
              <a:rPr lang="ar-DZ" dirty="0">
                <a:latin typeface="Calibri" panose="020F0502020204030204" pitchFamily="34" charset="0"/>
                <a:cs typeface="Calibri" panose="020F0502020204030204" pitchFamily="34" charset="0"/>
              </a:rPr>
              <a:t>إن المتعامل في البورصة يحتاج أن تكون له دراية كافية بآليات السوق ، وكيفية الشراء والبيع للأوراق المالية. ويعتمد المتعاملون على نوعين من أساليب اختيار الأسهم.    </a:t>
            </a:r>
          </a:p>
        </p:txBody>
      </p:sp>
      <p:sp>
        <p:nvSpPr>
          <p:cNvPr id="4" name="Date Placeholder 3">
            <a:extLst>
              <a:ext uri="{FF2B5EF4-FFF2-40B4-BE49-F238E27FC236}">
                <a16:creationId xmlns:a16="http://schemas.microsoft.com/office/drawing/2014/main" id="{3D8192B0-B84A-A3E2-A054-7059740E04A2}"/>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4/23/2025</a:t>
            </a:fld>
            <a:endParaRPr lang="ar-SA" b="1" dirty="0"/>
          </a:p>
        </p:txBody>
      </p:sp>
      <p:sp>
        <p:nvSpPr>
          <p:cNvPr id="5" name="Slide Number Placeholder 4">
            <a:extLst>
              <a:ext uri="{FF2B5EF4-FFF2-40B4-BE49-F238E27FC236}">
                <a16:creationId xmlns:a16="http://schemas.microsoft.com/office/drawing/2014/main" id="{7C922302-E67C-2002-40D7-11F64FAEC3AB}"/>
              </a:ext>
            </a:extLst>
          </p:cNvPr>
          <p:cNvSpPr>
            <a:spLocks noGrp="1"/>
          </p:cNvSpPr>
          <p:nvPr>
            <p:ph type="sldNum" sz="quarter" idx="15"/>
          </p:nvPr>
        </p:nvSpPr>
        <p:spPr/>
        <p:txBody>
          <a:bodyPr/>
          <a:lstStyle/>
          <a:p>
            <a:fld id="{A4231B69-FBD1-4C22-85BF-9904F0109019}" type="slidenum">
              <a:rPr lang="ar-SA" smtClean="0"/>
              <a:pPr/>
              <a:t>10</a:t>
            </a:fld>
            <a:endParaRPr lang="ar-SA"/>
          </a:p>
        </p:txBody>
      </p:sp>
      <p:sp>
        <p:nvSpPr>
          <p:cNvPr id="6" name="Footer Placeholder 5">
            <a:extLst>
              <a:ext uri="{FF2B5EF4-FFF2-40B4-BE49-F238E27FC236}">
                <a16:creationId xmlns:a16="http://schemas.microsoft.com/office/drawing/2014/main" id="{C5AD42AB-A6FF-0C75-36CE-DB2B2F208386}"/>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751936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095D8B-635D-786D-57EF-C6B121913072}"/>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4DD99B44-DDAA-74C1-4258-D50896D9E13E}"/>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E0760AAC-BB3D-8346-DAE5-DB7405EEE090}"/>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lnSpcReduction="10000"/>
          </a:bodyPr>
          <a:lstStyle/>
          <a:p>
            <a:pPr marL="265113" lvl="0" indent="0">
              <a:buNone/>
            </a:pPr>
            <a:r>
              <a:rPr lang="ar-DZ" b="1" dirty="0">
                <a:latin typeface="Calibri" panose="020F0502020204030204" pitchFamily="34" charset="0"/>
                <a:cs typeface="Calibri" panose="020F0502020204030204" pitchFamily="34" charset="0"/>
              </a:rPr>
              <a:t>2-	الأسواق المالية: البورصة، البنوك والمؤسسات المالية</a:t>
            </a:r>
          </a:p>
          <a:p>
            <a:pPr marL="265113" lvl="0" indent="0">
              <a:buNone/>
            </a:pPr>
            <a:r>
              <a:rPr lang="ar-DZ" b="1" dirty="0">
                <a:latin typeface="Calibri" panose="020F0502020204030204" pitchFamily="34" charset="0"/>
                <a:cs typeface="Calibri" panose="020F0502020204030204" pitchFamily="34" charset="0"/>
              </a:rPr>
              <a:t>البورصة: </a:t>
            </a:r>
          </a:p>
          <a:p>
            <a:pPr marL="265113" lvl="0" indent="0" algn="just">
              <a:buNone/>
            </a:pPr>
            <a:r>
              <a:rPr lang="ar-DZ" dirty="0">
                <a:latin typeface="Calibri" panose="020F0502020204030204" pitchFamily="34" charset="0"/>
                <a:cs typeface="Calibri" panose="020F0502020204030204" pitchFamily="34" charset="0"/>
              </a:rPr>
              <a:t>أما الأسلوب الأول فيعرف </a:t>
            </a:r>
            <a:r>
              <a:rPr lang="ar-DZ" b="1" dirty="0">
                <a:latin typeface="Calibri" panose="020F0502020204030204" pitchFamily="34" charset="0"/>
                <a:cs typeface="Calibri" panose="020F0502020204030204" pitchFamily="34" charset="0"/>
              </a:rPr>
              <a:t>باسم التحليل الفني</a:t>
            </a:r>
            <a:r>
              <a:rPr lang="ar-DZ" dirty="0">
                <a:latin typeface="Calibri" panose="020F0502020204030204" pitchFamily="34" charset="0"/>
                <a:cs typeface="Calibri" panose="020F0502020204030204" pitchFamily="34" charset="0"/>
              </a:rPr>
              <a:t>، وهو أسلوب يساعد على  فحص الأوراق المالية ومتابعتها وفقا لتطور سعرها وتحركات السعر التاريخية وباستخدام الرسوم البيانية وذلك لتحديد توقيت اتخاذ القرار، بمعنى متى يتم شراء السهم أو بيعه أو الاحتفاظ به. أما الأسلوب الثاني، فيسمى بدوره </a:t>
            </a:r>
            <a:r>
              <a:rPr lang="ar-DZ" b="1" dirty="0">
                <a:latin typeface="Calibri" panose="020F0502020204030204" pitchFamily="34" charset="0"/>
                <a:cs typeface="Calibri" panose="020F0502020204030204" pitchFamily="34" charset="0"/>
              </a:rPr>
              <a:t>بالتحليل الأساسي </a:t>
            </a:r>
            <a:r>
              <a:rPr lang="ar-DZ" dirty="0">
                <a:latin typeface="Calibri" panose="020F0502020204030204" pitchFamily="34" charset="0"/>
                <a:cs typeface="Calibri" panose="020F0502020204030204" pitchFamily="34" charset="0"/>
              </a:rPr>
              <a:t>ويعتمد فيه على فحص القوائم المالية والتقارير المرفقة بما يضمن معرفة القيمة الحقيقة للسهم. وهذا أمر  مساعد في التعرف على الأسهم ذات الخلل السعري، أي المُسعّرة بأقل أو بأعلى من قيمتها الحقيقية. ويعتبر كلا الأساسيين من التحليلين مكملين لبعضهما البعض، ويساعد المتعامل على اتخاذ القرار السليم والأقرب إلى الدقة الممكنة.</a:t>
            </a:r>
          </a:p>
        </p:txBody>
      </p:sp>
      <p:sp>
        <p:nvSpPr>
          <p:cNvPr id="4" name="Date Placeholder 3">
            <a:extLst>
              <a:ext uri="{FF2B5EF4-FFF2-40B4-BE49-F238E27FC236}">
                <a16:creationId xmlns:a16="http://schemas.microsoft.com/office/drawing/2014/main" id="{252FFB94-98DA-D866-AACE-26ED74D46464}"/>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4/23/2025</a:t>
            </a:fld>
            <a:endParaRPr lang="ar-SA" b="1" dirty="0"/>
          </a:p>
        </p:txBody>
      </p:sp>
      <p:sp>
        <p:nvSpPr>
          <p:cNvPr id="5" name="Slide Number Placeholder 4">
            <a:extLst>
              <a:ext uri="{FF2B5EF4-FFF2-40B4-BE49-F238E27FC236}">
                <a16:creationId xmlns:a16="http://schemas.microsoft.com/office/drawing/2014/main" id="{02F5F6BB-0A49-3BD2-5B8F-417525E875DB}"/>
              </a:ext>
            </a:extLst>
          </p:cNvPr>
          <p:cNvSpPr>
            <a:spLocks noGrp="1"/>
          </p:cNvSpPr>
          <p:nvPr>
            <p:ph type="sldNum" sz="quarter" idx="15"/>
          </p:nvPr>
        </p:nvSpPr>
        <p:spPr/>
        <p:txBody>
          <a:bodyPr/>
          <a:lstStyle/>
          <a:p>
            <a:fld id="{A4231B69-FBD1-4C22-85BF-9904F0109019}" type="slidenum">
              <a:rPr lang="ar-SA" smtClean="0"/>
              <a:pPr/>
              <a:t>11</a:t>
            </a:fld>
            <a:endParaRPr lang="ar-SA"/>
          </a:p>
        </p:txBody>
      </p:sp>
      <p:sp>
        <p:nvSpPr>
          <p:cNvPr id="6" name="Footer Placeholder 5">
            <a:extLst>
              <a:ext uri="{FF2B5EF4-FFF2-40B4-BE49-F238E27FC236}">
                <a16:creationId xmlns:a16="http://schemas.microsoft.com/office/drawing/2014/main" id="{05C486C4-5375-594A-1B19-7F7E17BF1A4E}"/>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482867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C0FD47-EEF9-90FA-B8C1-58C8866C65AF}"/>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87923030-4650-428B-AD20-521B59BC9501}"/>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2EDFA707-DA31-CAA7-5620-C08BFAAEF5AD}"/>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lnSpcReduction="10000"/>
          </a:bodyPr>
          <a:lstStyle/>
          <a:p>
            <a:pPr marL="265113" lvl="0" indent="0">
              <a:buNone/>
            </a:pPr>
            <a:r>
              <a:rPr lang="ar-DZ" b="1" dirty="0">
                <a:latin typeface="Calibri" panose="020F0502020204030204" pitchFamily="34" charset="0"/>
                <a:cs typeface="Calibri" panose="020F0502020204030204" pitchFamily="34" charset="0"/>
              </a:rPr>
              <a:t>2-	الأسواق المالية: البورصة، البنوك والمؤسسات المالية</a:t>
            </a:r>
          </a:p>
          <a:p>
            <a:pPr marL="265113" lvl="0" indent="0">
              <a:buNone/>
            </a:pPr>
            <a:r>
              <a:rPr lang="ar-DZ" b="1" dirty="0">
                <a:latin typeface="Calibri" panose="020F0502020204030204" pitchFamily="34" charset="0"/>
                <a:cs typeface="Calibri" panose="020F0502020204030204" pitchFamily="34" charset="0"/>
              </a:rPr>
              <a:t>البنوك والمؤسسات المالية: </a:t>
            </a:r>
          </a:p>
          <a:p>
            <a:pPr marL="265113" lvl="0" indent="0" algn="just">
              <a:buNone/>
            </a:pPr>
            <a:r>
              <a:rPr lang="ar-DZ" dirty="0">
                <a:latin typeface="Calibri" panose="020F0502020204030204" pitchFamily="34" charset="0"/>
                <a:cs typeface="Calibri" panose="020F0502020204030204" pitchFamily="34" charset="0"/>
              </a:rPr>
              <a:t>تتميز كل من البنوك والمؤسسات المالية بميزة مشتركة وهي أنها تتعامل بالأموال فقط خارج إطار مفهوم السلع والأصول الحقيقية. لكن من الناحية الوظيفية تبين أن هناك البعض من الاختلافات بين الصنفين، فالبنوك تسمى بالمؤسسات المالية ذات الودائع الادخارية، وهي تختلف عن باقي المؤسسات المالية الأخرى ذات الودائع غير الادخارية، مثل شركات التأمين، وصناديق الضمان الاجتماعي. فالبنوك تتلقى الودائع من المودعين، مشكلة بذلك موردا أساسيا من موارد البنك، بحيث تكون هذه الودائع على أنواع مختلفة ومتعددة يستخدمها البنك في مجالات استخدام يستفيد منها المستثمرين من المقترضين لدى البنك. وباختصار، يعتبر البنك هنا  وسيطا مهما بين المدخرين أصحاب الودائع، والمستثمرين أصحاب القروض الممنوحة.  </a:t>
            </a:r>
          </a:p>
        </p:txBody>
      </p:sp>
      <p:sp>
        <p:nvSpPr>
          <p:cNvPr id="4" name="Date Placeholder 3">
            <a:extLst>
              <a:ext uri="{FF2B5EF4-FFF2-40B4-BE49-F238E27FC236}">
                <a16:creationId xmlns:a16="http://schemas.microsoft.com/office/drawing/2014/main" id="{38AFCA1F-D23B-C13A-7C1E-6C64163F9039}"/>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4/23/2025</a:t>
            </a:fld>
            <a:endParaRPr lang="ar-SA" b="1" dirty="0"/>
          </a:p>
        </p:txBody>
      </p:sp>
      <p:sp>
        <p:nvSpPr>
          <p:cNvPr id="5" name="Slide Number Placeholder 4">
            <a:extLst>
              <a:ext uri="{FF2B5EF4-FFF2-40B4-BE49-F238E27FC236}">
                <a16:creationId xmlns:a16="http://schemas.microsoft.com/office/drawing/2014/main" id="{0BFBAD9E-12AA-84DF-DE06-B29B4F9519E6}"/>
              </a:ext>
            </a:extLst>
          </p:cNvPr>
          <p:cNvSpPr>
            <a:spLocks noGrp="1"/>
          </p:cNvSpPr>
          <p:nvPr>
            <p:ph type="sldNum" sz="quarter" idx="15"/>
          </p:nvPr>
        </p:nvSpPr>
        <p:spPr/>
        <p:txBody>
          <a:bodyPr/>
          <a:lstStyle/>
          <a:p>
            <a:fld id="{A4231B69-FBD1-4C22-85BF-9904F0109019}" type="slidenum">
              <a:rPr lang="ar-SA" smtClean="0"/>
              <a:pPr/>
              <a:t>12</a:t>
            </a:fld>
            <a:endParaRPr lang="ar-SA"/>
          </a:p>
        </p:txBody>
      </p:sp>
      <p:sp>
        <p:nvSpPr>
          <p:cNvPr id="6" name="Footer Placeholder 5">
            <a:extLst>
              <a:ext uri="{FF2B5EF4-FFF2-40B4-BE49-F238E27FC236}">
                <a16:creationId xmlns:a16="http://schemas.microsoft.com/office/drawing/2014/main" id="{125437E0-00F5-33AD-982B-AAFAEA5E7F11}"/>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1653578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1F35A4-0AC9-B2CD-FD4D-BAD3C662A048}"/>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42884852-7853-F967-1B8A-20C8C8D3CE43}"/>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2250A64A-A5CE-C6FC-4F8F-EBEFB0B28F42}"/>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lnSpcReduction="10000"/>
          </a:bodyPr>
          <a:lstStyle/>
          <a:p>
            <a:pPr marL="265113" lvl="0" indent="0">
              <a:buNone/>
            </a:pPr>
            <a:r>
              <a:rPr lang="ar-DZ" b="1" dirty="0">
                <a:latin typeface="Calibri" panose="020F0502020204030204" pitchFamily="34" charset="0"/>
                <a:cs typeface="Calibri" panose="020F0502020204030204" pitchFamily="34" charset="0"/>
              </a:rPr>
              <a:t>2-	الأسواق المالية: البورصة، البنوك والمؤسسات المالية</a:t>
            </a:r>
          </a:p>
          <a:p>
            <a:pPr marL="265113" lvl="0" indent="0">
              <a:buNone/>
            </a:pPr>
            <a:r>
              <a:rPr lang="ar-DZ" b="1" dirty="0">
                <a:latin typeface="Calibri" panose="020F0502020204030204" pitchFamily="34" charset="0"/>
                <a:cs typeface="Calibri" panose="020F0502020204030204" pitchFamily="34" charset="0"/>
              </a:rPr>
              <a:t>البنوك والمؤسسات المالية: </a:t>
            </a:r>
          </a:p>
          <a:p>
            <a:pPr marL="265113" lvl="0" indent="0" algn="just">
              <a:buNone/>
            </a:pPr>
            <a:r>
              <a:rPr lang="ar-DZ" dirty="0">
                <a:latin typeface="Calibri" panose="020F0502020204030204" pitchFamily="34" charset="0"/>
                <a:cs typeface="Calibri" panose="020F0502020204030204" pitchFamily="34" charset="0"/>
              </a:rPr>
              <a:t>في حين تقوم المؤسسات المالية بدور مالي مهم أيضا ولكن بوظيفة مختلفة تحددها طبيعة النشاط في حد ذاته. فشركات التأمين مثلا لا تتلقى الودائع، بل تتلقى أقساط التأمين التي تحددها طبيعة المنتجات التأمينية التي تعمل عليها الشركة. فمضمون التأمين، وببساطة، عبارة عن خدمة مفادها قيام الشركة بتعويض المتضرر من المخاطر المؤمن عليها في حالة حدوثها في مقابل تلقي الشركة لقسط التأمين الذي يتلاءم وطبيعة الخطر. فبوليصة التأمين عبارة عن منتج مالي له كلفته وسعره. أما السعر فيتمثل في قسط التأمين الذي يسدده المؤمن له، والذي يفترض أن يغطي التعويضات التي تسددها الشركة بصفتها المؤمن إلى المؤمن له جراء ما قد يتعرض له من خسائر.    </a:t>
            </a:r>
          </a:p>
        </p:txBody>
      </p:sp>
      <p:sp>
        <p:nvSpPr>
          <p:cNvPr id="4" name="Date Placeholder 3">
            <a:extLst>
              <a:ext uri="{FF2B5EF4-FFF2-40B4-BE49-F238E27FC236}">
                <a16:creationId xmlns:a16="http://schemas.microsoft.com/office/drawing/2014/main" id="{B3C65DB9-C6C7-A5AA-E4C8-400F6E1332E7}"/>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4/23/2025</a:t>
            </a:fld>
            <a:endParaRPr lang="ar-SA" b="1" dirty="0"/>
          </a:p>
        </p:txBody>
      </p:sp>
      <p:sp>
        <p:nvSpPr>
          <p:cNvPr id="5" name="Slide Number Placeholder 4">
            <a:extLst>
              <a:ext uri="{FF2B5EF4-FFF2-40B4-BE49-F238E27FC236}">
                <a16:creationId xmlns:a16="http://schemas.microsoft.com/office/drawing/2014/main" id="{D226C064-5A93-E504-999A-286024F85E70}"/>
              </a:ext>
            </a:extLst>
          </p:cNvPr>
          <p:cNvSpPr>
            <a:spLocks noGrp="1"/>
          </p:cNvSpPr>
          <p:nvPr>
            <p:ph type="sldNum" sz="quarter" idx="15"/>
          </p:nvPr>
        </p:nvSpPr>
        <p:spPr/>
        <p:txBody>
          <a:bodyPr/>
          <a:lstStyle/>
          <a:p>
            <a:fld id="{A4231B69-FBD1-4C22-85BF-9904F0109019}" type="slidenum">
              <a:rPr lang="ar-SA" smtClean="0"/>
              <a:pPr/>
              <a:t>13</a:t>
            </a:fld>
            <a:endParaRPr lang="ar-SA"/>
          </a:p>
        </p:txBody>
      </p:sp>
      <p:sp>
        <p:nvSpPr>
          <p:cNvPr id="6" name="Footer Placeholder 5">
            <a:extLst>
              <a:ext uri="{FF2B5EF4-FFF2-40B4-BE49-F238E27FC236}">
                <a16:creationId xmlns:a16="http://schemas.microsoft.com/office/drawing/2014/main" id="{9D8D6972-1A48-F011-0B94-CF5A132EFBC4}"/>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971658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1D6C70-A5CC-8309-75F2-9E6D928DDA45}"/>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2045F2CB-27E2-0EC0-DDD1-7D9339B2C99F}"/>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A7495765-1314-99C5-8084-2FEAB0715C8F}"/>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lnSpcReduction="10000"/>
          </a:bodyPr>
          <a:lstStyle/>
          <a:p>
            <a:pPr marL="265113" lvl="0" indent="0">
              <a:buNone/>
            </a:pPr>
            <a:r>
              <a:rPr lang="ar-DZ" b="1" dirty="0">
                <a:latin typeface="Calibri" panose="020F0502020204030204" pitchFamily="34" charset="0"/>
                <a:cs typeface="Calibri" panose="020F0502020204030204" pitchFamily="34" charset="0"/>
              </a:rPr>
              <a:t>3-	 النظام البيئي المالي الجديد: شركات التكنولوجيا المالية</a:t>
            </a:r>
          </a:p>
          <a:p>
            <a:pPr marL="265113" indent="0" algn="just">
              <a:buNone/>
            </a:pPr>
            <a:r>
              <a:rPr lang="ar-DZ" dirty="0">
                <a:latin typeface="Calibri" panose="020F0502020204030204" pitchFamily="34" charset="0"/>
                <a:cs typeface="Calibri" panose="020F0502020204030204" pitchFamily="34" charset="0"/>
              </a:rPr>
              <a:t>التكنولوجيا المالية (</a:t>
            </a:r>
            <a:r>
              <a:rPr lang="fr-FR" dirty="0">
                <a:latin typeface="Calibri" panose="020F0502020204030204" pitchFamily="34" charset="0"/>
                <a:cs typeface="Calibri" panose="020F0502020204030204" pitchFamily="34" charset="0"/>
              </a:rPr>
              <a:t>FinTech</a:t>
            </a:r>
            <a:r>
              <a:rPr lang="ar-DZ" dirty="0">
                <a:latin typeface="Calibri" panose="020F0502020204030204" pitchFamily="34" charset="0"/>
                <a:cs typeface="Calibri" panose="020F0502020204030204" pitchFamily="34" charset="0"/>
              </a:rPr>
              <a:t>) عبارة عن مصطلح يشير إلى دمج التكنولوجيا الحديثة مع الخدمات المالية لتحسين وتبسيط العمليات المالية. يُستخدم هذا المصطلح لوصف مجموعة واسعة من التطبيقات والخدمات التي تعتمد على التكنولوجيا لتقديم حلول مالية مبتكرة وسهلة الاستخدام. تشمل هذه الخدمات جميع الجوانب المالية مثل البنوك، الدفع، التأمين، وإدارة الأصول.</a:t>
            </a:r>
          </a:p>
          <a:p>
            <a:pPr marL="265113" lvl="0" indent="0" algn="just">
              <a:buNone/>
            </a:pPr>
            <a:r>
              <a:rPr lang="ar-DZ" dirty="0">
                <a:latin typeface="Calibri" panose="020F0502020204030204" pitchFamily="34" charset="0"/>
                <a:cs typeface="Calibri" panose="020F0502020204030204" pitchFamily="34" charset="0"/>
              </a:rPr>
              <a:t>لذلك، فقد تغيرت الطريقة التي نتعامل بها مع المال بشكل كبير بفضل التكنولوجيا المالية، فهذا المجال يدمج بين التكنولوجيا والابتكار لتقديم حلول مالية متقدمة وسهلة الاستخدام. من خلال التطبيقات والخدمات الرقمية، بحيث يمكن الأفراد والشركات من إدارة أموالهم بطرق أكثر كفاءة وفعالية. فكيف يمكن لنا الاستفادة من هذه التكنولوجيا؟ وما هي تحدياتها؟.</a:t>
            </a:r>
          </a:p>
          <a:p>
            <a:pPr marL="265113" lvl="0" indent="0">
              <a:buNone/>
            </a:pPr>
            <a:endParaRPr lang="ar-DZ" b="1" dirty="0">
              <a:latin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E3F265E6-8014-A370-A2ED-23F75E7938E5}"/>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4/19/2025</a:t>
            </a:fld>
            <a:endParaRPr lang="ar-SA" b="1" dirty="0"/>
          </a:p>
        </p:txBody>
      </p:sp>
      <p:sp>
        <p:nvSpPr>
          <p:cNvPr id="5" name="Slide Number Placeholder 4">
            <a:extLst>
              <a:ext uri="{FF2B5EF4-FFF2-40B4-BE49-F238E27FC236}">
                <a16:creationId xmlns:a16="http://schemas.microsoft.com/office/drawing/2014/main" id="{D0B1CCF6-8C4D-9056-9633-AB0706570634}"/>
              </a:ext>
            </a:extLst>
          </p:cNvPr>
          <p:cNvSpPr>
            <a:spLocks noGrp="1"/>
          </p:cNvSpPr>
          <p:nvPr>
            <p:ph type="sldNum" sz="quarter" idx="15"/>
          </p:nvPr>
        </p:nvSpPr>
        <p:spPr/>
        <p:txBody>
          <a:bodyPr/>
          <a:lstStyle/>
          <a:p>
            <a:fld id="{A4231B69-FBD1-4C22-85BF-9904F0109019}" type="slidenum">
              <a:rPr lang="ar-SA" smtClean="0"/>
              <a:pPr/>
              <a:t>14</a:t>
            </a:fld>
            <a:endParaRPr lang="ar-SA"/>
          </a:p>
        </p:txBody>
      </p:sp>
      <p:sp>
        <p:nvSpPr>
          <p:cNvPr id="6" name="Footer Placeholder 5">
            <a:extLst>
              <a:ext uri="{FF2B5EF4-FFF2-40B4-BE49-F238E27FC236}">
                <a16:creationId xmlns:a16="http://schemas.microsoft.com/office/drawing/2014/main" id="{E51C7DBD-9773-4D74-B68D-15F4987C03C6}"/>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782749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D85082-BC54-2EF4-9370-3C5FC9F90AE2}"/>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BA949911-B430-0CB2-250B-6BD952B5B6B2}"/>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A319AA90-A41C-3EB4-BE7D-64F50880DFDA}"/>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a:bodyPr>
          <a:lstStyle/>
          <a:p>
            <a:pPr marL="265113" lvl="0" indent="0">
              <a:buNone/>
            </a:pPr>
            <a:r>
              <a:rPr lang="ar-DZ" b="1" dirty="0">
                <a:latin typeface="Calibri" panose="020F0502020204030204" pitchFamily="34" charset="0"/>
                <a:cs typeface="Calibri" panose="020F0502020204030204" pitchFamily="34" charset="0"/>
              </a:rPr>
              <a:t>3-	 النظام البيئي المالي الجديد: شركات التكنولوجيا المالية</a:t>
            </a:r>
          </a:p>
          <a:p>
            <a:pPr marL="265113" lvl="0" indent="0">
              <a:buNone/>
            </a:pPr>
            <a:r>
              <a:rPr lang="ar-DZ" b="1" dirty="0">
                <a:latin typeface="Calibri" panose="020F0502020204030204" pitchFamily="34" charset="0"/>
                <a:cs typeface="Calibri" panose="020F0502020204030204" pitchFamily="34" charset="0"/>
              </a:rPr>
              <a:t>3-1 استخدامات التكنولوجيا المالية </a:t>
            </a:r>
            <a:r>
              <a:rPr lang="fr-FR" b="1" dirty="0">
                <a:latin typeface="Calibri" panose="020F0502020204030204" pitchFamily="34" charset="0"/>
                <a:cs typeface="Calibri" panose="020F0502020204030204" pitchFamily="34" charset="0"/>
              </a:rPr>
              <a:t>FinTech)</a:t>
            </a:r>
            <a:r>
              <a:rPr lang="ar-DZ" b="1" dirty="0">
                <a:latin typeface="Calibri" panose="020F0502020204030204" pitchFamily="34" charset="0"/>
                <a:cs typeface="Calibri" panose="020F0502020204030204" pitchFamily="34" charset="0"/>
              </a:rPr>
              <a:t>)</a:t>
            </a:r>
          </a:p>
          <a:p>
            <a:pPr marL="265113" lvl="0" indent="0" algn="just">
              <a:buNone/>
            </a:pPr>
            <a:r>
              <a:rPr lang="ar-DZ" dirty="0">
                <a:latin typeface="Calibri" panose="020F0502020204030204" pitchFamily="34" charset="0"/>
                <a:cs typeface="Calibri" panose="020F0502020204030204" pitchFamily="34" charset="0"/>
              </a:rPr>
              <a:t>من أهم الاستخدامات في مجال التكنولوجية المالية  </a:t>
            </a:r>
            <a:r>
              <a:rPr lang="ar-DZ" dirty="0" err="1">
                <a:latin typeface="Calibri" panose="020F0502020204030204" pitchFamily="34" charset="0"/>
                <a:cs typeface="Calibri" panose="020F0502020204030204" pitchFamily="34" charset="0"/>
              </a:rPr>
              <a:t>مايلي</a:t>
            </a:r>
            <a:r>
              <a:rPr lang="ar-DZ" dirty="0">
                <a:latin typeface="Calibri" panose="020F0502020204030204" pitchFamily="34" charset="0"/>
                <a:cs typeface="Calibri" panose="020F0502020204030204" pitchFamily="34" charset="0"/>
              </a:rPr>
              <a:t>: </a:t>
            </a:r>
          </a:p>
          <a:p>
            <a:pPr marL="265113" lvl="0" indent="0" algn="just">
              <a:buNone/>
            </a:pPr>
            <a:r>
              <a:rPr lang="ar-DZ" dirty="0">
                <a:latin typeface="Calibri" panose="020F0502020204030204" pitchFamily="34" charset="0"/>
                <a:cs typeface="Calibri" panose="020F0502020204030204" pitchFamily="34" charset="0"/>
              </a:rPr>
              <a:t> </a:t>
            </a:r>
            <a:r>
              <a:rPr lang="ar-DZ" b="1" dirty="0">
                <a:latin typeface="Calibri" panose="020F0502020204030204" pitchFamily="34" charset="0"/>
                <a:cs typeface="Calibri" panose="020F0502020204030204" pitchFamily="34" charset="0"/>
              </a:rPr>
              <a:t>- المدفوعات الرقمية</a:t>
            </a:r>
            <a:r>
              <a:rPr lang="ar-DZ" dirty="0">
                <a:latin typeface="Calibri" panose="020F0502020204030204" pitchFamily="34" charset="0"/>
                <a:cs typeface="Calibri" panose="020F0502020204030204" pitchFamily="34" charset="0"/>
              </a:rPr>
              <a:t>”</a:t>
            </a:r>
            <a:r>
              <a:rPr lang="fr-FR" dirty="0">
                <a:latin typeface="Calibri" panose="020F0502020204030204" pitchFamily="34" charset="0"/>
                <a:cs typeface="Calibri" panose="020F0502020204030204" pitchFamily="34" charset="0"/>
              </a:rPr>
              <a:t>Digital Payments”، </a:t>
            </a:r>
            <a:r>
              <a:rPr lang="ar-DZ" dirty="0">
                <a:latin typeface="Calibri" panose="020F0502020204030204" pitchFamily="34" charset="0"/>
                <a:cs typeface="Calibri" panose="020F0502020204030204" pitchFamily="34" charset="0"/>
              </a:rPr>
              <a:t>مثل خدمات الدفع عبر الهواتف المحمولة والمحافظ الإلكترونية. وأيضا التمويل الجماعي “</a:t>
            </a:r>
            <a:r>
              <a:rPr lang="fr-FR" dirty="0">
                <a:latin typeface="Calibri" panose="020F0502020204030204" pitchFamily="34" charset="0"/>
                <a:cs typeface="Calibri" panose="020F0502020204030204" pitchFamily="34" charset="0"/>
              </a:rPr>
              <a:t>Crowdfunding”، </a:t>
            </a:r>
            <a:r>
              <a:rPr lang="ar-DZ" dirty="0">
                <a:latin typeface="Calibri" panose="020F0502020204030204" pitchFamily="34" charset="0"/>
                <a:cs typeface="Calibri" panose="020F0502020204030204" pitchFamily="34" charset="0"/>
              </a:rPr>
              <a:t>وهي منصات تتيح للأفراد والشركات جمع الأموال من عدد كبير من المستثمرين. زيادة على ما سبق فإن</a:t>
            </a:r>
          </a:p>
          <a:p>
            <a:pPr marL="265113" lvl="0" indent="0" algn="just">
              <a:buNone/>
            </a:pPr>
            <a:r>
              <a:rPr lang="ar-DZ" dirty="0">
                <a:latin typeface="Calibri" panose="020F0502020204030204" pitchFamily="34" charset="0"/>
                <a:cs typeface="Calibri" panose="020F0502020204030204" pitchFamily="34" charset="0"/>
              </a:rPr>
              <a:t> - </a:t>
            </a:r>
            <a:r>
              <a:rPr lang="ar-DZ" b="1" dirty="0">
                <a:latin typeface="Calibri" panose="020F0502020204030204" pitchFamily="34" charset="0"/>
                <a:cs typeface="Calibri" panose="020F0502020204030204" pitchFamily="34" charset="0"/>
              </a:rPr>
              <a:t>الإقراض الرقمي </a:t>
            </a:r>
            <a:r>
              <a:rPr lang="fr-FR" dirty="0">
                <a:latin typeface="Calibri" panose="020F0502020204030204" pitchFamily="34" charset="0"/>
                <a:cs typeface="Calibri" panose="020F0502020204030204" pitchFamily="34" charset="0"/>
              </a:rPr>
              <a:t>Digital </a:t>
            </a:r>
            <a:r>
              <a:rPr lang="fr-FR" dirty="0" err="1">
                <a:latin typeface="Calibri" panose="020F0502020204030204" pitchFamily="34" charset="0"/>
                <a:cs typeface="Calibri" panose="020F0502020204030204" pitchFamily="34" charset="0"/>
              </a:rPr>
              <a:t>Lending</a:t>
            </a:r>
            <a:r>
              <a:rPr lang="fr-FR" dirty="0">
                <a:latin typeface="Calibri" panose="020F0502020204030204" pitchFamily="34" charset="0"/>
                <a:cs typeface="Calibri" panose="020F0502020204030204" pitchFamily="34" charset="0"/>
              </a:rPr>
              <a:t>”</a:t>
            </a:r>
            <a:r>
              <a:rPr lang="ar-DZ" dirty="0">
                <a:latin typeface="Calibri" panose="020F0502020204030204" pitchFamily="34" charset="0"/>
                <a:cs typeface="Calibri" panose="020F0502020204030204" pitchFamily="34" charset="0"/>
              </a:rPr>
              <a:t> </a:t>
            </a:r>
            <a:r>
              <a:rPr lang="fr-FR" dirty="0">
                <a:latin typeface="Calibri" panose="020F0502020204030204" pitchFamily="34" charset="0"/>
                <a:cs typeface="Calibri" panose="020F0502020204030204" pitchFamily="34" charset="0"/>
              </a:rPr>
              <a:t>”، </a:t>
            </a:r>
            <a:r>
              <a:rPr lang="ar-DZ" dirty="0">
                <a:latin typeface="Calibri" panose="020F0502020204030204" pitchFamily="34" charset="0"/>
                <a:cs typeface="Calibri" panose="020F0502020204030204" pitchFamily="34" charset="0"/>
              </a:rPr>
              <a:t>يتم عبر منصات توفر قروضاً إلكترونية تعتمد على تحليل البيانات بدلاً من الإجراءات التقليدية للبنوك. </a:t>
            </a:r>
          </a:p>
          <a:p>
            <a:pPr marL="265113" lvl="0" indent="0" algn="just">
              <a:buNone/>
            </a:pPr>
            <a:endParaRPr lang="ar-DZ" dirty="0">
              <a:latin typeface="Calibri" panose="020F0502020204030204" pitchFamily="34" charset="0"/>
              <a:cs typeface="Calibri" panose="020F0502020204030204" pitchFamily="34" charset="0"/>
            </a:endParaRPr>
          </a:p>
          <a:p>
            <a:pPr marL="265113" lvl="0" indent="0">
              <a:buNone/>
            </a:pPr>
            <a:endParaRPr lang="ar-DZ" b="1" dirty="0">
              <a:latin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F558E809-678B-1E91-AF0E-DBC722AB22D1}"/>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4/23/2025</a:t>
            </a:fld>
            <a:endParaRPr lang="ar-SA" b="1" dirty="0"/>
          </a:p>
        </p:txBody>
      </p:sp>
      <p:sp>
        <p:nvSpPr>
          <p:cNvPr id="5" name="Slide Number Placeholder 4">
            <a:extLst>
              <a:ext uri="{FF2B5EF4-FFF2-40B4-BE49-F238E27FC236}">
                <a16:creationId xmlns:a16="http://schemas.microsoft.com/office/drawing/2014/main" id="{5A94CD85-A552-0C50-6FBC-1BE870E3BF1D}"/>
              </a:ext>
            </a:extLst>
          </p:cNvPr>
          <p:cNvSpPr>
            <a:spLocks noGrp="1"/>
          </p:cNvSpPr>
          <p:nvPr>
            <p:ph type="sldNum" sz="quarter" idx="15"/>
          </p:nvPr>
        </p:nvSpPr>
        <p:spPr/>
        <p:txBody>
          <a:bodyPr/>
          <a:lstStyle/>
          <a:p>
            <a:fld id="{A4231B69-FBD1-4C22-85BF-9904F0109019}" type="slidenum">
              <a:rPr lang="ar-SA" smtClean="0"/>
              <a:pPr/>
              <a:t>15</a:t>
            </a:fld>
            <a:endParaRPr lang="ar-SA"/>
          </a:p>
        </p:txBody>
      </p:sp>
      <p:sp>
        <p:nvSpPr>
          <p:cNvPr id="6" name="Footer Placeholder 5">
            <a:extLst>
              <a:ext uri="{FF2B5EF4-FFF2-40B4-BE49-F238E27FC236}">
                <a16:creationId xmlns:a16="http://schemas.microsoft.com/office/drawing/2014/main" id="{E574C10D-67FB-DA75-1A8C-D4BD6418E8E6}"/>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4244788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3471CC-3922-B7AE-884C-1EF07E8185E1}"/>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E91C7DB8-F34E-D3F7-F132-3B3ED68C2E3A}"/>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4E119339-D6C2-F7F1-2C91-54222E48D93F}"/>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a:bodyPr>
          <a:lstStyle/>
          <a:p>
            <a:pPr marL="265113" lvl="0" indent="0">
              <a:buNone/>
            </a:pPr>
            <a:r>
              <a:rPr lang="ar-DZ" b="1" dirty="0">
                <a:latin typeface="Calibri" panose="020F0502020204030204" pitchFamily="34" charset="0"/>
                <a:cs typeface="Calibri" panose="020F0502020204030204" pitchFamily="34" charset="0"/>
              </a:rPr>
              <a:t>3-	 النظام البيئي المالي الجديد: شركات التكنولوجيا المالية</a:t>
            </a:r>
          </a:p>
          <a:p>
            <a:pPr marL="265113" lvl="0" indent="0">
              <a:buNone/>
            </a:pPr>
            <a:r>
              <a:rPr lang="ar-DZ" b="1" dirty="0">
                <a:latin typeface="Calibri" panose="020F0502020204030204" pitchFamily="34" charset="0"/>
                <a:cs typeface="Calibri" panose="020F0502020204030204" pitchFamily="34" charset="0"/>
              </a:rPr>
              <a:t>3-1 استخدامات التكنولوجيا المالية </a:t>
            </a:r>
            <a:r>
              <a:rPr lang="fr-FR" b="1" dirty="0">
                <a:latin typeface="Calibri" panose="020F0502020204030204" pitchFamily="34" charset="0"/>
                <a:cs typeface="Calibri" panose="020F0502020204030204" pitchFamily="34" charset="0"/>
              </a:rPr>
              <a:t>FinTech)</a:t>
            </a:r>
            <a:r>
              <a:rPr lang="ar-DZ" b="1" dirty="0">
                <a:latin typeface="Calibri" panose="020F0502020204030204" pitchFamily="34" charset="0"/>
                <a:cs typeface="Calibri" panose="020F0502020204030204" pitchFamily="34" charset="0"/>
              </a:rPr>
              <a:t>)</a:t>
            </a:r>
          </a:p>
          <a:p>
            <a:pPr marL="265113" lvl="0" indent="0" algn="just">
              <a:buNone/>
            </a:pPr>
            <a:r>
              <a:rPr lang="ar-DZ" dirty="0">
                <a:latin typeface="Calibri" panose="020F0502020204030204" pitchFamily="34" charset="0"/>
                <a:cs typeface="Calibri" panose="020F0502020204030204" pitchFamily="34" charset="0"/>
              </a:rPr>
              <a:t>بالإضافة إلى ما سبق، يتيح الاستثمار الرقمي، عبر ما هو متاح من منصات للمستثمرين الوصول إلى الأسواق المالية وتقديم خدمات الاستشارات الاستثمارية عبر الإنترنت. وكذا التأمين الرقمي، حيث يتم استخدام التكنولوجيا لتحسين وتبسيط عمليات شراء وإدارة التأمين. بمقابل ذلك، نجد أيضا  أن العملات الرقمية، والبلوك تشين، مثل البيتكوين وتقنيات البلوك تشين، تقدم طرقًا جديدة للتعاملات المالية الموزعة والآمنة. وهذا ما </a:t>
            </a:r>
            <a:r>
              <a:rPr lang="ar-DZ" b="0" i="0" dirty="0">
                <a:solidFill>
                  <a:srgbClr val="2C2F34"/>
                </a:solidFill>
                <a:effectLst/>
                <a:latin typeface="Calibri" panose="020F0502020204030204" pitchFamily="34" charset="0"/>
                <a:cs typeface="Calibri" panose="020F0502020204030204" pitchFamily="34" charset="0"/>
              </a:rPr>
              <a:t>يوفر فرصًا جديدة للمستهلكين والشركات لإدارة شؤونهم المالية والانخراط في الأنشطة الاقتصادية. </a:t>
            </a:r>
            <a:endParaRPr lang="ar-DZ" b="1" dirty="0">
              <a:latin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5894441D-12F5-02D1-2F0A-F877D50777F9}"/>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4/24/2025</a:t>
            </a:fld>
            <a:endParaRPr lang="ar-SA" b="1" dirty="0"/>
          </a:p>
        </p:txBody>
      </p:sp>
      <p:sp>
        <p:nvSpPr>
          <p:cNvPr id="5" name="Slide Number Placeholder 4">
            <a:extLst>
              <a:ext uri="{FF2B5EF4-FFF2-40B4-BE49-F238E27FC236}">
                <a16:creationId xmlns:a16="http://schemas.microsoft.com/office/drawing/2014/main" id="{B82B94A7-F552-F745-EF62-C9D32AB2E19B}"/>
              </a:ext>
            </a:extLst>
          </p:cNvPr>
          <p:cNvSpPr>
            <a:spLocks noGrp="1"/>
          </p:cNvSpPr>
          <p:nvPr>
            <p:ph type="sldNum" sz="quarter" idx="15"/>
          </p:nvPr>
        </p:nvSpPr>
        <p:spPr/>
        <p:txBody>
          <a:bodyPr/>
          <a:lstStyle/>
          <a:p>
            <a:fld id="{A4231B69-FBD1-4C22-85BF-9904F0109019}" type="slidenum">
              <a:rPr lang="ar-SA" smtClean="0"/>
              <a:pPr/>
              <a:t>16</a:t>
            </a:fld>
            <a:endParaRPr lang="ar-SA"/>
          </a:p>
        </p:txBody>
      </p:sp>
      <p:sp>
        <p:nvSpPr>
          <p:cNvPr id="6" name="Footer Placeholder 5">
            <a:extLst>
              <a:ext uri="{FF2B5EF4-FFF2-40B4-BE49-F238E27FC236}">
                <a16:creationId xmlns:a16="http://schemas.microsoft.com/office/drawing/2014/main" id="{C344BFB8-3B7F-A43E-A3AD-9D4072556CA8}"/>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1137736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98D224-3246-1B8F-528C-41B0DA0CEB30}"/>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60095414-EE25-3861-374C-62D8E2F09DC4}"/>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F99B26EF-4915-4F7F-E427-018CE74C5556}"/>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pPr marL="265113" lvl="0" indent="0">
              <a:buNone/>
            </a:pPr>
            <a:r>
              <a:rPr lang="ar-DZ" b="1" dirty="0">
                <a:latin typeface="Calibri" panose="020F0502020204030204" pitchFamily="34" charset="0"/>
                <a:cs typeface="Calibri" panose="020F0502020204030204" pitchFamily="34" charset="0"/>
              </a:rPr>
              <a:t>3-	 النظام البيئي المالي الجديد: شركات التكنولوجيا المالية</a:t>
            </a:r>
          </a:p>
          <a:p>
            <a:pPr marL="265113" lvl="0" indent="0">
              <a:buNone/>
            </a:pPr>
            <a:r>
              <a:rPr lang="ar-DZ" b="1" dirty="0">
                <a:latin typeface="Calibri" panose="020F0502020204030204" pitchFamily="34" charset="0"/>
                <a:cs typeface="Calibri" panose="020F0502020204030204" pitchFamily="34" charset="0"/>
              </a:rPr>
              <a:t>3-1 استخدامات التكنولوجيا المالية </a:t>
            </a:r>
            <a:r>
              <a:rPr lang="fr-FR" b="1" dirty="0">
                <a:latin typeface="Calibri" panose="020F0502020204030204" pitchFamily="34" charset="0"/>
                <a:cs typeface="Calibri" panose="020F0502020204030204" pitchFamily="34" charset="0"/>
              </a:rPr>
              <a:t>FinTech)</a:t>
            </a:r>
            <a:r>
              <a:rPr lang="ar-DZ" b="1" dirty="0">
                <a:latin typeface="Calibri" panose="020F0502020204030204" pitchFamily="34" charset="0"/>
                <a:cs typeface="Calibri" panose="020F0502020204030204" pitchFamily="34" charset="0"/>
              </a:rPr>
              <a:t>)</a:t>
            </a:r>
          </a:p>
          <a:p>
            <a:pPr marL="265113" lvl="0" indent="0" algn="just">
              <a:buNone/>
            </a:pPr>
            <a:r>
              <a:rPr lang="ar-DZ" dirty="0">
                <a:latin typeface="Calibri" panose="020F0502020204030204" pitchFamily="34" charset="0"/>
                <a:cs typeface="Calibri" panose="020F0502020204030204" pitchFamily="34" charset="0"/>
              </a:rPr>
              <a:t>من جهة أخرى ، تفيد الأرقام الواردة عن التكنولوجيا المالية كون أن انتشار استخدامها في تزايد مستمر، حيث  شهدت نموًا كبيرًا في السنوات الأخيرة. وهناك العديد من الأرقام والإحصاءات التي تعكس هذا النمو. فمن المتوقع أن يصل حجم سوق التكنولوجيا المالية العالمية إلى حوالي 324 مليار دولار بحلول عام 2026، بمعدل نمو سنوي مركب قدره 23.41% من عام 2021 إلى 2026.</a:t>
            </a:r>
          </a:p>
          <a:p>
            <a:pPr marL="265113" lvl="0" indent="0" algn="just">
              <a:buNone/>
            </a:pPr>
            <a:endParaRPr lang="ar-DZ" dirty="0">
              <a:latin typeface="Calibri" panose="020F0502020204030204" pitchFamily="34" charset="0"/>
              <a:cs typeface="Calibri" panose="020F0502020204030204" pitchFamily="34" charset="0"/>
            </a:endParaRPr>
          </a:p>
          <a:p>
            <a:pPr marL="265113" lvl="0" indent="0" algn="just">
              <a:buNone/>
            </a:pPr>
            <a:r>
              <a:rPr lang="ar-DZ" dirty="0">
                <a:latin typeface="Calibri" panose="020F0502020204030204" pitchFamily="34" charset="0"/>
                <a:cs typeface="Calibri" panose="020F0502020204030204" pitchFamily="34" charset="0"/>
              </a:rPr>
              <a:t>كما أنه في عام 2021، بلغ إجمالي الاستثمار في شركات </a:t>
            </a:r>
            <a:r>
              <a:rPr lang="fr-FR" dirty="0">
                <a:latin typeface="Calibri" panose="020F0502020204030204" pitchFamily="34" charset="0"/>
                <a:cs typeface="Calibri" panose="020F0502020204030204" pitchFamily="34" charset="0"/>
              </a:rPr>
              <a:t>FinTech </a:t>
            </a:r>
            <a:r>
              <a:rPr lang="ar-DZ" dirty="0">
                <a:latin typeface="Calibri" panose="020F0502020204030204" pitchFamily="34" charset="0"/>
                <a:cs typeface="Calibri" panose="020F0502020204030204" pitchFamily="34" charset="0"/>
              </a:rPr>
              <a:t> حوالي 210 مليار دولار، مع أكثر من 5,684 صفقة حول العالم. ويوجد أكثر من 26,000 شركة  </a:t>
            </a:r>
            <a:r>
              <a:rPr lang="fr-FR" dirty="0">
                <a:latin typeface="Calibri" panose="020F0502020204030204" pitchFamily="34" charset="0"/>
                <a:cs typeface="Calibri" panose="020F0502020204030204" pitchFamily="34" charset="0"/>
              </a:rPr>
              <a:t>FinTech </a:t>
            </a:r>
            <a:r>
              <a:rPr lang="ar-DZ" dirty="0">
                <a:latin typeface="Calibri" panose="020F0502020204030204" pitchFamily="34" charset="0"/>
                <a:cs typeface="Calibri" panose="020F0502020204030204" pitchFamily="34" charset="0"/>
              </a:rPr>
              <a:t> حول العالم، تتوزع بين أمريكا الشمالية وأوروبا وآسيا وأفريقيا وأمريكا اللاتينية.</a:t>
            </a:r>
            <a:endParaRPr lang="ar-DZ" b="1" dirty="0">
              <a:latin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284A95D7-4677-8373-353E-C1B02179215E}"/>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4/24/2025</a:t>
            </a:fld>
            <a:endParaRPr lang="ar-SA" b="1" dirty="0"/>
          </a:p>
        </p:txBody>
      </p:sp>
      <p:sp>
        <p:nvSpPr>
          <p:cNvPr id="5" name="Slide Number Placeholder 4">
            <a:extLst>
              <a:ext uri="{FF2B5EF4-FFF2-40B4-BE49-F238E27FC236}">
                <a16:creationId xmlns:a16="http://schemas.microsoft.com/office/drawing/2014/main" id="{30E9A06E-83E8-92E5-7D93-B67AF18D1093}"/>
              </a:ext>
            </a:extLst>
          </p:cNvPr>
          <p:cNvSpPr>
            <a:spLocks noGrp="1"/>
          </p:cNvSpPr>
          <p:nvPr>
            <p:ph type="sldNum" sz="quarter" idx="15"/>
          </p:nvPr>
        </p:nvSpPr>
        <p:spPr/>
        <p:txBody>
          <a:bodyPr/>
          <a:lstStyle/>
          <a:p>
            <a:fld id="{A4231B69-FBD1-4C22-85BF-9904F0109019}" type="slidenum">
              <a:rPr lang="ar-SA" smtClean="0"/>
              <a:pPr/>
              <a:t>17</a:t>
            </a:fld>
            <a:endParaRPr lang="ar-SA"/>
          </a:p>
        </p:txBody>
      </p:sp>
      <p:sp>
        <p:nvSpPr>
          <p:cNvPr id="6" name="Footer Placeholder 5">
            <a:extLst>
              <a:ext uri="{FF2B5EF4-FFF2-40B4-BE49-F238E27FC236}">
                <a16:creationId xmlns:a16="http://schemas.microsoft.com/office/drawing/2014/main" id="{3E1B0A0D-912A-DF2B-1B10-04F86D0A4E52}"/>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10678328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EB43E2-A660-10F5-36FB-F819871622A8}"/>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B7D6AABF-310F-DB40-4AFB-6849DAD491B2}"/>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F5B394B1-70AD-A30E-BBC1-A9F58E7A276A}"/>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265113" lvl="0" indent="0">
              <a:buNone/>
            </a:pPr>
            <a:r>
              <a:rPr lang="ar-DZ" b="1" dirty="0">
                <a:latin typeface="Calibri" panose="020F0502020204030204" pitchFamily="34" charset="0"/>
                <a:cs typeface="Calibri" panose="020F0502020204030204" pitchFamily="34" charset="0"/>
              </a:rPr>
              <a:t>3-	 النظام البيئي المالي الجديد: شركات التكنولوجيا المالية</a:t>
            </a:r>
          </a:p>
          <a:p>
            <a:pPr marL="265113" lvl="0" indent="0">
              <a:buNone/>
            </a:pPr>
            <a:r>
              <a:rPr lang="ar-DZ" b="1" dirty="0">
                <a:latin typeface="Calibri" panose="020F0502020204030204" pitchFamily="34" charset="0"/>
                <a:cs typeface="Calibri" panose="020F0502020204030204" pitchFamily="34" charset="0"/>
              </a:rPr>
              <a:t>3-1 استخدامات التكنولوجيا المالية </a:t>
            </a:r>
            <a:r>
              <a:rPr lang="fr-FR" b="1" dirty="0">
                <a:latin typeface="Calibri" panose="020F0502020204030204" pitchFamily="34" charset="0"/>
                <a:cs typeface="Calibri" panose="020F0502020204030204" pitchFamily="34" charset="0"/>
              </a:rPr>
              <a:t>FinTech)</a:t>
            </a:r>
            <a:r>
              <a:rPr lang="ar-DZ" b="1" dirty="0">
                <a:latin typeface="Calibri" panose="020F0502020204030204" pitchFamily="34" charset="0"/>
                <a:cs typeface="Calibri" panose="020F0502020204030204" pitchFamily="34" charset="0"/>
              </a:rPr>
              <a:t>)</a:t>
            </a:r>
          </a:p>
          <a:p>
            <a:pPr marL="265113" lvl="0" indent="0" algn="just">
              <a:buNone/>
            </a:pPr>
            <a:r>
              <a:rPr lang="ar-DZ" dirty="0">
                <a:latin typeface="Calibri" panose="020F0502020204030204" pitchFamily="34" charset="0"/>
                <a:cs typeface="Calibri" panose="020F0502020204030204" pitchFamily="34" charset="0"/>
              </a:rPr>
              <a:t>وتشهد آسيا أسرع نمو في مجال </a:t>
            </a:r>
            <a:r>
              <a:rPr lang="fr-FR" dirty="0">
                <a:latin typeface="Calibri" panose="020F0502020204030204" pitchFamily="34" charset="0"/>
                <a:cs typeface="Calibri" panose="020F0502020204030204" pitchFamily="34" charset="0"/>
              </a:rPr>
              <a:t>FinTech، </a:t>
            </a:r>
            <a:r>
              <a:rPr lang="ar-DZ" dirty="0">
                <a:latin typeface="Calibri" panose="020F0502020204030204" pitchFamily="34" charset="0"/>
                <a:cs typeface="Calibri" panose="020F0502020204030204" pitchFamily="34" charset="0"/>
              </a:rPr>
              <a:t>مع وجود عدد كبير من الشركات الناشئة في الصين والهند وسنغافورة التي تسهم في تطور القطاع. وبحلول عام 2024، من المتوقع أن يصل عدد مستخدمي الخدمات المصرفية الرقمية إلى حوالي 3.6 مليار مستخدم على مستوى العالم. </a:t>
            </a:r>
          </a:p>
          <a:p>
            <a:pPr marL="265113" lvl="0" indent="0" algn="just">
              <a:buNone/>
            </a:pPr>
            <a:r>
              <a:rPr lang="ar-DZ" b="1" dirty="0">
                <a:latin typeface="Calibri" panose="020F0502020204030204" pitchFamily="34" charset="0"/>
                <a:cs typeface="Calibri" panose="020F0502020204030204" pitchFamily="34" charset="0"/>
              </a:rPr>
              <a:t>3-2 تحديات التكنولوجيا المالية </a:t>
            </a:r>
            <a:r>
              <a:rPr lang="en-GB" b="1" dirty="0">
                <a:latin typeface="Calibri" panose="020F0502020204030204" pitchFamily="34" charset="0"/>
                <a:cs typeface="Calibri" panose="020F0502020204030204" pitchFamily="34" charset="0"/>
              </a:rPr>
              <a:t>FinTech</a:t>
            </a:r>
          </a:p>
          <a:p>
            <a:pPr marL="265113" lvl="0" indent="0" algn="just">
              <a:buNone/>
            </a:pPr>
            <a:r>
              <a:rPr lang="ar-DZ" dirty="0">
                <a:latin typeface="Calibri" panose="020F0502020204030204" pitchFamily="34" charset="0"/>
                <a:cs typeface="Calibri" panose="020F0502020204030204" pitchFamily="34" charset="0"/>
              </a:rPr>
              <a:t>تشمل تحديات التكنولوجيا المالية عدة جوانب تؤثر على نمو وتطور هذا القطاع، وتتضمن كل من التنظيم والتشريعات. فالتكنولوجيا المالية تتطلب بيئة قانونية وتنظيمية ملائمة لتمكين الابتكار وضمان الأمان المالي. قد تكون التشريعات القديمة أو النقص في النصوص القانونية التي تنظم التكنولوجيا المالية تحديات رئيسية. زيادة على تحدي تحقيق الأمان والخصوصية، فالتعامل مع البيانات المالية والشخصية يتطلب معايير أمان عالية لمنع الاختراقات والاحتيال، مما يجعل الأمان وحماية الخصوصية تحديات رئيسية لشركات </a:t>
            </a:r>
            <a:r>
              <a:rPr lang="fr-FR" dirty="0">
                <a:latin typeface="Calibri" panose="020F0502020204030204" pitchFamily="34" charset="0"/>
                <a:cs typeface="Calibri" panose="020F0502020204030204" pitchFamily="34" charset="0"/>
              </a:rPr>
              <a:t>FinTech.</a:t>
            </a:r>
            <a:endParaRPr lang="ar-DZ" dirty="0">
              <a:latin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FA9EBB0E-2DC9-05DC-9D76-6785DF1C8B5F}"/>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4/24/2025</a:t>
            </a:fld>
            <a:endParaRPr lang="ar-SA" b="1" dirty="0"/>
          </a:p>
        </p:txBody>
      </p:sp>
      <p:sp>
        <p:nvSpPr>
          <p:cNvPr id="5" name="Slide Number Placeholder 4">
            <a:extLst>
              <a:ext uri="{FF2B5EF4-FFF2-40B4-BE49-F238E27FC236}">
                <a16:creationId xmlns:a16="http://schemas.microsoft.com/office/drawing/2014/main" id="{DE54FDCC-F24B-C9E3-D6D1-0CEE5521230A}"/>
              </a:ext>
            </a:extLst>
          </p:cNvPr>
          <p:cNvSpPr>
            <a:spLocks noGrp="1"/>
          </p:cNvSpPr>
          <p:nvPr>
            <p:ph type="sldNum" sz="quarter" idx="15"/>
          </p:nvPr>
        </p:nvSpPr>
        <p:spPr/>
        <p:txBody>
          <a:bodyPr/>
          <a:lstStyle/>
          <a:p>
            <a:fld id="{A4231B69-FBD1-4C22-85BF-9904F0109019}" type="slidenum">
              <a:rPr lang="ar-SA" smtClean="0"/>
              <a:pPr/>
              <a:t>18</a:t>
            </a:fld>
            <a:endParaRPr lang="ar-SA"/>
          </a:p>
        </p:txBody>
      </p:sp>
      <p:sp>
        <p:nvSpPr>
          <p:cNvPr id="6" name="Footer Placeholder 5">
            <a:extLst>
              <a:ext uri="{FF2B5EF4-FFF2-40B4-BE49-F238E27FC236}">
                <a16:creationId xmlns:a16="http://schemas.microsoft.com/office/drawing/2014/main" id="{8FD919EA-4C47-C119-601D-8F5F4D2605F0}"/>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5213801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E7A7DF-C186-3941-95D4-77377ECCCF61}"/>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A3285741-812C-5E49-5412-1C245EFF7EF4}"/>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FA6E847E-8C15-F5FD-1D93-8CA13761FB28}"/>
              </a:ext>
            </a:extLst>
          </p:cNvPr>
          <p:cNvSpPr>
            <a:spLocks noGrp="1"/>
          </p:cNvSpPr>
          <p:nvPr>
            <p:ph sz="quarter" idx="1"/>
          </p:nvPr>
        </p:nvSpPr>
        <p:spPr>
          <a:xfrm>
            <a:off x="539552" y="1268760"/>
            <a:ext cx="7467600" cy="5040560"/>
          </a:xfrm>
        </p:spPr>
        <p:style>
          <a:lnRef idx="2">
            <a:schemeClr val="dk1"/>
          </a:lnRef>
          <a:fillRef idx="1">
            <a:schemeClr val="lt1"/>
          </a:fillRef>
          <a:effectRef idx="0">
            <a:schemeClr val="dk1"/>
          </a:effectRef>
          <a:fontRef idx="minor">
            <a:schemeClr val="dk1"/>
          </a:fontRef>
        </p:style>
        <p:txBody>
          <a:bodyPr>
            <a:normAutofit lnSpcReduction="10000"/>
          </a:bodyPr>
          <a:lstStyle/>
          <a:p>
            <a:pPr marL="265113" lvl="0" indent="0">
              <a:buNone/>
            </a:pPr>
            <a:r>
              <a:rPr lang="ar-DZ" b="1" dirty="0">
                <a:latin typeface="Calibri" panose="020F0502020204030204" pitchFamily="34" charset="0"/>
                <a:cs typeface="Calibri" panose="020F0502020204030204" pitchFamily="34" charset="0"/>
              </a:rPr>
              <a:t>3-	 النظام البيئي المالي الجديد: شركات التكنولوجيا المالية</a:t>
            </a:r>
          </a:p>
          <a:p>
            <a:pPr marL="265113" lvl="0" indent="0" algn="just">
              <a:buNone/>
            </a:pPr>
            <a:r>
              <a:rPr lang="ar-DZ" dirty="0">
                <a:latin typeface="Calibri" panose="020F0502020204030204" pitchFamily="34" charset="0"/>
                <a:cs typeface="Calibri" panose="020F0502020204030204" pitchFamily="34" charset="0"/>
              </a:rPr>
              <a:t>فالتقدم السريع في التكنولوجيا مثل الذكاء الاصطناعي، والتحليل الضخم للبيانات، وتقنيات البلوك تشين</a:t>
            </a:r>
            <a:r>
              <a:rPr lang="en-GB" dirty="0">
                <a:latin typeface="Calibri" panose="020F0502020204030204" pitchFamily="34" charset="0"/>
                <a:cs typeface="Calibri" panose="020F0502020204030204" pitchFamily="34" charset="0"/>
              </a:rPr>
              <a:t> Blockchain</a:t>
            </a:r>
            <a:r>
              <a:rPr lang="ar-DZ" dirty="0">
                <a:latin typeface="Calibri" panose="020F0502020204030204" pitchFamily="34" charset="0"/>
                <a:cs typeface="Calibri" panose="020F0502020204030204" pitchFamily="34" charset="0"/>
              </a:rPr>
              <a:t> ، سيساعد على فتح آفاق جديدة لتقديم خدمات مالية مبتكرة، مثل الدفعات الرقمية، والإقراض عبر الإنترنت، والاستثمار الآلي، والتأمين الرقمي. إذ تعتبر الشركات الناشئة في </a:t>
            </a:r>
            <a:r>
              <a:rPr lang="fr-FR" dirty="0">
                <a:latin typeface="Calibri" panose="020F0502020204030204" pitchFamily="34" charset="0"/>
                <a:cs typeface="Calibri" panose="020F0502020204030204" pitchFamily="34" charset="0"/>
              </a:rPr>
              <a:t>FinTech، </a:t>
            </a:r>
            <a:r>
              <a:rPr lang="ar-DZ" dirty="0">
                <a:latin typeface="Calibri" panose="020F0502020204030204" pitchFamily="34" charset="0"/>
                <a:cs typeface="Calibri" panose="020F0502020204030204" pitchFamily="34" charset="0"/>
              </a:rPr>
              <a:t>إلى جانب البنوك التقليدية المبادرة، بمثابة محركات للابتكار والتنافسية  بالتعاون بين القطاع الخاص، والحكومات، والمؤسسات التنظيمية، تمكن من تجاوز التحديات وتوفير بيئة مواتية لنمو</a:t>
            </a:r>
            <a:r>
              <a:rPr lang="fr-FR" dirty="0">
                <a:latin typeface="Calibri" panose="020F0502020204030204" pitchFamily="34" charset="0"/>
                <a:cs typeface="Calibri" panose="020F0502020204030204" pitchFamily="34" charset="0"/>
              </a:rPr>
              <a:t>FinTech</a:t>
            </a:r>
            <a:r>
              <a:rPr lang="ar-DZ" dirty="0">
                <a:latin typeface="Calibri" panose="020F0502020204030204" pitchFamily="34" charset="0"/>
                <a:cs typeface="Calibri" panose="020F0502020204030204" pitchFamily="34" charset="0"/>
              </a:rPr>
              <a:t> . فبالتعاون بين القطاع الخاص، والحكومات، والمؤسسات التنظيمية، يمكن تجاوز التحديات وتوفير بيئة مواتية لنمو</a:t>
            </a:r>
            <a:r>
              <a:rPr lang="fr-FR" dirty="0">
                <a:latin typeface="Calibri" panose="020F0502020204030204" pitchFamily="34" charset="0"/>
                <a:cs typeface="Calibri" panose="020F0502020204030204" pitchFamily="34" charset="0"/>
              </a:rPr>
              <a:t>FinTech </a:t>
            </a:r>
            <a:r>
              <a:rPr lang="ar-DZ" dirty="0">
                <a:latin typeface="Calibri" panose="020F0502020204030204" pitchFamily="34" charset="0"/>
                <a:cs typeface="Calibri" panose="020F0502020204030204" pitchFamily="34" charset="0"/>
              </a:rPr>
              <a:t> . ومن المتوقع أن يستمر هذا القطاع في النمو والتطور، مما يوفر فرصًا جديدة للمستهلكين والشركات للاستفادة من الابتكارات التكنولوجية في إدارة شؤونهم المالية بطرق أكثر كفاءة وملاءمة للواقع الرقمي المعاصر..</a:t>
            </a:r>
          </a:p>
        </p:txBody>
      </p:sp>
      <p:sp>
        <p:nvSpPr>
          <p:cNvPr id="4" name="Date Placeholder 3">
            <a:extLst>
              <a:ext uri="{FF2B5EF4-FFF2-40B4-BE49-F238E27FC236}">
                <a16:creationId xmlns:a16="http://schemas.microsoft.com/office/drawing/2014/main" id="{FA5A7FC7-2A85-FFA3-C7D3-55F11B2A7C98}"/>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4/24/2025</a:t>
            </a:fld>
            <a:endParaRPr lang="ar-SA" b="1" dirty="0"/>
          </a:p>
        </p:txBody>
      </p:sp>
      <p:sp>
        <p:nvSpPr>
          <p:cNvPr id="5" name="Slide Number Placeholder 4">
            <a:extLst>
              <a:ext uri="{FF2B5EF4-FFF2-40B4-BE49-F238E27FC236}">
                <a16:creationId xmlns:a16="http://schemas.microsoft.com/office/drawing/2014/main" id="{107D0B46-1916-C196-45A2-9C8EA22CE10D}"/>
              </a:ext>
            </a:extLst>
          </p:cNvPr>
          <p:cNvSpPr>
            <a:spLocks noGrp="1"/>
          </p:cNvSpPr>
          <p:nvPr>
            <p:ph type="sldNum" sz="quarter" idx="15"/>
          </p:nvPr>
        </p:nvSpPr>
        <p:spPr/>
        <p:txBody>
          <a:bodyPr/>
          <a:lstStyle/>
          <a:p>
            <a:fld id="{A4231B69-FBD1-4C22-85BF-9904F0109019}" type="slidenum">
              <a:rPr lang="ar-SA" smtClean="0"/>
              <a:pPr/>
              <a:t>19</a:t>
            </a:fld>
            <a:endParaRPr lang="ar-SA"/>
          </a:p>
        </p:txBody>
      </p:sp>
      <p:sp>
        <p:nvSpPr>
          <p:cNvPr id="6" name="Footer Placeholder 5">
            <a:extLst>
              <a:ext uri="{FF2B5EF4-FFF2-40B4-BE49-F238E27FC236}">
                <a16:creationId xmlns:a16="http://schemas.microsoft.com/office/drawing/2014/main" id="{57F45ACC-635A-D495-FE81-5A09B4A410E2}"/>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177400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a:bodyPr>
          <a:lstStyle/>
          <a:p>
            <a:pPr marL="354013" lvl="0" indent="0">
              <a:buNone/>
            </a:pPr>
            <a:r>
              <a:rPr lang="ar-DZ" b="1" dirty="0">
                <a:latin typeface="Calibri" panose="020F0502020204030204" pitchFamily="34" charset="0"/>
                <a:cs typeface="Calibri" panose="020F0502020204030204" pitchFamily="34" charset="0"/>
              </a:rPr>
              <a:t>يتضمن موضوع هذا الفصل المحاور الآتية:</a:t>
            </a:r>
          </a:p>
          <a:p>
            <a:pPr marL="265113" lvl="0" indent="0">
              <a:buNone/>
            </a:pPr>
            <a:br>
              <a:rPr lang="ar-DZ" b="1" dirty="0">
                <a:latin typeface="Calibri" panose="020F0502020204030204" pitchFamily="34" charset="0"/>
                <a:cs typeface="Calibri" panose="020F0502020204030204" pitchFamily="34" charset="0"/>
              </a:rPr>
            </a:br>
            <a:r>
              <a:rPr lang="ar-DZ" b="1" dirty="0">
                <a:latin typeface="Calibri" panose="020F0502020204030204" pitchFamily="34" charset="0"/>
                <a:cs typeface="Calibri" panose="020F0502020204030204" pitchFamily="34" charset="0"/>
              </a:rPr>
              <a:t>1- 	المساهمون</a:t>
            </a:r>
          </a:p>
          <a:p>
            <a:pPr marL="265113" lvl="0" indent="0">
              <a:buNone/>
            </a:pPr>
            <a:r>
              <a:rPr lang="ar-DZ" b="1" dirty="0">
                <a:latin typeface="Calibri" panose="020F0502020204030204" pitchFamily="34" charset="0"/>
                <a:cs typeface="Calibri" panose="020F0502020204030204" pitchFamily="34" charset="0"/>
              </a:rPr>
              <a:t>2-	الأسواق المالية: البورصة، البنوك والمؤسسات المالية</a:t>
            </a:r>
          </a:p>
          <a:p>
            <a:pPr marL="265113" lvl="0" indent="0">
              <a:buNone/>
            </a:pPr>
            <a:r>
              <a:rPr lang="ar-DZ" b="1" dirty="0">
                <a:latin typeface="Calibri" panose="020F0502020204030204" pitchFamily="34" charset="0"/>
                <a:cs typeface="Calibri" panose="020F0502020204030204" pitchFamily="34" charset="0"/>
              </a:rPr>
              <a:t>3-	 النظام البيئي المالي شركات التكنولوجيا المالية، الجديد.</a:t>
            </a:r>
          </a:p>
        </p:txBody>
      </p:sp>
      <p:sp>
        <p:nvSpPr>
          <p:cNvPr id="4" name="Date Placeholder 3"/>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4/19/2025</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2</a:t>
            </a:fld>
            <a:endParaRPr lang="ar-SA"/>
          </a:p>
        </p:txBody>
      </p:sp>
      <p:sp>
        <p:nvSpPr>
          <p:cNvPr id="6" name="Footer Placeholder 5"/>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8CFCC0-CBAC-3BE4-B41B-41AB1795864B}"/>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159BA6DA-8EAF-E498-3985-7E60D4F8BA38}"/>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0C53EFAD-5A25-9D68-463E-454EFB77494E}"/>
              </a:ext>
            </a:extLst>
          </p:cNvPr>
          <p:cNvSpPr>
            <a:spLocks noGrp="1"/>
          </p:cNvSpPr>
          <p:nvPr>
            <p:ph sz="quarter" idx="1"/>
          </p:nvPr>
        </p:nvSpPr>
        <p:spPr>
          <a:xfrm>
            <a:off x="539552" y="1268760"/>
            <a:ext cx="7467600" cy="5040560"/>
          </a:xfrm>
        </p:spPr>
        <p:style>
          <a:lnRef idx="2">
            <a:schemeClr val="dk1"/>
          </a:lnRef>
          <a:fillRef idx="1">
            <a:schemeClr val="lt1"/>
          </a:fillRef>
          <a:effectRef idx="0">
            <a:schemeClr val="dk1"/>
          </a:effectRef>
          <a:fontRef idx="minor">
            <a:schemeClr val="dk1"/>
          </a:fontRef>
        </p:style>
        <p:txBody>
          <a:bodyPr>
            <a:normAutofit/>
          </a:bodyPr>
          <a:lstStyle/>
          <a:p>
            <a:pPr marL="265113" lvl="0" indent="0">
              <a:buNone/>
            </a:pPr>
            <a:r>
              <a:rPr lang="ar-DZ" b="1" dirty="0">
                <a:latin typeface="Calibri" panose="020F0502020204030204" pitchFamily="34" charset="0"/>
                <a:cs typeface="Calibri" panose="020F0502020204030204" pitchFamily="34" charset="0"/>
              </a:rPr>
              <a:t>3-	 النظام البيئي المالي الجديد: شركات التكنولوجيا المالية</a:t>
            </a:r>
          </a:p>
          <a:p>
            <a:pPr marL="265113" lvl="0" indent="0" algn="just">
              <a:buNone/>
            </a:pPr>
            <a:r>
              <a:rPr lang="ar-DZ" b="1" dirty="0">
                <a:latin typeface="Calibri" panose="020F0502020204030204" pitchFamily="34" charset="0"/>
                <a:cs typeface="Calibri" panose="020F0502020204030204" pitchFamily="34" charset="0"/>
              </a:rPr>
              <a:t>3-3 طبيعة أنواع شركات التكنولوجية المالية:</a:t>
            </a:r>
          </a:p>
          <a:p>
            <a:pPr marL="265113" lvl="0" indent="0" algn="just">
              <a:buNone/>
            </a:pPr>
            <a:r>
              <a:rPr lang="ar-DZ" dirty="0">
                <a:latin typeface="Calibri" panose="020F0502020204030204" pitchFamily="34" charset="0"/>
                <a:cs typeface="Calibri" panose="020F0502020204030204" pitchFamily="34" charset="0"/>
              </a:rPr>
              <a:t>جاءت صناعة التكنولوجيا المالية كبديل للصناعة المالية التقليدية، حيث تم التمكن من استغلال المعرفة العلمية والتكنولوجيات الحديثة في المجال المالي. ويعتبر هذا المجال  أكثر المجالات خصبة من جانب التطبيق العملي للثورة الرقمية التي يشهدها العالم في العقود الأخيرة، نهاية من القرن العشرين وبداية القرن الواحد والعشرين.</a:t>
            </a:r>
          </a:p>
          <a:p>
            <a:pPr marL="265113" lvl="0" indent="0" algn="just">
              <a:buNone/>
            </a:pPr>
            <a:r>
              <a:rPr lang="ar-DZ" dirty="0">
                <a:latin typeface="Calibri" panose="020F0502020204030204" pitchFamily="34" charset="0"/>
                <a:cs typeface="Calibri" panose="020F0502020204030204" pitchFamily="34" charset="0"/>
              </a:rPr>
              <a:t>تقدم شركات التكنولوجيا المالية طرقًا جديدة ومحسنة للإدارة المالية، من معالجة الدفع عبر الإنترنت إلى إدارة التمويل الشخصي وحلول العمليات الاستثمارية. فالانتشار الواسع لاستخدامات الانترنيت وسع من آفاق هذا النوع من الشركات نحو العالمية وبروز بالتالي مفهوم الشركات الناشئة  </a:t>
            </a:r>
            <a:r>
              <a:rPr lang="en-GB" dirty="0">
                <a:latin typeface="Calibri" panose="020F0502020204030204" pitchFamily="34" charset="0"/>
                <a:cs typeface="Calibri" panose="020F0502020204030204" pitchFamily="34" charset="0"/>
              </a:rPr>
              <a:t>Startups Companies</a:t>
            </a:r>
            <a:r>
              <a:rPr lang="ar-DZ" dirty="0">
                <a:latin typeface="Calibri" panose="020F0502020204030204" pitchFamily="34" charset="0"/>
                <a:cs typeface="Calibri" panose="020F0502020204030204" pitchFamily="34" charset="0"/>
              </a:rPr>
              <a:t> . </a:t>
            </a:r>
          </a:p>
        </p:txBody>
      </p:sp>
      <p:sp>
        <p:nvSpPr>
          <p:cNvPr id="4" name="Date Placeholder 3">
            <a:extLst>
              <a:ext uri="{FF2B5EF4-FFF2-40B4-BE49-F238E27FC236}">
                <a16:creationId xmlns:a16="http://schemas.microsoft.com/office/drawing/2014/main" id="{31D28493-F7FA-C5EE-F281-7308FF27E330}"/>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4/25/2025</a:t>
            </a:fld>
            <a:endParaRPr lang="ar-SA" b="1" dirty="0"/>
          </a:p>
        </p:txBody>
      </p:sp>
      <p:sp>
        <p:nvSpPr>
          <p:cNvPr id="5" name="Slide Number Placeholder 4">
            <a:extLst>
              <a:ext uri="{FF2B5EF4-FFF2-40B4-BE49-F238E27FC236}">
                <a16:creationId xmlns:a16="http://schemas.microsoft.com/office/drawing/2014/main" id="{6143F493-50F2-1FBE-2947-0FBDDEA25F1F}"/>
              </a:ext>
            </a:extLst>
          </p:cNvPr>
          <p:cNvSpPr>
            <a:spLocks noGrp="1"/>
          </p:cNvSpPr>
          <p:nvPr>
            <p:ph type="sldNum" sz="quarter" idx="15"/>
          </p:nvPr>
        </p:nvSpPr>
        <p:spPr/>
        <p:txBody>
          <a:bodyPr/>
          <a:lstStyle/>
          <a:p>
            <a:fld id="{A4231B69-FBD1-4C22-85BF-9904F0109019}" type="slidenum">
              <a:rPr lang="ar-SA" smtClean="0"/>
              <a:pPr/>
              <a:t>20</a:t>
            </a:fld>
            <a:endParaRPr lang="ar-SA"/>
          </a:p>
        </p:txBody>
      </p:sp>
      <p:sp>
        <p:nvSpPr>
          <p:cNvPr id="6" name="Footer Placeholder 5">
            <a:extLst>
              <a:ext uri="{FF2B5EF4-FFF2-40B4-BE49-F238E27FC236}">
                <a16:creationId xmlns:a16="http://schemas.microsoft.com/office/drawing/2014/main" id="{D7AD72A9-C542-1640-80A5-6F7FBF36788E}"/>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4135708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589FEF-0BA5-82A2-B392-8F091A307B35}"/>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96587556-62B1-09F4-EBB7-BD6B4DAD5298}"/>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412C1E3D-B31B-ADE8-C649-6E677090EC09}"/>
              </a:ext>
            </a:extLst>
          </p:cNvPr>
          <p:cNvSpPr>
            <a:spLocks noGrp="1"/>
          </p:cNvSpPr>
          <p:nvPr>
            <p:ph sz="quarter" idx="1"/>
          </p:nvPr>
        </p:nvSpPr>
        <p:spPr>
          <a:xfrm>
            <a:off x="539552" y="1268760"/>
            <a:ext cx="7467600" cy="5040560"/>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265113" lvl="0" indent="0">
              <a:buNone/>
            </a:pPr>
            <a:r>
              <a:rPr lang="ar-DZ" b="1" dirty="0">
                <a:latin typeface="Calibri" panose="020F0502020204030204" pitchFamily="34" charset="0"/>
                <a:cs typeface="Calibri" panose="020F0502020204030204" pitchFamily="34" charset="0"/>
              </a:rPr>
              <a:t>3-	 النظام البيئي المالي الجديد: شركات التكنولوجيا المالية</a:t>
            </a:r>
          </a:p>
          <a:p>
            <a:pPr marL="265113" lvl="0" indent="0" algn="just">
              <a:buNone/>
            </a:pPr>
            <a:r>
              <a:rPr lang="ar-DZ" b="1" dirty="0">
                <a:latin typeface="Calibri" panose="020F0502020204030204" pitchFamily="34" charset="0"/>
                <a:cs typeface="Calibri" panose="020F0502020204030204" pitchFamily="34" charset="0"/>
              </a:rPr>
              <a:t>3-3-1  شركات معالجة الدفع الرقمي </a:t>
            </a:r>
            <a:r>
              <a:rPr lang="ar-DZ" dirty="0">
                <a:latin typeface="Calibri" panose="020F0502020204030204" pitchFamily="34" charset="0"/>
                <a:cs typeface="Calibri" panose="020F0502020204030204" pitchFamily="34" charset="0"/>
              </a:rPr>
              <a:t>تقديم حلول الدفع الرقمية التي تلغي الحاجة إلى النقد المادي أو بطاقات الائتمان/الخصم التقليدية. وبدلاً من ذلك، فإنها توفر طرقًا آمنة ومريحة، مثل المحافظ المحمولة، والمدفوعات غير الملموسة، والمدفوعات من نظير إلى نظير </a:t>
            </a:r>
            <a:r>
              <a:rPr lang="fr-FR" dirty="0">
                <a:latin typeface="Calibri" panose="020F0502020204030204" pitchFamily="34" charset="0"/>
                <a:cs typeface="Calibri" panose="020F0502020204030204" pitchFamily="34" charset="0"/>
              </a:rPr>
              <a:t>P</a:t>
            </a:r>
            <a:r>
              <a:rPr lang="en-GB" dirty="0" err="1">
                <a:latin typeface="Calibri" panose="020F0502020204030204" pitchFamily="34" charset="0"/>
                <a:cs typeface="Calibri" panose="020F0502020204030204" pitchFamily="34" charset="0"/>
              </a:rPr>
              <a:t>eer</a:t>
            </a:r>
            <a:r>
              <a:rPr lang="en-GB" dirty="0">
                <a:latin typeface="Calibri" panose="020F0502020204030204" pitchFamily="34" charset="0"/>
                <a:cs typeface="Calibri" panose="020F0502020204030204" pitchFamily="34" charset="0"/>
              </a:rPr>
              <a:t>-</a:t>
            </a:r>
            <a:r>
              <a:rPr lang="fr-FR" dirty="0">
                <a:latin typeface="Calibri" panose="020F0502020204030204" pitchFamily="34" charset="0"/>
                <a:cs typeface="Calibri" panose="020F0502020204030204" pitchFamily="34" charset="0"/>
              </a:rPr>
              <a:t>2-Peer).</a:t>
            </a:r>
            <a:r>
              <a:rPr lang="ar-DZ" dirty="0">
                <a:latin typeface="Calibri" panose="020F0502020204030204" pitchFamily="34" charset="0"/>
                <a:cs typeface="Calibri" panose="020F0502020204030204" pitchFamily="34" charset="0"/>
              </a:rPr>
              <a:t>)</a:t>
            </a:r>
            <a:endParaRPr lang="fr-FR" dirty="0">
              <a:latin typeface="Calibri" panose="020F0502020204030204" pitchFamily="34" charset="0"/>
              <a:cs typeface="Calibri" panose="020F0502020204030204" pitchFamily="34" charset="0"/>
            </a:endParaRPr>
          </a:p>
          <a:p>
            <a:pPr marL="265113" lvl="0" indent="0" algn="just">
              <a:buNone/>
            </a:pPr>
            <a:r>
              <a:rPr lang="ar-DZ" dirty="0">
                <a:latin typeface="Calibri" panose="020F0502020204030204" pitchFamily="34" charset="0"/>
                <a:cs typeface="Calibri" panose="020F0502020204030204" pitchFamily="34" charset="0"/>
              </a:rPr>
              <a:t>بالإضافة إلى مدفوعات </a:t>
            </a:r>
            <a:r>
              <a:rPr lang="fr-FR" dirty="0">
                <a:latin typeface="Calibri" panose="020F0502020204030204" pitchFamily="34" charset="0"/>
                <a:cs typeface="Calibri" panose="020F0502020204030204" pitchFamily="34" charset="0"/>
              </a:rPr>
              <a:t>P2P، </a:t>
            </a:r>
            <a:r>
              <a:rPr lang="ar-DZ" dirty="0">
                <a:latin typeface="Calibri" panose="020F0502020204030204" pitchFamily="34" charset="0"/>
                <a:cs typeface="Calibri" panose="020F0502020204030204" pitchFamily="34" charset="0"/>
              </a:rPr>
              <a:t>تعمل حلول الدفع </a:t>
            </a:r>
            <a:r>
              <a:rPr lang="fr-FR" dirty="0">
                <a:latin typeface="Calibri" panose="020F0502020204030204" pitchFamily="34" charset="0"/>
                <a:cs typeface="Calibri" panose="020F0502020204030204" pitchFamily="34" charset="0"/>
              </a:rPr>
              <a:t>B</a:t>
            </a:r>
            <a:r>
              <a:rPr lang="en-GB" dirty="0" err="1">
                <a:latin typeface="Calibri" panose="020F0502020204030204" pitchFamily="34" charset="0"/>
                <a:cs typeface="Calibri" panose="020F0502020204030204" pitchFamily="34" charset="0"/>
              </a:rPr>
              <a:t>usiness</a:t>
            </a:r>
            <a:r>
              <a:rPr lang="fr-FR" dirty="0">
                <a:latin typeface="Calibri" panose="020F0502020204030204" pitchFamily="34" charset="0"/>
                <a:cs typeface="Calibri" panose="020F0502020204030204" pitchFamily="34" charset="0"/>
              </a:rPr>
              <a:t>2Business </a:t>
            </a:r>
            <a:r>
              <a:rPr lang="ar-DZ" dirty="0">
                <a:latin typeface="Calibri" panose="020F0502020204030204" pitchFamily="34" charset="0"/>
                <a:cs typeface="Calibri" panose="020F0502020204030204" pitchFamily="34" charset="0"/>
              </a:rPr>
              <a:t> على تبسيط المعاملات التجارية وتوفير الأمان المعزز وتوفير التكاليف. وتشمل هذه الأدوات أدوات الفواتير، ومنصات تمويل سلسلة التوريد، وبطاقات الائتمان الافتراضية.</a:t>
            </a:r>
          </a:p>
          <a:p>
            <a:pPr marL="265113" lvl="0" indent="0" algn="just">
              <a:buNone/>
            </a:pPr>
            <a:r>
              <a:rPr lang="ar-DZ" b="1" dirty="0">
                <a:latin typeface="Calibri" panose="020F0502020204030204" pitchFamily="34" charset="0"/>
                <a:cs typeface="Calibri" panose="020F0502020204030204" pitchFamily="34" charset="0"/>
              </a:rPr>
              <a:t>3-3-2  شركات الإقراض</a:t>
            </a:r>
          </a:p>
          <a:p>
            <a:pPr marL="265113" lvl="0" indent="0" algn="just">
              <a:buNone/>
            </a:pPr>
            <a:r>
              <a:rPr lang="ar-DZ" dirty="0">
                <a:latin typeface="Calibri" panose="020F0502020204030204" pitchFamily="34" charset="0"/>
                <a:cs typeface="Calibri" panose="020F0502020204030204" pitchFamily="34" charset="0"/>
              </a:rPr>
              <a:t>لقد أحدثت شركات الإقراض عبر الإنترنت تغييرًا جذريًا في الإقراض التقليدي باستخدام الخوارزميات وتحليلات البيانات لتسهيل الحصول على قروض سريعة ومريحة. فهي تربط المقترضين مباشرة بالمقرضين دون إشراك المؤسسات المالية مثل البنوك أو الاتحادات الائتمانية.</a:t>
            </a:r>
          </a:p>
          <a:p>
            <a:pPr marL="265113" lvl="0" indent="0" algn="just">
              <a:buNone/>
            </a:pPr>
            <a:r>
              <a:rPr lang="ar-DZ" dirty="0">
                <a:latin typeface="Calibri" panose="020F0502020204030204" pitchFamily="34" charset="0"/>
                <a:cs typeface="Calibri" panose="020F0502020204030204" pitchFamily="34" charset="0"/>
              </a:rPr>
              <a:t>كما قاموا أيضًا بأتمتة عملية الإقراض التقليدية، بما في ذلك تسجيل الائتمان، وتقييم المخاطر، وإنشاء القروض، والاكتتاب، وخدمة القروض.</a:t>
            </a:r>
          </a:p>
        </p:txBody>
      </p:sp>
      <p:sp>
        <p:nvSpPr>
          <p:cNvPr id="4" name="Date Placeholder 3">
            <a:extLst>
              <a:ext uri="{FF2B5EF4-FFF2-40B4-BE49-F238E27FC236}">
                <a16:creationId xmlns:a16="http://schemas.microsoft.com/office/drawing/2014/main" id="{4651A75A-C69D-E8FD-1F1C-238AFF349E36}"/>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4/25/2025</a:t>
            </a:fld>
            <a:endParaRPr lang="ar-SA" b="1" dirty="0"/>
          </a:p>
        </p:txBody>
      </p:sp>
      <p:sp>
        <p:nvSpPr>
          <p:cNvPr id="5" name="Slide Number Placeholder 4">
            <a:extLst>
              <a:ext uri="{FF2B5EF4-FFF2-40B4-BE49-F238E27FC236}">
                <a16:creationId xmlns:a16="http://schemas.microsoft.com/office/drawing/2014/main" id="{F57D6D35-9687-A413-6171-A2FB42207453}"/>
              </a:ext>
            </a:extLst>
          </p:cNvPr>
          <p:cNvSpPr>
            <a:spLocks noGrp="1"/>
          </p:cNvSpPr>
          <p:nvPr>
            <p:ph type="sldNum" sz="quarter" idx="15"/>
          </p:nvPr>
        </p:nvSpPr>
        <p:spPr/>
        <p:txBody>
          <a:bodyPr/>
          <a:lstStyle/>
          <a:p>
            <a:fld id="{A4231B69-FBD1-4C22-85BF-9904F0109019}" type="slidenum">
              <a:rPr lang="ar-SA" smtClean="0"/>
              <a:pPr/>
              <a:t>21</a:t>
            </a:fld>
            <a:endParaRPr lang="ar-SA"/>
          </a:p>
        </p:txBody>
      </p:sp>
      <p:sp>
        <p:nvSpPr>
          <p:cNvPr id="6" name="Footer Placeholder 5">
            <a:extLst>
              <a:ext uri="{FF2B5EF4-FFF2-40B4-BE49-F238E27FC236}">
                <a16:creationId xmlns:a16="http://schemas.microsoft.com/office/drawing/2014/main" id="{863B6638-5573-8B13-A68B-80CA7B23FBF2}"/>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6256793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7789B4-60D3-AB3A-ABEF-8F3CF41EAFF7}"/>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4E9795AB-B525-8336-9865-F5946C881B2C}"/>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9434F622-8997-3980-F558-4F72911578E2}"/>
              </a:ext>
            </a:extLst>
          </p:cNvPr>
          <p:cNvSpPr>
            <a:spLocks noGrp="1"/>
          </p:cNvSpPr>
          <p:nvPr>
            <p:ph sz="quarter" idx="1"/>
          </p:nvPr>
        </p:nvSpPr>
        <p:spPr>
          <a:xfrm>
            <a:off x="539552" y="1268760"/>
            <a:ext cx="7467600" cy="5040560"/>
          </a:xfrm>
        </p:spPr>
        <p:style>
          <a:lnRef idx="2">
            <a:schemeClr val="dk1"/>
          </a:lnRef>
          <a:fillRef idx="1">
            <a:schemeClr val="lt1"/>
          </a:fillRef>
          <a:effectRef idx="0">
            <a:schemeClr val="dk1"/>
          </a:effectRef>
          <a:fontRef idx="minor">
            <a:schemeClr val="dk1"/>
          </a:fontRef>
        </p:style>
        <p:txBody>
          <a:bodyPr>
            <a:normAutofit/>
          </a:bodyPr>
          <a:lstStyle/>
          <a:p>
            <a:pPr marL="265113" lvl="0" indent="0">
              <a:buNone/>
            </a:pPr>
            <a:r>
              <a:rPr lang="ar-DZ" b="1" dirty="0">
                <a:latin typeface="Calibri" panose="020F0502020204030204" pitchFamily="34" charset="0"/>
                <a:cs typeface="Calibri" panose="020F0502020204030204" pitchFamily="34" charset="0"/>
              </a:rPr>
              <a:t>3-	 النظام البيئي المالي الجديد: شركات التكنولوجيا المالية</a:t>
            </a:r>
          </a:p>
          <a:p>
            <a:pPr marL="265113" lvl="0" indent="0" algn="just">
              <a:buNone/>
            </a:pPr>
            <a:r>
              <a:rPr lang="ar-DZ" b="1" dirty="0">
                <a:latin typeface="Calibri" panose="020F0502020204030204" pitchFamily="34" charset="0"/>
                <a:cs typeface="Calibri" panose="020F0502020204030204" pitchFamily="34" charset="0"/>
              </a:rPr>
              <a:t>3-3-3 شركات لإدارة التمويل الشخصي</a:t>
            </a:r>
          </a:p>
          <a:p>
            <a:pPr marL="265113" lvl="0" indent="0" algn="just">
              <a:buNone/>
            </a:pPr>
            <a:r>
              <a:rPr lang="ar-DZ" dirty="0">
                <a:latin typeface="Calibri" panose="020F0502020204030204" pitchFamily="34" charset="0"/>
                <a:cs typeface="Calibri" panose="020F0502020204030204" pitchFamily="34" charset="0"/>
              </a:rPr>
              <a:t>أصبحت تطبيقات إدارة التمويل الشخصي شائعة للغاية، وأصبح الناس أكثر وعيًا بشؤونهم المالية. تقدم شركات </a:t>
            </a:r>
            <a:r>
              <a:rPr lang="fr-FR" dirty="0">
                <a:latin typeface="Calibri" panose="020F0502020204030204" pitchFamily="34" charset="0"/>
                <a:cs typeface="Calibri" panose="020F0502020204030204" pitchFamily="34" charset="0"/>
              </a:rPr>
              <a:t>PFM </a:t>
            </a:r>
            <a:r>
              <a:rPr lang="ar-DZ" dirty="0">
                <a:latin typeface="Calibri" panose="020F0502020204030204" pitchFamily="34" charset="0"/>
                <a:cs typeface="Calibri" panose="020F0502020204030204" pitchFamily="34" charset="0"/>
              </a:rPr>
              <a:t> حلولاً تسمح للمستخدمين بتصنيف نفقاتهم وتتبع أثر الإنفاق. بدءً من تتبع الميزانية وحتى لحظة التذكير بالفواتير والنصائح الاستثمارية، يمكن للمستخدمين رؤية الصورة الأكبر لمواردهم المالية لتحسين التخطيط المالي واتخاذ القرار.</a:t>
            </a:r>
          </a:p>
          <a:p>
            <a:pPr marL="265113" lvl="0" indent="0" algn="just">
              <a:buNone/>
            </a:pPr>
            <a:r>
              <a:rPr lang="ar-DZ" dirty="0">
                <a:latin typeface="Calibri" panose="020F0502020204030204" pitchFamily="34" charset="0"/>
                <a:cs typeface="Calibri" panose="020F0502020204030204" pitchFamily="34" charset="0"/>
              </a:rPr>
              <a:t>وهذا يساعد الأفراد على تحديد المجالات التي يمكنهم فيها تقليص الإنفاق غير الضروري ويوفر لهم نظرة ثاقبة للفرص المحتملة للادخار أو الاستثمار. </a:t>
            </a:r>
          </a:p>
        </p:txBody>
      </p:sp>
      <p:sp>
        <p:nvSpPr>
          <p:cNvPr id="4" name="Date Placeholder 3">
            <a:extLst>
              <a:ext uri="{FF2B5EF4-FFF2-40B4-BE49-F238E27FC236}">
                <a16:creationId xmlns:a16="http://schemas.microsoft.com/office/drawing/2014/main" id="{59C75684-1285-85DC-C3D9-ED04EA3BD1C4}"/>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4/25/2025</a:t>
            </a:fld>
            <a:endParaRPr lang="ar-SA" b="1" dirty="0"/>
          </a:p>
        </p:txBody>
      </p:sp>
      <p:sp>
        <p:nvSpPr>
          <p:cNvPr id="5" name="Slide Number Placeholder 4">
            <a:extLst>
              <a:ext uri="{FF2B5EF4-FFF2-40B4-BE49-F238E27FC236}">
                <a16:creationId xmlns:a16="http://schemas.microsoft.com/office/drawing/2014/main" id="{8C40DBC1-2C52-D56E-7BD7-8E22985FBDA0}"/>
              </a:ext>
            </a:extLst>
          </p:cNvPr>
          <p:cNvSpPr>
            <a:spLocks noGrp="1"/>
          </p:cNvSpPr>
          <p:nvPr>
            <p:ph type="sldNum" sz="quarter" idx="15"/>
          </p:nvPr>
        </p:nvSpPr>
        <p:spPr/>
        <p:txBody>
          <a:bodyPr/>
          <a:lstStyle/>
          <a:p>
            <a:fld id="{A4231B69-FBD1-4C22-85BF-9904F0109019}" type="slidenum">
              <a:rPr lang="ar-SA" smtClean="0"/>
              <a:pPr/>
              <a:t>22</a:t>
            </a:fld>
            <a:endParaRPr lang="ar-SA"/>
          </a:p>
        </p:txBody>
      </p:sp>
      <p:sp>
        <p:nvSpPr>
          <p:cNvPr id="6" name="Footer Placeholder 5">
            <a:extLst>
              <a:ext uri="{FF2B5EF4-FFF2-40B4-BE49-F238E27FC236}">
                <a16:creationId xmlns:a16="http://schemas.microsoft.com/office/drawing/2014/main" id="{46BD304B-55F5-B204-9D8D-574C2C3AD483}"/>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8405619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35CCFB-47A1-6DC4-34A2-FCCCCF3005B5}"/>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7E449919-1607-D731-1C80-DA8A5D3B0F31}"/>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A05AFDBF-5525-CE80-70F2-B5E8D890D87E}"/>
              </a:ext>
            </a:extLst>
          </p:cNvPr>
          <p:cNvSpPr>
            <a:spLocks noGrp="1"/>
          </p:cNvSpPr>
          <p:nvPr>
            <p:ph sz="quarter" idx="1"/>
          </p:nvPr>
        </p:nvSpPr>
        <p:spPr>
          <a:xfrm>
            <a:off x="539552" y="1268760"/>
            <a:ext cx="7467600" cy="5040560"/>
          </a:xfrm>
        </p:spPr>
        <p:style>
          <a:lnRef idx="2">
            <a:schemeClr val="dk1"/>
          </a:lnRef>
          <a:fillRef idx="1">
            <a:schemeClr val="lt1"/>
          </a:fillRef>
          <a:effectRef idx="0">
            <a:schemeClr val="dk1"/>
          </a:effectRef>
          <a:fontRef idx="minor">
            <a:schemeClr val="dk1"/>
          </a:fontRef>
        </p:style>
        <p:txBody>
          <a:bodyPr>
            <a:normAutofit fontScale="92500"/>
          </a:bodyPr>
          <a:lstStyle/>
          <a:p>
            <a:pPr marL="265113" lvl="0" indent="0">
              <a:buNone/>
            </a:pPr>
            <a:r>
              <a:rPr lang="ar-DZ" b="1" dirty="0">
                <a:latin typeface="Calibri" panose="020F0502020204030204" pitchFamily="34" charset="0"/>
                <a:cs typeface="Calibri" panose="020F0502020204030204" pitchFamily="34" charset="0"/>
              </a:rPr>
              <a:t>3-	 النظام البيئي المالي الجديد: شركات التكنولوجيا المالية</a:t>
            </a:r>
          </a:p>
          <a:p>
            <a:pPr marL="265113" lvl="0" indent="0" algn="just">
              <a:buNone/>
            </a:pPr>
            <a:r>
              <a:rPr lang="ar-DZ" b="1" dirty="0">
                <a:latin typeface="Calibri" panose="020F0502020204030204" pitchFamily="34" charset="0"/>
                <a:cs typeface="Calibri" panose="020F0502020204030204" pitchFamily="34" charset="0"/>
              </a:rPr>
              <a:t>3-3-4 الخدمات المصرفية (البنوك الرقمية)</a:t>
            </a:r>
          </a:p>
          <a:p>
            <a:pPr marL="265113" lvl="0" indent="0" algn="just">
              <a:buNone/>
            </a:pPr>
            <a:r>
              <a:rPr lang="ar-DZ" dirty="0">
                <a:latin typeface="Calibri" panose="020F0502020204030204" pitchFamily="34" charset="0"/>
                <a:cs typeface="Calibri" panose="020F0502020204030204" pitchFamily="34" charset="0"/>
              </a:rPr>
              <a:t>تواجه البنوك التقليدية منافسة شديدة من قبل الشركات الناشئة  في مجال التكنولوجيا المالية، التي تقدم حلول التكنولوجيا المصرفية مثل البنوك الجديدة الرقمية، والأنظمة المصرفية الأساسية.</a:t>
            </a:r>
          </a:p>
          <a:p>
            <a:pPr marL="265113" lvl="0" indent="0" algn="just">
              <a:buNone/>
            </a:pPr>
            <a:r>
              <a:rPr lang="ar-DZ" dirty="0">
                <a:latin typeface="Calibri" panose="020F0502020204030204" pitchFamily="34" charset="0"/>
                <a:cs typeface="Calibri" panose="020F0502020204030204" pitchFamily="34" charset="0"/>
              </a:rPr>
              <a:t>تتميز البنوك الجديدة بأنها سهلة الاستخدام للغاية، وتقدم رسومًا منخفضة، وتقدم خدمات متنوعة مثل حسابات التوفير والقروض والاستثمارات. </a:t>
            </a:r>
          </a:p>
          <a:p>
            <a:pPr marL="265113" lvl="0" indent="0" algn="just">
              <a:buNone/>
            </a:pPr>
            <a:r>
              <a:rPr lang="ar-DZ" dirty="0">
                <a:latin typeface="Calibri" panose="020F0502020204030204" pitchFamily="34" charset="0"/>
                <a:cs typeface="Calibri" panose="020F0502020204030204" pitchFamily="34" charset="0"/>
              </a:rPr>
              <a:t>تستخدم أنظمتهم المصرفية الأساسية روبوتات الدردشة المدعومة بالذكاء الاصطناعي لأتمتة خدمة العملاء وتبسيط العمليات مثل فتح الحساب والموافقات على القروض وما إلى ذلك.</a:t>
            </a:r>
          </a:p>
          <a:p>
            <a:pPr marL="265113" lvl="0" indent="0" algn="just">
              <a:buNone/>
            </a:pPr>
            <a:r>
              <a:rPr lang="ar-DZ" dirty="0">
                <a:latin typeface="Calibri" panose="020F0502020204030204" pitchFamily="34" charset="0"/>
                <a:cs typeface="Calibri" panose="020F0502020204030204" pitchFamily="34" charset="0"/>
              </a:rPr>
              <a:t>بالإضافة إلى الخدمات المصرفية التقليدية، تقدم البنوك الجديدة ميزات مبتكرة مثل التحويلات المصرفية الدولية والمحاسبة وإدارة ثروة الأفراد والمنشآت. </a:t>
            </a:r>
          </a:p>
          <a:p>
            <a:pPr marL="265113" lvl="0" indent="0" algn="just">
              <a:buNone/>
            </a:pPr>
            <a:endParaRPr lang="ar-DZ" dirty="0">
              <a:latin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7ADD7172-61A9-CF71-8D56-231AF353F6F5}"/>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4/25/2025</a:t>
            </a:fld>
            <a:endParaRPr lang="ar-SA" b="1" dirty="0"/>
          </a:p>
        </p:txBody>
      </p:sp>
      <p:sp>
        <p:nvSpPr>
          <p:cNvPr id="5" name="Slide Number Placeholder 4">
            <a:extLst>
              <a:ext uri="{FF2B5EF4-FFF2-40B4-BE49-F238E27FC236}">
                <a16:creationId xmlns:a16="http://schemas.microsoft.com/office/drawing/2014/main" id="{D0A6D8EB-76D1-9667-0273-73EA2D507EBC}"/>
              </a:ext>
            </a:extLst>
          </p:cNvPr>
          <p:cNvSpPr>
            <a:spLocks noGrp="1"/>
          </p:cNvSpPr>
          <p:nvPr>
            <p:ph type="sldNum" sz="quarter" idx="15"/>
          </p:nvPr>
        </p:nvSpPr>
        <p:spPr/>
        <p:txBody>
          <a:bodyPr/>
          <a:lstStyle/>
          <a:p>
            <a:fld id="{A4231B69-FBD1-4C22-85BF-9904F0109019}" type="slidenum">
              <a:rPr lang="ar-SA" smtClean="0"/>
              <a:pPr/>
              <a:t>23</a:t>
            </a:fld>
            <a:endParaRPr lang="ar-SA"/>
          </a:p>
        </p:txBody>
      </p:sp>
      <p:sp>
        <p:nvSpPr>
          <p:cNvPr id="6" name="Footer Placeholder 5">
            <a:extLst>
              <a:ext uri="{FF2B5EF4-FFF2-40B4-BE49-F238E27FC236}">
                <a16:creationId xmlns:a16="http://schemas.microsoft.com/office/drawing/2014/main" id="{E2A968F3-7953-4535-C5C3-93BB31B1862F}"/>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7098262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E1BC8F-B94F-1637-53CE-31B701443EBF}"/>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CF686210-7260-9C12-A026-61562A88682F}"/>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49230F1B-219C-0B3D-DBC0-739B4EEDE73C}"/>
              </a:ext>
            </a:extLst>
          </p:cNvPr>
          <p:cNvSpPr>
            <a:spLocks noGrp="1"/>
          </p:cNvSpPr>
          <p:nvPr>
            <p:ph sz="quarter" idx="1"/>
          </p:nvPr>
        </p:nvSpPr>
        <p:spPr>
          <a:xfrm>
            <a:off x="539552" y="1268760"/>
            <a:ext cx="7467600" cy="5040560"/>
          </a:xfrm>
        </p:spPr>
        <p:style>
          <a:lnRef idx="2">
            <a:schemeClr val="dk1"/>
          </a:lnRef>
          <a:fillRef idx="1">
            <a:schemeClr val="lt1"/>
          </a:fillRef>
          <a:effectRef idx="0">
            <a:schemeClr val="dk1"/>
          </a:effectRef>
          <a:fontRef idx="minor">
            <a:schemeClr val="dk1"/>
          </a:fontRef>
        </p:style>
        <p:txBody>
          <a:bodyPr>
            <a:normAutofit/>
          </a:bodyPr>
          <a:lstStyle/>
          <a:p>
            <a:pPr marL="265113" lvl="0" indent="0">
              <a:buNone/>
            </a:pPr>
            <a:r>
              <a:rPr lang="ar-DZ" b="1" dirty="0">
                <a:latin typeface="Calibri" panose="020F0502020204030204" pitchFamily="34" charset="0"/>
                <a:cs typeface="Calibri" panose="020F0502020204030204" pitchFamily="34" charset="0"/>
              </a:rPr>
              <a:t>3-	 النظام البيئي المالي الجديد: شركات التكنولوجيا المالية</a:t>
            </a:r>
          </a:p>
          <a:p>
            <a:pPr marL="265113" lvl="0" indent="0" algn="just">
              <a:buNone/>
            </a:pPr>
            <a:r>
              <a:rPr lang="ar-DZ" b="1" dirty="0">
                <a:latin typeface="Calibri" panose="020F0502020204030204" pitchFamily="34" charset="0"/>
                <a:cs typeface="Calibri" panose="020F0502020204030204" pitchFamily="34" charset="0"/>
              </a:rPr>
              <a:t>3-3-5 الشركات الرقمية: منصات التداول أو الوساطة عبر الأنترنيت</a:t>
            </a:r>
          </a:p>
          <a:p>
            <a:pPr marL="265113" lvl="0" indent="0" algn="just">
              <a:buNone/>
            </a:pPr>
            <a:r>
              <a:rPr lang="ar-DZ" dirty="0">
                <a:latin typeface="Calibri" panose="020F0502020204030204" pitchFamily="34" charset="0"/>
                <a:cs typeface="Calibri" panose="020F0502020204030204" pitchFamily="34" charset="0"/>
              </a:rPr>
              <a:t>تعمل شركات التكنولوجيا المالية على تحويل المشهد الاستثماري من خلال منصات الاستثمار التي توفر سهولة الوصول إلى الأسواق المالية للمستثمرين الأفراد. تستخدم هذه الشركات التكنولوجيا لتحسين كفاءة التداول وإمكانية الوصول إليه من خلال منصات الوساطة عبر الإنترنت. كما تسمح هذه المنصات للأفراد بشراء وبيع الأصول المالية أثناء التنقل،</a:t>
            </a:r>
          </a:p>
          <a:p>
            <a:pPr marL="265113" lvl="0" indent="0" algn="just">
              <a:buNone/>
            </a:pPr>
            <a:r>
              <a:rPr lang="ar-DZ" dirty="0">
                <a:latin typeface="Calibri" panose="020F0502020204030204" pitchFamily="34" charset="0"/>
                <a:cs typeface="Calibri" panose="020F0502020204030204" pitchFamily="34" charset="0"/>
              </a:rPr>
              <a:t>مستخدمة في ذلك أنظمة الخوارزميات والذكاء الاصطناعي لتنفيذ الصفقات، وربط المشترين والبائعين مباشرة دون وسطاء، وأتمتة التسويات التجارية في المكتب الخلفي </a:t>
            </a:r>
            <a:r>
              <a:rPr lang="en-GB" dirty="0">
                <a:latin typeface="Calibri" panose="020F0502020204030204" pitchFamily="34" charset="0"/>
                <a:cs typeface="Calibri" panose="020F0502020204030204" pitchFamily="34" charset="0"/>
              </a:rPr>
              <a:t>Back Office </a:t>
            </a:r>
            <a:r>
              <a:rPr lang="en-GB" dirty="0" err="1">
                <a:latin typeface="Calibri" panose="020F0502020204030204" pitchFamily="34" charset="0"/>
                <a:cs typeface="Calibri" panose="020F0502020204030204" pitchFamily="34" charset="0"/>
              </a:rPr>
              <a:t>Manangement</a:t>
            </a:r>
            <a:r>
              <a:rPr lang="ar-DZ" dirty="0">
                <a:latin typeface="Calibri" panose="020F0502020204030204" pitchFamily="34" charset="0"/>
                <a:cs typeface="Calibri" panose="020F0502020204030204" pitchFamily="34" charset="0"/>
              </a:rPr>
              <a:t> من أجل تنفيذ أسرع وبتكاليف أقل. </a:t>
            </a:r>
          </a:p>
          <a:p>
            <a:pPr marL="265113" lvl="0" indent="0" algn="just">
              <a:buNone/>
            </a:pPr>
            <a:endParaRPr lang="ar-DZ" dirty="0">
              <a:latin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4E42485A-F275-A14C-0AE9-5DFB11DDAD5B}"/>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4/25/2025</a:t>
            </a:fld>
            <a:endParaRPr lang="ar-SA" b="1" dirty="0"/>
          </a:p>
        </p:txBody>
      </p:sp>
      <p:sp>
        <p:nvSpPr>
          <p:cNvPr id="5" name="Slide Number Placeholder 4">
            <a:extLst>
              <a:ext uri="{FF2B5EF4-FFF2-40B4-BE49-F238E27FC236}">
                <a16:creationId xmlns:a16="http://schemas.microsoft.com/office/drawing/2014/main" id="{68AEEE65-DC13-B457-D938-0FF72276449A}"/>
              </a:ext>
            </a:extLst>
          </p:cNvPr>
          <p:cNvSpPr>
            <a:spLocks noGrp="1"/>
          </p:cNvSpPr>
          <p:nvPr>
            <p:ph type="sldNum" sz="quarter" idx="15"/>
          </p:nvPr>
        </p:nvSpPr>
        <p:spPr/>
        <p:txBody>
          <a:bodyPr/>
          <a:lstStyle/>
          <a:p>
            <a:fld id="{A4231B69-FBD1-4C22-85BF-9904F0109019}" type="slidenum">
              <a:rPr lang="ar-SA" smtClean="0"/>
              <a:pPr/>
              <a:t>24</a:t>
            </a:fld>
            <a:endParaRPr lang="ar-SA"/>
          </a:p>
        </p:txBody>
      </p:sp>
      <p:sp>
        <p:nvSpPr>
          <p:cNvPr id="6" name="Footer Placeholder 5">
            <a:extLst>
              <a:ext uri="{FF2B5EF4-FFF2-40B4-BE49-F238E27FC236}">
                <a16:creationId xmlns:a16="http://schemas.microsoft.com/office/drawing/2014/main" id="{B82C5D39-5CBB-80EC-708F-04AA908A2CA9}"/>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0613171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33A597-34D5-A381-9025-46A02571E104}"/>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E180D408-5FF6-26DC-2E51-D5D50C6289F8}"/>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4759E9FD-1832-4E6D-9750-0828DE7C972D}"/>
              </a:ext>
            </a:extLst>
          </p:cNvPr>
          <p:cNvSpPr>
            <a:spLocks noGrp="1"/>
          </p:cNvSpPr>
          <p:nvPr>
            <p:ph sz="quarter" idx="1"/>
          </p:nvPr>
        </p:nvSpPr>
        <p:spPr>
          <a:xfrm>
            <a:off x="539552" y="1268760"/>
            <a:ext cx="7467600" cy="5040560"/>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pPr marL="265113" lvl="0" indent="0">
              <a:buNone/>
            </a:pPr>
            <a:r>
              <a:rPr lang="ar-DZ" b="1" dirty="0">
                <a:latin typeface="Calibri" panose="020F0502020204030204" pitchFamily="34" charset="0"/>
                <a:cs typeface="Calibri" panose="020F0502020204030204" pitchFamily="34" charset="0"/>
              </a:rPr>
              <a:t>3-	 النظام البيئي المالي الجديد: شركات التكنولوجيا المالية</a:t>
            </a:r>
          </a:p>
          <a:p>
            <a:pPr marL="265113" lvl="0" indent="0" algn="just">
              <a:buNone/>
            </a:pPr>
            <a:r>
              <a:rPr lang="ar-DZ" b="1" dirty="0">
                <a:latin typeface="Calibri" panose="020F0502020204030204" pitchFamily="34" charset="0"/>
                <a:cs typeface="Calibri" panose="020F0502020204030204" pitchFamily="34" charset="0"/>
              </a:rPr>
              <a:t>3-3-6 </a:t>
            </a:r>
            <a:r>
              <a:rPr lang="ar-DZ" b="1" dirty="0" err="1">
                <a:latin typeface="Calibri" panose="020F0502020204030204" pitchFamily="34" charset="0"/>
                <a:cs typeface="Calibri" panose="020F0502020204030204" pitchFamily="34" charset="0"/>
              </a:rPr>
              <a:t>البلوكشين</a:t>
            </a:r>
            <a:r>
              <a:rPr lang="ar-DZ" b="1" dirty="0">
                <a:latin typeface="Calibri" panose="020F0502020204030204" pitchFamily="34" charset="0"/>
                <a:cs typeface="Calibri" panose="020F0502020204030204" pitchFamily="34" charset="0"/>
              </a:rPr>
              <a:t> </a:t>
            </a:r>
            <a:r>
              <a:rPr lang="fr-FR" dirty="0">
                <a:latin typeface="Calibri" panose="020F0502020204030204" pitchFamily="34" charset="0"/>
                <a:cs typeface="Calibri" panose="020F0502020204030204" pitchFamily="34" charset="0"/>
              </a:rPr>
              <a:t>blockchain </a:t>
            </a:r>
            <a:r>
              <a:rPr lang="ar-DZ" dirty="0">
                <a:latin typeface="Calibri" panose="020F0502020204030204" pitchFamily="34" charset="0"/>
                <a:cs typeface="Calibri" panose="020F0502020204030204" pitchFamily="34" charset="0"/>
              </a:rPr>
              <a:t> </a:t>
            </a:r>
            <a:r>
              <a:rPr lang="ar-DZ" b="1" dirty="0">
                <a:latin typeface="Calibri" panose="020F0502020204030204" pitchFamily="34" charset="0"/>
                <a:cs typeface="Calibri" panose="020F0502020204030204" pitchFamily="34" charset="0"/>
              </a:rPr>
              <a:t>والعملات المشفرة </a:t>
            </a:r>
          </a:p>
          <a:p>
            <a:pPr marL="265113" lvl="0" indent="0" algn="just">
              <a:buNone/>
            </a:pPr>
            <a:r>
              <a:rPr lang="ar-DZ" dirty="0">
                <a:latin typeface="Calibri" panose="020F0502020204030204" pitchFamily="34" charset="0"/>
                <a:cs typeface="Calibri" panose="020F0502020204030204" pitchFamily="34" charset="0"/>
              </a:rPr>
              <a:t>أحد التطبيقات الأكثر شيوعًا لتقنية </a:t>
            </a:r>
            <a:r>
              <a:rPr lang="fr-FR" dirty="0">
                <a:latin typeface="Calibri" panose="020F0502020204030204" pitchFamily="34" charset="0"/>
                <a:cs typeface="Calibri" panose="020F0502020204030204" pitchFamily="34" charset="0"/>
              </a:rPr>
              <a:t>blockchain </a:t>
            </a:r>
            <a:r>
              <a:rPr lang="ar-DZ" dirty="0">
                <a:latin typeface="Calibri" panose="020F0502020204030204" pitchFamily="34" charset="0"/>
                <a:cs typeface="Calibri" panose="020F0502020204030204" pitchFamily="34" charset="0"/>
              </a:rPr>
              <a:t> هو إنشاء عملات مشفرة تعمل على شبكة نظير إلى نظير مدعومة بتقنية </a:t>
            </a:r>
            <a:r>
              <a:rPr lang="fr-FR" dirty="0">
                <a:latin typeface="Calibri" panose="020F0502020204030204" pitchFamily="34" charset="0"/>
                <a:cs typeface="Calibri" panose="020F0502020204030204" pitchFamily="34" charset="0"/>
              </a:rPr>
              <a:t>blockchain.</a:t>
            </a:r>
          </a:p>
          <a:p>
            <a:pPr marL="265113" lvl="0" indent="0" algn="just">
              <a:buNone/>
            </a:pPr>
            <a:r>
              <a:rPr lang="ar-DZ" dirty="0">
                <a:latin typeface="Calibri" panose="020F0502020204030204" pitchFamily="34" charset="0"/>
                <a:cs typeface="Calibri" panose="020F0502020204030204" pitchFamily="34" charset="0"/>
              </a:rPr>
              <a:t>إلى جانب إنشاء عملات بديلة، ساعدت تقنية </a:t>
            </a:r>
            <a:r>
              <a:rPr lang="fr-FR" dirty="0">
                <a:latin typeface="Calibri" panose="020F0502020204030204" pitchFamily="34" charset="0"/>
                <a:cs typeface="Calibri" panose="020F0502020204030204" pitchFamily="34" charset="0"/>
              </a:rPr>
              <a:t>blockchain </a:t>
            </a:r>
            <a:r>
              <a:rPr lang="ar-DZ" dirty="0">
                <a:latin typeface="Calibri" panose="020F0502020204030204" pitchFamily="34" charset="0"/>
                <a:cs typeface="Calibri" panose="020F0502020204030204" pitchFamily="34" charset="0"/>
              </a:rPr>
              <a:t> شركات التكنولوجيا المالية على تعزيز الأمن والكفاءة في العمليات المختلفة مثل إدارة سلسلة التوريد والتحقق من الهوية وتخزين البيانات. </a:t>
            </a:r>
          </a:p>
          <a:p>
            <a:pPr marL="265113" lvl="0" indent="0" algn="just">
              <a:buNone/>
            </a:pPr>
            <a:r>
              <a:rPr lang="ar-DZ" b="1" dirty="0">
                <a:latin typeface="Calibri" panose="020F0502020204030204" pitchFamily="34" charset="0"/>
                <a:cs typeface="Calibri" panose="020F0502020204030204" pitchFamily="34" charset="0"/>
              </a:rPr>
              <a:t>3-3-7 شركات تكنولوجيا التأمين</a:t>
            </a:r>
          </a:p>
          <a:p>
            <a:pPr marL="265113" lvl="0" indent="0" algn="just">
              <a:buNone/>
            </a:pPr>
            <a:r>
              <a:rPr lang="ar-DZ" dirty="0">
                <a:latin typeface="Calibri" panose="020F0502020204030204" pitchFamily="34" charset="0"/>
                <a:cs typeface="Calibri" panose="020F0502020204030204" pitchFamily="34" charset="0"/>
              </a:rPr>
              <a:t>تستخدم شركات تكنولوجيا التأمين الابتكار التكنولوجي لتحسين وتبسيط قطاع التأمين. تستخدم هذه الشركات تقنيات متقدمة مثل الذكاء الاصطناعي والتعلم الآلي وتحليلات البيانات الضخمة لتقديم منتجات وخدمات تأمين مخصصة. ومن خلال استخدام هذه الأدوات، يمكنهم ضمان المعالجة الفورية للمطالبات، وتحديد أهلية السداد، وجمع بيانات ضخمة عن العملاء لتوفير خطط تأمين مخصصة.</a:t>
            </a:r>
          </a:p>
          <a:p>
            <a:pPr marL="265113" lvl="0" indent="0" algn="just">
              <a:buNone/>
            </a:pPr>
            <a:endParaRPr lang="ar-DZ" dirty="0">
              <a:latin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BFA922D2-960F-16D9-5BAB-776E9EC999AC}"/>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4/25/2025</a:t>
            </a:fld>
            <a:endParaRPr lang="ar-SA" b="1" dirty="0"/>
          </a:p>
        </p:txBody>
      </p:sp>
      <p:sp>
        <p:nvSpPr>
          <p:cNvPr id="5" name="Slide Number Placeholder 4">
            <a:extLst>
              <a:ext uri="{FF2B5EF4-FFF2-40B4-BE49-F238E27FC236}">
                <a16:creationId xmlns:a16="http://schemas.microsoft.com/office/drawing/2014/main" id="{1D5B6020-E379-7D73-1332-A11D76FCB3D5}"/>
              </a:ext>
            </a:extLst>
          </p:cNvPr>
          <p:cNvSpPr>
            <a:spLocks noGrp="1"/>
          </p:cNvSpPr>
          <p:nvPr>
            <p:ph type="sldNum" sz="quarter" idx="15"/>
          </p:nvPr>
        </p:nvSpPr>
        <p:spPr/>
        <p:txBody>
          <a:bodyPr/>
          <a:lstStyle/>
          <a:p>
            <a:fld id="{A4231B69-FBD1-4C22-85BF-9904F0109019}" type="slidenum">
              <a:rPr lang="ar-SA" smtClean="0"/>
              <a:pPr/>
              <a:t>25</a:t>
            </a:fld>
            <a:endParaRPr lang="ar-SA"/>
          </a:p>
        </p:txBody>
      </p:sp>
      <p:sp>
        <p:nvSpPr>
          <p:cNvPr id="6" name="Footer Placeholder 5">
            <a:extLst>
              <a:ext uri="{FF2B5EF4-FFF2-40B4-BE49-F238E27FC236}">
                <a16:creationId xmlns:a16="http://schemas.microsoft.com/office/drawing/2014/main" id="{677EA3FF-CCA6-8AE5-E68E-0997B563F148}"/>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14074745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E704AA-320B-867A-C986-B32DCB3BF37F}"/>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133C5BAD-3407-7941-CF73-801B237DC78E}"/>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4E6DAB13-534B-0CFC-5879-147B95FDD75B}"/>
              </a:ext>
            </a:extLst>
          </p:cNvPr>
          <p:cNvSpPr>
            <a:spLocks noGrp="1"/>
          </p:cNvSpPr>
          <p:nvPr>
            <p:ph sz="quarter" idx="1"/>
          </p:nvPr>
        </p:nvSpPr>
        <p:spPr>
          <a:xfrm>
            <a:off x="539552" y="1268760"/>
            <a:ext cx="7467600" cy="5040560"/>
          </a:xfrm>
        </p:spPr>
        <p:style>
          <a:lnRef idx="2">
            <a:schemeClr val="dk1"/>
          </a:lnRef>
          <a:fillRef idx="1">
            <a:schemeClr val="lt1"/>
          </a:fillRef>
          <a:effectRef idx="0">
            <a:schemeClr val="dk1"/>
          </a:effectRef>
          <a:fontRef idx="minor">
            <a:schemeClr val="dk1"/>
          </a:fontRef>
        </p:style>
        <p:txBody>
          <a:bodyPr>
            <a:normAutofit fontScale="85000" lnSpcReduction="10000"/>
          </a:bodyPr>
          <a:lstStyle/>
          <a:p>
            <a:pPr marL="265113" lvl="0" indent="0">
              <a:buNone/>
            </a:pPr>
            <a:r>
              <a:rPr lang="ar-DZ" b="1" dirty="0">
                <a:latin typeface="Calibri" panose="020F0502020204030204" pitchFamily="34" charset="0"/>
                <a:cs typeface="Calibri" panose="020F0502020204030204" pitchFamily="34" charset="0"/>
              </a:rPr>
              <a:t>3-	 النظام البيئي المالي الجديد: شركات التكنولوجيا المالية</a:t>
            </a:r>
          </a:p>
          <a:p>
            <a:pPr marL="265113" lvl="0" indent="0" algn="just">
              <a:buNone/>
            </a:pPr>
            <a:r>
              <a:rPr lang="ar-DZ" b="1" dirty="0">
                <a:latin typeface="Calibri" panose="020F0502020204030204" pitchFamily="34" charset="0"/>
                <a:cs typeface="Calibri" panose="020F0502020204030204" pitchFamily="34" charset="0"/>
              </a:rPr>
              <a:t>3-4 أمثلة عن بعض الشركات الرائدة في مجال التكنولوجيا المالية</a:t>
            </a:r>
          </a:p>
          <a:p>
            <a:pPr marL="265113" lvl="0" indent="0" algn="just">
              <a:buNone/>
            </a:pPr>
            <a:r>
              <a:rPr lang="ar-DZ" dirty="0">
                <a:latin typeface="Calibri" panose="020F0502020204030204" pitchFamily="34" charset="0"/>
                <a:cs typeface="Calibri" panose="020F0502020204030204" pitchFamily="34" charset="0"/>
              </a:rPr>
              <a:t>تتمثل هذه الشركات على سبيل المثال لا الحصر </a:t>
            </a:r>
            <a:r>
              <a:rPr lang="ar-DZ" dirty="0" err="1">
                <a:latin typeface="Calibri" panose="020F0502020204030204" pitchFamily="34" charset="0"/>
                <a:cs typeface="Calibri" panose="020F0502020204030204" pitchFamily="34" charset="0"/>
              </a:rPr>
              <a:t>فيمايلي</a:t>
            </a:r>
            <a:r>
              <a:rPr lang="ar-DZ" dirty="0">
                <a:latin typeface="Calibri" panose="020F0502020204030204" pitchFamily="34" charset="0"/>
                <a:cs typeface="Calibri" panose="020F0502020204030204" pitchFamily="34" charset="0"/>
              </a:rPr>
              <a:t>: </a:t>
            </a:r>
          </a:p>
          <a:p>
            <a:pPr marL="265113" lvl="0" indent="0" algn="just">
              <a:buNone/>
            </a:pPr>
            <a:r>
              <a:rPr lang="ar-DZ" b="1" dirty="0">
                <a:latin typeface="Calibri" panose="020F0502020204030204" pitchFamily="34" charset="0"/>
                <a:cs typeface="Calibri" panose="020F0502020204030204" pitchFamily="34" charset="0"/>
              </a:rPr>
              <a:t>1- </a:t>
            </a:r>
            <a:r>
              <a:rPr lang="en-GB" b="1" dirty="0">
                <a:latin typeface="Calibri" panose="020F0502020204030204" pitchFamily="34" charset="0"/>
                <a:cs typeface="Calibri" panose="020F0502020204030204" pitchFamily="34" charset="0"/>
              </a:rPr>
              <a:t>Square</a:t>
            </a:r>
            <a:r>
              <a:rPr lang="ar-DZ" b="1" dirty="0">
                <a:latin typeface="Calibri" panose="020F0502020204030204" pitchFamily="34" charset="0"/>
                <a:cs typeface="Calibri" panose="020F0502020204030204" pitchFamily="34" charset="0"/>
              </a:rPr>
              <a:t> (المربع)</a:t>
            </a:r>
          </a:p>
          <a:p>
            <a:pPr marL="265113" lvl="0" indent="0" algn="just">
              <a:buNone/>
            </a:pPr>
            <a:r>
              <a:rPr lang="ar-DZ" dirty="0">
                <a:latin typeface="Calibri" panose="020F0502020204030204" pitchFamily="34" charset="0"/>
                <a:cs typeface="Calibri" panose="020F0502020204030204" pitchFamily="34" charset="0"/>
              </a:rPr>
              <a:t>أسسها </a:t>
            </a:r>
            <a:r>
              <a:rPr lang="fr-FR" dirty="0">
                <a:latin typeface="Calibri" panose="020F0502020204030204" pitchFamily="34" charset="0"/>
                <a:cs typeface="Calibri" panose="020F0502020204030204" pitchFamily="34" charset="0"/>
              </a:rPr>
              <a:t>	Jack Dorsey, Jim </a:t>
            </a:r>
            <a:r>
              <a:rPr lang="fr-FR" dirty="0" err="1">
                <a:latin typeface="Calibri" panose="020F0502020204030204" pitchFamily="34" charset="0"/>
                <a:cs typeface="Calibri" panose="020F0502020204030204" pitchFamily="34" charset="0"/>
              </a:rPr>
              <a:t>McKelvey</a:t>
            </a:r>
            <a:r>
              <a:rPr lang="ar-DZ" dirty="0">
                <a:latin typeface="Calibri" panose="020F0502020204030204" pitchFamily="34" charset="0"/>
                <a:cs typeface="Calibri" panose="020F0502020204030204" pitchFamily="34" charset="0"/>
              </a:rPr>
              <a:t> في عام 2009، مستهدفة في ذلك سوق التجار الصغار الذين لم يكن لديهم في السابق إمكانية الوصول إلى مثل هذه الأدوات المالية المتقدمة.</a:t>
            </a:r>
          </a:p>
          <a:p>
            <a:pPr marL="265113" lvl="0" indent="0" algn="just">
              <a:buNone/>
            </a:pPr>
            <a:r>
              <a:rPr lang="ar-DZ" dirty="0">
                <a:latin typeface="Calibri" panose="020F0502020204030204" pitchFamily="34" charset="0"/>
                <a:cs typeface="Calibri" panose="020F0502020204030204" pitchFamily="34" charset="0"/>
              </a:rPr>
              <a:t>ولدت الفكرة من تجربة </a:t>
            </a:r>
            <a:r>
              <a:rPr lang="ar-DZ" dirty="0" err="1">
                <a:latin typeface="Calibri" panose="020F0502020204030204" pitchFamily="34" charset="0"/>
                <a:cs typeface="Calibri" panose="020F0502020204030204" pitchFamily="34" charset="0"/>
              </a:rPr>
              <a:t>دورسي</a:t>
            </a:r>
            <a:r>
              <a:rPr lang="ar-DZ" dirty="0">
                <a:latin typeface="Calibri" panose="020F0502020204030204" pitchFamily="34" charset="0"/>
                <a:cs typeface="Calibri" panose="020F0502020204030204" pitchFamily="34" charset="0"/>
              </a:rPr>
              <a:t> الشخصية عندما لاحظ أن العديد من الشركات الصغيرة تكافح من أجل قبول مدفوعات بطاقات الائتمان بسبب الرسوم المرتفعة والخدمات التجارية المعقدة. وقد دفعه هذا إلى تطوير محطة سهلة الاستخدام تسمح للشركات بقبول المدفوعات أثناء التنقل.</a:t>
            </a:r>
          </a:p>
          <a:p>
            <a:pPr marL="265113" lvl="0" indent="0" algn="just">
              <a:buNone/>
            </a:pPr>
            <a:r>
              <a:rPr lang="ar-DZ" dirty="0">
                <a:latin typeface="Calibri" panose="020F0502020204030204" pitchFamily="34" charset="0"/>
                <a:cs typeface="Calibri" panose="020F0502020204030204" pitchFamily="34" charset="0"/>
              </a:rPr>
              <a:t>يمكن أن يُعزى صعود </a:t>
            </a:r>
            <a:r>
              <a:rPr lang="fr-FR" dirty="0">
                <a:latin typeface="Calibri" panose="020F0502020204030204" pitchFamily="34" charset="0"/>
                <a:cs typeface="Calibri" panose="020F0502020204030204" pitchFamily="34" charset="0"/>
              </a:rPr>
              <a:t>Square </a:t>
            </a:r>
            <a:r>
              <a:rPr lang="ar-DZ" dirty="0">
                <a:latin typeface="Calibri" panose="020F0502020204030204" pitchFamily="34" charset="0"/>
                <a:cs typeface="Calibri" panose="020F0502020204030204" pitchFamily="34" charset="0"/>
              </a:rPr>
              <a:t>في صناعة التكنولوجيا المالية إلى حلولها المبتكرة للشركات الصغيرة والنمو المستمر من خلال عمليات الاستحواذ الإستراتيجية.</a:t>
            </a:r>
          </a:p>
          <a:p>
            <a:pPr marL="265113" lvl="0" indent="0" algn="just">
              <a:buNone/>
            </a:pPr>
            <a:r>
              <a:rPr lang="ar-DZ" dirty="0">
                <a:latin typeface="Calibri" panose="020F0502020204030204" pitchFamily="34" charset="0"/>
                <a:cs typeface="Calibri" panose="020F0502020204030204" pitchFamily="34" charset="0"/>
              </a:rPr>
              <a:t>وفي ما يزيد قليلاً عن عقد من الزمان منذ إنشائها، تم طرح الشركة للاكتتاب العام في بورصة نيويورك </a:t>
            </a:r>
            <a:r>
              <a:rPr lang="fr-FR" dirty="0">
                <a:latin typeface="Calibri" panose="020F0502020204030204" pitchFamily="34" charset="0"/>
                <a:cs typeface="Calibri" panose="020F0502020204030204" pitchFamily="34" charset="0"/>
              </a:rPr>
              <a:t>NYSE) </a:t>
            </a:r>
            <a:r>
              <a:rPr lang="ar-DZ" dirty="0">
                <a:latin typeface="Calibri" panose="020F0502020204030204" pitchFamily="34" charset="0"/>
                <a:cs typeface="Calibri" panose="020F0502020204030204" pitchFamily="34" charset="0"/>
              </a:rPr>
              <a:t>)في عام 2015 وتفتخر حاليًا برأسمال سوقي يزيد عن 100 مليار دولار. وقد توسعت دوليًا في كندا واليابان وأستراليا والمملكة المتحدة.</a:t>
            </a:r>
          </a:p>
          <a:p>
            <a:pPr marL="265113" lvl="0" indent="0" algn="just">
              <a:buNone/>
            </a:pPr>
            <a:endParaRPr lang="ar-DZ" dirty="0">
              <a:latin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4917F094-A48C-CEA0-6385-C1F84A499997}"/>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4/25/2025</a:t>
            </a:fld>
            <a:endParaRPr lang="ar-SA" b="1" dirty="0"/>
          </a:p>
        </p:txBody>
      </p:sp>
      <p:sp>
        <p:nvSpPr>
          <p:cNvPr id="5" name="Slide Number Placeholder 4">
            <a:extLst>
              <a:ext uri="{FF2B5EF4-FFF2-40B4-BE49-F238E27FC236}">
                <a16:creationId xmlns:a16="http://schemas.microsoft.com/office/drawing/2014/main" id="{BC725939-EAD4-C33D-52E5-6EEF2F2B1A38}"/>
              </a:ext>
            </a:extLst>
          </p:cNvPr>
          <p:cNvSpPr>
            <a:spLocks noGrp="1"/>
          </p:cNvSpPr>
          <p:nvPr>
            <p:ph type="sldNum" sz="quarter" idx="15"/>
          </p:nvPr>
        </p:nvSpPr>
        <p:spPr/>
        <p:txBody>
          <a:bodyPr/>
          <a:lstStyle/>
          <a:p>
            <a:fld id="{A4231B69-FBD1-4C22-85BF-9904F0109019}" type="slidenum">
              <a:rPr lang="ar-SA" smtClean="0"/>
              <a:pPr/>
              <a:t>26</a:t>
            </a:fld>
            <a:endParaRPr lang="ar-SA"/>
          </a:p>
        </p:txBody>
      </p:sp>
      <p:sp>
        <p:nvSpPr>
          <p:cNvPr id="6" name="Footer Placeholder 5">
            <a:extLst>
              <a:ext uri="{FF2B5EF4-FFF2-40B4-BE49-F238E27FC236}">
                <a16:creationId xmlns:a16="http://schemas.microsoft.com/office/drawing/2014/main" id="{86A09485-AE68-88DB-9382-18D4927B9B9B}"/>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8139986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038532-06CF-1038-28FB-214ECC6F97BE}"/>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4AD05EE9-931F-B103-20F0-79D7AC0859D3}"/>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7762ECA1-138D-27E9-1997-734EDE1F2D4C}"/>
              </a:ext>
            </a:extLst>
          </p:cNvPr>
          <p:cNvSpPr>
            <a:spLocks noGrp="1"/>
          </p:cNvSpPr>
          <p:nvPr>
            <p:ph sz="quarter" idx="1"/>
          </p:nvPr>
        </p:nvSpPr>
        <p:spPr>
          <a:xfrm>
            <a:off x="539552" y="1268760"/>
            <a:ext cx="7467600" cy="5040560"/>
          </a:xfrm>
        </p:spPr>
        <p:style>
          <a:lnRef idx="2">
            <a:schemeClr val="dk1"/>
          </a:lnRef>
          <a:fillRef idx="1">
            <a:schemeClr val="lt1"/>
          </a:fillRef>
          <a:effectRef idx="0">
            <a:schemeClr val="dk1"/>
          </a:effectRef>
          <a:fontRef idx="minor">
            <a:schemeClr val="dk1"/>
          </a:fontRef>
        </p:style>
        <p:txBody>
          <a:bodyPr>
            <a:normAutofit fontScale="77500" lnSpcReduction="20000"/>
          </a:bodyPr>
          <a:lstStyle/>
          <a:p>
            <a:pPr marL="265113" lvl="0" indent="0">
              <a:buNone/>
            </a:pPr>
            <a:r>
              <a:rPr lang="ar-DZ" b="1" dirty="0">
                <a:latin typeface="Calibri" panose="020F0502020204030204" pitchFamily="34" charset="0"/>
                <a:cs typeface="Calibri" panose="020F0502020204030204" pitchFamily="34" charset="0"/>
              </a:rPr>
              <a:t>3-	 النظام البيئي المالي الجديد: شركات التكنولوجيا المالية</a:t>
            </a:r>
          </a:p>
          <a:p>
            <a:pPr marL="265113" lvl="0" indent="0" algn="just">
              <a:buNone/>
            </a:pPr>
            <a:r>
              <a:rPr lang="ar-DZ" b="1" dirty="0">
                <a:latin typeface="Calibri" panose="020F0502020204030204" pitchFamily="34" charset="0"/>
                <a:cs typeface="Calibri" panose="020F0502020204030204" pitchFamily="34" charset="0"/>
              </a:rPr>
              <a:t>3-4 أمثلة عن بعض الشركات الرائدة في مجال التكنولوجيا المالية</a:t>
            </a:r>
          </a:p>
          <a:p>
            <a:pPr marL="265113" lvl="0" indent="0" algn="just">
              <a:buNone/>
            </a:pPr>
            <a:r>
              <a:rPr lang="ar-DZ" b="1" dirty="0">
                <a:latin typeface="Calibri" panose="020F0502020204030204" pitchFamily="34" charset="0"/>
                <a:cs typeface="Calibri" panose="020F0502020204030204" pitchFamily="34" charset="0"/>
              </a:rPr>
              <a:t>2- تأشيرة </a:t>
            </a:r>
            <a:r>
              <a:rPr lang="en-GB" b="1" dirty="0">
                <a:latin typeface="Calibri" panose="020F0502020204030204" pitchFamily="34" charset="0"/>
                <a:cs typeface="Calibri" panose="020F0502020204030204" pitchFamily="34" charset="0"/>
              </a:rPr>
              <a:t>Visa</a:t>
            </a:r>
            <a:endParaRPr lang="ar-DZ" b="1" dirty="0">
              <a:latin typeface="Calibri" panose="020F0502020204030204" pitchFamily="34" charset="0"/>
              <a:cs typeface="Calibri" panose="020F0502020204030204" pitchFamily="34" charset="0"/>
            </a:endParaRPr>
          </a:p>
          <a:p>
            <a:pPr marL="265113" lvl="0" indent="0" algn="just">
              <a:buNone/>
            </a:pPr>
            <a:r>
              <a:rPr lang="ar-DZ" dirty="0">
                <a:latin typeface="Calibri" panose="020F0502020204030204" pitchFamily="34" charset="0"/>
                <a:cs typeface="Calibri" panose="020F0502020204030204" pitchFamily="34" charset="0"/>
              </a:rPr>
              <a:t>تأسست شركة </a:t>
            </a:r>
            <a:r>
              <a:rPr lang="fr-FR" dirty="0">
                <a:latin typeface="Calibri" panose="020F0502020204030204" pitchFamily="34" charset="0"/>
                <a:cs typeface="Calibri" panose="020F0502020204030204" pitchFamily="34" charset="0"/>
              </a:rPr>
              <a:t>Visa </a:t>
            </a:r>
            <a:r>
              <a:rPr lang="ar-DZ" dirty="0">
                <a:latin typeface="Calibri" panose="020F0502020204030204" pitchFamily="34" charset="0"/>
                <a:cs typeface="Calibri" panose="020F0502020204030204" pitchFamily="34" charset="0"/>
              </a:rPr>
              <a:t>في عام 1958 تحت اسم </a:t>
            </a:r>
            <a:r>
              <a:rPr lang="fr-FR" dirty="0">
                <a:latin typeface="Calibri" panose="020F0502020204030204" pitchFamily="34" charset="0"/>
                <a:cs typeface="Calibri" panose="020F0502020204030204" pitchFamily="34" charset="0"/>
              </a:rPr>
              <a:t>BankAmericard، </a:t>
            </a:r>
            <a:r>
              <a:rPr lang="ar-DZ" dirty="0">
                <a:latin typeface="Calibri" panose="020F0502020204030204" pitchFamily="34" charset="0"/>
                <a:cs typeface="Calibri" panose="020F0502020204030204" pitchFamily="34" charset="0"/>
              </a:rPr>
              <a:t>وهو برنامج لبطاقات الائتمان أنشأه </a:t>
            </a:r>
            <a:r>
              <a:rPr lang="fr-FR" dirty="0">
                <a:latin typeface="Calibri" panose="020F0502020204030204" pitchFamily="34" charset="0"/>
                <a:cs typeface="Calibri" panose="020F0502020204030204" pitchFamily="34" charset="0"/>
              </a:rPr>
              <a:t>Bank of America، </a:t>
            </a:r>
            <a:r>
              <a:rPr lang="ar-DZ" dirty="0">
                <a:latin typeface="Calibri" panose="020F0502020204030204" pitchFamily="34" charset="0"/>
                <a:cs typeface="Calibri" panose="020F0502020204030204" pitchFamily="34" charset="0"/>
              </a:rPr>
              <a:t>وهي الآن شركة رائدة عالميًا في مجال المدفوعات الرقمية. لديهم أكثر من 3 مليارات بطاقة متداولة وعمليات في أكثر من 200 دولة. </a:t>
            </a:r>
          </a:p>
          <a:p>
            <a:pPr marL="265113" lvl="0" indent="0" algn="just">
              <a:buNone/>
            </a:pPr>
            <a:r>
              <a:rPr lang="ar-DZ" dirty="0">
                <a:latin typeface="Calibri" panose="020F0502020204030204" pitchFamily="34" charset="0"/>
                <a:cs typeface="Calibri" panose="020F0502020204030204" pitchFamily="34" charset="0"/>
              </a:rPr>
              <a:t>ومع ذلك، فإن الأعمال الأساسية لشركة </a:t>
            </a:r>
            <a:r>
              <a:rPr lang="fr-FR" dirty="0">
                <a:latin typeface="Calibri" panose="020F0502020204030204" pitchFamily="34" charset="0"/>
                <a:cs typeface="Calibri" panose="020F0502020204030204" pitchFamily="34" charset="0"/>
              </a:rPr>
              <a:t>Visa </a:t>
            </a:r>
            <a:r>
              <a:rPr lang="ar-DZ" dirty="0">
                <a:latin typeface="Calibri" panose="020F0502020204030204" pitchFamily="34" charset="0"/>
                <a:cs typeface="Calibri" panose="020F0502020204030204" pitchFamily="34" charset="0"/>
              </a:rPr>
              <a:t>هي توفير خدمات الدفع الإلكتروني من خلال مؤسساتها المالية وشبكة التجار. وتشمل منتجاتها الرئيسية بطاقات الائتمان والخصم والدفع المسبق التي تحمل علامة </a:t>
            </a:r>
            <a:r>
              <a:rPr lang="fr-FR" dirty="0">
                <a:latin typeface="Calibri" panose="020F0502020204030204" pitchFamily="34" charset="0"/>
                <a:cs typeface="Calibri" panose="020F0502020204030204" pitchFamily="34" charset="0"/>
              </a:rPr>
              <a:t>Visa </a:t>
            </a:r>
            <a:r>
              <a:rPr lang="ar-DZ" dirty="0">
                <a:latin typeface="Calibri" panose="020F0502020204030204" pitchFamily="34" charset="0"/>
                <a:cs typeface="Calibri" panose="020F0502020204030204" pitchFamily="34" charset="0"/>
              </a:rPr>
              <a:t>التجارية والتي تمكن المستخدمين من إجراء عمليات شراء عبر الإنترنت وخارجها. على مر السنين، شهدت </a:t>
            </a:r>
            <a:r>
              <a:rPr lang="fr-FR" dirty="0">
                <a:latin typeface="Calibri" panose="020F0502020204030204" pitchFamily="34" charset="0"/>
                <a:cs typeface="Calibri" panose="020F0502020204030204" pitchFamily="34" charset="0"/>
              </a:rPr>
              <a:t>Visa </a:t>
            </a:r>
            <a:r>
              <a:rPr lang="ar-DZ" dirty="0">
                <a:latin typeface="Calibri" panose="020F0502020204030204" pitchFamily="34" charset="0"/>
                <a:cs typeface="Calibri" panose="020F0502020204030204" pitchFamily="34" charset="0"/>
              </a:rPr>
              <a:t>نموًا هائلاً. </a:t>
            </a:r>
          </a:p>
          <a:p>
            <a:pPr marL="265113" lvl="0" indent="0" algn="just">
              <a:buNone/>
            </a:pPr>
            <a:r>
              <a:rPr lang="ar-DZ" dirty="0">
                <a:latin typeface="Calibri" panose="020F0502020204030204" pitchFamily="34" charset="0"/>
                <a:cs typeface="Calibri" panose="020F0502020204030204" pitchFamily="34" charset="0"/>
              </a:rPr>
              <a:t>وفي عام 2019 وحده، عالجت أكثر من 11 تريليون دولار من المعاملات على مستوى العالم. ومع ذلك، فإن أحد العوامل الرئيسية وراء نجاح </a:t>
            </a:r>
            <a:r>
              <a:rPr lang="fr-FR" dirty="0">
                <a:latin typeface="Calibri" panose="020F0502020204030204" pitchFamily="34" charset="0"/>
                <a:cs typeface="Calibri" panose="020F0502020204030204" pitchFamily="34" charset="0"/>
              </a:rPr>
              <a:t>Visa </a:t>
            </a:r>
            <a:r>
              <a:rPr lang="ar-DZ" dirty="0">
                <a:latin typeface="Calibri" panose="020F0502020204030204" pitchFamily="34" charset="0"/>
                <a:cs typeface="Calibri" panose="020F0502020204030204" pitchFamily="34" charset="0"/>
              </a:rPr>
              <a:t>هو عروضها المتنوعة، والتي توفر مجموعة من أدوات ويمكن أن يعزى هذا النمو إلى عوامل مثل زيادة اعتماد التجارة الإلكترونية والشراكات مع عمالقة التكنولوجيا مثل </a:t>
            </a:r>
            <a:r>
              <a:rPr lang="fr-FR" dirty="0">
                <a:latin typeface="Calibri" panose="020F0502020204030204" pitchFamily="34" charset="0"/>
                <a:cs typeface="Calibri" panose="020F0502020204030204" pitchFamily="34" charset="0"/>
              </a:rPr>
              <a:t>Google </a:t>
            </a:r>
            <a:r>
              <a:rPr lang="ar-DZ" dirty="0">
                <a:latin typeface="Calibri" panose="020F0502020204030204" pitchFamily="34" charset="0"/>
                <a:cs typeface="Calibri" panose="020F0502020204030204" pitchFamily="34" charset="0"/>
              </a:rPr>
              <a:t>و</a:t>
            </a:r>
            <a:r>
              <a:rPr lang="fr-FR" dirty="0">
                <a:latin typeface="Calibri" panose="020F0502020204030204" pitchFamily="34" charset="0"/>
                <a:cs typeface="Calibri" panose="020F0502020204030204" pitchFamily="34" charset="0"/>
              </a:rPr>
              <a:t>Apple </a:t>
            </a:r>
            <a:r>
              <a:rPr lang="ar-DZ" dirty="0">
                <a:latin typeface="Calibri" panose="020F0502020204030204" pitchFamily="34" charset="0"/>
                <a:cs typeface="Calibri" panose="020F0502020204030204" pitchFamily="34" charset="0"/>
              </a:rPr>
              <a:t>لحلول المحفظة الرقمية.  واليوم، تقدم الشركة العديد من المنتجات والخدمات التي تلبي احتياجات شرائح مختلفة، مثل الأفراد والشركات والحكومات والمؤسسات المالية. تشمل بعض المنتجات البارزة </a:t>
            </a:r>
            <a:r>
              <a:rPr lang="fr-FR" dirty="0">
                <a:latin typeface="Calibri" panose="020F0502020204030204" pitchFamily="34" charset="0"/>
                <a:cs typeface="Calibri" panose="020F0502020204030204" pitchFamily="34" charset="0"/>
              </a:rPr>
              <a:t>Visa Direct </a:t>
            </a:r>
            <a:r>
              <a:rPr lang="ar-DZ" dirty="0">
                <a:latin typeface="Calibri" panose="020F0502020204030204" pitchFamily="34" charset="0"/>
                <a:cs typeface="Calibri" panose="020F0502020204030204" pitchFamily="34" charset="0"/>
              </a:rPr>
              <a:t> لتحويل الأموال في الوقت الفعلي، و </a:t>
            </a:r>
            <a:r>
              <a:rPr lang="fr-FR" dirty="0">
                <a:latin typeface="Calibri" panose="020F0502020204030204" pitchFamily="34" charset="0"/>
                <a:cs typeface="Calibri" panose="020F0502020204030204" pitchFamily="34" charset="0"/>
              </a:rPr>
              <a:t>Visa Checkout </a:t>
            </a:r>
            <a:r>
              <a:rPr lang="ar-DZ" dirty="0">
                <a:latin typeface="Calibri" panose="020F0502020204030204" pitchFamily="34" charset="0"/>
                <a:cs typeface="Calibri" panose="020F0502020204030204" pitchFamily="34" charset="0"/>
              </a:rPr>
              <a:t>للمدفوعات الآمنة عبر الإنترنت، و</a:t>
            </a:r>
            <a:r>
              <a:rPr lang="fr-FR" dirty="0">
                <a:latin typeface="Calibri" panose="020F0502020204030204" pitchFamily="34" charset="0"/>
                <a:cs typeface="Calibri" panose="020F0502020204030204" pitchFamily="34" charset="0"/>
              </a:rPr>
              <a:t>Visa B2B Connect </a:t>
            </a:r>
            <a:r>
              <a:rPr lang="ar-DZ" dirty="0">
                <a:latin typeface="Calibri" panose="020F0502020204030204" pitchFamily="34" charset="0"/>
                <a:cs typeface="Calibri" panose="020F0502020204030204" pitchFamily="34" charset="0"/>
              </a:rPr>
              <a:t>للمعاملات التجارية عبر الحدود.</a:t>
            </a:r>
          </a:p>
          <a:p>
            <a:pPr marL="265113" lvl="0" indent="0" algn="just">
              <a:buNone/>
            </a:pPr>
            <a:endParaRPr lang="ar-DZ" dirty="0">
              <a:latin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FD9105B3-53DB-948E-3184-C3632ECF0D40}"/>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4/25/2025</a:t>
            </a:fld>
            <a:endParaRPr lang="ar-SA" b="1" dirty="0"/>
          </a:p>
        </p:txBody>
      </p:sp>
      <p:sp>
        <p:nvSpPr>
          <p:cNvPr id="5" name="Slide Number Placeholder 4">
            <a:extLst>
              <a:ext uri="{FF2B5EF4-FFF2-40B4-BE49-F238E27FC236}">
                <a16:creationId xmlns:a16="http://schemas.microsoft.com/office/drawing/2014/main" id="{366F900D-17BC-1A05-3E78-E520DD42EE33}"/>
              </a:ext>
            </a:extLst>
          </p:cNvPr>
          <p:cNvSpPr>
            <a:spLocks noGrp="1"/>
          </p:cNvSpPr>
          <p:nvPr>
            <p:ph type="sldNum" sz="quarter" idx="15"/>
          </p:nvPr>
        </p:nvSpPr>
        <p:spPr/>
        <p:txBody>
          <a:bodyPr/>
          <a:lstStyle/>
          <a:p>
            <a:fld id="{A4231B69-FBD1-4C22-85BF-9904F0109019}" type="slidenum">
              <a:rPr lang="ar-SA" smtClean="0"/>
              <a:pPr/>
              <a:t>27</a:t>
            </a:fld>
            <a:endParaRPr lang="ar-SA"/>
          </a:p>
        </p:txBody>
      </p:sp>
      <p:sp>
        <p:nvSpPr>
          <p:cNvPr id="6" name="Footer Placeholder 5">
            <a:extLst>
              <a:ext uri="{FF2B5EF4-FFF2-40B4-BE49-F238E27FC236}">
                <a16:creationId xmlns:a16="http://schemas.microsoft.com/office/drawing/2014/main" id="{79A7353C-1A86-3153-35C9-6454ACBCE6C4}"/>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348925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B58092-22D1-95FA-9BB8-9CB4B25357C4}"/>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A456953A-43CA-EC24-6542-7FE32E3D1933}"/>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9A2021CF-9591-560F-DB87-8E60651F2184}"/>
              </a:ext>
            </a:extLst>
          </p:cNvPr>
          <p:cNvSpPr>
            <a:spLocks noGrp="1"/>
          </p:cNvSpPr>
          <p:nvPr>
            <p:ph sz="quarter" idx="1"/>
          </p:nvPr>
        </p:nvSpPr>
        <p:spPr>
          <a:xfrm>
            <a:off x="539552" y="1268760"/>
            <a:ext cx="7467600" cy="5040560"/>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pPr marL="265113" lvl="0" indent="0">
              <a:buNone/>
            </a:pPr>
            <a:r>
              <a:rPr lang="ar-DZ" b="1" dirty="0">
                <a:latin typeface="Calibri" panose="020F0502020204030204" pitchFamily="34" charset="0"/>
                <a:cs typeface="Calibri" panose="020F0502020204030204" pitchFamily="34" charset="0"/>
              </a:rPr>
              <a:t>3-	 النظام البيئي المالي الجديد: شركات التكنولوجيا المالية</a:t>
            </a:r>
          </a:p>
          <a:p>
            <a:pPr marL="265113" lvl="0" indent="0" algn="just">
              <a:buNone/>
            </a:pPr>
            <a:r>
              <a:rPr lang="ar-DZ" b="1" dirty="0">
                <a:latin typeface="Calibri" panose="020F0502020204030204" pitchFamily="34" charset="0"/>
                <a:cs typeface="Calibri" panose="020F0502020204030204" pitchFamily="34" charset="0"/>
              </a:rPr>
              <a:t>3-4 أمثلة عن بعض الشركات الرائدة في مجال التكنولوجيا المالية</a:t>
            </a:r>
          </a:p>
          <a:p>
            <a:pPr marL="265113" lvl="0" indent="0" algn="just">
              <a:buNone/>
            </a:pPr>
            <a:r>
              <a:rPr lang="ar-DZ" b="1" dirty="0">
                <a:latin typeface="Calibri" panose="020F0502020204030204" pitchFamily="34" charset="0"/>
                <a:cs typeface="Calibri" panose="020F0502020204030204" pitchFamily="34" charset="0"/>
              </a:rPr>
              <a:t>3- آنت المالية </a:t>
            </a:r>
            <a:r>
              <a:rPr lang="fr-FR" b="1" dirty="0">
                <a:latin typeface="Calibri" panose="020F0502020204030204" pitchFamily="34" charset="0"/>
                <a:cs typeface="Calibri" panose="020F0502020204030204" pitchFamily="34" charset="0"/>
              </a:rPr>
              <a:t>Ant Financial </a:t>
            </a:r>
            <a:endParaRPr lang="ar-DZ" b="1" dirty="0">
              <a:latin typeface="Calibri" panose="020F0502020204030204" pitchFamily="34" charset="0"/>
              <a:cs typeface="Calibri" panose="020F0502020204030204" pitchFamily="34" charset="0"/>
            </a:endParaRPr>
          </a:p>
          <a:p>
            <a:pPr marL="265113" lvl="0" indent="0" algn="just">
              <a:buNone/>
            </a:pPr>
            <a:r>
              <a:rPr lang="ar-DZ" dirty="0">
                <a:latin typeface="Calibri" panose="020F0502020204030204" pitchFamily="34" charset="0"/>
                <a:cs typeface="Calibri" panose="020F0502020204030204" pitchFamily="34" charset="0"/>
              </a:rPr>
              <a:t>تأسست في عام 2004 تحت اسم </a:t>
            </a:r>
            <a:r>
              <a:rPr lang="fr-FR" dirty="0" err="1">
                <a:latin typeface="Calibri" panose="020F0502020204030204" pitchFamily="34" charset="0"/>
                <a:cs typeface="Calibri" panose="020F0502020204030204" pitchFamily="34" charset="0"/>
              </a:rPr>
              <a:t>Alipay</a:t>
            </a:r>
            <a:r>
              <a:rPr lang="fr-FR" dirty="0">
                <a:latin typeface="Calibri" panose="020F0502020204030204" pitchFamily="34" charset="0"/>
                <a:cs typeface="Calibri" panose="020F0502020204030204" pitchFamily="34" charset="0"/>
              </a:rPr>
              <a:t>، </a:t>
            </a:r>
            <a:r>
              <a:rPr lang="ar-DZ" dirty="0">
                <a:latin typeface="Calibri" panose="020F0502020204030204" pitchFamily="34" charset="0"/>
                <a:cs typeface="Calibri" panose="020F0502020204030204" pitchFamily="34" charset="0"/>
              </a:rPr>
              <a:t>وتم تأسيسها في البداية كمنصة للدفع عبر الإنترنت لمنصة التجارة الإلكترونية التابعة لمجموعة </a:t>
            </a:r>
            <a:r>
              <a:rPr lang="fr-FR" dirty="0">
                <a:latin typeface="Calibri" panose="020F0502020204030204" pitchFamily="34" charset="0"/>
                <a:cs typeface="Calibri" panose="020F0502020204030204" pitchFamily="34" charset="0"/>
              </a:rPr>
              <a:t>Alibaba Group. </a:t>
            </a:r>
            <a:r>
              <a:rPr lang="ar-DZ" dirty="0">
                <a:latin typeface="Calibri" panose="020F0502020204030204" pitchFamily="34" charset="0"/>
                <a:cs typeface="Calibri" panose="020F0502020204030204" pitchFamily="34" charset="0"/>
              </a:rPr>
              <a:t> . </a:t>
            </a:r>
          </a:p>
          <a:p>
            <a:pPr marL="265113" lvl="0" indent="0" algn="just">
              <a:buNone/>
            </a:pPr>
            <a:r>
              <a:rPr lang="ar-DZ" dirty="0">
                <a:latin typeface="Calibri" panose="020F0502020204030204" pitchFamily="34" charset="0"/>
                <a:cs typeface="Calibri" panose="020F0502020204030204" pitchFamily="34" charset="0"/>
              </a:rPr>
              <a:t>وفي عام 2013، أصبحت </a:t>
            </a:r>
            <a:r>
              <a:rPr lang="fr-FR" dirty="0" err="1">
                <a:latin typeface="Calibri" panose="020F0502020204030204" pitchFamily="34" charset="0"/>
                <a:cs typeface="Calibri" panose="020F0502020204030204" pitchFamily="34" charset="0"/>
              </a:rPr>
              <a:t>Alipay</a:t>
            </a:r>
            <a:r>
              <a:rPr lang="fr-FR" dirty="0">
                <a:latin typeface="Calibri" panose="020F0502020204030204" pitchFamily="34" charset="0"/>
                <a:cs typeface="Calibri" panose="020F0502020204030204" pitchFamily="34" charset="0"/>
              </a:rPr>
              <a:t> </a:t>
            </a:r>
            <a:r>
              <a:rPr lang="ar-DZ" dirty="0">
                <a:latin typeface="Calibri" panose="020F0502020204030204" pitchFamily="34" charset="0"/>
                <a:cs typeface="Calibri" panose="020F0502020204030204" pitchFamily="34" charset="0"/>
              </a:rPr>
              <a:t>جزءًا من </a:t>
            </a:r>
            <a:r>
              <a:rPr lang="fr-FR" dirty="0">
                <a:latin typeface="Calibri" panose="020F0502020204030204" pitchFamily="34" charset="0"/>
                <a:cs typeface="Calibri" panose="020F0502020204030204" pitchFamily="34" charset="0"/>
              </a:rPr>
              <a:t>Ant Financial، </a:t>
            </a:r>
            <a:r>
              <a:rPr lang="ar-DZ" dirty="0">
                <a:latin typeface="Calibri" panose="020F0502020204030204" pitchFamily="34" charset="0"/>
                <a:cs typeface="Calibri" panose="020F0502020204030204" pitchFamily="34" charset="0"/>
              </a:rPr>
              <a:t>وسرعان ما أصبحت واحدة من أكبر صناديق سوق المال في العالم. فهو يسمح للمستخدمين باستثمار ما لديهم من أموال احتياطية من المعاملات الإلكترونية مباشرة من خلال حسابات </a:t>
            </a:r>
            <a:r>
              <a:rPr lang="fr-FR" dirty="0" err="1">
                <a:latin typeface="Calibri" panose="020F0502020204030204" pitchFamily="34" charset="0"/>
                <a:cs typeface="Calibri" panose="020F0502020204030204" pitchFamily="34" charset="0"/>
              </a:rPr>
              <a:t>Alipay</a:t>
            </a:r>
            <a:r>
              <a:rPr lang="fr-FR" dirty="0">
                <a:latin typeface="Calibri" panose="020F0502020204030204" pitchFamily="34" charset="0"/>
                <a:cs typeface="Calibri" panose="020F0502020204030204" pitchFamily="34" charset="0"/>
              </a:rPr>
              <a:t> </a:t>
            </a:r>
            <a:r>
              <a:rPr lang="ar-DZ" dirty="0">
                <a:latin typeface="Calibri" panose="020F0502020204030204" pitchFamily="34" charset="0"/>
                <a:cs typeface="Calibri" panose="020F0502020204030204" pitchFamily="34" charset="0"/>
              </a:rPr>
              <a:t>الخاصة بهم في صناديق سوق المال. </a:t>
            </a:r>
          </a:p>
          <a:p>
            <a:pPr marL="265113" lvl="0" indent="0" algn="just">
              <a:buNone/>
            </a:pPr>
            <a:r>
              <a:rPr lang="ar-DZ" dirty="0">
                <a:latin typeface="Calibri" panose="020F0502020204030204" pitchFamily="34" charset="0"/>
                <a:cs typeface="Calibri" panose="020F0502020204030204" pitchFamily="34" charset="0"/>
              </a:rPr>
              <a:t>قامت </a:t>
            </a:r>
            <a:r>
              <a:rPr lang="fr-FR" dirty="0">
                <a:latin typeface="Calibri" panose="020F0502020204030204" pitchFamily="34" charset="0"/>
                <a:cs typeface="Calibri" panose="020F0502020204030204" pitchFamily="34" charset="0"/>
              </a:rPr>
              <a:t>Ant Financial </a:t>
            </a:r>
            <a:r>
              <a:rPr lang="ar-DZ" dirty="0">
                <a:latin typeface="Calibri" panose="020F0502020204030204" pitchFamily="34" charset="0"/>
                <a:cs typeface="Calibri" panose="020F0502020204030204" pitchFamily="34" charset="0"/>
              </a:rPr>
              <a:t>بتوسيع خدماتها وعروضها على مر السنين لتصبح مزودًا شاملاً للخدمات المالية الرقمية. وتشمل عروضها العديد من المنتجات والخدمات، مثل الدفع عبر الهاتف المحمول، وإدارة الثروات، وتسجيل الائتمان، وخدمات التأمين، والتحويلات المالية عبر الحدود.  وتشمل منتجاتها الرئيسية نظامًا بديلاً لتسجيل الائتمان، وبنكًا رقميًا يقدم خدماته للشركات الصغيرة ومتناهية الصغر، ومنصة للمساعدة المتبادلة توفر تغطية الرعاية الصحية لمستخدميها.</a:t>
            </a:r>
          </a:p>
          <a:p>
            <a:pPr marL="265113" lvl="0" indent="0" algn="just">
              <a:buNone/>
            </a:pPr>
            <a:r>
              <a:rPr lang="ar-DZ" dirty="0">
                <a:latin typeface="Calibri" panose="020F0502020204030204" pitchFamily="34" charset="0"/>
                <a:cs typeface="Calibri" panose="020F0502020204030204" pitchFamily="34" charset="0"/>
              </a:rPr>
              <a:t>اعتبارًا من عام 2021، تقدر قيمة </a:t>
            </a:r>
            <a:r>
              <a:rPr lang="fr-FR" dirty="0">
                <a:latin typeface="Calibri" panose="020F0502020204030204" pitchFamily="34" charset="0"/>
                <a:cs typeface="Calibri" panose="020F0502020204030204" pitchFamily="34" charset="0"/>
              </a:rPr>
              <a:t>Ant Financial </a:t>
            </a:r>
            <a:r>
              <a:rPr lang="ar-DZ" dirty="0">
                <a:latin typeface="Calibri" panose="020F0502020204030204" pitchFamily="34" charset="0"/>
                <a:cs typeface="Calibri" panose="020F0502020204030204" pitchFamily="34" charset="0"/>
              </a:rPr>
              <a:t>بأكثر من 200 مليار دولار وتعتبر واحدة من شركات التكنولوجيا المالية الأكثر قيمة على مستوى العالم. </a:t>
            </a:r>
          </a:p>
          <a:p>
            <a:pPr marL="265113" lvl="0" indent="0" algn="just">
              <a:buNone/>
            </a:pPr>
            <a:endParaRPr lang="ar-DZ" dirty="0">
              <a:latin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C51FBBBB-529C-3955-F6DF-CFCB6B46F675}"/>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4/25/2025</a:t>
            </a:fld>
            <a:endParaRPr lang="ar-SA" b="1" dirty="0"/>
          </a:p>
        </p:txBody>
      </p:sp>
      <p:sp>
        <p:nvSpPr>
          <p:cNvPr id="5" name="Slide Number Placeholder 4">
            <a:extLst>
              <a:ext uri="{FF2B5EF4-FFF2-40B4-BE49-F238E27FC236}">
                <a16:creationId xmlns:a16="http://schemas.microsoft.com/office/drawing/2014/main" id="{118AEEE7-CA0B-E221-B0BC-D3B325B22514}"/>
              </a:ext>
            </a:extLst>
          </p:cNvPr>
          <p:cNvSpPr>
            <a:spLocks noGrp="1"/>
          </p:cNvSpPr>
          <p:nvPr>
            <p:ph type="sldNum" sz="quarter" idx="15"/>
          </p:nvPr>
        </p:nvSpPr>
        <p:spPr/>
        <p:txBody>
          <a:bodyPr/>
          <a:lstStyle/>
          <a:p>
            <a:fld id="{A4231B69-FBD1-4C22-85BF-9904F0109019}" type="slidenum">
              <a:rPr lang="ar-SA" smtClean="0"/>
              <a:pPr/>
              <a:t>28</a:t>
            </a:fld>
            <a:endParaRPr lang="ar-SA"/>
          </a:p>
        </p:txBody>
      </p:sp>
      <p:sp>
        <p:nvSpPr>
          <p:cNvPr id="6" name="Footer Placeholder 5">
            <a:extLst>
              <a:ext uri="{FF2B5EF4-FFF2-40B4-BE49-F238E27FC236}">
                <a16:creationId xmlns:a16="http://schemas.microsoft.com/office/drawing/2014/main" id="{80CE9CF4-FAB1-C6D4-3D11-16A121015ABE}"/>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7969986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7"/>
            <a:ext cx="7467600" cy="1093543"/>
          </a:xfrm>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32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الرابع</a:t>
            </a:r>
            <a:br>
              <a:rPr kumimoji="0" lang="ar-SA" sz="32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SA" sz="32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علاقة المؤسسة الاقتصادية بالمحيط المالي</a:t>
            </a:r>
            <a:endParaRPr lang="ar-SA" sz="1800" dirty="0"/>
          </a:p>
        </p:txBody>
      </p:sp>
      <p:sp>
        <p:nvSpPr>
          <p:cNvPr id="16" name="Content Placeholder 15"/>
          <p:cNvSpPr>
            <a:spLocks noGrp="1"/>
          </p:cNvSpPr>
          <p:nvPr>
            <p:ph sz="quarter" idx="1"/>
          </p:nvPr>
        </p:nvSpPr>
        <p:spPr>
          <a:xfrm>
            <a:off x="457200" y="1600200"/>
            <a:ext cx="7467600" cy="4205064"/>
          </a:xfr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a:normAutofit/>
          </a:bodyPr>
          <a:lstStyle/>
          <a:p>
            <a:pPr marL="809625" indent="0">
              <a:buNone/>
            </a:pPr>
            <a:endParaRPr lang="ar-SA" b="1" dirty="0"/>
          </a:p>
          <a:p>
            <a:pPr marL="809625" lvl="0" indent="0" algn="ctr">
              <a:buNone/>
            </a:pPr>
            <a:endParaRPr lang="ar-DZ" b="1" dirty="0"/>
          </a:p>
          <a:p>
            <a:pPr marL="809625" lvl="0" indent="0" algn="ctr">
              <a:buNone/>
            </a:pPr>
            <a:endParaRPr lang="ar-DZ" b="1" dirty="0"/>
          </a:p>
          <a:p>
            <a:pPr marL="809625" lvl="0" indent="0" algn="ctr">
              <a:buNone/>
            </a:pPr>
            <a:r>
              <a:rPr lang="ar-DZ" sz="3600" b="1" dirty="0">
                <a:latin typeface="Calibri" panose="020F0502020204030204" pitchFamily="34" charset="0"/>
                <a:cs typeface="Calibri" panose="020F0502020204030204" pitchFamily="34" charset="0"/>
              </a:rPr>
              <a:t>انتهـــــــــــــــــــــــــــــــى</a:t>
            </a:r>
            <a:endParaRPr lang="en-US" dirty="0">
              <a:latin typeface="Calibri" panose="020F0502020204030204" pitchFamily="34" charset="0"/>
              <a:cs typeface="Calibri" panose="020F0502020204030204" pitchFamily="34" charset="0"/>
            </a:endParaRPr>
          </a:p>
          <a:p>
            <a:pPr marL="809625" indent="265113">
              <a:buNone/>
            </a:pPr>
            <a:r>
              <a:rPr lang="ar-SA" dirty="0"/>
              <a:t> </a:t>
            </a:r>
          </a:p>
        </p:txBody>
      </p:sp>
      <p:sp>
        <p:nvSpPr>
          <p:cNvPr id="4" name="Date Placeholder 3"/>
          <p:cNvSpPr>
            <a:spLocks noGrp="1"/>
          </p:cNvSpPr>
          <p:nvPr>
            <p:ph type="dt" sz="half" idx="14"/>
          </p:nvPr>
        </p:nvSpPr>
        <p:spPr>
          <a:xfrm>
            <a:off x="395536" y="5805264"/>
            <a:ext cx="1738536" cy="57685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15E9AC4-18B9-4CE5-B6AC-AC8F8F57C690}" type="datetime3">
              <a:rPr kumimoji="0" lang="en-US" sz="1600" b="1" i="0" u="none" strike="noStrike" kern="1200" cap="none" spc="0" normalizeH="0" baseline="0" noProof="0" smtClean="0">
                <a:ln>
                  <a:noFill/>
                </a:ln>
                <a:solidFill>
                  <a:srgbClr val="575F6D"/>
                </a:solidFill>
                <a:effectLst/>
                <a:uLnTx/>
                <a:uFillTx/>
                <a:latin typeface="Century School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 April 2025</a:t>
            </a:fld>
            <a:endParaRPr kumimoji="0" lang="ar-SA" sz="1800" b="1" i="0" u="none" strike="noStrike" kern="1200" cap="none" spc="0" normalizeH="0" baseline="0" noProof="0" dirty="0">
              <a:ln>
                <a:noFill/>
              </a:ln>
              <a:solidFill>
                <a:srgbClr val="575F6D"/>
              </a:solidFill>
              <a:effectLst/>
              <a:uLnTx/>
              <a:uFillTx/>
              <a:latin typeface="Century Schoolbook"/>
              <a:ea typeface="+mn-ea"/>
              <a:cs typeface="Times New Roman" panose="02020603050405020304" pitchFamily="18" charset="0"/>
            </a:endParaRPr>
          </a:p>
        </p:txBody>
      </p:sp>
      <p:sp>
        <p:nvSpPr>
          <p:cNvPr id="5" name="Slide Number Placeholder 4"/>
          <p:cNvSpPr>
            <a:spLocks noGrp="1"/>
          </p:cNvSpPr>
          <p:nvPr>
            <p:ph type="sldNum" sz="quarter" idx="15"/>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A4231B69-FBD1-4C22-85BF-9904F0109019}" type="slidenum">
              <a:rPr kumimoji="0" lang="ar-SA" sz="1400" b="1" i="0" u="none" strike="noStrike" kern="1200" cap="none" spc="0" normalizeH="0" baseline="0" noProof="0" smtClean="0">
                <a:ln>
                  <a:noFill/>
                </a:ln>
                <a:solidFill>
                  <a:srgbClr val="FFFFFF"/>
                </a:solidFill>
                <a:effectLst/>
                <a:uLnTx/>
                <a:uFillTx/>
                <a:latin typeface="Century Schoolbook"/>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29</a:t>
            </a:fld>
            <a:endParaRPr kumimoji="0" lang="ar-SA" sz="1400" b="1" i="0" u="none" strike="noStrike" kern="1200" cap="none" spc="0" normalizeH="0" baseline="0" noProof="0">
              <a:ln>
                <a:noFill/>
              </a:ln>
              <a:solidFill>
                <a:srgbClr val="FFFFFF"/>
              </a:solidFill>
              <a:effectLst/>
              <a:uLnTx/>
              <a:uFillTx/>
              <a:latin typeface="Century Schoolbook"/>
              <a:ea typeface="+mn-ea"/>
              <a:cs typeface="Times New Roman" panose="02020603050405020304" pitchFamily="18" charset="0"/>
            </a:endParaRPr>
          </a:p>
        </p:txBody>
      </p:sp>
      <p:sp>
        <p:nvSpPr>
          <p:cNvPr id="6" name="Footer Placeholder 5"/>
          <p:cNvSpPr>
            <a:spLocks noGrp="1"/>
          </p:cNvSpPr>
          <p:nvPr>
            <p:ph type="ftr" sz="quarter" idx="16"/>
          </p:nvPr>
        </p:nvSpPr>
        <p:spPr>
          <a:xfrm>
            <a:off x="2123728" y="5949280"/>
            <a:ext cx="5801072" cy="576858"/>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5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جامعة أم البواقي-  - كلية الاقتصاد والتسيير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423371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2F5EFE-88E2-BB0C-99BC-6EC662670165}"/>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782EF756-A9D3-C34F-E956-79D8656D99DB}"/>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05345C31-07F1-DBA3-F663-164B601D82C0}"/>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lnSpcReduction="10000"/>
          </a:bodyPr>
          <a:lstStyle/>
          <a:p>
            <a:pPr marL="265113" lvl="0" indent="0">
              <a:buNone/>
            </a:pPr>
            <a:r>
              <a:rPr lang="ar-DZ" b="1" dirty="0">
                <a:latin typeface="Calibri" panose="020F0502020204030204" pitchFamily="34" charset="0"/>
                <a:cs typeface="Calibri" panose="020F0502020204030204" pitchFamily="34" charset="0"/>
              </a:rPr>
              <a:t>1- 	المساهمون</a:t>
            </a:r>
          </a:p>
          <a:p>
            <a:pPr marL="265113" lvl="0" indent="0" algn="just">
              <a:buNone/>
            </a:pPr>
            <a:r>
              <a:rPr lang="ar-DZ" dirty="0">
                <a:latin typeface="Calibri" panose="020F0502020204030204" pitchFamily="34" charset="0"/>
                <a:cs typeface="Calibri" panose="020F0502020204030204" pitchFamily="34" charset="0"/>
              </a:rPr>
              <a:t>المساهمون هم أفراد أو كيانات تمتلك أسهماً في شركة ما، وبالتالي يكون لها مصلحة مالية في أدائها. إن استثماراتهم في الشركة يمنحهم صوتاً في الجمعية العمومية وبالتالي القدرة على التأثير في اتجاه الشركة. وتبرز أهمية المساهمين في نجاح الشركة من خلال ما يقومون به من دور كبير في هذا المجال، والذي يمكن تلخيصه في العناصر التالية على سبيل المثال لا الحصر:</a:t>
            </a:r>
          </a:p>
          <a:p>
            <a:pPr marL="608013" lvl="0" indent="-342900" algn="just">
              <a:buFont typeface="Wingdings" panose="05000000000000000000" pitchFamily="2" charset="2"/>
              <a:buChar char="v"/>
            </a:pPr>
            <a:r>
              <a:rPr lang="ar-DZ" dirty="0">
                <a:latin typeface="Calibri" panose="020F0502020204030204" pitchFamily="34" charset="0"/>
                <a:cs typeface="Calibri" panose="020F0502020204030204" pitchFamily="34" charset="0"/>
              </a:rPr>
              <a:t>تقديم الدعم المادي أو المالي، الشيء الذي بساعد على نمو وتوسع الشركة المدرجة نحو آفاق أوسع في نشاطاتها.</a:t>
            </a:r>
          </a:p>
          <a:p>
            <a:pPr marL="608013" lvl="0" indent="-342900" algn="just">
              <a:buFont typeface="Wingdings" panose="05000000000000000000" pitchFamily="2" charset="2"/>
              <a:buChar char="v"/>
            </a:pPr>
            <a:r>
              <a:rPr lang="ar-DZ" dirty="0">
                <a:latin typeface="Calibri" panose="020F0502020204030204" pitchFamily="34" charset="0"/>
                <a:cs typeface="Calibri" panose="020F0502020204030204" pitchFamily="34" charset="0"/>
              </a:rPr>
              <a:t>يمتلك المساهمون القدرة على مساءلة الإدارة عن أفعالها. كما يمكنهم التصويت على القرارات المهمة وانتخاب الذين سيشرفون على عمليات الشركة. وتضمن هذه المساءلة أن تعمل الإدارة بما يحقق مصلحة الشركة ومساهميها.</a:t>
            </a:r>
          </a:p>
        </p:txBody>
      </p:sp>
      <p:sp>
        <p:nvSpPr>
          <p:cNvPr id="4" name="Date Placeholder 3">
            <a:extLst>
              <a:ext uri="{FF2B5EF4-FFF2-40B4-BE49-F238E27FC236}">
                <a16:creationId xmlns:a16="http://schemas.microsoft.com/office/drawing/2014/main" id="{F8F6F6E2-ACE4-8E1C-5CE4-C9D924BE5D67}"/>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4/19/2025</a:t>
            </a:fld>
            <a:endParaRPr lang="ar-SA" b="1" dirty="0"/>
          </a:p>
        </p:txBody>
      </p:sp>
      <p:sp>
        <p:nvSpPr>
          <p:cNvPr id="5" name="Slide Number Placeholder 4">
            <a:extLst>
              <a:ext uri="{FF2B5EF4-FFF2-40B4-BE49-F238E27FC236}">
                <a16:creationId xmlns:a16="http://schemas.microsoft.com/office/drawing/2014/main" id="{13587F47-ED4D-4E34-7C80-DD4B1B2B0B31}"/>
              </a:ext>
            </a:extLst>
          </p:cNvPr>
          <p:cNvSpPr>
            <a:spLocks noGrp="1"/>
          </p:cNvSpPr>
          <p:nvPr>
            <p:ph type="sldNum" sz="quarter" idx="15"/>
          </p:nvPr>
        </p:nvSpPr>
        <p:spPr/>
        <p:txBody>
          <a:bodyPr/>
          <a:lstStyle/>
          <a:p>
            <a:fld id="{A4231B69-FBD1-4C22-85BF-9904F0109019}" type="slidenum">
              <a:rPr lang="ar-SA" smtClean="0"/>
              <a:pPr/>
              <a:t>3</a:t>
            </a:fld>
            <a:endParaRPr lang="ar-SA"/>
          </a:p>
        </p:txBody>
      </p:sp>
      <p:sp>
        <p:nvSpPr>
          <p:cNvPr id="6" name="Footer Placeholder 5">
            <a:extLst>
              <a:ext uri="{FF2B5EF4-FFF2-40B4-BE49-F238E27FC236}">
                <a16:creationId xmlns:a16="http://schemas.microsoft.com/office/drawing/2014/main" id="{90E7818F-2EBD-C74D-A370-F42F45C2B2CB}"/>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541219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A007FC-CDF8-37C5-19E7-B1AD07566649}"/>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EAF18D7B-4177-D741-42DA-3DABA4585844}"/>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B4856B50-6E43-8D6B-E39B-D58E2D831893}"/>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fontScale="92500"/>
          </a:bodyPr>
          <a:lstStyle/>
          <a:p>
            <a:pPr marL="265113" lvl="0" indent="0">
              <a:buNone/>
            </a:pPr>
            <a:r>
              <a:rPr lang="ar-DZ" b="1" dirty="0">
                <a:latin typeface="Calibri" panose="020F0502020204030204" pitchFamily="34" charset="0"/>
                <a:cs typeface="Calibri" panose="020F0502020204030204" pitchFamily="34" charset="0"/>
              </a:rPr>
              <a:t>1- 	المساهمون</a:t>
            </a:r>
          </a:p>
          <a:p>
            <a:pPr marL="608013" lvl="0" indent="-342900" algn="just">
              <a:buFont typeface="Wingdings" panose="05000000000000000000" pitchFamily="2" charset="2"/>
              <a:buChar char="v"/>
            </a:pPr>
            <a:r>
              <a:rPr lang="ar-DZ" b="0" i="0" dirty="0">
                <a:solidFill>
                  <a:srgbClr val="333333"/>
                </a:solidFill>
                <a:effectLst/>
                <a:latin typeface="Almarai"/>
              </a:rPr>
              <a:t> التأثير على أسعار أسهم الشركة من خلال قرارات الشراء والبيع. حيث يقومون ببيع الأسهم في السوق قي حالة عدم الرضا عن أداء الشركة، والعكس بالعكس صحيح.</a:t>
            </a:r>
          </a:p>
          <a:p>
            <a:pPr marL="608013" lvl="0" indent="-342900" algn="just">
              <a:buFont typeface="Wingdings" panose="05000000000000000000" pitchFamily="2" charset="2"/>
              <a:buChar char="v"/>
            </a:pPr>
            <a:r>
              <a:rPr lang="ar-DZ" dirty="0">
                <a:solidFill>
                  <a:srgbClr val="333333"/>
                </a:solidFill>
                <a:latin typeface="Almarai"/>
                <a:cs typeface="Calibri" panose="020F0502020204030204" pitchFamily="34" charset="0"/>
              </a:rPr>
              <a:t> لهم آراء قيمة في كثير من الأحيان بما يمتلكونه من خبرات في مجال الاستثمار، الشيء الذي يساعد الشركة على الأخذ بمقترحاتهم في تشكيل استراتيجية الشركة.</a:t>
            </a:r>
          </a:p>
          <a:p>
            <a:pPr marL="608013" lvl="0" indent="-342900" algn="just">
              <a:buFont typeface="Wingdings" panose="05000000000000000000" pitchFamily="2" charset="2"/>
              <a:buChar char="v"/>
            </a:pPr>
            <a:r>
              <a:rPr lang="ar-DZ" dirty="0">
                <a:solidFill>
                  <a:srgbClr val="333333"/>
                </a:solidFill>
                <a:latin typeface="Almarai"/>
                <a:cs typeface="Calibri" panose="020F0502020204030204" pitchFamily="34" charset="0"/>
              </a:rPr>
              <a:t> للمساهمين دور فعال في تطبيق مبادئ الحوكمة التي تمارس من خلال آليات قانونية وتنظيمية، ولوائح، يتم من خلالها تحديد المهام والأهداف </a:t>
            </a:r>
          </a:p>
          <a:p>
            <a:pPr marL="608013" lvl="0" indent="-342900" algn="just">
              <a:buFont typeface="Wingdings" panose="05000000000000000000" pitchFamily="2" charset="2"/>
              <a:buChar char="v"/>
            </a:pPr>
            <a:r>
              <a:rPr lang="ar-DZ" dirty="0">
                <a:solidFill>
                  <a:srgbClr val="333333"/>
                </a:solidFill>
                <a:latin typeface="Almarai"/>
                <a:cs typeface="Calibri" panose="020F0502020204030204" pitchFamily="34" charset="0"/>
              </a:rPr>
              <a:t> مشاركة المساهمين في قرارات الشركة يساعد على تحقيق فوائد جمة تتلخص في تحسين التواصل بين أفراد الشركة وتحسين  سمعة الشركة وأيضا الرفع من قيمتها السوقية.</a:t>
            </a:r>
            <a:endParaRPr lang="ar-DZ" dirty="0">
              <a:latin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86A23C36-9BD2-CC82-46C2-E2918C37B317}"/>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4/20/2025</a:t>
            </a:fld>
            <a:endParaRPr lang="ar-SA" b="1" dirty="0"/>
          </a:p>
        </p:txBody>
      </p:sp>
      <p:sp>
        <p:nvSpPr>
          <p:cNvPr id="5" name="Slide Number Placeholder 4">
            <a:extLst>
              <a:ext uri="{FF2B5EF4-FFF2-40B4-BE49-F238E27FC236}">
                <a16:creationId xmlns:a16="http://schemas.microsoft.com/office/drawing/2014/main" id="{BB693444-6FA6-1AAF-15C5-F253D8E3C534}"/>
              </a:ext>
            </a:extLst>
          </p:cNvPr>
          <p:cNvSpPr>
            <a:spLocks noGrp="1"/>
          </p:cNvSpPr>
          <p:nvPr>
            <p:ph type="sldNum" sz="quarter" idx="15"/>
          </p:nvPr>
        </p:nvSpPr>
        <p:spPr/>
        <p:txBody>
          <a:bodyPr/>
          <a:lstStyle/>
          <a:p>
            <a:fld id="{A4231B69-FBD1-4C22-85BF-9904F0109019}" type="slidenum">
              <a:rPr lang="ar-SA" smtClean="0"/>
              <a:pPr/>
              <a:t>4</a:t>
            </a:fld>
            <a:endParaRPr lang="ar-SA"/>
          </a:p>
        </p:txBody>
      </p:sp>
      <p:sp>
        <p:nvSpPr>
          <p:cNvPr id="6" name="Footer Placeholder 5">
            <a:extLst>
              <a:ext uri="{FF2B5EF4-FFF2-40B4-BE49-F238E27FC236}">
                <a16:creationId xmlns:a16="http://schemas.microsoft.com/office/drawing/2014/main" id="{DE58EE02-6C1B-C9D9-D8C6-F36E1235D2FD}"/>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139600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07F5B7-1038-584C-6128-595B52DB04E6}"/>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02AA39EE-B871-88A4-6791-21CB2D6A7877}"/>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7846A2CB-1A86-5F97-B751-0EA41994B4AA}"/>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a:bodyPr>
          <a:lstStyle/>
          <a:p>
            <a:pPr marL="265113" lvl="0" indent="0">
              <a:buNone/>
            </a:pPr>
            <a:r>
              <a:rPr lang="ar-DZ" b="1" dirty="0">
                <a:latin typeface="Calibri" panose="020F0502020204030204" pitchFamily="34" charset="0"/>
                <a:cs typeface="Calibri" panose="020F0502020204030204" pitchFamily="34" charset="0"/>
              </a:rPr>
              <a:t>2-	الأسواق المالية: البورصة، البنوك والمؤسسات المالية</a:t>
            </a:r>
          </a:p>
          <a:p>
            <a:pPr marL="265113" lvl="0" indent="0">
              <a:buNone/>
            </a:pPr>
            <a:r>
              <a:rPr lang="ar-DZ" b="1" dirty="0">
                <a:latin typeface="Calibri" panose="020F0502020204030204" pitchFamily="34" charset="0"/>
                <a:cs typeface="Calibri" panose="020F0502020204030204" pitchFamily="34" charset="0"/>
              </a:rPr>
              <a:t>أهمية الأسواق المالية </a:t>
            </a:r>
          </a:p>
          <a:p>
            <a:pPr marL="265113" lvl="0" indent="0" algn="just">
              <a:buNone/>
            </a:pPr>
            <a:r>
              <a:rPr lang="ar-DZ" dirty="0">
                <a:latin typeface="Calibri" panose="020F0502020204030204" pitchFamily="34" charset="0"/>
                <a:cs typeface="Calibri" panose="020F0502020204030204" pitchFamily="34" charset="0"/>
              </a:rPr>
              <a:t> تعبر الأسواق المالية عن مكان تلاقي الأفراد، والشركات، والمؤسسات المالية من أجل تلبية حاجات هؤلاء من الأموال، أو البحث عن فرص للاستثمار من خلال منح فوائضهم المالية للمستثمرين. وتقسم الأسواق المالية إلى أسواق مالية عمومية</a:t>
            </a:r>
            <a:r>
              <a:rPr lang="fr-FR" sz="2000" dirty="0">
                <a:latin typeface="Calibri" panose="020F0502020204030204" pitchFamily="34" charset="0"/>
                <a:cs typeface="Calibri" panose="020F0502020204030204" pitchFamily="34" charset="0"/>
              </a:rPr>
              <a:t>Public Financial </a:t>
            </a:r>
            <a:r>
              <a:rPr lang="fr-FR" sz="2000" dirty="0" err="1">
                <a:latin typeface="Calibri" panose="020F0502020204030204" pitchFamily="34" charset="0"/>
                <a:cs typeface="Calibri" panose="020F0502020204030204" pitchFamily="34" charset="0"/>
              </a:rPr>
              <a:t>Markets</a:t>
            </a:r>
            <a:r>
              <a:rPr lang="fr-FR" dirty="0">
                <a:latin typeface="Calibri" panose="020F0502020204030204" pitchFamily="34" charset="0"/>
                <a:cs typeface="Calibri" panose="020F0502020204030204" pitchFamily="34" charset="0"/>
              </a:rPr>
              <a:t>) </a:t>
            </a:r>
            <a:r>
              <a:rPr lang="ar-DZ" dirty="0">
                <a:latin typeface="Calibri" panose="020F0502020204030204" pitchFamily="34" charset="0"/>
                <a:cs typeface="Calibri" panose="020F0502020204030204" pitchFamily="34" charset="0"/>
              </a:rPr>
              <a:t> )</a:t>
            </a:r>
            <a:r>
              <a:rPr lang="fr-FR" dirty="0">
                <a:latin typeface="Calibri" panose="020F0502020204030204" pitchFamily="34" charset="0"/>
                <a:cs typeface="Calibri" panose="020F0502020204030204" pitchFamily="34" charset="0"/>
              </a:rPr>
              <a:t>، </a:t>
            </a:r>
            <a:r>
              <a:rPr lang="ar-DZ" dirty="0">
                <a:latin typeface="Calibri" panose="020F0502020204030204" pitchFamily="34" charset="0"/>
                <a:cs typeface="Calibri" panose="020F0502020204030204" pitchFamily="34" charset="0"/>
              </a:rPr>
              <a:t>وأسواق مالية للشركات</a:t>
            </a:r>
            <a:r>
              <a:rPr lang="fr-FR" sz="2000" dirty="0" err="1">
                <a:latin typeface="Calibri" panose="020F0502020204030204" pitchFamily="34" charset="0"/>
                <a:cs typeface="Calibri" panose="020F0502020204030204" pitchFamily="34" charset="0"/>
              </a:rPr>
              <a:t>Corporate</a:t>
            </a:r>
            <a:r>
              <a:rPr lang="fr-FR" sz="2000" dirty="0">
                <a:latin typeface="Calibri" panose="020F0502020204030204" pitchFamily="34" charset="0"/>
                <a:cs typeface="Calibri" panose="020F0502020204030204" pitchFamily="34" charset="0"/>
              </a:rPr>
              <a:t> Financial </a:t>
            </a:r>
            <a:r>
              <a:rPr lang="fr-FR" sz="2000" dirty="0" err="1">
                <a:latin typeface="Calibri" panose="020F0502020204030204" pitchFamily="34" charset="0"/>
                <a:cs typeface="Calibri" panose="020F0502020204030204" pitchFamily="34" charset="0"/>
              </a:rPr>
              <a:t>Markets</a:t>
            </a:r>
            <a:r>
              <a:rPr lang="fr-FR" dirty="0">
                <a:latin typeface="Calibri" panose="020F0502020204030204" pitchFamily="34" charset="0"/>
                <a:cs typeface="Calibri" panose="020F0502020204030204" pitchFamily="34" charset="0"/>
              </a:rPr>
              <a:t>). </a:t>
            </a:r>
            <a:r>
              <a:rPr lang="ar-DZ" dirty="0">
                <a:latin typeface="Calibri" panose="020F0502020204030204" pitchFamily="34" charset="0"/>
                <a:cs typeface="Calibri" panose="020F0502020204030204" pitchFamily="34" charset="0"/>
              </a:rPr>
              <a:t> ) أما النوع الأول من الأسواق فيهتم بتمويل المشاريع الكبرى عن طريق الآليات المحلية، أو الحكومية، أو الوطنية. أما النوع الأخير فينحصر دوره في تمويل الشركات المدرجة رسميا في البورصة. </a:t>
            </a:r>
          </a:p>
          <a:p>
            <a:pPr marL="265113" lvl="0" indent="0">
              <a:buNone/>
            </a:pPr>
            <a:endParaRPr lang="ar-DZ" b="1" dirty="0">
              <a:latin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D0C7052E-FA98-5C10-0489-0BAC763A4914}"/>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4/19/2025</a:t>
            </a:fld>
            <a:endParaRPr lang="ar-SA" b="1" dirty="0"/>
          </a:p>
        </p:txBody>
      </p:sp>
      <p:sp>
        <p:nvSpPr>
          <p:cNvPr id="5" name="Slide Number Placeholder 4">
            <a:extLst>
              <a:ext uri="{FF2B5EF4-FFF2-40B4-BE49-F238E27FC236}">
                <a16:creationId xmlns:a16="http://schemas.microsoft.com/office/drawing/2014/main" id="{93EBF048-B34B-C35D-964B-8C64ABE049DD}"/>
              </a:ext>
            </a:extLst>
          </p:cNvPr>
          <p:cNvSpPr>
            <a:spLocks noGrp="1"/>
          </p:cNvSpPr>
          <p:nvPr>
            <p:ph type="sldNum" sz="quarter" idx="15"/>
          </p:nvPr>
        </p:nvSpPr>
        <p:spPr/>
        <p:txBody>
          <a:bodyPr/>
          <a:lstStyle/>
          <a:p>
            <a:fld id="{A4231B69-FBD1-4C22-85BF-9904F0109019}" type="slidenum">
              <a:rPr lang="ar-SA" smtClean="0"/>
              <a:pPr/>
              <a:t>5</a:t>
            </a:fld>
            <a:endParaRPr lang="ar-SA"/>
          </a:p>
        </p:txBody>
      </p:sp>
      <p:sp>
        <p:nvSpPr>
          <p:cNvPr id="6" name="Footer Placeholder 5">
            <a:extLst>
              <a:ext uri="{FF2B5EF4-FFF2-40B4-BE49-F238E27FC236}">
                <a16:creationId xmlns:a16="http://schemas.microsoft.com/office/drawing/2014/main" id="{AADF5CE0-A3B5-0654-B107-6909147B630C}"/>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522745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7740D8-859C-B3AD-D113-3F7F2C3E3187}"/>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A1443021-3F7F-1F57-414C-57B799A23F17}"/>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688A2707-CE42-0A15-1F76-7A18F39933E3}"/>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a:bodyPr>
          <a:lstStyle/>
          <a:p>
            <a:pPr marL="265113" lvl="0" indent="0">
              <a:buNone/>
            </a:pPr>
            <a:r>
              <a:rPr lang="ar-DZ" b="1" dirty="0">
                <a:latin typeface="Calibri" panose="020F0502020204030204" pitchFamily="34" charset="0"/>
                <a:cs typeface="Calibri" panose="020F0502020204030204" pitchFamily="34" charset="0"/>
              </a:rPr>
              <a:t>2-	الأسواق المالية: البورصة، البنوك والمؤسسات المالية</a:t>
            </a:r>
          </a:p>
          <a:p>
            <a:pPr marL="265113" lvl="0" indent="0">
              <a:buNone/>
            </a:pPr>
            <a:r>
              <a:rPr lang="ar-DZ" b="1" dirty="0">
                <a:latin typeface="Calibri" panose="020F0502020204030204" pitchFamily="34" charset="0"/>
                <a:cs typeface="Calibri" panose="020F0502020204030204" pitchFamily="34" charset="0"/>
              </a:rPr>
              <a:t>تركيبة ووظائف السوق المالية:</a:t>
            </a:r>
          </a:p>
          <a:p>
            <a:pPr marL="265113" lvl="0" indent="0" algn="just">
              <a:buNone/>
            </a:pPr>
            <a:r>
              <a:rPr lang="ar-DZ" dirty="0">
                <a:latin typeface="Calibri" panose="020F0502020204030204" pitchFamily="34" charset="0"/>
                <a:cs typeface="Calibri" panose="020F0502020204030204" pitchFamily="34" charset="0"/>
              </a:rPr>
              <a:t> يمكن تقسيم السوق المالي إلى سوق مالي محلي و سوق مالي دولي. والملاحظ أن هناك تقسيمات مختلفة أخرى مثل سوق المؤسسات المالي وسوق الحكومة المالي. أيضا، تقسم الأسواق المالية إلى أسواق نقد توفر السيولة والأموال في الأجل القصير، وأسواق رأس المال توفر التمويل للمشاريع الاستثمارية في الأجل الطويل. ولكل سوق من هذه الأسواق أدواتها الاستثمارية المعبرة عن طبيعة نشاطها الخاص.</a:t>
            </a:r>
          </a:p>
          <a:p>
            <a:pPr marL="265113" lvl="0" indent="0">
              <a:buNone/>
            </a:pPr>
            <a:endParaRPr lang="ar-DZ" b="1" dirty="0">
              <a:latin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17AD3D0C-8C96-8AE8-62CC-FC4684EB94CE}"/>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4/20/2025</a:t>
            </a:fld>
            <a:endParaRPr lang="ar-SA" b="1" dirty="0"/>
          </a:p>
        </p:txBody>
      </p:sp>
      <p:sp>
        <p:nvSpPr>
          <p:cNvPr id="5" name="Slide Number Placeholder 4">
            <a:extLst>
              <a:ext uri="{FF2B5EF4-FFF2-40B4-BE49-F238E27FC236}">
                <a16:creationId xmlns:a16="http://schemas.microsoft.com/office/drawing/2014/main" id="{532C1DC5-F34F-A2FB-3CB9-A0EA07802760}"/>
              </a:ext>
            </a:extLst>
          </p:cNvPr>
          <p:cNvSpPr>
            <a:spLocks noGrp="1"/>
          </p:cNvSpPr>
          <p:nvPr>
            <p:ph type="sldNum" sz="quarter" idx="15"/>
          </p:nvPr>
        </p:nvSpPr>
        <p:spPr/>
        <p:txBody>
          <a:bodyPr/>
          <a:lstStyle/>
          <a:p>
            <a:fld id="{A4231B69-FBD1-4C22-85BF-9904F0109019}" type="slidenum">
              <a:rPr lang="ar-SA" smtClean="0"/>
              <a:pPr/>
              <a:t>6</a:t>
            </a:fld>
            <a:endParaRPr lang="ar-SA"/>
          </a:p>
        </p:txBody>
      </p:sp>
      <p:sp>
        <p:nvSpPr>
          <p:cNvPr id="6" name="Footer Placeholder 5">
            <a:extLst>
              <a:ext uri="{FF2B5EF4-FFF2-40B4-BE49-F238E27FC236}">
                <a16:creationId xmlns:a16="http://schemas.microsoft.com/office/drawing/2014/main" id="{B4CA53B5-CF85-593A-969B-23F75F58293C}"/>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660339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CC1C95-288F-9673-E6E1-D04E10B56CDD}"/>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EB4D802F-C01B-F982-BCA8-2983853A0BFA}"/>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0B2341A9-743A-09AA-F84E-C59A67F2A94F}"/>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a:bodyPr>
          <a:lstStyle/>
          <a:p>
            <a:pPr marL="265113" lvl="0" indent="0">
              <a:buNone/>
            </a:pPr>
            <a:r>
              <a:rPr lang="ar-DZ" b="1" dirty="0">
                <a:latin typeface="Calibri" panose="020F0502020204030204" pitchFamily="34" charset="0"/>
                <a:cs typeface="Calibri" panose="020F0502020204030204" pitchFamily="34" charset="0"/>
              </a:rPr>
              <a:t>2-	الأسواق المالية: البورصة، البنوك والمؤسسات المالية</a:t>
            </a:r>
          </a:p>
          <a:p>
            <a:pPr marL="265113" lvl="0" indent="0">
              <a:buNone/>
            </a:pPr>
            <a:r>
              <a:rPr lang="ar-DZ" b="1" dirty="0">
                <a:latin typeface="Calibri" panose="020F0502020204030204" pitchFamily="34" charset="0"/>
                <a:cs typeface="Calibri" panose="020F0502020204030204" pitchFamily="34" charset="0"/>
              </a:rPr>
              <a:t>الاكتتاب في سوق رأس المال: </a:t>
            </a:r>
          </a:p>
          <a:p>
            <a:pPr marL="265113" lvl="0" indent="0" algn="just">
              <a:buNone/>
            </a:pPr>
            <a:r>
              <a:rPr lang="ar-DZ" dirty="0">
                <a:latin typeface="Calibri" panose="020F0502020204030204" pitchFamily="34" charset="0"/>
                <a:cs typeface="Calibri" panose="020F0502020204030204" pitchFamily="34" charset="0"/>
              </a:rPr>
              <a:t>تعتمد كبريات الشركات على التمويل عن طريق سوق رأس المال. فإدراج الشركة في سوق رأس المال (البورصة: سوق تداول الأوراق المالية) عن طريق طرح أسهم للبيع لأول يدخل هذا الأمر في باب الاكتتاب الأولي مع جمهور المستثمرين في البورصة. وتندرج هذه العملية في إطار السوق الأولي </a:t>
            </a:r>
            <a:r>
              <a:rPr lang="fr-FR" sz="2000" dirty="0" err="1">
                <a:latin typeface="Calibri" panose="020F0502020204030204" pitchFamily="34" charset="0"/>
                <a:cs typeface="Calibri" panose="020F0502020204030204" pitchFamily="34" charset="0"/>
              </a:rPr>
              <a:t>Primary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market</a:t>
            </a:r>
            <a:r>
              <a:rPr lang="fr-FR" sz="2000" dirty="0">
                <a:latin typeface="Calibri" panose="020F0502020204030204" pitchFamily="34" charset="0"/>
                <a:cs typeface="Calibri" panose="020F0502020204030204" pitchFamily="34" charset="0"/>
              </a:rPr>
              <a:t> </a:t>
            </a:r>
            <a:r>
              <a:rPr lang="fr-FR" dirty="0">
                <a:latin typeface="Calibri" panose="020F0502020204030204" pitchFamily="34" charset="0"/>
                <a:cs typeface="Calibri" panose="020F0502020204030204" pitchFamily="34" charset="0"/>
              </a:rPr>
              <a:t>، </a:t>
            </a:r>
            <a:r>
              <a:rPr lang="ar-DZ" dirty="0">
                <a:latin typeface="Calibri" panose="020F0502020204030204" pitchFamily="34" charset="0"/>
                <a:cs typeface="Calibri" panose="020F0502020204030204" pitchFamily="34" charset="0"/>
              </a:rPr>
              <a:t>بعدها وعندما تصبح الشركة مدرجة رسميا في السوق المالي تبدأ عملية تداول أوراقها المالية في إطار ما يعرف بالسوق الثانوي  </a:t>
            </a:r>
            <a:r>
              <a:rPr lang="fr-FR" sz="2000" dirty="0" err="1">
                <a:latin typeface="Calibri" panose="020F0502020204030204" pitchFamily="34" charset="0"/>
                <a:cs typeface="Calibri" panose="020F0502020204030204" pitchFamily="34" charset="0"/>
              </a:rPr>
              <a:t>Secondary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market</a:t>
            </a:r>
            <a:r>
              <a:rPr lang="fr-FR" sz="2000" dirty="0">
                <a:latin typeface="Calibri" panose="020F0502020204030204" pitchFamily="34" charset="0"/>
                <a:cs typeface="Calibri" panose="020F0502020204030204" pitchFamily="34" charset="0"/>
              </a:rPr>
              <a:t> </a:t>
            </a:r>
            <a:r>
              <a:rPr lang="fr-FR" dirty="0">
                <a:latin typeface="Calibri" panose="020F0502020204030204" pitchFamily="34" charset="0"/>
                <a:cs typeface="Calibri" panose="020F0502020204030204" pitchFamily="34" charset="0"/>
              </a:rPr>
              <a:t>. </a:t>
            </a:r>
            <a:r>
              <a:rPr lang="ar-DZ" dirty="0">
                <a:latin typeface="Calibri" panose="020F0502020204030204" pitchFamily="34" charset="0"/>
                <a:cs typeface="Calibri" panose="020F0502020204030204" pitchFamily="34" charset="0"/>
              </a:rPr>
              <a:t> فالمدير المالي للشركة كثيرا مل يهتم بموضوع تداول الأوراق المالية لأنها على علاقة بأداء الشركة وانعكاسات ذلك على حاجياتها من التمويل.</a:t>
            </a:r>
          </a:p>
        </p:txBody>
      </p:sp>
      <p:sp>
        <p:nvSpPr>
          <p:cNvPr id="4" name="Date Placeholder 3">
            <a:extLst>
              <a:ext uri="{FF2B5EF4-FFF2-40B4-BE49-F238E27FC236}">
                <a16:creationId xmlns:a16="http://schemas.microsoft.com/office/drawing/2014/main" id="{A29DD92B-614E-4E53-0273-D924D6C60AA7}"/>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4/20/2025</a:t>
            </a:fld>
            <a:endParaRPr lang="ar-SA" b="1" dirty="0"/>
          </a:p>
        </p:txBody>
      </p:sp>
      <p:sp>
        <p:nvSpPr>
          <p:cNvPr id="5" name="Slide Number Placeholder 4">
            <a:extLst>
              <a:ext uri="{FF2B5EF4-FFF2-40B4-BE49-F238E27FC236}">
                <a16:creationId xmlns:a16="http://schemas.microsoft.com/office/drawing/2014/main" id="{DC92138E-6C01-48BD-93B5-A3A7D02D3EAD}"/>
              </a:ext>
            </a:extLst>
          </p:cNvPr>
          <p:cNvSpPr>
            <a:spLocks noGrp="1"/>
          </p:cNvSpPr>
          <p:nvPr>
            <p:ph type="sldNum" sz="quarter" idx="15"/>
          </p:nvPr>
        </p:nvSpPr>
        <p:spPr/>
        <p:txBody>
          <a:bodyPr/>
          <a:lstStyle/>
          <a:p>
            <a:fld id="{A4231B69-FBD1-4C22-85BF-9904F0109019}" type="slidenum">
              <a:rPr lang="ar-SA" smtClean="0"/>
              <a:pPr/>
              <a:t>7</a:t>
            </a:fld>
            <a:endParaRPr lang="ar-SA"/>
          </a:p>
        </p:txBody>
      </p:sp>
      <p:sp>
        <p:nvSpPr>
          <p:cNvPr id="6" name="Footer Placeholder 5">
            <a:extLst>
              <a:ext uri="{FF2B5EF4-FFF2-40B4-BE49-F238E27FC236}">
                <a16:creationId xmlns:a16="http://schemas.microsoft.com/office/drawing/2014/main" id="{3E5772C2-5DD6-B2AD-99BE-9F7DA38D2FD0}"/>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886043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C3FB7F-3DE0-762F-C1D8-1997179EEAEF}"/>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AA76E741-1FD1-9CF5-8BF6-34514B4166B7}"/>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D882A43E-76F3-7604-8E05-734F013FD24D}"/>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lnSpcReduction="10000"/>
          </a:bodyPr>
          <a:lstStyle/>
          <a:p>
            <a:pPr marL="265113" lvl="0" indent="0">
              <a:buNone/>
            </a:pPr>
            <a:r>
              <a:rPr lang="ar-DZ" b="1" dirty="0">
                <a:latin typeface="Calibri" panose="020F0502020204030204" pitchFamily="34" charset="0"/>
                <a:cs typeface="Calibri" panose="020F0502020204030204" pitchFamily="34" charset="0"/>
              </a:rPr>
              <a:t>2-	الأسواق المالية: البورصة، البنوك والمؤسسات المالية</a:t>
            </a:r>
          </a:p>
          <a:p>
            <a:pPr marL="265113" lvl="0" indent="0">
              <a:buNone/>
            </a:pPr>
            <a:r>
              <a:rPr lang="ar-DZ" b="1" dirty="0">
                <a:latin typeface="Calibri" panose="020F0502020204030204" pitchFamily="34" charset="0"/>
                <a:cs typeface="Calibri" panose="020F0502020204030204" pitchFamily="34" charset="0"/>
              </a:rPr>
              <a:t>إعادة هيكلة الشركات: </a:t>
            </a:r>
          </a:p>
          <a:p>
            <a:pPr marL="265113" lvl="0" indent="0" algn="just">
              <a:buNone/>
            </a:pPr>
            <a:r>
              <a:rPr lang="ar-DZ" dirty="0">
                <a:latin typeface="Calibri" panose="020F0502020204030204" pitchFamily="34" charset="0"/>
                <a:cs typeface="Calibri" panose="020F0502020204030204" pitchFamily="34" charset="0"/>
              </a:rPr>
              <a:t>تبرز عملية إعادة هيكلة الشركات كنتيجة للأداء غير الجيد لنتائج الشركة. الشيء الذي يؤدي إلى إعادة النظر في تركيبة الهيكل المالي، أو التفكير في التخلص منها، عن طريق البيع للوحدات ذات المردود السلبي، أو اتخاذ القرار على مستوى تغيير فريق العمل الذي يقود الشركة من مدراء فنيين وغيرهم من الموارد البشرية ذات العلاقة بالأمور الإدارية أو التنظيمية. بالإضافة، فقد يتطلب الأمر التقليل من العمالة من أجل ضغط التكاليف. أخيرا وليس آخرا، فإن الشائع في مجال معالجة الشركات المعسرة ماليا هو القيام بعملية الاندماج، أو التعرض لعملية الاستحواذ. فالشركات التي تكون مدرجة في السوق المالي (البورصة)  هي التي تكون أكثر عرضة لضغوطات إعادة الهيكلة في تراجع أداءاتها. </a:t>
            </a:r>
          </a:p>
        </p:txBody>
      </p:sp>
      <p:sp>
        <p:nvSpPr>
          <p:cNvPr id="4" name="Date Placeholder 3">
            <a:extLst>
              <a:ext uri="{FF2B5EF4-FFF2-40B4-BE49-F238E27FC236}">
                <a16:creationId xmlns:a16="http://schemas.microsoft.com/office/drawing/2014/main" id="{651F07A2-901D-D0ED-A5C1-D71BCCFF2C48}"/>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4/20/2025</a:t>
            </a:fld>
            <a:endParaRPr lang="ar-SA" b="1" dirty="0"/>
          </a:p>
        </p:txBody>
      </p:sp>
      <p:sp>
        <p:nvSpPr>
          <p:cNvPr id="5" name="Slide Number Placeholder 4">
            <a:extLst>
              <a:ext uri="{FF2B5EF4-FFF2-40B4-BE49-F238E27FC236}">
                <a16:creationId xmlns:a16="http://schemas.microsoft.com/office/drawing/2014/main" id="{758EB0B8-360B-04B4-B252-6CA4D3C80B95}"/>
              </a:ext>
            </a:extLst>
          </p:cNvPr>
          <p:cNvSpPr>
            <a:spLocks noGrp="1"/>
          </p:cNvSpPr>
          <p:nvPr>
            <p:ph type="sldNum" sz="quarter" idx="15"/>
          </p:nvPr>
        </p:nvSpPr>
        <p:spPr/>
        <p:txBody>
          <a:bodyPr/>
          <a:lstStyle/>
          <a:p>
            <a:fld id="{A4231B69-FBD1-4C22-85BF-9904F0109019}" type="slidenum">
              <a:rPr lang="ar-SA" smtClean="0"/>
              <a:pPr/>
              <a:t>8</a:t>
            </a:fld>
            <a:endParaRPr lang="ar-SA"/>
          </a:p>
        </p:txBody>
      </p:sp>
      <p:sp>
        <p:nvSpPr>
          <p:cNvPr id="6" name="Footer Placeholder 5">
            <a:extLst>
              <a:ext uri="{FF2B5EF4-FFF2-40B4-BE49-F238E27FC236}">
                <a16:creationId xmlns:a16="http://schemas.microsoft.com/office/drawing/2014/main" id="{FEC1347D-F492-3484-3A1F-5DF46F228C0F}"/>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1785311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4B2E81-8173-EE66-2C3C-79CD4C153CF4}"/>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3D846911-FE2D-BBF9-73AC-BB208DC78C38}"/>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الرابع</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علاقة المؤسسة الاقتصادية بالمحيط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6F4B3EC1-BA0D-158F-FB69-BD200B6362E8}"/>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lnSpcReduction="10000"/>
          </a:bodyPr>
          <a:lstStyle/>
          <a:p>
            <a:pPr marL="265113" lvl="0" indent="0">
              <a:buNone/>
            </a:pPr>
            <a:r>
              <a:rPr lang="ar-DZ" b="1" dirty="0">
                <a:latin typeface="Calibri" panose="020F0502020204030204" pitchFamily="34" charset="0"/>
                <a:cs typeface="Calibri" panose="020F0502020204030204" pitchFamily="34" charset="0"/>
              </a:rPr>
              <a:t>2-	الأسواق المالية: البورصة، البنوك والمؤسسات المالية</a:t>
            </a:r>
          </a:p>
          <a:p>
            <a:pPr marL="265113" lvl="0" indent="0">
              <a:buNone/>
            </a:pPr>
            <a:r>
              <a:rPr lang="ar-DZ" b="1" dirty="0">
                <a:latin typeface="Calibri" panose="020F0502020204030204" pitchFamily="34" charset="0"/>
                <a:cs typeface="Calibri" panose="020F0502020204030204" pitchFamily="34" charset="0"/>
              </a:rPr>
              <a:t>تدويل الأسواق المالية: </a:t>
            </a:r>
          </a:p>
          <a:p>
            <a:pPr marL="265113" lvl="0" indent="0" algn="just">
              <a:buNone/>
            </a:pPr>
            <a:r>
              <a:rPr lang="ar-DZ" dirty="0">
                <a:latin typeface="Calibri" panose="020F0502020204030204" pitchFamily="34" charset="0"/>
                <a:cs typeface="Calibri" panose="020F0502020204030204" pitchFamily="34" charset="0"/>
              </a:rPr>
              <a:t>تعتمد كبريات الشركات العالمية على التمويل عن طريق أسوق رأس المال في البلدان التي تمارس فيها نشاطاتها، بحثا عن مصادر التكلفة المنخفضة للأموال. فهناك من الشركات العالمية، مثل </a:t>
            </a:r>
            <a:r>
              <a:rPr lang="fr-FR" sz="2000" b="1" dirty="0">
                <a:latin typeface="Calibri" panose="020F0502020204030204" pitchFamily="34" charset="0"/>
                <a:cs typeface="Calibri" panose="020F0502020204030204" pitchFamily="34" charset="0"/>
              </a:rPr>
              <a:t>Coca Cola </a:t>
            </a:r>
            <a:r>
              <a:rPr lang="ar-DZ" sz="2000" b="1" dirty="0">
                <a:latin typeface="Calibri" panose="020F0502020204030204" pitchFamily="34" charset="0"/>
                <a:cs typeface="Calibri" panose="020F0502020204030204" pitchFamily="34" charset="0"/>
              </a:rPr>
              <a:t> </a:t>
            </a:r>
            <a:r>
              <a:rPr lang="ar-DZ" dirty="0">
                <a:latin typeface="Calibri" panose="020F0502020204030204" pitchFamily="34" charset="0"/>
                <a:cs typeface="Calibri" panose="020F0502020204030204" pitchFamily="34" charset="0"/>
              </a:rPr>
              <a:t>تمارس نشاطاتها في الكثير من الدول، مستخدمة في ذلك أكثر من تسعة وخمسون (59) عملة أجنبية في مجال المعاملات المالية، وخاصة عمليات الاقتراض بالعملة الأجنبية. فتطور الأسواق المالية من جانب انسياب رؤوس الأموال، وفي ظل تطور شبكة الاتصال الدولية للمعلوماتية، كلها عوامل ساعدت على جعل الأسواق المالية أكثر عرضة للمخاطر وتحتاج لأن يكون المدير المالي على كفاءة عالية من استخدامه للحواسيب الإلكترونية، و على دراية كبيرة باستراتيجيات التحوط بخصوص العملات الأجنبية، وأنظمة تحويل الأموال إلكترونيا. </a:t>
            </a:r>
          </a:p>
        </p:txBody>
      </p:sp>
      <p:sp>
        <p:nvSpPr>
          <p:cNvPr id="4" name="Date Placeholder 3">
            <a:extLst>
              <a:ext uri="{FF2B5EF4-FFF2-40B4-BE49-F238E27FC236}">
                <a16:creationId xmlns:a16="http://schemas.microsoft.com/office/drawing/2014/main" id="{42BE7C00-0DCC-3CE2-5C3F-C3CDFC43B8AF}"/>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4/20/2025</a:t>
            </a:fld>
            <a:endParaRPr lang="ar-SA" b="1" dirty="0"/>
          </a:p>
        </p:txBody>
      </p:sp>
      <p:sp>
        <p:nvSpPr>
          <p:cNvPr id="5" name="Slide Number Placeholder 4">
            <a:extLst>
              <a:ext uri="{FF2B5EF4-FFF2-40B4-BE49-F238E27FC236}">
                <a16:creationId xmlns:a16="http://schemas.microsoft.com/office/drawing/2014/main" id="{AF1F7555-D831-6206-A31B-81682EE98604}"/>
              </a:ext>
            </a:extLst>
          </p:cNvPr>
          <p:cNvSpPr>
            <a:spLocks noGrp="1"/>
          </p:cNvSpPr>
          <p:nvPr>
            <p:ph type="sldNum" sz="quarter" idx="15"/>
          </p:nvPr>
        </p:nvSpPr>
        <p:spPr/>
        <p:txBody>
          <a:bodyPr/>
          <a:lstStyle/>
          <a:p>
            <a:fld id="{A4231B69-FBD1-4C22-85BF-9904F0109019}" type="slidenum">
              <a:rPr lang="ar-SA" smtClean="0"/>
              <a:pPr/>
              <a:t>9</a:t>
            </a:fld>
            <a:endParaRPr lang="ar-SA"/>
          </a:p>
        </p:txBody>
      </p:sp>
      <p:sp>
        <p:nvSpPr>
          <p:cNvPr id="6" name="Footer Placeholder 5">
            <a:extLst>
              <a:ext uri="{FF2B5EF4-FFF2-40B4-BE49-F238E27FC236}">
                <a16:creationId xmlns:a16="http://schemas.microsoft.com/office/drawing/2014/main" id="{9C1E6D00-682B-8F6A-C3B3-EEB153FDC6E7}"/>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42093132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34412</TotalTime>
  <Words>4398</Words>
  <Application>Microsoft Office PowerPoint</Application>
  <PresentationFormat>Affichage à l'écran (4:3)</PresentationFormat>
  <Paragraphs>352</Paragraphs>
  <Slides>29</Slides>
  <Notes>29</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29</vt:i4>
      </vt:variant>
    </vt:vector>
  </HeadingPairs>
  <TitlesOfParts>
    <vt:vector size="37" baseType="lpstr">
      <vt:lpstr>Almarai</vt:lpstr>
      <vt:lpstr>Arial</vt:lpstr>
      <vt:lpstr>Calibri</vt:lpstr>
      <vt:lpstr>Century Schoolbook</vt:lpstr>
      <vt:lpstr>Wingdings</vt:lpstr>
      <vt:lpstr>Wingdings 2</vt:lpstr>
      <vt:lpstr>Oriel</vt:lpstr>
      <vt:lpstr>1_Oriel</vt:lpstr>
      <vt:lpstr>مالــــــــــــية المؤسسة</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lpstr>الفصـــــــل الرابع علاقة المؤسسة الاقتصادية بالمحيط المالي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مالــــــــــــية المؤسسة</dc:title>
  <dc:creator>AVAS</dc:creator>
  <cp:lastModifiedBy>Abdeldjelil BOUDAH</cp:lastModifiedBy>
  <cp:revision>224</cp:revision>
  <dcterms:created xsi:type="dcterms:W3CDTF">2015-11-01T07:31:46Z</dcterms:created>
  <dcterms:modified xsi:type="dcterms:W3CDTF">2025-04-25T19:44:30Z</dcterms:modified>
</cp:coreProperties>
</file>