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2" d="100"/>
          <a:sy n="62"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10/14/2023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0B45-D67E-9C26-8C47-0BFA209651DE}"/>
              </a:ext>
            </a:extLst>
          </p:cNvPr>
          <p:cNvSpPr>
            <a:spLocks noGrp="1"/>
          </p:cNvSpPr>
          <p:nvPr>
            <p:ph type="ctrTitle"/>
          </p:nvPr>
        </p:nvSpPr>
        <p:spPr>
          <a:xfrm>
            <a:off x="2589213" y="176981"/>
            <a:ext cx="8915399" cy="5619135"/>
          </a:xfrm>
        </p:spPr>
        <p:txBody>
          <a:bodyPr>
            <a:normAutofit/>
          </a:bodyPr>
          <a:lstStyle/>
          <a:p>
            <a:pPr algn="ctr">
              <a:lnSpc>
                <a:spcPct val="107000"/>
              </a:lnSpc>
              <a:spcAft>
                <a:spcPts val="800"/>
              </a:spcAft>
            </a:pPr>
            <a:r>
              <a:rPr lang="en-US" sz="4000" b="1" kern="100" dirty="0">
                <a:effectLst/>
                <a:ea typeface="Calibri" panose="020F0502020204030204" pitchFamily="34" charset="0"/>
                <a:cs typeface="Arial" panose="020B0604020202020204" pitchFamily="34" charset="0"/>
              </a:rPr>
              <a:t>Lecture II</a:t>
            </a:r>
            <a:br>
              <a:rPr lang="en-US" sz="4000" b="1" kern="100" dirty="0">
                <a:effectLst/>
                <a:ea typeface="Calibri" panose="020F0502020204030204" pitchFamily="34" charset="0"/>
                <a:cs typeface="Arial" panose="020B0604020202020204" pitchFamily="34" charset="0"/>
              </a:rPr>
            </a:br>
            <a:br>
              <a:rPr lang="fr-FR" sz="4000" kern="100" dirty="0">
                <a:effectLst/>
                <a:ea typeface="Calibri" panose="020F0502020204030204" pitchFamily="34" charset="0"/>
                <a:cs typeface="Arial" panose="020B0604020202020204" pitchFamily="34" charset="0"/>
              </a:rPr>
            </a:br>
            <a:r>
              <a:rPr lang="en-US" sz="4000" b="1" kern="100" dirty="0">
                <a:effectLst/>
                <a:ea typeface="Calibri" panose="020F0502020204030204" pitchFamily="34" charset="0"/>
                <a:cs typeface="Arial" panose="020B0604020202020204" pitchFamily="34" charset="0"/>
              </a:rPr>
              <a:t>The Sovereign: Role, Significance, and Appeals for Reform</a:t>
            </a:r>
            <a:br>
              <a:rPr lang="fr-FR" sz="4000" kern="100" dirty="0">
                <a:effectLst/>
                <a:ea typeface="Calibri" panose="020F0502020204030204" pitchFamily="34" charset="0"/>
                <a:cs typeface="Arial" panose="020B0604020202020204" pitchFamily="34" charset="0"/>
              </a:rPr>
            </a:br>
            <a:br>
              <a:rPr lang="fr-FR" sz="4000" kern="100" dirty="0">
                <a:effectLst/>
                <a:ea typeface="Calibri" panose="020F0502020204030204" pitchFamily="34" charset="0"/>
                <a:cs typeface="Arial" panose="020B0604020202020204" pitchFamily="34" charset="0"/>
              </a:rPr>
            </a:br>
            <a:endParaRPr lang="fr-FR" sz="4000" dirty="0"/>
          </a:p>
        </p:txBody>
      </p:sp>
    </p:spTree>
    <p:extLst>
      <p:ext uri="{BB962C8B-B14F-4D97-AF65-F5344CB8AC3E}">
        <p14:creationId xmlns:p14="http://schemas.microsoft.com/office/powerpoint/2010/main" val="693368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60000"/>
              </a:lnSpc>
              <a:spcAft>
                <a:spcPts val="800"/>
              </a:spcAft>
            </a:pPr>
            <a:r>
              <a:rPr lang="en-US" sz="2800" kern="0" dirty="0">
                <a:solidFill>
                  <a:srgbClr val="1D2228"/>
                </a:solidFill>
                <a:effectLst/>
                <a:latin typeface="+mj-lt"/>
                <a:ea typeface="Times New Roman" panose="02020603050405020304" pitchFamily="18" charset="0"/>
                <a:cs typeface="Arial" panose="020B0604020202020204" pitchFamily="34" charset="0"/>
              </a:rPr>
              <a:t>Opponents of the monarchy suggest:</a:t>
            </a:r>
            <a:endParaRPr lang="fr-FR" sz="2800" kern="100" dirty="0">
              <a:effectLst/>
              <a:latin typeface="+mj-lt"/>
              <a:ea typeface="Calibri" panose="020F0502020204030204" pitchFamily="34" charset="0"/>
              <a:cs typeface="Arial" panose="020B0604020202020204" pitchFamily="34" charset="0"/>
            </a:endParaRPr>
          </a:p>
          <a:p>
            <a:pPr marL="0" indent="0" algn="ctr">
              <a:lnSpc>
                <a:spcPct val="160000"/>
              </a:lnSpc>
              <a:spcAft>
                <a:spcPts val="800"/>
              </a:spcAft>
              <a:buNone/>
            </a:pPr>
            <a:r>
              <a:rPr lang="en-US" sz="3200" b="1" kern="0" dirty="0">
                <a:solidFill>
                  <a:srgbClr val="1D2228"/>
                </a:solidFill>
                <a:effectLst/>
                <a:latin typeface="+mj-lt"/>
                <a:ea typeface="Times New Roman" panose="02020603050405020304" pitchFamily="18" charset="0"/>
                <a:cs typeface="Arial" panose="020B0604020202020204" pitchFamily="34" charset="0"/>
              </a:rPr>
              <a:t>Democratic Legitimacy</a:t>
            </a:r>
          </a:p>
          <a:p>
            <a:pPr>
              <a:lnSpc>
                <a:spcPct val="150000"/>
              </a:lnSpc>
              <a:spcAft>
                <a:spcPts val="800"/>
              </a:spcAft>
            </a:pPr>
            <a:r>
              <a:rPr lang="en-US" sz="2800" kern="0" dirty="0">
                <a:solidFill>
                  <a:srgbClr val="1D2228"/>
                </a:solidFill>
                <a:effectLst/>
                <a:latin typeface="+mj-lt"/>
                <a:ea typeface="Times New Roman" panose="02020603050405020304" pitchFamily="18" charset="0"/>
                <a:cs typeface="Arial" panose="020B0604020202020204" pitchFamily="34" charset="0"/>
              </a:rPr>
              <a:t>One prominent criticism pertains to the monarchy's lack of direct democratic legitimacy, as the position is hereditary and not subject to popular vote. Critics argue that hereditary succession is incompatible with the principles of modern democracy</a:t>
            </a:r>
            <a:r>
              <a:rPr lang="fr-FR" sz="2800" kern="0" dirty="0">
                <a:solidFill>
                  <a:srgbClr val="1D2228"/>
                </a:solidFill>
                <a:effectLst/>
                <a:latin typeface="+mj-lt"/>
                <a:ea typeface="Times New Roman" panose="02020603050405020304" pitchFamily="18" charset="0"/>
                <a:cs typeface="Arial" panose="020B0604020202020204" pitchFamily="34" charset="0"/>
              </a:rPr>
              <a:t>.</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3200" b="1" kern="100" dirty="0">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56310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pPr marL="0" indent="0">
              <a:lnSpc>
                <a:spcPct val="150000"/>
              </a:lnSpc>
              <a:buNone/>
            </a:pPr>
            <a:endParaRPr lang="en-US" b="1" kern="0" dirty="0">
              <a:solidFill>
                <a:srgbClr val="1D2228"/>
              </a:solidFill>
              <a:latin typeface="+mj-lt"/>
              <a:ea typeface="Times New Roman" panose="02020603050405020304" pitchFamily="18" charset="0"/>
              <a:cs typeface="Arial" panose="020B0604020202020204" pitchFamily="34" charset="0"/>
            </a:endParaRPr>
          </a:p>
          <a:p>
            <a:pPr marL="0" indent="0" algn="ctr">
              <a:lnSpc>
                <a:spcPct val="150000"/>
              </a:lnSpc>
              <a:buNone/>
            </a:pPr>
            <a:r>
              <a:rPr lang="en-US" sz="3200" b="1" kern="0" dirty="0">
                <a:solidFill>
                  <a:srgbClr val="1D2228"/>
                </a:solidFill>
                <a:effectLst/>
                <a:latin typeface="+mj-lt"/>
                <a:ea typeface="Times New Roman" panose="02020603050405020304" pitchFamily="18" charset="0"/>
                <a:cs typeface="Arial" panose="020B0604020202020204" pitchFamily="34" charset="0"/>
              </a:rPr>
              <a:t>Lack of Accountability</a:t>
            </a:r>
          </a:p>
          <a:p>
            <a:pPr>
              <a:lnSpc>
                <a:spcPct val="150000"/>
              </a:lnSpc>
            </a:pPr>
            <a:r>
              <a:rPr lang="en-US" sz="2800" kern="0" dirty="0">
                <a:solidFill>
                  <a:srgbClr val="1D2228"/>
                </a:solidFill>
                <a:effectLst/>
                <a:latin typeface="+mj-lt"/>
                <a:ea typeface="Times New Roman" panose="02020603050405020304" pitchFamily="18" charset="0"/>
                <a:cs typeface="Arial" panose="020B0604020202020204" pitchFamily="34" charset="0"/>
              </a:rPr>
              <a:t> Critics argue that the monarchy should be subject to greater democratic scrutiny and accountability. They question the accountability of the monarchy, arguing that the monarch is exempt from many aspects of ordinary legal and political scrutiny. Concerns are raised over potential abuses of power or interference in politics by the monarchy.</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3200" b="1" kern="100" dirty="0">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777973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fontScale="92500"/>
          </a:bodyPr>
          <a:lstStyle/>
          <a:p>
            <a:pPr marL="0" indent="0">
              <a:lnSpc>
                <a:spcPct val="150000"/>
              </a:lnSpc>
              <a:buNone/>
            </a:pPr>
            <a:endParaRPr lang="en-US" b="1" kern="0" dirty="0">
              <a:solidFill>
                <a:srgbClr val="1D2228"/>
              </a:solidFill>
              <a:latin typeface="+mj-lt"/>
              <a:ea typeface="Times New Roman" panose="02020603050405020304" pitchFamily="18" charset="0"/>
              <a:cs typeface="Arial" panose="020B0604020202020204" pitchFamily="34" charset="0"/>
            </a:endParaRPr>
          </a:p>
          <a:p>
            <a:pPr marL="0" indent="0" algn="ctr">
              <a:lnSpc>
                <a:spcPct val="150000"/>
              </a:lnSpc>
              <a:buNone/>
            </a:pPr>
            <a:r>
              <a:rPr lang="en-US" sz="3200" b="1" kern="0" dirty="0">
                <a:solidFill>
                  <a:srgbClr val="1D2228"/>
                </a:solidFill>
                <a:effectLst/>
                <a:latin typeface="+mj-lt"/>
                <a:ea typeface="Times New Roman" panose="02020603050405020304" pitchFamily="18" charset="0"/>
              </a:rPr>
              <a:t>Cost and Financial Burden</a:t>
            </a:r>
          </a:p>
          <a:p>
            <a:pPr marL="0" indent="0">
              <a:lnSpc>
                <a:spcPct val="150000"/>
              </a:lnSpc>
              <a:buNone/>
            </a:pPr>
            <a:r>
              <a:rPr lang="en-US" sz="2800" kern="0" dirty="0">
                <a:solidFill>
                  <a:srgbClr val="1D2228"/>
                </a:solidFill>
                <a:effectLst/>
                <a:ea typeface="Times New Roman" panose="02020603050405020304" pitchFamily="18" charset="0"/>
              </a:rPr>
              <a:t> Some criticize the monarchy for being an expensive institution, funded by taxpayers through the Sovereign Grant. Critics argue that public funds could be better allocated in areas such as healthcare, education, or infrastructure. They argue that public funds allocated to the royal family (£86.3 million in 2021-2022) could be better utilized elsewhere, especially during times of economic challenges.</a:t>
            </a:r>
            <a:endParaRPr lang="fr-FR" sz="2800" b="1" kern="100" dirty="0">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793738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pPr marL="0" indent="0" algn="ctr">
              <a:lnSpc>
                <a:spcPct val="200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3200" b="1" kern="0" dirty="0">
                <a:solidFill>
                  <a:srgbClr val="1D2228"/>
                </a:solidFill>
                <a:effectLst/>
                <a:latin typeface="+mj-lt"/>
                <a:ea typeface="Times New Roman" panose="02020603050405020304" pitchFamily="18" charset="0"/>
                <a:cs typeface="Arial" panose="020B0604020202020204" pitchFamily="34" charset="0"/>
              </a:rPr>
              <a:t>Conclusion</a:t>
            </a:r>
            <a:endParaRPr lang="fr-FR" sz="3200" kern="100" dirty="0">
              <a:effectLst/>
              <a:latin typeface="+mj-lt"/>
              <a:ea typeface="Calibri" panose="020F0502020204030204" pitchFamily="34" charset="0"/>
              <a:cs typeface="Arial" panose="020B0604020202020204" pitchFamily="34" charset="0"/>
            </a:endParaRPr>
          </a:p>
          <a:p>
            <a:pPr>
              <a:lnSpc>
                <a:spcPct val="16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kern="0" dirty="0">
                <a:solidFill>
                  <a:srgbClr val="1D2228"/>
                </a:solidFill>
                <a:effectLst/>
                <a:latin typeface="+mj-lt"/>
                <a:ea typeface="Times New Roman" panose="02020603050405020304" pitchFamily="18" charset="0"/>
                <a:cs typeface="Arial" panose="020B0604020202020204" pitchFamily="34" charset="0"/>
              </a:rPr>
              <a:t>The British monarchy, operating within a constitutional framework, plays a significant role in symbolizing national unity, stability, and continuity. Throughout history, it has adapted to changing circumstances, while still retaining its ceremonial and constitutional duties. However, critics argue that the institution lacks democratic legitimacy, represents a financial burden, and raises questions about accountability</a:t>
            </a:r>
            <a:r>
              <a:rPr lang="en-US" sz="2400" kern="0">
                <a:solidFill>
                  <a:srgbClr val="1D2228"/>
                </a:solidFill>
                <a:effectLst/>
                <a:latin typeface="+mj-lt"/>
                <a:ea typeface="Times New Roman" panose="02020603050405020304" pitchFamily="18" charset="0"/>
                <a:cs typeface="Arial" panose="020B0604020202020204" pitchFamily="34" charset="0"/>
              </a:rPr>
              <a:t>. </a:t>
            </a:r>
            <a:endParaRPr lang="en-US" b="1" kern="0" dirty="0">
              <a:solidFill>
                <a:srgbClr val="1D2228"/>
              </a:solidFill>
              <a:latin typeface="+mj-lt"/>
              <a:ea typeface="Times New Roman" panose="02020603050405020304" pitchFamily="18"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155502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3500" b="1" kern="100" dirty="0">
                <a:solidFill>
                  <a:srgbClr val="1D2228"/>
                </a:solidFill>
                <a:latin typeface="+mj-lt"/>
                <a:ea typeface="Calibri" panose="020F0502020204030204" pitchFamily="34" charset="0"/>
                <a:cs typeface="Arial" panose="020B0604020202020204" pitchFamily="34" charset="0"/>
              </a:rPr>
              <a:t>Introduction</a:t>
            </a:r>
          </a:p>
          <a:p>
            <a:pPr>
              <a:lnSpc>
                <a:spcPct val="150000"/>
              </a:lnSpc>
            </a:pPr>
            <a:r>
              <a:rPr lang="en-US" sz="2400" dirty="0">
                <a:solidFill>
                  <a:srgbClr val="1D2228"/>
                </a:solidFill>
                <a:effectLst/>
                <a:latin typeface="+mj-lt"/>
                <a:ea typeface="Calibri" panose="020F0502020204030204" pitchFamily="34" charset="0"/>
              </a:rPr>
              <a:t>The British monarch and monarchy hold a unique and enduring place in the country's history and culture. As one of the oldest constitutional monarchies in the world, the British monarchy has been a symbol of stability, unity, and tradition. It plays a crucial role in both ceremonial and constitutional duties, representing national identity and providing a sense of continuity. However, the monarchy is not without its critics, who question its democratic legitimacy and financial implications.</a:t>
            </a:r>
            <a:endParaRPr lang="fr-FR" sz="2400" dirty="0">
              <a:latin typeface="+mj-lt"/>
            </a:endParaRPr>
          </a:p>
        </p:txBody>
      </p:sp>
    </p:spTree>
    <p:extLst>
      <p:ext uri="{BB962C8B-B14F-4D97-AF65-F5344CB8AC3E}">
        <p14:creationId xmlns:p14="http://schemas.microsoft.com/office/powerpoint/2010/main" val="3894714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123986"/>
            <a:ext cx="10102646" cy="6230319"/>
          </a:xfrm>
        </p:spPr>
        <p:txBody>
          <a:bodyPr>
            <a:normAutofit/>
          </a:bodyPr>
          <a:lstStyle/>
          <a:p>
            <a:pPr algn="ctr"/>
            <a:endParaRPr lang="en-US" sz="2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en-US" sz="3200" b="1" kern="0" dirty="0">
                <a:solidFill>
                  <a:srgbClr val="1D2228"/>
                </a:solidFill>
                <a:effectLst/>
                <a:latin typeface="+mj-lt"/>
                <a:ea typeface="Times New Roman" panose="02020603050405020304" pitchFamily="18" charset="0"/>
              </a:rPr>
              <a:t>Role of the British Monarch: The Constitutional Framework:</a:t>
            </a:r>
            <a:endParaRPr lang="en-US" sz="3200" b="1" kern="0" dirty="0">
              <a:latin typeface="+mj-lt"/>
              <a:ea typeface="Calibri" panose="020F0502020204030204" pitchFamily="34" charset="0"/>
              <a:cs typeface="Arial" panose="020B0604020202020204" pitchFamily="34" charset="0"/>
            </a:endParaRPr>
          </a:p>
          <a:p>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sz="2800" u="sng" kern="0" dirty="0">
                <a:solidFill>
                  <a:srgbClr val="1D2228"/>
                </a:solidFill>
                <a:latin typeface="+mj-lt"/>
                <a:ea typeface="Times New Roman" panose="02020603050405020304" pitchFamily="18" charset="0"/>
                <a:cs typeface="Arial" panose="020B0604020202020204" pitchFamily="34" charset="0"/>
              </a:rPr>
              <a:t>The British monarchy operates within a constitutional framework</a:t>
            </a:r>
            <a:r>
              <a:rPr lang="en-US" sz="2800" kern="0" dirty="0">
                <a:solidFill>
                  <a:srgbClr val="1D2228"/>
                </a:solidFill>
                <a:effectLst/>
                <a:latin typeface="+mj-lt"/>
                <a:ea typeface="Times New Roman" panose="02020603050405020304" pitchFamily="18" charset="0"/>
                <a:cs typeface="Arial" panose="020B0604020202020204" pitchFamily="34" charset="0"/>
              </a:rPr>
              <a:t>, defined by the unwritten constitution, statutes, and conventions. The monarch's role is largely ceremonial, non-partisan, and symbolic, representing national unity and continuity.</a:t>
            </a: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750396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pPr algn="ctr">
              <a:lnSpc>
                <a:spcPct val="20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3600" b="1" kern="0" dirty="0">
                <a:solidFill>
                  <a:srgbClr val="1D2228"/>
                </a:solidFill>
                <a:effectLst/>
                <a:latin typeface="+mj-lt"/>
                <a:ea typeface="Times New Roman" panose="02020603050405020304" pitchFamily="18" charset="0"/>
                <a:cs typeface="Arial" panose="020B0604020202020204" pitchFamily="34" charset="0"/>
              </a:rPr>
              <a:t>A. Ceremonial Duties:</a:t>
            </a:r>
            <a:endParaRPr lang="fr-FR" sz="3600" kern="100" dirty="0">
              <a:effectLst/>
              <a:latin typeface="+mj-lt"/>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800" kern="0" dirty="0">
                <a:solidFill>
                  <a:srgbClr val="1D2228"/>
                </a:solidFill>
                <a:effectLst/>
                <a:latin typeface="+mj-lt"/>
                <a:ea typeface="Times New Roman" panose="02020603050405020304" pitchFamily="18" charset="0"/>
                <a:cs typeface="Arial" panose="020B0604020202020204" pitchFamily="34" charset="0"/>
              </a:rPr>
              <a:t>The monarch conducts state visits, hosts receptions, and represents the nation at various official events. He/she performs traditional rituals, such as the opening of Parliament and the awarding of honors and decorations.</a:t>
            </a:r>
            <a:endParaRPr lang="fr-FR" sz="2800" kern="100" dirty="0">
              <a:effectLst/>
              <a:latin typeface="+mj-lt"/>
              <a:ea typeface="Calibri" panose="020F0502020204030204" pitchFamily="34" charset="0"/>
              <a:cs typeface="Arial" panose="020B0604020202020204" pitchFamily="34" charset="0"/>
            </a:endParaRPr>
          </a:p>
          <a:p>
            <a:pPr>
              <a:lnSpc>
                <a:spcPct val="200000"/>
              </a:lnSpc>
            </a:pPr>
            <a:endParaRPr lang="en-US" sz="2800" kern="0" dirty="0">
              <a:effectLst/>
              <a:latin typeface="+mj-lt"/>
              <a:ea typeface="Times New Roman" panose="02020603050405020304" pitchFamily="18" charset="0"/>
              <a:cs typeface="Arial" panose="020B0604020202020204" pitchFamily="34" charset="0"/>
            </a:endParaRPr>
          </a:p>
          <a:p>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801517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fontScale="92500"/>
          </a:bodyPr>
          <a:lstStyle/>
          <a:p>
            <a:pPr marL="0" indent="0" algn="ctr">
              <a:lnSpc>
                <a:spcPct val="200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3600" b="1" kern="0" dirty="0">
                <a:solidFill>
                  <a:srgbClr val="1D2228"/>
                </a:solidFill>
                <a:latin typeface="+mj-lt"/>
                <a:ea typeface="Times New Roman" panose="02020603050405020304" pitchFamily="18" charset="0"/>
                <a:cs typeface="Arial" panose="020B0604020202020204" pitchFamily="34" charset="0"/>
              </a:rPr>
              <a:t>B. Constitutional Duties:</a:t>
            </a: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20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800" kern="0" dirty="0">
                <a:solidFill>
                  <a:srgbClr val="1D2228"/>
                </a:solidFill>
                <a:effectLst/>
                <a:latin typeface="+mj-lt"/>
                <a:ea typeface="Times New Roman" panose="02020603050405020304" pitchFamily="18" charset="0"/>
                <a:cs typeface="Arial" panose="020B0604020202020204" pitchFamily="34" charset="0"/>
              </a:rPr>
              <a:t>The monarch exercises constitutional functions, including granting royal assent to legislation, appointing the Prime Minister, and issuing proclamations. The monarch's powers in governance are limited, with executive authority predominantly residing with elected officials.</a:t>
            </a:r>
            <a:endParaRPr lang="fr-FR" sz="2800" kern="100" dirty="0">
              <a:effectLst/>
              <a:latin typeface="+mj-lt"/>
              <a:ea typeface="Calibri" panose="020F0502020204030204" pitchFamily="34" charset="0"/>
              <a:cs typeface="Arial" panose="020B0604020202020204" pitchFamily="34" charset="0"/>
            </a:endParaRPr>
          </a:p>
          <a:p>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291173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en-US" sz="3200" b="1" kern="0" dirty="0">
                <a:solidFill>
                  <a:srgbClr val="1D2228"/>
                </a:solidFill>
                <a:effectLst/>
                <a:latin typeface="+mj-lt"/>
                <a:ea typeface="Times New Roman" panose="02020603050405020304" pitchFamily="18" charset="0"/>
                <a:cs typeface="Arial" panose="020B0604020202020204" pitchFamily="34" charset="0"/>
              </a:rPr>
              <a:t>II. Historical Significance of the British Monarchy:</a:t>
            </a:r>
          </a:p>
          <a:p>
            <a:pPr algn="ctr">
              <a:lnSpc>
                <a:spcPct val="20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3200" b="1" kern="0" dirty="0">
                <a:solidFill>
                  <a:srgbClr val="1D2228"/>
                </a:solidFill>
                <a:effectLst/>
                <a:latin typeface="+mj-lt"/>
                <a:ea typeface="Times New Roman" panose="02020603050405020304" pitchFamily="18" charset="0"/>
                <a:cs typeface="Arial" panose="020B0604020202020204" pitchFamily="34" charset="0"/>
              </a:rPr>
              <a:t>A. Stability and Continuity:</a:t>
            </a:r>
            <a:endParaRPr lang="fr-FR" sz="3200" kern="100" dirty="0">
              <a:effectLst/>
              <a:latin typeface="+mj-lt"/>
              <a:ea typeface="Calibri" panose="020F0502020204030204" pitchFamily="34" charset="0"/>
              <a:cs typeface="Arial" panose="020B0604020202020204" pitchFamily="34" charset="0"/>
            </a:endParaRPr>
          </a:p>
          <a:p>
            <a:pPr>
              <a:lnSpc>
                <a:spcPct val="20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800" kern="0" dirty="0">
                <a:solidFill>
                  <a:srgbClr val="1D2228"/>
                </a:solidFill>
                <a:effectLst/>
                <a:latin typeface="+mj-lt"/>
                <a:ea typeface="Times New Roman" panose="02020603050405020304" pitchFamily="18" charset="0"/>
                <a:cs typeface="Arial" panose="020B0604020202020204" pitchFamily="34" charset="0"/>
              </a:rPr>
              <a:t>The monarchy has played a crucial role in providing stability and continuity throughout British history. Through times of political upheaval, the monarch has symbolized the nation's unity and resilience.</a:t>
            </a: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827417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20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3600" b="1" kern="0" dirty="0">
                <a:solidFill>
                  <a:srgbClr val="1D2228"/>
                </a:solidFill>
                <a:effectLst/>
                <a:latin typeface="+mj-lt"/>
                <a:ea typeface="Times New Roman" panose="02020603050405020304" pitchFamily="18" charset="0"/>
                <a:cs typeface="Arial" panose="020B0604020202020204" pitchFamily="34" charset="0"/>
              </a:rPr>
              <a:t>B. Soft Power and Diplomacy:</a:t>
            </a:r>
            <a:endParaRPr lang="fr-FR" sz="3600" kern="100" dirty="0">
              <a:effectLst/>
              <a:latin typeface="+mj-lt"/>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800" kern="0" dirty="0">
                <a:solidFill>
                  <a:srgbClr val="1D2228"/>
                </a:solidFill>
                <a:effectLst/>
                <a:latin typeface="+mj-lt"/>
                <a:ea typeface="Times New Roman" panose="02020603050405020304" pitchFamily="18" charset="0"/>
                <a:cs typeface="Arial" panose="020B0604020202020204" pitchFamily="34" charset="0"/>
              </a:rPr>
              <a:t>The British monarchy has long served as a symbol of national identity and represented the nation on the international stage. The monarch's international visits and diplomatic interactions contribute to the UK's soft power and cultural influence.</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080113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20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3600" b="1" kern="0" dirty="0">
                <a:solidFill>
                  <a:srgbClr val="1D2228"/>
                </a:solidFill>
                <a:effectLst/>
                <a:latin typeface="+mj-lt"/>
                <a:ea typeface="Times New Roman" panose="02020603050405020304" pitchFamily="18" charset="0"/>
                <a:cs typeface="Arial" panose="020B0604020202020204" pitchFamily="34" charset="0"/>
              </a:rPr>
              <a:t>C. Evolving Constitutional Role:</a:t>
            </a:r>
            <a:endParaRPr lang="fr-FR" sz="3600" kern="100" dirty="0">
              <a:effectLst/>
              <a:latin typeface="+mj-lt"/>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800" kern="0" dirty="0">
                <a:solidFill>
                  <a:srgbClr val="1D2228"/>
                </a:solidFill>
                <a:effectLst/>
                <a:latin typeface="+mj-lt"/>
                <a:ea typeface="Times New Roman" panose="02020603050405020304" pitchFamily="18" charset="0"/>
                <a:cs typeface="Arial" panose="020B0604020202020204" pitchFamily="34" charset="0"/>
              </a:rPr>
              <a:t>The monarchy has adapted to changing circumstances, evolving from an absolute monarchy to a constitutional form of government. Historical landmarks, such as the Magna Carta and the Glorious Revolution, shaped the monarchy's gradual transition to its present form.</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326465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lnSpcReduction="10000"/>
          </a:bodyPr>
          <a:lstStyle/>
          <a:p>
            <a:pPr marL="0" indent="0" algn="ctr">
              <a:lnSpc>
                <a:spcPct val="150000"/>
              </a:lnSpc>
              <a:buNone/>
            </a:pPr>
            <a:r>
              <a:rPr lang="en-US" sz="3200" b="1" kern="0" dirty="0">
                <a:solidFill>
                  <a:srgbClr val="1D2228"/>
                </a:solidFill>
                <a:effectLst/>
                <a:latin typeface="+mj-lt"/>
                <a:ea typeface="Times New Roman" panose="02020603050405020304" pitchFamily="18" charset="0"/>
                <a:cs typeface="Arial" panose="020B0604020202020204" pitchFamily="34" charset="0"/>
              </a:rPr>
              <a:t>III. Proponents Vs. Opponents of the Monarch (y):</a:t>
            </a:r>
            <a:endParaRPr lang="fr-FR" sz="3200" kern="100" dirty="0">
              <a:effectLst/>
              <a:latin typeface="+mj-lt"/>
              <a:ea typeface="Calibri" panose="020F0502020204030204" pitchFamily="34" charset="0"/>
              <a:cs typeface="Arial" panose="020B0604020202020204" pitchFamily="34" charset="0"/>
            </a:endParaRPr>
          </a:p>
          <a:p>
            <a:pPr marL="0" indent="0" algn="ctr">
              <a:lnSpc>
                <a:spcPct val="150000"/>
              </a:lnSpc>
              <a:buNone/>
            </a:pPr>
            <a:r>
              <a:rPr lang="en-US" sz="2000" kern="0" dirty="0">
                <a:solidFill>
                  <a:srgbClr val="1D2228"/>
                </a:solidFill>
                <a:effectLst/>
                <a:latin typeface="+mj-lt"/>
                <a:ea typeface="Times New Roman" panose="02020603050405020304" pitchFamily="18" charset="0"/>
              </a:rPr>
              <a:t>Proponents argue for:</a:t>
            </a:r>
            <a:endParaRPr lang="fr-FR" sz="2000" kern="100" dirty="0">
              <a:effectLst/>
              <a:latin typeface="+mj-lt"/>
              <a:ea typeface="Calibri" panose="020F0502020204030204" pitchFamily="34" charset="0"/>
              <a:cs typeface="Arial" panose="020B0604020202020204" pitchFamily="34" charset="0"/>
            </a:endParaRPr>
          </a:p>
          <a:p>
            <a:pPr>
              <a:lnSpc>
                <a:spcPct val="160000"/>
              </a:lnSpc>
              <a:spcAft>
                <a:spcPts val="800"/>
              </a:spcAft>
            </a:pPr>
            <a:r>
              <a:rPr lang="en-US" sz="2000" b="1" kern="0" dirty="0">
                <a:solidFill>
                  <a:srgbClr val="1D2228"/>
                </a:solidFill>
                <a:effectLst/>
                <a:latin typeface="+mj-lt"/>
                <a:ea typeface="Times New Roman" panose="02020603050405020304" pitchFamily="18" charset="0"/>
                <a:cs typeface="Arial" panose="020B0604020202020204" pitchFamily="34" charset="0"/>
              </a:rPr>
              <a:t>-Historical Continuity:</a:t>
            </a:r>
            <a:r>
              <a:rPr lang="en-US" sz="2000" kern="0" dirty="0">
                <a:solidFill>
                  <a:srgbClr val="1D2228"/>
                </a:solidFill>
                <a:effectLst/>
                <a:latin typeface="+mj-lt"/>
                <a:ea typeface="Times New Roman" panose="02020603050405020304" pitchFamily="18" charset="0"/>
                <a:cs typeface="Arial" panose="020B0604020202020204" pitchFamily="34" charset="0"/>
              </a:rPr>
              <a:t> Supporters of the monarchy highlight its historical and cultural significance, serving as a unifying symbol of national identity and heritage.</a:t>
            </a:r>
            <a:endParaRPr lang="fr-FR" sz="2000" kern="100" dirty="0">
              <a:effectLst/>
              <a:latin typeface="+mj-lt"/>
              <a:ea typeface="Calibri" panose="020F0502020204030204" pitchFamily="34" charset="0"/>
              <a:cs typeface="Arial" panose="020B0604020202020204" pitchFamily="34" charset="0"/>
            </a:endParaRPr>
          </a:p>
          <a:p>
            <a:pPr>
              <a:lnSpc>
                <a:spcPct val="160000"/>
              </a:lnSpc>
              <a:spcAft>
                <a:spcPts val="800"/>
              </a:spcAft>
            </a:pPr>
            <a:r>
              <a:rPr lang="en-US" sz="2000" b="1" kern="0" dirty="0">
                <a:solidFill>
                  <a:srgbClr val="1D2228"/>
                </a:solidFill>
                <a:effectLst/>
                <a:latin typeface="+mj-lt"/>
                <a:ea typeface="Times New Roman" panose="02020603050405020304" pitchFamily="18" charset="0"/>
                <a:cs typeface="Arial" panose="020B0604020202020204" pitchFamily="34" charset="0"/>
              </a:rPr>
              <a:t>- Constitutional Stability:</a:t>
            </a:r>
            <a:r>
              <a:rPr lang="en-US" sz="2000" kern="0" dirty="0">
                <a:solidFill>
                  <a:srgbClr val="1D2228"/>
                </a:solidFill>
                <a:effectLst/>
                <a:latin typeface="+mj-lt"/>
                <a:ea typeface="Times New Roman" panose="02020603050405020304" pitchFamily="18" charset="0"/>
                <a:cs typeface="Arial" panose="020B0604020202020204" pitchFamily="34" charset="0"/>
              </a:rPr>
              <a:t> The monarchy is seen by some as a stabilizing force, providing a non-partisan and ceremonial head of state that is separate from the political realm.</a:t>
            </a:r>
            <a:endParaRPr lang="fr-FR" sz="2000" kern="100" dirty="0">
              <a:effectLst/>
              <a:latin typeface="+mj-lt"/>
              <a:ea typeface="Calibri" panose="020F0502020204030204" pitchFamily="34" charset="0"/>
              <a:cs typeface="Arial" panose="020B0604020202020204" pitchFamily="34" charset="0"/>
            </a:endParaRPr>
          </a:p>
          <a:p>
            <a:pPr>
              <a:lnSpc>
                <a:spcPct val="150000"/>
              </a:lnSpc>
              <a:spcAft>
                <a:spcPts val="800"/>
              </a:spcAft>
            </a:pPr>
            <a:r>
              <a:rPr lang="en-US" sz="2000" b="1" kern="0" dirty="0">
                <a:solidFill>
                  <a:srgbClr val="1D2228"/>
                </a:solidFill>
                <a:effectLst/>
                <a:latin typeface="+mj-lt"/>
                <a:ea typeface="Times New Roman" panose="02020603050405020304" pitchFamily="18" charset="0"/>
                <a:cs typeface="Arial" panose="020B0604020202020204" pitchFamily="34" charset="0"/>
              </a:rPr>
              <a:t>- Tourism and Soft Power:</a:t>
            </a:r>
            <a:r>
              <a:rPr lang="en-US" sz="2000" kern="0" dirty="0">
                <a:solidFill>
                  <a:srgbClr val="1D2228"/>
                </a:solidFill>
                <a:effectLst/>
                <a:latin typeface="+mj-lt"/>
                <a:ea typeface="Times New Roman" panose="02020603050405020304" pitchFamily="18" charset="0"/>
                <a:cs typeface="Arial" panose="020B0604020202020204" pitchFamily="34" charset="0"/>
              </a:rPr>
              <a:t> they argue that the monarchy contributes to the tourism industry and enhances the country’s international reputation and soft power.</a:t>
            </a:r>
            <a:endParaRPr lang="fr-FR" sz="20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775806465"/>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63</TotalTime>
  <Words>723</Words>
  <Application>Microsoft Office PowerPoint</Application>
  <PresentationFormat>Grand écran</PresentationFormat>
  <Paragraphs>47</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Arial</vt:lpstr>
      <vt:lpstr>Calibri</vt:lpstr>
      <vt:lpstr>Century Gothic</vt:lpstr>
      <vt:lpstr>Times New Roman</vt:lpstr>
      <vt:lpstr>Wingdings 3</vt:lpstr>
      <vt:lpstr>Brin</vt:lpstr>
      <vt:lpstr>Lecture II  The Sovereign: Role, Significance, and Appeals for Reform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I  The British Political System: An Overview </dc:title>
  <dc:creator>billel filali</dc:creator>
  <cp:lastModifiedBy>billel filali</cp:lastModifiedBy>
  <cp:revision>12</cp:revision>
  <dcterms:created xsi:type="dcterms:W3CDTF">2023-10-06T13:08:38Z</dcterms:created>
  <dcterms:modified xsi:type="dcterms:W3CDTF">2023-10-14T09:33:09Z</dcterms:modified>
</cp:coreProperties>
</file>