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autoCompressPictures="0">
  <p:sldMasterIdLst>
    <p:sldMasterId id="2147483676" r:id="rId1"/>
    <p:sldMasterId id="2147483668" r:id="rId2"/>
  </p:sldMasterIdLst>
  <p:notesMasterIdLst>
    <p:notesMasterId r:id="rId18"/>
  </p:notesMasterIdLst>
  <p:sldIdLst>
    <p:sldId id="342" r:id="rId3"/>
    <p:sldId id="345" r:id="rId4"/>
    <p:sldId id="364" r:id="rId5"/>
    <p:sldId id="355" r:id="rId6"/>
    <p:sldId id="354" r:id="rId7"/>
    <p:sldId id="346" r:id="rId8"/>
    <p:sldId id="353" r:id="rId9"/>
    <p:sldId id="344" r:id="rId10"/>
    <p:sldId id="360" r:id="rId11"/>
    <p:sldId id="370" r:id="rId12"/>
    <p:sldId id="371" r:id="rId13"/>
    <p:sldId id="365" r:id="rId14"/>
    <p:sldId id="366" r:id="rId15"/>
    <p:sldId id="357" r:id="rId16"/>
    <p:sldId id="372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CD77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EBBBCC-DAD2-459C-BE2E-F6DE35CF9A28}" styleName="Style foncé 2 - Accentuation 3/Accentuation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FECB4D8-DB02-4DC6-A0A2-4F2EBAE1DC90}" styleName="Style moyen 1 - Accentuation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1E171933-4619-4E11-9A3F-F7608DF75F80}" styleName="Style moyen 1 - Accentuation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29" autoAdjust="0"/>
    <p:restoredTop sz="96327" autoAdjust="0"/>
  </p:normalViewPr>
  <p:slideViewPr>
    <p:cSldViewPr snapToGrid="0">
      <p:cViewPr varScale="1">
        <p:scale>
          <a:sx n="41" d="100"/>
          <a:sy n="41" d="100"/>
        </p:scale>
        <p:origin x="456" y="-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ar-DZ" dirty="0" smtClean="0"/>
              <a:t>شراء</a:t>
            </a:r>
            <a:r>
              <a:rPr lang="ar-DZ" baseline="0" dirty="0" smtClean="0"/>
              <a:t> مواد أولية</a:t>
            </a:r>
          </a:p>
          <a:p>
            <a:pPr>
              <a:defRPr/>
            </a:pPr>
            <a:r>
              <a:rPr lang="fr-FR" baseline="0" dirty="0" smtClean="0"/>
              <a:t>100.000</a:t>
            </a:r>
            <a:endParaRPr lang="ar-DZ" baseline="0" dirty="0" smtClean="0"/>
          </a:p>
          <a:p>
            <a:pPr>
              <a:defRPr/>
            </a:pPr>
            <a:r>
              <a:rPr lang="ar-DZ" baseline="0" dirty="0" smtClean="0"/>
              <a:t>250.000خاص بالجنوب</a:t>
            </a:r>
          </a:p>
        </c:rich>
      </c:tx>
      <c:layout/>
      <c:overlay val="0"/>
    </c:title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5"/>
          <c:dPt>
            <c:idx val="0"/>
            <c:bubble3D val="0"/>
            <c:spPr>
              <a:solidFill>
                <a:srgbClr val="00B050"/>
              </a:solidFill>
            </c:spPr>
            <c:extLst>
              <c:ext xmlns:c16="http://schemas.microsoft.com/office/drawing/2014/chart" uri="{C3380CC4-5D6E-409C-BE32-E72D297353CC}">
                <c16:uniqueId val="{00000001-DF7D-4F06-AE1F-FA20EA5B16C5}"/>
              </c:ext>
            </c:extLst>
          </c:dPt>
          <c:cat>
            <c:strRef>
              <c:f>Feuil1!$A$2</c:f>
              <c:strCache>
                <c:ptCount val="1"/>
                <c:pt idx="0">
                  <c:v>قرض دون فوائد</c:v>
                </c:pt>
              </c:strCache>
            </c:strRef>
          </c:cat>
          <c:val>
            <c:numRef>
              <c:f>Feuil1!$B$2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7D-4F06-AE1F-FA20EA5B16C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Feuil1!$B$1</c:f>
              <c:strCache>
                <c:ptCount val="1"/>
                <c:pt idx="0">
                  <c:v>Ventes</c:v>
                </c:pt>
              </c:strCache>
            </c:strRef>
          </c:tx>
          <c:explosion val="23"/>
          <c:dPt>
            <c:idx val="0"/>
            <c:bubble3D val="0"/>
            <c:spPr>
              <a:solidFill>
                <a:srgbClr val="FFC000"/>
              </a:solidFill>
            </c:spPr>
            <c:extLst>
              <c:ext xmlns:c16="http://schemas.microsoft.com/office/drawing/2014/chart" uri="{C3380CC4-5D6E-409C-BE32-E72D297353CC}">
                <c16:uniqueId val="{00000001-5D38-475C-A6E7-EFDAE896CA15}"/>
              </c:ext>
            </c:extLst>
          </c:dPt>
          <c:dPt>
            <c:idx val="1"/>
            <c:bubble3D val="0"/>
            <c:spPr>
              <a:solidFill>
                <a:srgbClr val="002060"/>
              </a:solidFill>
            </c:spPr>
            <c:extLst>
              <c:ext xmlns:c16="http://schemas.microsoft.com/office/drawing/2014/chart" uri="{C3380CC4-5D6E-409C-BE32-E72D297353CC}">
                <c16:uniqueId val="{00000003-5D38-475C-A6E7-EFDAE896CA15}"/>
              </c:ext>
            </c:extLst>
          </c:dPt>
          <c:dPt>
            <c:idx val="2"/>
            <c:bubble3D val="0"/>
            <c:spPr>
              <a:solidFill>
                <a:srgbClr val="FF0000"/>
              </a:solidFill>
            </c:spPr>
            <c:extLst>
              <c:ext xmlns:c16="http://schemas.microsoft.com/office/drawing/2014/chart" uri="{C3380CC4-5D6E-409C-BE32-E72D297353CC}">
                <c16:uniqueId val="{00000005-5D38-475C-A6E7-EFDAE896CA15}"/>
              </c:ext>
            </c:extLst>
          </c:dPt>
          <c:cat>
            <c:strRef>
              <c:f>Feuil1!$A$2:$A$4</c:f>
              <c:strCache>
                <c:ptCount val="3"/>
                <c:pt idx="0">
                  <c:v>قرض دون فوائد</c:v>
                </c:pt>
                <c:pt idx="1">
                  <c:v>قرض بنكي</c:v>
                </c:pt>
                <c:pt idx="2">
                  <c:v>مساهمة شخصية</c:v>
                </c:pt>
              </c:strCache>
            </c:strRef>
          </c:cat>
          <c:val>
            <c:numRef>
              <c:f>Feuil1!$B$2:$B$4</c:f>
              <c:numCache>
                <c:formatCode>General</c:formatCode>
                <c:ptCount val="3"/>
                <c:pt idx="0">
                  <c:v>29</c:v>
                </c:pt>
                <c:pt idx="1">
                  <c:v>70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D38-475C-A6E7-EFDAE896CA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/>
      <c:overlay val="0"/>
      <c:txPr>
        <a:bodyPr/>
        <a:lstStyle/>
        <a:p>
          <a:pPr>
            <a:defRPr>
              <a:solidFill>
                <a:srgbClr val="FFFF00"/>
              </a:solidFill>
            </a:defRPr>
          </a:pPr>
          <a:endParaRPr lang="fr-FR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fr-F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E48339F-C02F-4B2D-B868-1C5A47E75206}" type="doc">
      <dgm:prSet loTypeId="urn:microsoft.com/office/officeart/2005/8/layout/pyramid1" loCatId="pyramid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fr-FR"/>
        </a:p>
      </dgm:t>
    </dgm:pt>
    <dgm:pt modelId="{976DAC02-C6FD-4D98-9F78-55FBA1C8B6B0}">
      <dgm:prSet phldrT="[Texte]" custT="1"/>
      <dgm:spPr/>
      <dgm:t>
        <a:bodyPr/>
        <a:lstStyle/>
        <a:p>
          <a:pPr algn="ctr" rtl="1"/>
          <a:r>
            <a:rPr lang="ar-DZ" sz="2800" dirty="0" smtClean="0">
              <a:latin typeface="Constantia"/>
              <a:ea typeface="Constantia"/>
              <a:cs typeface="Constantia"/>
              <a:sym typeface="Constantia"/>
            </a:rPr>
            <a:t>المدرية المركزية</a:t>
          </a:r>
          <a:endParaRPr lang="fr-FR" sz="2800" dirty="0"/>
        </a:p>
      </dgm:t>
    </dgm:pt>
    <dgm:pt modelId="{72AF0D5A-4B16-4BAC-B3A7-BE96690C1D53}" type="parTrans" cxnId="{D2662E49-FC83-449E-B80F-86A145290898}">
      <dgm:prSet/>
      <dgm:spPr/>
      <dgm:t>
        <a:bodyPr/>
        <a:lstStyle/>
        <a:p>
          <a:endParaRPr lang="fr-FR"/>
        </a:p>
      </dgm:t>
    </dgm:pt>
    <dgm:pt modelId="{2F5FD1B8-F45E-4A31-9596-9EED147588F5}" type="sibTrans" cxnId="{D2662E49-FC83-449E-B80F-86A145290898}">
      <dgm:prSet/>
      <dgm:spPr/>
      <dgm:t>
        <a:bodyPr/>
        <a:lstStyle/>
        <a:p>
          <a:endParaRPr lang="fr-FR"/>
        </a:p>
      </dgm:t>
    </dgm:pt>
    <dgm:pt modelId="{A5CAA359-397E-4C65-9512-4B42882265CF}">
      <dgm:prSet custT="1"/>
      <dgm:spPr/>
      <dgm:t>
        <a:bodyPr/>
        <a:lstStyle/>
        <a:p>
          <a:pPr algn="ctr" rtl="1"/>
          <a:r>
            <a:rPr lang="ar-DZ" sz="2800" smtClean="0">
              <a:latin typeface="Constantia"/>
              <a:ea typeface="Constantia"/>
              <a:cs typeface="Constantia"/>
              <a:sym typeface="Constantia"/>
            </a:rPr>
            <a:t>الفرع الجهوي</a:t>
          </a:r>
          <a:endParaRPr lang="ar-DZ" sz="2800" dirty="0"/>
        </a:p>
      </dgm:t>
    </dgm:pt>
    <dgm:pt modelId="{3F8D9A6D-E7D3-4CA3-9870-F82FC12B3FFD}" type="parTrans" cxnId="{36EE9B7A-D3C5-458F-8886-922BBB1E6B8E}">
      <dgm:prSet/>
      <dgm:spPr/>
      <dgm:t>
        <a:bodyPr/>
        <a:lstStyle/>
        <a:p>
          <a:endParaRPr lang="fr-FR"/>
        </a:p>
      </dgm:t>
    </dgm:pt>
    <dgm:pt modelId="{50AF37BB-5307-4E88-95DA-54ADBBB0CEFC}" type="sibTrans" cxnId="{36EE9B7A-D3C5-458F-8886-922BBB1E6B8E}">
      <dgm:prSet/>
      <dgm:spPr/>
      <dgm:t>
        <a:bodyPr/>
        <a:lstStyle/>
        <a:p>
          <a:endParaRPr lang="fr-FR"/>
        </a:p>
      </dgm:t>
    </dgm:pt>
    <dgm:pt modelId="{DEDCA433-56FC-4869-A517-18E1253910E2}">
      <dgm:prSet custT="1"/>
      <dgm:spPr/>
      <dgm:t>
        <a:bodyPr/>
        <a:lstStyle/>
        <a:p>
          <a:pPr algn="ctr" rtl="1"/>
          <a:r>
            <a:rPr lang="ar-DZ" sz="2800" smtClean="0">
              <a:latin typeface="Constantia"/>
              <a:ea typeface="Constantia"/>
              <a:cs typeface="Constantia"/>
              <a:sym typeface="Constantia"/>
            </a:rPr>
            <a:t>التنسيقية الولائية</a:t>
          </a:r>
          <a:endParaRPr lang="ar-DZ" sz="2800" dirty="0"/>
        </a:p>
      </dgm:t>
    </dgm:pt>
    <dgm:pt modelId="{A1178EC0-AABD-4DE1-8BAE-46A39E1094D4}" type="parTrans" cxnId="{04B5C682-6D45-4F2D-A8F4-2C6E54F3FD0A}">
      <dgm:prSet/>
      <dgm:spPr/>
      <dgm:t>
        <a:bodyPr/>
        <a:lstStyle/>
        <a:p>
          <a:endParaRPr lang="fr-FR"/>
        </a:p>
      </dgm:t>
    </dgm:pt>
    <dgm:pt modelId="{32A36775-A17D-4AB1-A408-9A8B6A042E8D}" type="sibTrans" cxnId="{04B5C682-6D45-4F2D-A8F4-2C6E54F3FD0A}">
      <dgm:prSet/>
      <dgm:spPr/>
      <dgm:t>
        <a:bodyPr/>
        <a:lstStyle/>
        <a:p>
          <a:endParaRPr lang="fr-FR"/>
        </a:p>
      </dgm:t>
    </dgm:pt>
    <dgm:pt modelId="{B1D322A7-C960-4E32-8D0F-24EBA830F9EB}">
      <dgm:prSet custT="1"/>
      <dgm:spPr/>
      <dgm:t>
        <a:bodyPr/>
        <a:lstStyle/>
        <a:p>
          <a:pPr rtl="1"/>
          <a:r>
            <a:rPr lang="ar-DZ" sz="2800" dirty="0" smtClean="0">
              <a:latin typeface="Constantia"/>
              <a:ea typeface="Constantia"/>
              <a:cs typeface="Constantia"/>
              <a:sym typeface="Constantia"/>
            </a:rPr>
            <a:t>الخلية</a:t>
          </a:r>
          <a:endParaRPr lang="ar-DZ" sz="2800" dirty="0">
            <a:latin typeface="Constantia"/>
            <a:ea typeface="Constantia"/>
            <a:cs typeface="Constantia"/>
            <a:sym typeface="Constantia"/>
          </a:endParaRPr>
        </a:p>
      </dgm:t>
    </dgm:pt>
    <dgm:pt modelId="{E83BF82B-A0EC-4CCD-8C7C-689C5F657633}" type="parTrans" cxnId="{16746734-E68F-4396-8FD1-E2FA7A0ECCBF}">
      <dgm:prSet/>
      <dgm:spPr/>
      <dgm:t>
        <a:bodyPr/>
        <a:lstStyle/>
        <a:p>
          <a:endParaRPr lang="fr-FR"/>
        </a:p>
      </dgm:t>
    </dgm:pt>
    <dgm:pt modelId="{9D2A8176-555C-4169-8DCC-68A14011E503}" type="sibTrans" cxnId="{16746734-E68F-4396-8FD1-E2FA7A0ECCBF}">
      <dgm:prSet/>
      <dgm:spPr/>
      <dgm:t>
        <a:bodyPr/>
        <a:lstStyle/>
        <a:p>
          <a:endParaRPr lang="fr-FR"/>
        </a:p>
      </dgm:t>
    </dgm:pt>
    <dgm:pt modelId="{A4B2AE08-AA5B-43FE-A54D-4039AF23F5F1}" type="pres">
      <dgm:prSet presAssocID="{BE48339F-C02F-4B2D-B868-1C5A47E7520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DC9711A-FA3C-4ED9-9001-E88C8D972FAE}" type="pres">
      <dgm:prSet presAssocID="{976DAC02-C6FD-4D98-9F78-55FBA1C8B6B0}" presName="Name8" presStyleCnt="0"/>
      <dgm:spPr/>
    </dgm:pt>
    <dgm:pt modelId="{A824E09F-048D-4BD7-9BD1-9D2374800ED5}" type="pres">
      <dgm:prSet presAssocID="{976DAC02-C6FD-4D98-9F78-55FBA1C8B6B0}" presName="level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B8D06DB-C828-4197-A421-03F9DD1C638A}" type="pres">
      <dgm:prSet presAssocID="{976DAC02-C6FD-4D98-9F78-55FBA1C8B6B0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3B4D2E4-0EDE-45B0-925F-6B0562E42DF7}" type="pres">
      <dgm:prSet presAssocID="{A5CAA359-397E-4C65-9512-4B42882265CF}" presName="Name8" presStyleCnt="0"/>
      <dgm:spPr/>
    </dgm:pt>
    <dgm:pt modelId="{C2888404-8369-4509-BF77-AB19DD71DCB3}" type="pres">
      <dgm:prSet presAssocID="{A5CAA359-397E-4C65-9512-4B42882265CF}" presName="level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4F0CF58-3CD7-4DF8-B64F-BA8E024F3937}" type="pres">
      <dgm:prSet presAssocID="{A5CAA359-397E-4C65-9512-4B42882265CF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102F3D55-E339-423C-BA11-5D4FB4EE7702}" type="pres">
      <dgm:prSet presAssocID="{DEDCA433-56FC-4869-A517-18E1253910E2}" presName="Name8" presStyleCnt="0"/>
      <dgm:spPr/>
    </dgm:pt>
    <dgm:pt modelId="{63BF41DF-3C67-469A-9477-88B2CE7EFB11}" type="pres">
      <dgm:prSet presAssocID="{DEDCA433-56FC-4869-A517-18E1253910E2}" presName="level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DAF1C7-8845-4659-84EE-ED847BCC6538}" type="pres">
      <dgm:prSet presAssocID="{DEDCA433-56FC-4869-A517-18E1253910E2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7D456D-EF9B-4D27-B47B-FB0AFE7AF97B}" type="pres">
      <dgm:prSet presAssocID="{B1D322A7-C960-4E32-8D0F-24EBA830F9EB}" presName="Name8" presStyleCnt="0"/>
      <dgm:spPr/>
    </dgm:pt>
    <dgm:pt modelId="{C8350241-10EE-4821-B25B-16CFA6454DCC}" type="pres">
      <dgm:prSet presAssocID="{B1D322A7-C960-4E32-8D0F-24EBA830F9EB}" presName="level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CDC90AC1-6CB7-45E5-A402-8ACD43634ECD}" type="pres">
      <dgm:prSet presAssocID="{B1D322A7-C960-4E32-8D0F-24EBA830F9EB}" presName="levelTx" presStyleLbl="revTx" presStyleIdx="0" presStyleCnt="0">
        <dgm:presLayoutVars>
          <dgm:chMax val="1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1945EA6-FEE8-41DF-9FA0-A9FB413EB08B}" type="presOf" srcId="{B1D322A7-C960-4E32-8D0F-24EBA830F9EB}" destId="{C8350241-10EE-4821-B25B-16CFA6454DCC}" srcOrd="0" destOrd="0" presId="urn:microsoft.com/office/officeart/2005/8/layout/pyramid1"/>
    <dgm:cxn modelId="{48E9DEDD-8762-42FD-8942-A29AA0C8CE1A}" type="presOf" srcId="{976DAC02-C6FD-4D98-9F78-55FBA1C8B6B0}" destId="{CB8D06DB-C828-4197-A421-03F9DD1C638A}" srcOrd="1" destOrd="0" presId="urn:microsoft.com/office/officeart/2005/8/layout/pyramid1"/>
    <dgm:cxn modelId="{16746734-E68F-4396-8FD1-E2FA7A0ECCBF}" srcId="{BE48339F-C02F-4B2D-B868-1C5A47E75206}" destId="{B1D322A7-C960-4E32-8D0F-24EBA830F9EB}" srcOrd="3" destOrd="0" parTransId="{E83BF82B-A0EC-4CCD-8C7C-689C5F657633}" sibTransId="{9D2A8176-555C-4169-8DCC-68A14011E503}"/>
    <dgm:cxn modelId="{9934BF24-2772-434F-AD2D-879108CD0B01}" type="presOf" srcId="{976DAC02-C6FD-4D98-9F78-55FBA1C8B6B0}" destId="{A824E09F-048D-4BD7-9BD1-9D2374800ED5}" srcOrd="0" destOrd="0" presId="urn:microsoft.com/office/officeart/2005/8/layout/pyramid1"/>
    <dgm:cxn modelId="{D515E87E-54AA-4B1C-9686-B7023584BA35}" type="presOf" srcId="{A5CAA359-397E-4C65-9512-4B42882265CF}" destId="{D4F0CF58-3CD7-4DF8-B64F-BA8E024F3937}" srcOrd="1" destOrd="0" presId="urn:microsoft.com/office/officeart/2005/8/layout/pyramid1"/>
    <dgm:cxn modelId="{AE1178A5-3F39-4F13-98A8-024CCB5FCE18}" type="presOf" srcId="{A5CAA359-397E-4C65-9512-4B42882265CF}" destId="{C2888404-8369-4509-BF77-AB19DD71DCB3}" srcOrd="0" destOrd="0" presId="urn:microsoft.com/office/officeart/2005/8/layout/pyramid1"/>
    <dgm:cxn modelId="{DE7A584C-D0F7-4638-9943-9CDE4679D8E3}" type="presOf" srcId="{DEDCA433-56FC-4869-A517-18E1253910E2}" destId="{63BF41DF-3C67-469A-9477-88B2CE7EFB11}" srcOrd="0" destOrd="0" presId="urn:microsoft.com/office/officeart/2005/8/layout/pyramid1"/>
    <dgm:cxn modelId="{36EE9B7A-D3C5-458F-8886-922BBB1E6B8E}" srcId="{BE48339F-C02F-4B2D-B868-1C5A47E75206}" destId="{A5CAA359-397E-4C65-9512-4B42882265CF}" srcOrd="1" destOrd="0" parTransId="{3F8D9A6D-E7D3-4CA3-9870-F82FC12B3FFD}" sibTransId="{50AF37BB-5307-4E88-95DA-54ADBBB0CEFC}"/>
    <dgm:cxn modelId="{404A1FB4-B9A5-4297-9F38-0B53E519FDFE}" type="presOf" srcId="{DEDCA433-56FC-4869-A517-18E1253910E2}" destId="{54DAF1C7-8845-4659-84EE-ED847BCC6538}" srcOrd="1" destOrd="0" presId="urn:microsoft.com/office/officeart/2005/8/layout/pyramid1"/>
    <dgm:cxn modelId="{C6FFE516-F4FC-4EA0-A18D-B6BD1BBFC43F}" type="presOf" srcId="{BE48339F-C02F-4B2D-B868-1C5A47E75206}" destId="{A4B2AE08-AA5B-43FE-A54D-4039AF23F5F1}" srcOrd="0" destOrd="0" presId="urn:microsoft.com/office/officeart/2005/8/layout/pyramid1"/>
    <dgm:cxn modelId="{774DA164-33A2-473C-BB57-ECCDC537C78D}" type="presOf" srcId="{B1D322A7-C960-4E32-8D0F-24EBA830F9EB}" destId="{CDC90AC1-6CB7-45E5-A402-8ACD43634ECD}" srcOrd="1" destOrd="0" presId="urn:microsoft.com/office/officeart/2005/8/layout/pyramid1"/>
    <dgm:cxn modelId="{04B5C682-6D45-4F2D-A8F4-2C6E54F3FD0A}" srcId="{BE48339F-C02F-4B2D-B868-1C5A47E75206}" destId="{DEDCA433-56FC-4869-A517-18E1253910E2}" srcOrd="2" destOrd="0" parTransId="{A1178EC0-AABD-4DE1-8BAE-46A39E1094D4}" sibTransId="{32A36775-A17D-4AB1-A408-9A8B6A042E8D}"/>
    <dgm:cxn modelId="{D2662E49-FC83-449E-B80F-86A145290898}" srcId="{BE48339F-C02F-4B2D-B868-1C5A47E75206}" destId="{976DAC02-C6FD-4D98-9F78-55FBA1C8B6B0}" srcOrd="0" destOrd="0" parTransId="{72AF0D5A-4B16-4BAC-B3A7-BE96690C1D53}" sibTransId="{2F5FD1B8-F45E-4A31-9596-9EED147588F5}"/>
    <dgm:cxn modelId="{E905751B-B4E0-4FB2-A765-8E1D620D368F}" type="presParOf" srcId="{A4B2AE08-AA5B-43FE-A54D-4039AF23F5F1}" destId="{1DC9711A-FA3C-4ED9-9001-E88C8D972FAE}" srcOrd="0" destOrd="0" presId="urn:microsoft.com/office/officeart/2005/8/layout/pyramid1"/>
    <dgm:cxn modelId="{C0C4B46A-21BB-4EA0-B612-094DA297F122}" type="presParOf" srcId="{1DC9711A-FA3C-4ED9-9001-E88C8D972FAE}" destId="{A824E09F-048D-4BD7-9BD1-9D2374800ED5}" srcOrd="0" destOrd="0" presId="urn:microsoft.com/office/officeart/2005/8/layout/pyramid1"/>
    <dgm:cxn modelId="{043DAE2E-549A-424D-9352-3C20860354E9}" type="presParOf" srcId="{1DC9711A-FA3C-4ED9-9001-E88C8D972FAE}" destId="{CB8D06DB-C828-4197-A421-03F9DD1C638A}" srcOrd="1" destOrd="0" presId="urn:microsoft.com/office/officeart/2005/8/layout/pyramid1"/>
    <dgm:cxn modelId="{B4E762F0-728E-4157-B921-B3DAF237F4AF}" type="presParOf" srcId="{A4B2AE08-AA5B-43FE-A54D-4039AF23F5F1}" destId="{83B4D2E4-0EDE-45B0-925F-6B0562E42DF7}" srcOrd="1" destOrd="0" presId="urn:microsoft.com/office/officeart/2005/8/layout/pyramid1"/>
    <dgm:cxn modelId="{A12B3378-A8D2-4CBE-9524-4BFFAE9B4115}" type="presParOf" srcId="{83B4D2E4-0EDE-45B0-925F-6B0562E42DF7}" destId="{C2888404-8369-4509-BF77-AB19DD71DCB3}" srcOrd="0" destOrd="0" presId="urn:microsoft.com/office/officeart/2005/8/layout/pyramid1"/>
    <dgm:cxn modelId="{D0ADD5E6-EBD0-44A3-A450-3F061135DE2B}" type="presParOf" srcId="{83B4D2E4-0EDE-45B0-925F-6B0562E42DF7}" destId="{D4F0CF58-3CD7-4DF8-B64F-BA8E024F3937}" srcOrd="1" destOrd="0" presId="urn:microsoft.com/office/officeart/2005/8/layout/pyramid1"/>
    <dgm:cxn modelId="{1005ED53-EEB9-41F8-A5DB-AF3A0E9CB090}" type="presParOf" srcId="{A4B2AE08-AA5B-43FE-A54D-4039AF23F5F1}" destId="{102F3D55-E339-423C-BA11-5D4FB4EE7702}" srcOrd="2" destOrd="0" presId="urn:microsoft.com/office/officeart/2005/8/layout/pyramid1"/>
    <dgm:cxn modelId="{E0FF033B-7AB0-4FA6-8D61-E4550F0001BC}" type="presParOf" srcId="{102F3D55-E339-423C-BA11-5D4FB4EE7702}" destId="{63BF41DF-3C67-469A-9477-88B2CE7EFB11}" srcOrd="0" destOrd="0" presId="urn:microsoft.com/office/officeart/2005/8/layout/pyramid1"/>
    <dgm:cxn modelId="{86A2DF05-E41B-47DE-9136-77448484F9AE}" type="presParOf" srcId="{102F3D55-E339-423C-BA11-5D4FB4EE7702}" destId="{54DAF1C7-8845-4659-84EE-ED847BCC6538}" srcOrd="1" destOrd="0" presId="urn:microsoft.com/office/officeart/2005/8/layout/pyramid1"/>
    <dgm:cxn modelId="{E7F756E9-9737-4A3A-9423-BD17B9003FD8}" type="presParOf" srcId="{A4B2AE08-AA5B-43FE-A54D-4039AF23F5F1}" destId="{547D456D-EF9B-4D27-B47B-FB0AFE7AF97B}" srcOrd="3" destOrd="0" presId="urn:microsoft.com/office/officeart/2005/8/layout/pyramid1"/>
    <dgm:cxn modelId="{4948C52B-BE7E-4D4F-8911-5DA71ACB83E1}" type="presParOf" srcId="{547D456D-EF9B-4D27-B47B-FB0AFE7AF97B}" destId="{C8350241-10EE-4821-B25B-16CFA6454DCC}" srcOrd="0" destOrd="0" presId="urn:microsoft.com/office/officeart/2005/8/layout/pyramid1"/>
    <dgm:cxn modelId="{A0FB23C2-33A9-4949-B097-DBED89C6F266}" type="presParOf" srcId="{547D456D-EF9B-4D27-B47B-FB0AFE7AF97B}" destId="{CDC90AC1-6CB7-45E5-A402-8ACD43634EC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4E09F-048D-4BD7-9BD1-9D2374800ED5}">
      <dsp:nvSpPr>
        <dsp:cNvPr id="0" name=""/>
        <dsp:cNvSpPr/>
      </dsp:nvSpPr>
      <dsp:spPr>
        <a:xfrm>
          <a:off x="2336470" y="0"/>
          <a:ext cx="1557646" cy="972319"/>
        </a:xfrm>
        <a:prstGeom prst="trapezoid">
          <a:avLst>
            <a:gd name="adj" fmla="val 801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dirty="0" smtClean="0">
              <a:latin typeface="Constantia"/>
              <a:ea typeface="Constantia"/>
              <a:cs typeface="Constantia"/>
              <a:sym typeface="Constantia"/>
            </a:rPr>
            <a:t>المدرية المركزية</a:t>
          </a:r>
          <a:endParaRPr lang="fr-FR" sz="2800" kern="1200" dirty="0"/>
        </a:p>
      </dsp:txBody>
      <dsp:txXfrm>
        <a:off x="2336470" y="0"/>
        <a:ext cx="1557646" cy="972319"/>
      </dsp:txXfrm>
    </dsp:sp>
    <dsp:sp modelId="{C2888404-8369-4509-BF77-AB19DD71DCB3}">
      <dsp:nvSpPr>
        <dsp:cNvPr id="0" name=""/>
        <dsp:cNvSpPr/>
      </dsp:nvSpPr>
      <dsp:spPr>
        <a:xfrm>
          <a:off x="1557646" y="972319"/>
          <a:ext cx="3115293" cy="972319"/>
        </a:xfrm>
        <a:prstGeom prst="trapezoid">
          <a:avLst>
            <a:gd name="adj" fmla="val 801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smtClean="0">
              <a:latin typeface="Constantia"/>
              <a:ea typeface="Constantia"/>
              <a:cs typeface="Constantia"/>
              <a:sym typeface="Constantia"/>
            </a:rPr>
            <a:t>الفرع الجهوي</a:t>
          </a:r>
          <a:endParaRPr lang="ar-DZ" sz="2800" kern="1200" dirty="0"/>
        </a:p>
      </dsp:txBody>
      <dsp:txXfrm>
        <a:off x="2102823" y="972319"/>
        <a:ext cx="2024940" cy="972319"/>
      </dsp:txXfrm>
    </dsp:sp>
    <dsp:sp modelId="{63BF41DF-3C67-469A-9477-88B2CE7EFB11}">
      <dsp:nvSpPr>
        <dsp:cNvPr id="0" name=""/>
        <dsp:cNvSpPr/>
      </dsp:nvSpPr>
      <dsp:spPr>
        <a:xfrm>
          <a:off x="778823" y="1944639"/>
          <a:ext cx="4672940" cy="972319"/>
        </a:xfrm>
        <a:prstGeom prst="trapezoid">
          <a:avLst>
            <a:gd name="adj" fmla="val 801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smtClean="0">
              <a:latin typeface="Constantia"/>
              <a:ea typeface="Constantia"/>
              <a:cs typeface="Constantia"/>
              <a:sym typeface="Constantia"/>
            </a:rPr>
            <a:t>التنسيقية الولائية</a:t>
          </a:r>
          <a:endParaRPr lang="ar-DZ" sz="2800" kern="1200" dirty="0"/>
        </a:p>
      </dsp:txBody>
      <dsp:txXfrm>
        <a:off x="1596587" y="1944639"/>
        <a:ext cx="3037411" cy="972319"/>
      </dsp:txXfrm>
    </dsp:sp>
    <dsp:sp modelId="{C8350241-10EE-4821-B25B-16CFA6454DCC}">
      <dsp:nvSpPr>
        <dsp:cNvPr id="0" name=""/>
        <dsp:cNvSpPr/>
      </dsp:nvSpPr>
      <dsp:spPr>
        <a:xfrm>
          <a:off x="0" y="2916959"/>
          <a:ext cx="6230587" cy="972319"/>
        </a:xfrm>
        <a:prstGeom prst="trapezoid">
          <a:avLst>
            <a:gd name="adj" fmla="val 801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 rtl="1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DZ" sz="2800" kern="1200" dirty="0" smtClean="0">
              <a:latin typeface="Constantia"/>
              <a:ea typeface="Constantia"/>
              <a:cs typeface="Constantia"/>
              <a:sym typeface="Constantia"/>
            </a:rPr>
            <a:t>الخلية</a:t>
          </a:r>
          <a:endParaRPr lang="ar-DZ" sz="2800" kern="1200" dirty="0">
            <a:latin typeface="Constantia"/>
            <a:ea typeface="Constantia"/>
            <a:cs typeface="Constantia"/>
            <a:sym typeface="Constantia"/>
          </a:endParaRPr>
        </a:p>
      </dsp:txBody>
      <dsp:txXfrm>
        <a:off x="1090352" y="2916959"/>
        <a:ext cx="4049881" cy="9723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BF5E78B-FE7C-474B-AC91-ABC1B62969E2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50B4EB-D9F6-4F2F-973A-15D71B3F50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27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68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4902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31422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A50B4EB-D9F6-4F2F-973A-15D71B3F505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2425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esentationgo.com/" TargetMode="Externa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">
            <a:extLst>
              <a:ext uri="{FF2B5EF4-FFF2-40B4-BE49-F238E27FC236}">
                <a16:creationId xmlns:a16="http://schemas.microsoft.com/office/drawing/2014/main" id="{3B12D02C-37C7-A141-9C33-A5E42C584415}"/>
              </a:ext>
            </a:extLst>
          </p:cNvPr>
          <p:cNvSpPr/>
          <p:nvPr/>
        </p:nvSpPr>
        <p:spPr>
          <a:xfrm>
            <a:off x="7537451" y="485139"/>
            <a:ext cx="4654549" cy="89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" y="14656"/>
                </a:moveTo>
                <a:lnTo>
                  <a:pt x="0" y="21600"/>
                </a:lnTo>
                <a:lnTo>
                  <a:pt x="3813" y="21600"/>
                </a:lnTo>
                <a:lnTo>
                  <a:pt x="3819" y="21539"/>
                </a:lnTo>
                <a:cubicBezTo>
                  <a:pt x="3996" y="19449"/>
                  <a:pt x="4397" y="18128"/>
                  <a:pt x="4833" y="18128"/>
                </a:cubicBezTo>
                <a:lnTo>
                  <a:pt x="21600" y="18128"/>
                </a:lnTo>
                <a:lnTo>
                  <a:pt x="21600" y="0"/>
                </a:lnTo>
                <a:lnTo>
                  <a:pt x="4939" y="0"/>
                </a:lnTo>
                <a:cubicBezTo>
                  <a:pt x="3065" y="0"/>
                  <a:pt x="1367" y="5746"/>
                  <a:pt x="601" y="1465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49620D96-569D-E84C-8108-7A954CC78AEE}"/>
              </a:ext>
            </a:extLst>
          </p:cNvPr>
          <p:cNvSpPr/>
          <p:nvPr/>
        </p:nvSpPr>
        <p:spPr>
          <a:xfrm>
            <a:off x="-6349" y="2123438"/>
            <a:ext cx="8023860" cy="333883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6427" y="15841"/>
                </a:moveTo>
                <a:cubicBezTo>
                  <a:pt x="16325" y="16399"/>
                  <a:pt x="16092" y="16753"/>
                  <a:pt x="15839" y="16753"/>
                </a:cubicBezTo>
                <a:lnTo>
                  <a:pt x="15839" y="16753"/>
                </a:lnTo>
                <a:lnTo>
                  <a:pt x="13627" y="16753"/>
                </a:lnTo>
                <a:lnTo>
                  <a:pt x="16756" y="0"/>
                </a:lnTo>
                <a:lnTo>
                  <a:pt x="0" y="0"/>
                </a:lnTo>
                <a:lnTo>
                  <a:pt x="0" y="16753"/>
                </a:lnTo>
                <a:lnTo>
                  <a:pt x="0" y="21600"/>
                </a:lnTo>
                <a:lnTo>
                  <a:pt x="12725" y="21600"/>
                </a:lnTo>
                <a:lnTo>
                  <a:pt x="14937" y="21600"/>
                </a:lnTo>
                <a:lnTo>
                  <a:pt x="15778" y="21600"/>
                </a:lnTo>
                <a:cubicBezTo>
                  <a:pt x="16865" y="21600"/>
                  <a:pt x="17850" y="20064"/>
                  <a:pt x="18297" y="17681"/>
                </a:cubicBezTo>
                <a:lnTo>
                  <a:pt x="21600" y="0"/>
                </a:lnTo>
                <a:lnTo>
                  <a:pt x="19388" y="0"/>
                </a:lnTo>
                <a:lnTo>
                  <a:pt x="16427" y="15841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A2A6FDFB-46FD-4D32-A054-BC9C55F6A02B}"/>
              </a:ext>
            </a:extLst>
          </p:cNvPr>
          <p:cNvSpPr>
            <a:spLocks noGrp="1"/>
          </p:cNvSpPr>
          <p:nvPr userDrawn="1">
            <p:ph type="ctrTitle"/>
          </p:nvPr>
        </p:nvSpPr>
        <p:spPr>
          <a:xfrm>
            <a:off x="838201" y="2628899"/>
            <a:ext cx="3966882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20" name="Subtitle 2">
            <a:extLst>
              <a:ext uri="{FF2B5EF4-FFF2-40B4-BE49-F238E27FC236}">
                <a16:creationId xmlns:a16="http://schemas.microsoft.com/office/drawing/2014/main" id="{C1F0D0AA-12EA-49AC-BF55-4B2556467E4C}"/>
              </a:ext>
            </a:extLst>
          </p:cNvPr>
          <p:cNvSpPr>
            <a:spLocks noGrp="1"/>
          </p:cNvSpPr>
          <p:nvPr userDrawn="1">
            <p:ph type="subTitle" idx="1"/>
          </p:nvPr>
        </p:nvSpPr>
        <p:spPr>
          <a:xfrm>
            <a:off x="8067039" y="2625855"/>
            <a:ext cx="3286760" cy="2390644"/>
          </a:xfrm>
        </p:spPr>
        <p:txBody>
          <a:bodyPr anchor="ctr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Cliquez pour modifier le style des sous-titres du masque</a:t>
            </a:r>
            <a:endParaRPr lang="en-US" dirty="0"/>
          </a:p>
        </p:txBody>
      </p:sp>
      <p:sp>
        <p:nvSpPr>
          <p:cNvPr id="21" name="Date Placeholder 3">
            <a:extLst>
              <a:ext uri="{FF2B5EF4-FFF2-40B4-BE49-F238E27FC236}">
                <a16:creationId xmlns:a16="http://schemas.microsoft.com/office/drawing/2014/main" id="{D611355A-2485-4AA5-91FA-EA5F3157B7B3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64A10338-DE30-4CA9-A21B-D50D6579B160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49D5EB62-2B81-475B-92EC-DEB93DC3B249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AF5E2B2-E40B-C445-90EB-80E8D3E26542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838200" y="358775"/>
            <a:ext cx="5257800" cy="1308100"/>
          </a:xfrm>
          <a:solidFill>
            <a:schemeClr val="bg2"/>
          </a:solidFill>
          <a:ln>
            <a:noFill/>
          </a:ln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dirty="0"/>
              <a:t>Click here to insert your logo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42A16BA2-7A6A-4497-A026-BBEF96B15E12}"/>
              </a:ext>
            </a:extLst>
          </p:cNvPr>
          <p:cNvSpPr/>
          <p:nvPr/>
        </p:nvSpPr>
        <p:spPr>
          <a:xfrm>
            <a:off x="5041901" y="1374138"/>
            <a:ext cx="7150099" cy="3338831"/>
          </a:xfrm>
          <a:custGeom>
            <a:avLst/>
            <a:gdLst>
              <a:gd name="connsiteX0" fmla="*/ 2162700 w 7150099"/>
              <a:gd name="connsiteY0" fmla="*/ 0 h 3338831"/>
              <a:gd name="connsiteX1" fmla="*/ 2475288 w 7150099"/>
              <a:gd name="connsiteY1" fmla="*/ 0 h 3338831"/>
              <a:gd name="connsiteX2" fmla="*/ 2967355 w 7150099"/>
              <a:gd name="connsiteY2" fmla="*/ 0 h 3338831"/>
              <a:gd name="connsiteX3" fmla="*/ 3296863 w 7150099"/>
              <a:gd name="connsiteY3" fmla="*/ 0 h 3338831"/>
              <a:gd name="connsiteX4" fmla="*/ 3317183 w 7150099"/>
              <a:gd name="connsiteY4" fmla="*/ 0 h 3338831"/>
              <a:gd name="connsiteX5" fmla="*/ 7129779 w 7150099"/>
              <a:gd name="connsiteY5" fmla="*/ 0 h 3338831"/>
              <a:gd name="connsiteX6" fmla="*/ 7150099 w 7150099"/>
              <a:gd name="connsiteY6" fmla="*/ 0 h 3338831"/>
              <a:gd name="connsiteX7" fmla="*/ 7150099 w 7150099"/>
              <a:gd name="connsiteY7" fmla="*/ 749228 h 3338831"/>
              <a:gd name="connsiteX8" fmla="*/ 2980829 w 7150099"/>
              <a:gd name="connsiteY8" fmla="*/ 749228 h 3338831"/>
              <a:gd name="connsiteX9" fmla="*/ 2967355 w 7150099"/>
              <a:gd name="connsiteY9" fmla="*/ 749228 h 3338831"/>
              <a:gd name="connsiteX10" fmla="*/ 2967355 w 7150099"/>
              <a:gd name="connsiteY10" fmla="*/ 749228 h 3338831"/>
              <a:gd name="connsiteX11" fmla="*/ 2960509 w 7150099"/>
              <a:gd name="connsiteY11" fmla="*/ 749228 h 3338831"/>
              <a:gd name="connsiteX12" fmla="*/ 2138604 w 7150099"/>
              <a:gd name="connsiteY12" fmla="*/ 749228 h 3338831"/>
              <a:gd name="connsiteX13" fmla="*/ 1920089 w 7150099"/>
              <a:gd name="connsiteY13" fmla="*/ 890201 h 3338831"/>
              <a:gd name="connsiteX14" fmla="*/ 821575 w 7150099"/>
              <a:gd name="connsiteY14" fmla="*/ 3338831 h 3338831"/>
              <a:gd name="connsiteX15" fmla="*/ 0 w 7150099"/>
              <a:gd name="connsiteY15" fmla="*/ 3338831 h 3338831"/>
              <a:gd name="connsiteX16" fmla="*/ 1161890 w 7150099"/>
              <a:gd name="connsiteY16" fmla="*/ 749228 h 3338831"/>
              <a:gd name="connsiteX17" fmla="*/ 1226916 w 7150099"/>
              <a:gd name="connsiteY17" fmla="*/ 605782 h 3338831"/>
              <a:gd name="connsiteX18" fmla="*/ 2162700 w 7150099"/>
              <a:gd name="connsiteY18" fmla="*/ 0 h 333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7150099" h="3338831">
                <a:moveTo>
                  <a:pt x="2162700" y="0"/>
                </a:moveTo>
                <a:lnTo>
                  <a:pt x="2475288" y="0"/>
                </a:lnTo>
                <a:lnTo>
                  <a:pt x="2967355" y="0"/>
                </a:lnTo>
                <a:lnTo>
                  <a:pt x="3296863" y="0"/>
                </a:lnTo>
                <a:lnTo>
                  <a:pt x="3317183" y="0"/>
                </a:lnTo>
                <a:lnTo>
                  <a:pt x="7129779" y="0"/>
                </a:lnTo>
                <a:lnTo>
                  <a:pt x="7150099" y="0"/>
                </a:lnTo>
                <a:lnTo>
                  <a:pt x="7150099" y="749228"/>
                </a:lnTo>
                <a:lnTo>
                  <a:pt x="2980829" y="749228"/>
                </a:lnTo>
                <a:lnTo>
                  <a:pt x="2967355" y="749228"/>
                </a:lnTo>
                <a:lnTo>
                  <a:pt x="2967355" y="749228"/>
                </a:lnTo>
                <a:lnTo>
                  <a:pt x="2960509" y="749228"/>
                </a:lnTo>
                <a:lnTo>
                  <a:pt x="2138604" y="749228"/>
                </a:lnTo>
                <a:cubicBezTo>
                  <a:pt x="2044860" y="749228"/>
                  <a:pt x="1958379" y="803947"/>
                  <a:pt x="1920089" y="890201"/>
                </a:cubicBezTo>
                <a:lnTo>
                  <a:pt x="821575" y="3338831"/>
                </a:lnTo>
                <a:lnTo>
                  <a:pt x="0" y="3338831"/>
                </a:lnTo>
                <a:lnTo>
                  <a:pt x="1161890" y="749228"/>
                </a:lnTo>
                <a:lnTo>
                  <a:pt x="1226916" y="605782"/>
                </a:lnTo>
                <a:cubicBezTo>
                  <a:pt x="1393278" y="237428"/>
                  <a:pt x="1759009" y="0"/>
                  <a:pt x="2162700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9B494705-70B4-0945-8982-7A02F4E9BFBA}"/>
              </a:ext>
            </a:extLst>
          </p:cNvPr>
          <p:cNvSpPr/>
          <p:nvPr/>
        </p:nvSpPr>
        <p:spPr>
          <a:xfrm>
            <a:off x="-6349" y="5463539"/>
            <a:ext cx="5548630" cy="89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6" y="3472"/>
                </a:moveTo>
                <a:lnTo>
                  <a:pt x="0" y="3472"/>
                </a:lnTo>
                <a:lnTo>
                  <a:pt x="0" y="21600"/>
                </a:lnTo>
                <a:lnTo>
                  <a:pt x="17452" y="21600"/>
                </a:lnTo>
                <a:cubicBezTo>
                  <a:pt x="19024" y="21600"/>
                  <a:pt x="20448" y="15854"/>
                  <a:pt x="21096" y="6944"/>
                </a:cubicBezTo>
                <a:lnTo>
                  <a:pt x="21600" y="0"/>
                </a:lnTo>
                <a:lnTo>
                  <a:pt x="18401" y="0"/>
                </a:lnTo>
                <a:lnTo>
                  <a:pt x="18396" y="61"/>
                </a:lnTo>
                <a:cubicBezTo>
                  <a:pt x="18248" y="2151"/>
                  <a:pt x="17912" y="3472"/>
                  <a:pt x="17546" y="347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 algn="ctr"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60712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signed by Presentation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3152956"/>
            <a:ext cx="12192000" cy="55209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www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800" b="0" i="0" u="none" strike="noStrike" kern="1200" cap="none" spc="0" normalizeH="0" baseline="0" noProof="0">
                <a:ln>
                  <a:noFill/>
                </a:ln>
                <a:solidFill>
                  <a:srgbClr val="A5CD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PresentationGO</a:t>
            </a: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com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>
            <a:hlinkClick r:id="rId2"/>
          </p:cNvPr>
          <p:cNvSpPr/>
          <p:nvPr userDrawn="1"/>
        </p:nvSpPr>
        <p:spPr>
          <a:xfrm>
            <a:off x="2731912" y="3071723"/>
            <a:ext cx="6728177" cy="714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extBox 1"/>
          <p:cNvSpPr txBox="1"/>
          <p:nvPr userDrawn="1"/>
        </p:nvSpPr>
        <p:spPr>
          <a:xfrm>
            <a:off x="4123473" y="5982900"/>
            <a:ext cx="3945053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800" dirty="0">
                <a:solidFill>
                  <a:srgbClr val="A5CD00"/>
                </a:solidFill>
              </a:rPr>
              <a:t>T</a:t>
            </a:r>
            <a:r>
              <a:rPr lang="en-US" sz="1800" baseline="0" dirty="0">
                <a:solidFill>
                  <a:srgbClr val="A5CD00"/>
                </a:solidFill>
              </a:rPr>
              <a:t>he free PowerPoint and Google Slides template library</a:t>
            </a:r>
            <a:endParaRPr lang="en-US" sz="1800" dirty="0">
              <a:solidFill>
                <a:srgbClr val="A5CD00"/>
              </a:solidFill>
            </a:endParaRPr>
          </a:p>
        </p:txBody>
      </p:sp>
      <p:grpSp>
        <p:nvGrpSpPr>
          <p:cNvPr id="8" name="Group 7"/>
          <p:cNvGrpSpPr/>
          <p:nvPr userDrawn="1"/>
        </p:nvGrpSpPr>
        <p:grpSpPr>
          <a:xfrm>
            <a:off x="4983933" y="2633133"/>
            <a:ext cx="2224135" cy="369332"/>
            <a:chOff x="3459936" y="2633133"/>
            <a:chExt cx="2224135" cy="369332"/>
          </a:xfrm>
        </p:grpSpPr>
        <p:sp>
          <p:nvSpPr>
            <p:cNvPr id="9" name="TextBox 8"/>
            <p:cNvSpPr txBox="1"/>
            <p:nvPr userDrawn="1"/>
          </p:nvSpPr>
          <p:spPr>
            <a:xfrm>
              <a:off x="3459936" y="2633133"/>
              <a:ext cx="2224135" cy="369332"/>
            </a:xfrm>
            <a:prstGeom prst="rect">
              <a:avLst/>
            </a:prstGeom>
            <a:noFill/>
          </p:spPr>
          <p:txBody>
            <a:bodyPr wrap="none" rtlCol="0" anchor="ctr">
              <a:spAutoFit/>
            </a:bodyPr>
            <a:lstStyle/>
            <a:p>
              <a:pPr algn="ctr"/>
              <a:r>
                <a:rPr lang="en-US">
                  <a:solidFill>
                    <a:schemeClr val="bg1"/>
                  </a:solidFill>
                  <a:effectLst/>
                </a:rPr>
                <a:t>Designed</a:t>
              </a:r>
              <a:r>
                <a:rPr lang="en-US" baseline="0">
                  <a:solidFill>
                    <a:schemeClr val="bg1"/>
                  </a:solidFill>
                  <a:effectLst/>
                </a:rPr>
                <a:t> with         by</a:t>
              </a:r>
              <a:endParaRPr lang="en-US" dirty="0">
                <a:solidFill>
                  <a:schemeClr val="bg1"/>
                </a:solidFill>
                <a:effectLst/>
              </a:endParaRPr>
            </a:p>
          </p:txBody>
        </p:sp>
        <p:sp>
          <p:nvSpPr>
            <p:cNvPr id="10" name="Freeform 290"/>
            <p:cNvSpPr/>
            <p:nvPr userDrawn="1"/>
          </p:nvSpPr>
          <p:spPr>
            <a:xfrm>
              <a:off x="4977441" y="2705803"/>
              <a:ext cx="261456" cy="223991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rgbClr val="D9002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53912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1A79016-6E58-3F43-BAE1-6667D6D18A81}"/>
              </a:ext>
            </a:extLst>
          </p:cNvPr>
          <p:cNvGrpSpPr/>
          <p:nvPr userDrawn="1"/>
        </p:nvGrpSpPr>
        <p:grpSpPr>
          <a:xfrm>
            <a:off x="0" y="244101"/>
            <a:ext cx="12194542" cy="2075181"/>
            <a:chOff x="17652999" y="1015999"/>
            <a:chExt cx="12194542" cy="2075181"/>
          </a:xfrm>
        </p:grpSpPr>
        <p:sp>
          <p:nvSpPr>
            <p:cNvPr id="11" name="Shape">
              <a:extLst>
                <a:ext uri="{FF2B5EF4-FFF2-40B4-BE49-F238E27FC236}">
                  <a16:creationId xmlns:a16="http://schemas.microsoft.com/office/drawing/2014/main" id="{01E16053-1017-614F-A1DB-BC52CB19AD69}"/>
                </a:ext>
              </a:extLst>
            </p:cNvPr>
            <p:cNvSpPr/>
            <p:nvPr/>
          </p:nvSpPr>
          <p:spPr>
            <a:xfrm>
              <a:off x="24739599" y="1333499"/>
              <a:ext cx="5107942" cy="118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4957" y="23"/>
                  </a:moveTo>
                  <a:lnTo>
                    <a:pt x="3722" y="23"/>
                  </a:lnTo>
                  <a:lnTo>
                    <a:pt x="3249" y="23"/>
                  </a:lnTo>
                  <a:cubicBezTo>
                    <a:pt x="2642" y="23"/>
                    <a:pt x="2089" y="1548"/>
                    <a:pt x="1842" y="3927"/>
                  </a:cubicBezTo>
                  <a:lnTo>
                    <a:pt x="1745" y="4851"/>
                  </a:lnTo>
                  <a:lnTo>
                    <a:pt x="0" y="21600"/>
                  </a:lnTo>
                  <a:lnTo>
                    <a:pt x="1235" y="21600"/>
                  </a:lnTo>
                  <a:lnTo>
                    <a:pt x="2884" y="5775"/>
                  </a:lnTo>
                  <a:cubicBezTo>
                    <a:pt x="2943" y="5221"/>
                    <a:pt x="3072" y="4851"/>
                    <a:pt x="3212" y="4851"/>
                  </a:cubicBezTo>
                  <a:lnTo>
                    <a:pt x="3212" y="4851"/>
                  </a:lnTo>
                  <a:lnTo>
                    <a:pt x="4447" y="4851"/>
                  </a:lnTo>
                  <a:lnTo>
                    <a:pt x="21600" y="4851"/>
                  </a:lnTo>
                  <a:lnTo>
                    <a:pt x="21600" y="0"/>
                  </a:lnTo>
                  <a:lnTo>
                    <a:pt x="4957" y="0"/>
                  </a:ln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3" name="Shape">
              <a:extLst>
                <a:ext uri="{FF2B5EF4-FFF2-40B4-BE49-F238E27FC236}">
                  <a16:creationId xmlns:a16="http://schemas.microsoft.com/office/drawing/2014/main" id="{662ADC42-568A-5C44-B862-0D493C70A100}"/>
                </a:ext>
              </a:extLst>
            </p:cNvPr>
            <p:cNvSpPr/>
            <p:nvPr/>
          </p:nvSpPr>
          <p:spPr>
            <a:xfrm>
              <a:off x="17652999" y="2774949"/>
              <a:ext cx="7256780" cy="31623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500" y="3383"/>
                  </a:moveTo>
                  <a:lnTo>
                    <a:pt x="0" y="3383"/>
                  </a:lnTo>
                  <a:lnTo>
                    <a:pt x="0" y="21600"/>
                  </a:lnTo>
                  <a:lnTo>
                    <a:pt x="20474" y="21600"/>
                  </a:lnTo>
                  <a:cubicBezTo>
                    <a:pt x="20901" y="21600"/>
                    <a:pt x="21290" y="15875"/>
                    <a:pt x="21464" y="6940"/>
                  </a:cubicBezTo>
                  <a:lnTo>
                    <a:pt x="21600" y="0"/>
                  </a:lnTo>
                  <a:lnTo>
                    <a:pt x="20731" y="0"/>
                  </a:lnTo>
                  <a:lnTo>
                    <a:pt x="20731" y="87"/>
                  </a:lnTo>
                  <a:cubicBezTo>
                    <a:pt x="20693" y="1995"/>
                    <a:pt x="20602" y="3383"/>
                    <a:pt x="20500" y="3383"/>
                  </a:cubicBezTo>
                  <a:close/>
                </a:path>
              </a:pathLst>
            </a:custGeom>
            <a:solidFill>
              <a:schemeClr val="tx2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4" name="Shape">
              <a:extLst>
                <a:ext uri="{FF2B5EF4-FFF2-40B4-BE49-F238E27FC236}">
                  <a16:creationId xmlns:a16="http://schemas.microsoft.com/office/drawing/2014/main" id="{F872B9C5-AE42-F94D-B11C-DCBB837E39DF}"/>
                </a:ext>
              </a:extLst>
            </p:cNvPr>
            <p:cNvSpPr/>
            <p:nvPr/>
          </p:nvSpPr>
          <p:spPr>
            <a:xfrm>
              <a:off x="25615899" y="1015999"/>
              <a:ext cx="4227831" cy="318771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34" y="14716"/>
                  </a:moveTo>
                  <a:lnTo>
                    <a:pt x="0" y="21600"/>
                  </a:lnTo>
                  <a:lnTo>
                    <a:pt x="1492" y="21600"/>
                  </a:lnTo>
                  <a:lnTo>
                    <a:pt x="1492" y="21514"/>
                  </a:lnTo>
                  <a:cubicBezTo>
                    <a:pt x="1564" y="19449"/>
                    <a:pt x="1719" y="18072"/>
                    <a:pt x="1888" y="18072"/>
                  </a:cubicBezTo>
                  <a:lnTo>
                    <a:pt x="21600" y="18072"/>
                  </a:lnTo>
                  <a:lnTo>
                    <a:pt x="21600" y="0"/>
                  </a:lnTo>
                  <a:lnTo>
                    <a:pt x="1934" y="0"/>
                  </a:lnTo>
                  <a:cubicBezTo>
                    <a:pt x="1200" y="86"/>
                    <a:pt x="539" y="5852"/>
                    <a:pt x="234" y="14716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  <p:sp>
          <p:nvSpPr>
            <p:cNvPr id="15" name="Shape">
              <a:extLst>
                <a:ext uri="{FF2B5EF4-FFF2-40B4-BE49-F238E27FC236}">
                  <a16:creationId xmlns:a16="http://schemas.microsoft.com/office/drawing/2014/main" id="{007A39B8-7FC8-D144-8648-E8838BE70508}"/>
                </a:ext>
              </a:extLst>
            </p:cNvPr>
            <p:cNvSpPr/>
            <p:nvPr/>
          </p:nvSpPr>
          <p:spPr>
            <a:xfrm>
              <a:off x="17653000" y="1600199"/>
              <a:ext cx="8136891" cy="118745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9790" y="15825"/>
                  </a:moveTo>
                  <a:cubicBezTo>
                    <a:pt x="19753" y="16379"/>
                    <a:pt x="19672" y="16749"/>
                    <a:pt x="19584" y="16749"/>
                  </a:cubicBezTo>
                  <a:lnTo>
                    <a:pt x="19584" y="16749"/>
                  </a:lnTo>
                  <a:lnTo>
                    <a:pt x="18809" y="16749"/>
                  </a:lnTo>
                  <a:lnTo>
                    <a:pt x="19904" y="0"/>
                  </a:lnTo>
                  <a:lnTo>
                    <a:pt x="0" y="0"/>
                  </a:lnTo>
                  <a:lnTo>
                    <a:pt x="0" y="16749"/>
                  </a:lnTo>
                  <a:lnTo>
                    <a:pt x="0" y="21600"/>
                  </a:lnTo>
                  <a:lnTo>
                    <a:pt x="18488" y="21600"/>
                  </a:lnTo>
                  <a:lnTo>
                    <a:pt x="19264" y="21600"/>
                  </a:lnTo>
                  <a:lnTo>
                    <a:pt x="19560" y="21600"/>
                  </a:lnTo>
                  <a:cubicBezTo>
                    <a:pt x="19941" y="21600"/>
                    <a:pt x="20289" y="20075"/>
                    <a:pt x="20444" y="17696"/>
                  </a:cubicBezTo>
                  <a:lnTo>
                    <a:pt x="21600" y="23"/>
                  </a:lnTo>
                  <a:lnTo>
                    <a:pt x="20825" y="23"/>
                  </a:lnTo>
                  <a:lnTo>
                    <a:pt x="19790" y="15825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miter lim="400000"/>
            </a:ln>
          </p:spPr>
          <p:txBody>
            <a:bodyPr lIns="38100" tIns="38100" rIns="38100" bIns="38100" anchor="ctr"/>
            <a:lstStyle/>
            <a:p>
              <a:pPr>
                <a:defRPr sz="3000">
                  <a:solidFill>
                    <a:srgbClr val="FFFFFF"/>
                  </a:solidFill>
                </a:defRPr>
              </a:pPr>
              <a:endParaRPr>
                <a:solidFill>
                  <a:schemeClr val="bg1"/>
                </a:solidFill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26048"/>
            <a:ext cx="6118412" cy="797616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489DC5E6-DDCD-4B67-B47F-0BD6C54B83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78929"/>
            <a:ext cx="10515600" cy="3698034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68C53B7-7FCD-400A-9752-7BFFD8BB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10C428BE-FED7-45A5-9425-7445C51F3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18FDE52B-46E4-490F-8D9A-1A96457A3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7573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588E800-5EE2-432F-86E1-AD57A93EA030}"/>
              </a:ext>
            </a:extLst>
          </p:cNvPr>
          <p:cNvSpPr/>
          <p:nvPr/>
        </p:nvSpPr>
        <p:spPr>
          <a:xfrm>
            <a:off x="0" y="5808979"/>
            <a:ext cx="8413843" cy="547371"/>
          </a:xfrm>
          <a:custGeom>
            <a:avLst/>
            <a:gdLst>
              <a:gd name="connsiteX0" fmla="*/ 7911074 w 8413843"/>
              <a:gd name="connsiteY0" fmla="*/ 0 h 547371"/>
              <a:gd name="connsiteX1" fmla="*/ 8413843 w 8413843"/>
              <a:gd name="connsiteY1" fmla="*/ 0 h 547371"/>
              <a:gd name="connsiteX2" fmla="*/ 8334993 w 8413843"/>
              <a:gd name="connsiteY2" fmla="*/ 176527 h 547371"/>
              <a:gd name="connsiteX3" fmla="*/ 7762351 w 8413843"/>
              <a:gd name="connsiteY3" fmla="*/ 547371 h 547371"/>
              <a:gd name="connsiteX4" fmla="*/ 0 w 8413843"/>
              <a:gd name="connsiteY4" fmla="*/ 547371 h 547371"/>
              <a:gd name="connsiteX5" fmla="*/ 0 w 8413843"/>
              <a:gd name="connsiteY5" fmla="*/ 88897 h 547371"/>
              <a:gd name="connsiteX6" fmla="*/ 7776404 w 8413843"/>
              <a:gd name="connsiteY6" fmla="*/ 88897 h 547371"/>
              <a:gd name="connsiteX7" fmla="*/ 7911074 w 8413843"/>
              <a:gd name="connsiteY7" fmla="*/ 1267 h 5473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413843" h="547371">
                <a:moveTo>
                  <a:pt x="7911074" y="0"/>
                </a:moveTo>
                <a:lnTo>
                  <a:pt x="8413843" y="0"/>
                </a:lnTo>
                <a:lnTo>
                  <a:pt x="8334993" y="176527"/>
                </a:lnTo>
                <a:cubicBezTo>
                  <a:pt x="8233502" y="402597"/>
                  <a:pt x="8009832" y="547371"/>
                  <a:pt x="7762351" y="547371"/>
                </a:cubicBezTo>
                <a:lnTo>
                  <a:pt x="0" y="547371"/>
                </a:lnTo>
                <a:lnTo>
                  <a:pt x="0" y="88897"/>
                </a:lnTo>
                <a:lnTo>
                  <a:pt x="7776404" y="88897"/>
                </a:lnTo>
                <a:cubicBezTo>
                  <a:pt x="7834566" y="88897"/>
                  <a:pt x="7886872" y="54611"/>
                  <a:pt x="7911074" y="1267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Shape">
            <a:extLst>
              <a:ext uri="{FF2B5EF4-FFF2-40B4-BE49-F238E27FC236}">
                <a16:creationId xmlns:a16="http://schemas.microsoft.com/office/drawing/2014/main" id="{08DF6810-B4ED-3141-A047-24C6AE68570D}"/>
              </a:ext>
            </a:extLst>
          </p:cNvPr>
          <p:cNvSpPr/>
          <p:nvPr/>
        </p:nvSpPr>
        <p:spPr>
          <a:xfrm>
            <a:off x="10715625" y="347979"/>
            <a:ext cx="1479550" cy="54737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150" y="14634"/>
                </a:moveTo>
                <a:lnTo>
                  <a:pt x="0" y="21600"/>
                </a:lnTo>
                <a:lnTo>
                  <a:pt x="7342" y="21600"/>
                </a:lnTo>
                <a:lnTo>
                  <a:pt x="7342" y="21550"/>
                </a:lnTo>
                <a:cubicBezTo>
                  <a:pt x="7694" y="19445"/>
                  <a:pt x="8455" y="18142"/>
                  <a:pt x="9289" y="18142"/>
                </a:cubicBezTo>
                <a:lnTo>
                  <a:pt x="21600" y="18142"/>
                </a:lnTo>
                <a:lnTo>
                  <a:pt x="21600" y="0"/>
                </a:lnTo>
                <a:lnTo>
                  <a:pt x="9493" y="0"/>
                </a:lnTo>
                <a:cubicBezTo>
                  <a:pt x="5896" y="0"/>
                  <a:pt x="2633" y="5763"/>
                  <a:pt x="1150" y="14634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Shape">
            <a:extLst>
              <a:ext uri="{FF2B5EF4-FFF2-40B4-BE49-F238E27FC236}">
                <a16:creationId xmlns:a16="http://schemas.microsoft.com/office/drawing/2014/main" id="{D89B0866-DFE2-B940-86FF-D158D301D756}"/>
              </a:ext>
            </a:extLst>
          </p:cNvPr>
          <p:cNvSpPr/>
          <p:nvPr/>
        </p:nvSpPr>
        <p:spPr>
          <a:xfrm>
            <a:off x="-3176" y="1351280"/>
            <a:ext cx="11008365" cy="445770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212" y="18960"/>
                </a:moveTo>
                <a:cubicBezTo>
                  <a:pt x="17164" y="19218"/>
                  <a:pt x="17062" y="19378"/>
                  <a:pt x="16950" y="19378"/>
                </a:cubicBezTo>
                <a:lnTo>
                  <a:pt x="16950" y="19378"/>
                </a:lnTo>
                <a:lnTo>
                  <a:pt x="15961" y="19378"/>
                </a:lnTo>
                <a:lnTo>
                  <a:pt x="19439" y="0"/>
                </a:lnTo>
                <a:lnTo>
                  <a:pt x="0" y="0"/>
                </a:lnTo>
                <a:lnTo>
                  <a:pt x="0" y="19378"/>
                </a:lnTo>
                <a:lnTo>
                  <a:pt x="0" y="21600"/>
                </a:lnTo>
                <a:lnTo>
                  <a:pt x="15557" y="21600"/>
                </a:lnTo>
                <a:lnTo>
                  <a:pt x="16544" y="21600"/>
                </a:lnTo>
                <a:lnTo>
                  <a:pt x="16920" y="21600"/>
                </a:lnTo>
                <a:cubicBezTo>
                  <a:pt x="17406" y="21600"/>
                  <a:pt x="17845" y="20898"/>
                  <a:pt x="18044" y="19803"/>
                </a:cubicBezTo>
                <a:lnTo>
                  <a:pt x="21600" y="0"/>
                </a:lnTo>
                <a:lnTo>
                  <a:pt x="20613" y="0"/>
                </a:lnTo>
                <a:lnTo>
                  <a:pt x="17212" y="18960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08888851-8419-4D40-B1E3-9D279F24C731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8987118" cy="85407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9CCD0F33-6122-4DA2-AA9D-CA48CEFB9225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838200" y="1506220"/>
            <a:ext cx="7158318" cy="414154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id="{7A8A3FA1-377F-4383-B7E8-14D9409AF64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id="{566F5CF8-699B-4A09-9AD0-718B0175E486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21" name="Slide Number Placeholder 5">
            <a:extLst>
              <a:ext uri="{FF2B5EF4-FFF2-40B4-BE49-F238E27FC236}">
                <a16:creationId xmlns:a16="http://schemas.microsoft.com/office/drawing/2014/main" id="{7C55771C-35B2-4842-A572-EEE14A727DBF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4FA06A92-EED6-4B65-92E1-499AFA8FFC7D}"/>
              </a:ext>
            </a:extLst>
          </p:cNvPr>
          <p:cNvSpPr/>
          <p:nvPr userDrawn="1"/>
        </p:nvSpPr>
        <p:spPr>
          <a:xfrm>
            <a:off x="8123010" y="894080"/>
            <a:ext cx="4068990" cy="4457700"/>
          </a:xfrm>
          <a:custGeom>
            <a:avLst/>
            <a:gdLst>
              <a:gd name="connsiteX0" fmla="*/ 2385003 w 4068990"/>
              <a:gd name="connsiteY0" fmla="*/ 0 h 4457700"/>
              <a:gd name="connsiteX1" fmla="*/ 2576742 w 4068990"/>
              <a:gd name="connsiteY1" fmla="*/ 0 h 4457700"/>
              <a:gd name="connsiteX2" fmla="*/ 2879594 w 4068990"/>
              <a:gd name="connsiteY2" fmla="*/ 0 h 4457700"/>
              <a:gd name="connsiteX3" fmla="*/ 3079658 w 4068990"/>
              <a:gd name="connsiteY3" fmla="*/ 0 h 4457700"/>
              <a:gd name="connsiteX4" fmla="*/ 3092264 w 4068990"/>
              <a:gd name="connsiteY4" fmla="*/ 0 h 4457700"/>
              <a:gd name="connsiteX5" fmla="*/ 3092264 w 4068990"/>
              <a:gd name="connsiteY5" fmla="*/ 1238 h 4457700"/>
              <a:gd name="connsiteX6" fmla="*/ 4068990 w 4068990"/>
              <a:gd name="connsiteY6" fmla="*/ 1238 h 4457700"/>
              <a:gd name="connsiteX7" fmla="*/ 4068990 w 4068990"/>
              <a:gd name="connsiteY7" fmla="*/ 459804 h 4457700"/>
              <a:gd name="connsiteX8" fmla="*/ 2885314 w 4068990"/>
              <a:gd name="connsiteY8" fmla="*/ 459804 h 4457700"/>
              <a:gd name="connsiteX9" fmla="*/ 2879594 w 4068990"/>
              <a:gd name="connsiteY9" fmla="*/ 459804 h 4457700"/>
              <a:gd name="connsiteX10" fmla="*/ 2879594 w 4068990"/>
              <a:gd name="connsiteY10" fmla="*/ 459804 h 4457700"/>
              <a:gd name="connsiteX11" fmla="*/ 2872708 w 4068990"/>
              <a:gd name="connsiteY11" fmla="*/ 459804 h 4457700"/>
              <a:gd name="connsiteX12" fmla="*/ 2369792 w 4068990"/>
              <a:gd name="connsiteY12" fmla="*/ 459804 h 4457700"/>
              <a:gd name="connsiteX13" fmla="*/ 2236457 w 4068990"/>
              <a:gd name="connsiteY13" fmla="*/ 546068 h 4457700"/>
              <a:gd name="connsiteX14" fmla="*/ 502916 w 4068990"/>
              <a:gd name="connsiteY14" fmla="*/ 4457700 h 4457700"/>
              <a:gd name="connsiteX15" fmla="*/ 0 w 4068990"/>
              <a:gd name="connsiteY15" fmla="*/ 4457700 h 4457700"/>
              <a:gd name="connsiteX16" fmla="*/ 1772977 w 4068990"/>
              <a:gd name="connsiteY16" fmla="*/ 458565 h 4457700"/>
              <a:gd name="connsiteX17" fmla="*/ 1812227 w 4068990"/>
              <a:gd name="connsiteY17" fmla="*/ 370856 h 4457700"/>
              <a:gd name="connsiteX18" fmla="*/ 2385003 w 4068990"/>
              <a:gd name="connsiteY18" fmla="*/ 0 h 4457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4068990" h="4457700">
                <a:moveTo>
                  <a:pt x="2385003" y="0"/>
                </a:moveTo>
                <a:lnTo>
                  <a:pt x="2576742" y="0"/>
                </a:lnTo>
                <a:lnTo>
                  <a:pt x="2879594" y="0"/>
                </a:lnTo>
                <a:lnTo>
                  <a:pt x="3079658" y="0"/>
                </a:lnTo>
                <a:lnTo>
                  <a:pt x="3092264" y="0"/>
                </a:lnTo>
                <a:lnTo>
                  <a:pt x="3092264" y="1238"/>
                </a:lnTo>
                <a:lnTo>
                  <a:pt x="4068990" y="1238"/>
                </a:lnTo>
                <a:lnTo>
                  <a:pt x="4068990" y="459804"/>
                </a:lnTo>
                <a:lnTo>
                  <a:pt x="2885314" y="459804"/>
                </a:lnTo>
                <a:lnTo>
                  <a:pt x="2879594" y="459804"/>
                </a:lnTo>
                <a:lnTo>
                  <a:pt x="2879594" y="459804"/>
                </a:lnTo>
                <a:lnTo>
                  <a:pt x="2872708" y="459804"/>
                </a:lnTo>
                <a:lnTo>
                  <a:pt x="2369792" y="459804"/>
                </a:lnTo>
                <a:cubicBezTo>
                  <a:pt x="2312702" y="459804"/>
                  <a:pt x="2260682" y="492824"/>
                  <a:pt x="2236457" y="546068"/>
                </a:cubicBezTo>
                <a:lnTo>
                  <a:pt x="502916" y="4457700"/>
                </a:lnTo>
                <a:lnTo>
                  <a:pt x="0" y="4457700"/>
                </a:lnTo>
                <a:lnTo>
                  <a:pt x="1772977" y="458565"/>
                </a:lnTo>
                <a:lnTo>
                  <a:pt x="1812227" y="370856"/>
                </a:lnTo>
                <a:cubicBezTo>
                  <a:pt x="1913824" y="144875"/>
                  <a:pt x="2137488" y="0"/>
                  <a:pt x="2385003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3473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61F8B96F-44AA-2241-92EB-BC6CCC633C7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549901" y="2111822"/>
            <a:ext cx="6642099" cy="3338066"/>
          </a:xfrm>
          <a:custGeom>
            <a:avLst/>
            <a:gdLst>
              <a:gd name="connsiteX0" fmla="*/ 0 w 6642099"/>
              <a:gd name="connsiteY0" fmla="*/ 0 h 3338066"/>
              <a:gd name="connsiteX1" fmla="*/ 6642099 w 6642099"/>
              <a:gd name="connsiteY1" fmla="*/ 0 h 3338066"/>
              <a:gd name="connsiteX2" fmla="*/ 6642099 w 6642099"/>
              <a:gd name="connsiteY2" fmla="*/ 3338066 h 3338066"/>
              <a:gd name="connsiteX3" fmla="*/ 0 w 6642099"/>
              <a:gd name="connsiteY3" fmla="*/ 3338066 h 33380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642099" h="3338066">
                <a:moveTo>
                  <a:pt x="0" y="0"/>
                </a:moveTo>
                <a:lnTo>
                  <a:pt x="6642099" y="0"/>
                </a:lnTo>
                <a:lnTo>
                  <a:pt x="6642099" y="3338066"/>
                </a:lnTo>
                <a:lnTo>
                  <a:pt x="0" y="3338066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7E228BF-1CA5-4856-ADE1-3CF4E847597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2268537"/>
            <a:ext cx="4009091" cy="229393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A75560DB-B208-41C1-AC26-ACACF8AE7CCD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4589464"/>
            <a:ext cx="4009091" cy="72231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78CD13F7-FE5E-4564-955B-78635E1D6BD1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DFEC6B85-2D6C-4E54-AFB1-FC9C8C5BCCC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C0A08B1B-1C08-468B-84FB-AF1608C8E4FD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352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5CCD2697-322C-40E8-B219-41DDB0C60B5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-26450"/>
            <a:ext cx="12185650" cy="4750419"/>
          </a:xfrm>
          <a:custGeom>
            <a:avLst/>
            <a:gdLst>
              <a:gd name="connsiteX0" fmla="*/ 6350 w 12185650"/>
              <a:gd name="connsiteY0" fmla="*/ 0 h 4750419"/>
              <a:gd name="connsiteX1" fmla="*/ 12185650 w 12185650"/>
              <a:gd name="connsiteY1" fmla="*/ 0 h 4750419"/>
              <a:gd name="connsiteX2" fmla="*/ 12185650 w 12185650"/>
              <a:gd name="connsiteY2" fmla="*/ 909350 h 4750419"/>
              <a:gd name="connsiteX3" fmla="*/ 8127859 w 12185650"/>
              <a:gd name="connsiteY3" fmla="*/ 909350 h 4750419"/>
              <a:gd name="connsiteX4" fmla="*/ 6361159 w 12185650"/>
              <a:gd name="connsiteY4" fmla="*/ 4704813 h 4750419"/>
              <a:gd name="connsiteX5" fmla="*/ 6089650 w 12185650"/>
              <a:gd name="connsiteY5" fmla="*/ 4750419 h 4750419"/>
              <a:gd name="connsiteX6" fmla="*/ 0 w 12185650"/>
              <a:gd name="connsiteY6" fmla="*/ 4750419 h 4750419"/>
              <a:gd name="connsiteX7" fmla="*/ 0 w 12185650"/>
              <a:gd name="connsiteY7" fmla="*/ 4575590 h 4750419"/>
              <a:gd name="connsiteX8" fmla="*/ 0 w 12185650"/>
              <a:gd name="connsiteY8" fmla="*/ 4277345 h 4750419"/>
              <a:gd name="connsiteX9" fmla="*/ 0 w 12185650"/>
              <a:gd name="connsiteY9" fmla="*/ 26450 h 4750419"/>
              <a:gd name="connsiteX10" fmla="*/ 6350 w 12185650"/>
              <a:gd name="connsiteY10" fmla="*/ 26450 h 47504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2185650" h="4750419">
                <a:moveTo>
                  <a:pt x="6350" y="0"/>
                </a:moveTo>
                <a:lnTo>
                  <a:pt x="12185650" y="0"/>
                </a:lnTo>
                <a:lnTo>
                  <a:pt x="12185650" y="909350"/>
                </a:lnTo>
                <a:lnTo>
                  <a:pt x="8127859" y="909350"/>
                </a:lnTo>
                <a:lnTo>
                  <a:pt x="6361159" y="4704813"/>
                </a:lnTo>
                <a:lnTo>
                  <a:pt x="6089650" y="4750419"/>
                </a:lnTo>
                <a:lnTo>
                  <a:pt x="0" y="4750419"/>
                </a:lnTo>
                <a:lnTo>
                  <a:pt x="0" y="4575590"/>
                </a:lnTo>
                <a:lnTo>
                  <a:pt x="0" y="4277345"/>
                </a:lnTo>
                <a:lnTo>
                  <a:pt x="0" y="26450"/>
                </a:lnTo>
                <a:lnTo>
                  <a:pt x="6350" y="26450"/>
                </a:lnTo>
                <a:close/>
              </a:path>
            </a:pathLst>
          </a:custGeom>
          <a:solidFill>
            <a:schemeClr val="bg2"/>
          </a:solidFill>
        </p:spPr>
        <p:txBody>
          <a:bodyPr wrap="square" lIns="756000" anchor="ctr">
            <a:noAutofit/>
          </a:bodyPr>
          <a:lstStyle>
            <a:lvl1pPr marL="0" indent="0" algn="l">
              <a:buNone/>
              <a:defRPr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4985E82-8BBB-4140-ADE7-3211B76C0426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7691718" y="2254103"/>
            <a:ext cx="3655732" cy="2899778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BE5281E8-502B-4754-B5F5-7C62E11011CF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6649717" y="5420581"/>
            <a:ext cx="4697733" cy="669069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A67E5779-2729-4DED-A8C2-41F4FEE4767B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FBD21987-FA22-47F7-B702-8D9638C10C5C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03F40A7-0F3F-41D6-9058-1BE8DB2708C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2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">
            <a:extLst>
              <a:ext uri="{FF2B5EF4-FFF2-40B4-BE49-F238E27FC236}">
                <a16:creationId xmlns:a16="http://schemas.microsoft.com/office/drawing/2014/main" id="{9A6C6D4B-6AB8-5041-9835-82F12FBD9783}"/>
              </a:ext>
            </a:extLst>
          </p:cNvPr>
          <p:cNvSpPr/>
          <p:nvPr/>
        </p:nvSpPr>
        <p:spPr>
          <a:xfrm>
            <a:off x="8046163" y="1268913"/>
            <a:ext cx="4145840" cy="235342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2102" y="0"/>
                </a:moveTo>
                <a:lnTo>
                  <a:pt x="9087" y="0"/>
                </a:lnTo>
                <a:lnTo>
                  <a:pt x="7940" y="0"/>
                </a:lnTo>
                <a:cubicBezTo>
                  <a:pt x="6456" y="0"/>
                  <a:pt x="5110" y="1530"/>
                  <a:pt x="4507" y="3911"/>
                </a:cubicBezTo>
                <a:lnTo>
                  <a:pt x="4268" y="4845"/>
                </a:lnTo>
                <a:lnTo>
                  <a:pt x="0" y="21600"/>
                </a:lnTo>
                <a:lnTo>
                  <a:pt x="3016" y="21600"/>
                </a:lnTo>
                <a:lnTo>
                  <a:pt x="7045" y="5768"/>
                </a:lnTo>
                <a:cubicBezTo>
                  <a:pt x="7185" y="5207"/>
                  <a:pt x="7503" y="4857"/>
                  <a:pt x="7847" y="4857"/>
                </a:cubicBezTo>
                <a:lnTo>
                  <a:pt x="7847" y="4857"/>
                </a:lnTo>
                <a:lnTo>
                  <a:pt x="10863" y="4857"/>
                </a:lnTo>
                <a:lnTo>
                  <a:pt x="21600" y="4857"/>
                </a:lnTo>
                <a:lnTo>
                  <a:pt x="21600" y="12"/>
                </a:lnTo>
                <a:lnTo>
                  <a:pt x="12102" y="12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1" name="Shape">
            <a:extLst>
              <a:ext uri="{FF2B5EF4-FFF2-40B4-BE49-F238E27FC236}">
                <a16:creationId xmlns:a16="http://schemas.microsoft.com/office/drawing/2014/main" id="{8BD75567-EABE-4C4D-8C0B-A5DF1951B8DC}"/>
              </a:ext>
            </a:extLst>
          </p:cNvPr>
          <p:cNvSpPr/>
          <p:nvPr/>
        </p:nvSpPr>
        <p:spPr>
          <a:xfrm>
            <a:off x="0" y="4137544"/>
            <a:ext cx="8401082" cy="628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9716" y="3454"/>
                </a:moveTo>
                <a:lnTo>
                  <a:pt x="0" y="3454"/>
                </a:lnTo>
                <a:lnTo>
                  <a:pt x="0" y="21600"/>
                </a:lnTo>
                <a:lnTo>
                  <a:pt x="19674" y="21600"/>
                </a:lnTo>
                <a:cubicBezTo>
                  <a:pt x="20406" y="21600"/>
                  <a:pt x="21070" y="15872"/>
                  <a:pt x="21368" y="6952"/>
                </a:cubicBezTo>
                <a:lnTo>
                  <a:pt x="21600" y="0"/>
                </a:lnTo>
                <a:lnTo>
                  <a:pt x="20112" y="0"/>
                </a:lnTo>
                <a:lnTo>
                  <a:pt x="20109" y="44"/>
                </a:lnTo>
                <a:cubicBezTo>
                  <a:pt x="20043" y="2143"/>
                  <a:pt x="19889" y="3454"/>
                  <a:pt x="19716" y="3454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2" name="Shape">
            <a:extLst>
              <a:ext uri="{FF2B5EF4-FFF2-40B4-BE49-F238E27FC236}">
                <a16:creationId xmlns:a16="http://schemas.microsoft.com/office/drawing/2014/main" id="{149C579D-3ECC-F549-9C78-D2E6711618EC}"/>
              </a:ext>
            </a:extLst>
          </p:cNvPr>
          <p:cNvSpPr/>
          <p:nvPr/>
        </p:nvSpPr>
        <p:spPr>
          <a:xfrm>
            <a:off x="9788966" y="645574"/>
            <a:ext cx="2403034" cy="62842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812" y="14648"/>
                </a:moveTo>
                <a:lnTo>
                  <a:pt x="0" y="21600"/>
                </a:lnTo>
                <a:lnTo>
                  <a:pt x="5203" y="21600"/>
                </a:lnTo>
                <a:lnTo>
                  <a:pt x="5214" y="21556"/>
                </a:lnTo>
                <a:cubicBezTo>
                  <a:pt x="5454" y="19457"/>
                  <a:pt x="6003" y="18146"/>
                  <a:pt x="6598" y="18146"/>
                </a:cubicBezTo>
                <a:lnTo>
                  <a:pt x="21600" y="18146"/>
                </a:lnTo>
                <a:lnTo>
                  <a:pt x="21600" y="0"/>
                </a:lnTo>
                <a:lnTo>
                  <a:pt x="6735" y="0"/>
                </a:lnTo>
                <a:cubicBezTo>
                  <a:pt x="4185" y="0"/>
                  <a:pt x="1864" y="5728"/>
                  <a:pt x="812" y="14648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3" name="Shape">
            <a:extLst>
              <a:ext uri="{FF2B5EF4-FFF2-40B4-BE49-F238E27FC236}">
                <a16:creationId xmlns:a16="http://schemas.microsoft.com/office/drawing/2014/main" id="{E3715F21-27BC-344B-9D37-223C9FA7D3B3}"/>
              </a:ext>
            </a:extLst>
          </p:cNvPr>
          <p:cNvSpPr/>
          <p:nvPr/>
        </p:nvSpPr>
        <p:spPr>
          <a:xfrm>
            <a:off x="0" y="1784121"/>
            <a:ext cx="10145154" cy="235215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8718" y="15841"/>
                </a:moveTo>
                <a:cubicBezTo>
                  <a:pt x="18661" y="16402"/>
                  <a:pt x="18531" y="16752"/>
                  <a:pt x="18390" y="16752"/>
                </a:cubicBezTo>
                <a:lnTo>
                  <a:pt x="18390" y="16752"/>
                </a:lnTo>
                <a:lnTo>
                  <a:pt x="17158" y="16752"/>
                </a:lnTo>
                <a:lnTo>
                  <a:pt x="18902" y="0"/>
                </a:lnTo>
                <a:lnTo>
                  <a:pt x="0" y="0"/>
                </a:lnTo>
                <a:lnTo>
                  <a:pt x="0" y="16752"/>
                </a:lnTo>
                <a:lnTo>
                  <a:pt x="0" y="21600"/>
                </a:lnTo>
                <a:lnTo>
                  <a:pt x="16657" y="21600"/>
                </a:lnTo>
                <a:lnTo>
                  <a:pt x="17889" y="21600"/>
                </a:lnTo>
                <a:lnTo>
                  <a:pt x="18358" y="21600"/>
                </a:lnTo>
                <a:cubicBezTo>
                  <a:pt x="18965" y="21600"/>
                  <a:pt x="19514" y="20070"/>
                  <a:pt x="19761" y="17687"/>
                </a:cubicBezTo>
                <a:lnTo>
                  <a:pt x="21600" y="0"/>
                </a:lnTo>
                <a:lnTo>
                  <a:pt x="20368" y="0"/>
                </a:lnTo>
                <a:lnTo>
                  <a:pt x="18718" y="15841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907DC5D-4F3E-4A99-A621-6F93F32265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1850" y="1897341"/>
            <a:ext cx="7075021" cy="1276166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DA8F992-7750-4566-AB4F-B2E8F3794CA3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831850" y="3322548"/>
            <a:ext cx="7075021" cy="675711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id="{0FEC4993-EF72-4ADC-8D11-1EB7C9409528}"/>
              </a:ext>
            </a:extLst>
          </p:cNvPr>
          <p:cNvSpPr>
            <a:spLocks noGrp="1"/>
          </p:cNvSpPr>
          <p:nvPr userDrawn="1"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r>
              <a:rPr lang="en-US"/>
              <a:t>Date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145FAD1-5607-4570-9675-FE264814964D}"/>
              </a:ext>
            </a:extLst>
          </p:cNvPr>
          <p:cNvSpPr>
            <a:spLocks noGrp="1"/>
          </p:cNvSpPr>
          <p:nvPr userDrawn="1"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r>
              <a:rPr lang="en-US"/>
              <a:t>Your Footer Here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265FB8DD-A34F-4C06-9929-1E68FACD4D00}"/>
              </a:ext>
            </a:extLst>
          </p:cNvPr>
          <p:cNvSpPr>
            <a:spLocks noGrp="1"/>
          </p:cNvSpPr>
          <p:nvPr userDrawn="1"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Picture Placeholder 15">
            <a:extLst>
              <a:ext uri="{FF2B5EF4-FFF2-40B4-BE49-F238E27FC236}">
                <a16:creationId xmlns:a16="http://schemas.microsoft.com/office/drawing/2014/main" id="{33CC49E4-6647-47F5-895A-9CFC416CE1C4}"/>
              </a:ext>
            </a:extLst>
          </p:cNvPr>
          <p:cNvSpPr>
            <a:spLocks noGrp="1"/>
          </p:cNvSpPr>
          <p:nvPr userDrawn="1">
            <p:ph type="pic" sz="quarter" idx="13"/>
          </p:nvPr>
        </p:nvSpPr>
        <p:spPr>
          <a:xfrm>
            <a:off x="10408784" y="2050819"/>
            <a:ext cx="1333500" cy="1333500"/>
          </a:xfrm>
          <a:prstGeom prst="ellipse">
            <a:avLst/>
          </a:prstGeom>
          <a:solidFill>
            <a:schemeClr val="bg2"/>
          </a:solidFill>
        </p:spPr>
        <p:txBody>
          <a:bodyPr>
            <a:normAutofit/>
          </a:bodyPr>
          <a:lstStyle>
            <a:lvl1pPr>
              <a:defRPr sz="1400"/>
            </a:lvl1pPr>
          </a:lstStyle>
          <a:p>
            <a:r>
              <a:rPr lang="fr-FR" smtClean="0"/>
              <a:t>Cliquez sur l'icône pour ajouter une image</a:t>
            </a:r>
            <a:endParaRPr lang="en-US"/>
          </a:p>
        </p:txBody>
      </p:sp>
      <p:sp>
        <p:nvSpPr>
          <p:cNvPr id="16" name="Text Placeholder 17">
            <a:extLst>
              <a:ext uri="{FF2B5EF4-FFF2-40B4-BE49-F238E27FC236}">
                <a16:creationId xmlns:a16="http://schemas.microsoft.com/office/drawing/2014/main" id="{A537F86F-E8D6-44FF-939F-7EB5A46935EE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0224634" y="3447819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17" name="Text Placeholder 17">
            <a:extLst>
              <a:ext uri="{FF2B5EF4-FFF2-40B4-BE49-F238E27FC236}">
                <a16:creationId xmlns:a16="http://schemas.microsoft.com/office/drawing/2014/main" id="{17C97F11-0CC0-4E01-8422-614383043296}"/>
              </a:ext>
            </a:extLst>
          </p:cNvPr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10224634" y="3677746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Mobile / email</a:t>
            </a:r>
          </a:p>
        </p:txBody>
      </p:sp>
      <p:sp>
        <p:nvSpPr>
          <p:cNvPr id="18" name="Text Placeholder 17">
            <a:extLst>
              <a:ext uri="{FF2B5EF4-FFF2-40B4-BE49-F238E27FC236}">
                <a16:creationId xmlns:a16="http://schemas.microsoft.com/office/drawing/2014/main" id="{322609FE-C556-4394-9CD9-CACD20BC7261}"/>
              </a:ext>
            </a:extLst>
          </p:cNvPr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10224634" y="3907672"/>
            <a:ext cx="1701800" cy="22860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US" dirty="0"/>
              <a:t>Company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8A117B2D-BF24-43AE-AC88-D79C5FC7BAB6}"/>
              </a:ext>
            </a:extLst>
          </p:cNvPr>
          <p:cNvSpPr/>
          <p:nvPr userDrawn="1"/>
        </p:nvSpPr>
        <p:spPr>
          <a:xfrm>
            <a:off x="9554738" y="1268913"/>
            <a:ext cx="2428846" cy="529194"/>
          </a:xfrm>
          <a:custGeom>
            <a:avLst/>
            <a:gdLst>
              <a:gd name="connsiteX0" fmla="*/ 0 w 2428846"/>
              <a:gd name="connsiteY0" fmla="*/ 0 h 529194"/>
              <a:gd name="connsiteX1" fmla="*/ 27138 w 2428846"/>
              <a:gd name="connsiteY1" fmla="*/ 0 h 529194"/>
              <a:gd name="connsiteX2" fmla="*/ 605828 w 2428846"/>
              <a:gd name="connsiteY2" fmla="*/ 0 h 529194"/>
              <a:gd name="connsiteX3" fmla="*/ 605828 w 2428846"/>
              <a:gd name="connsiteY3" fmla="*/ 1308 h 529194"/>
              <a:gd name="connsiteX4" fmla="*/ 2428846 w 2428846"/>
              <a:gd name="connsiteY4" fmla="*/ 1308 h 529194"/>
              <a:gd name="connsiteX5" fmla="*/ 2428846 w 2428846"/>
              <a:gd name="connsiteY5" fmla="*/ 529194 h 529194"/>
              <a:gd name="connsiteX6" fmla="*/ 368018 w 2428846"/>
              <a:gd name="connsiteY6" fmla="*/ 529194 h 529194"/>
              <a:gd name="connsiteX7" fmla="*/ 0 w 2428846"/>
              <a:gd name="connsiteY7" fmla="*/ 529194 h 529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28846" h="529194">
                <a:moveTo>
                  <a:pt x="0" y="0"/>
                </a:moveTo>
                <a:lnTo>
                  <a:pt x="27138" y="0"/>
                </a:lnTo>
                <a:lnTo>
                  <a:pt x="605828" y="0"/>
                </a:lnTo>
                <a:lnTo>
                  <a:pt x="605828" y="1308"/>
                </a:lnTo>
                <a:lnTo>
                  <a:pt x="2428846" y="1308"/>
                </a:lnTo>
                <a:lnTo>
                  <a:pt x="2428846" y="529194"/>
                </a:lnTo>
                <a:lnTo>
                  <a:pt x="368018" y="529194"/>
                </a:lnTo>
                <a:lnTo>
                  <a:pt x="0" y="529194"/>
                </a:ln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55828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r and Typ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EC7C02-936B-48F8-A488-366C8A217282}"/>
              </a:ext>
            </a:extLst>
          </p:cNvPr>
          <p:cNvGrpSpPr/>
          <p:nvPr userDrawn="1"/>
        </p:nvGrpSpPr>
        <p:grpSpPr>
          <a:xfrm>
            <a:off x="838199" y="1830763"/>
            <a:ext cx="10515602" cy="1741127"/>
            <a:chOff x="838199" y="1830763"/>
            <a:chExt cx="10515602" cy="1741127"/>
          </a:xfrm>
        </p:grpSpPr>
        <p:sp>
          <p:nvSpPr>
            <p:cNvPr id="175" name="Rectangle 174">
              <a:extLst>
                <a:ext uri="{FF2B5EF4-FFF2-40B4-BE49-F238E27FC236}">
                  <a16:creationId xmlns:a16="http://schemas.microsoft.com/office/drawing/2014/main" id="{4460574F-0FFA-4AF4-9268-D077C9C57D5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741127"/>
            </a:xfrm>
            <a:prstGeom prst="rect">
              <a:avLst/>
            </a:prstGeom>
            <a:solidFill>
              <a:schemeClr val="bg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4" name="Rectangle 173">
              <a:extLst>
                <a:ext uri="{FF2B5EF4-FFF2-40B4-BE49-F238E27FC236}">
                  <a16:creationId xmlns:a16="http://schemas.microsoft.com/office/drawing/2014/main" id="{E9AEC03B-EFBC-451C-9889-555B420B787B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551307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3" name="Rectangle 172">
              <a:extLst>
                <a:ext uri="{FF2B5EF4-FFF2-40B4-BE49-F238E27FC236}">
                  <a16:creationId xmlns:a16="http://schemas.microsoft.com/office/drawing/2014/main" id="{12504A8F-A26B-43AF-BF89-2621FF0CE3C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36148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2" name="Rectangle 171">
              <a:extLst>
                <a:ext uri="{FF2B5EF4-FFF2-40B4-BE49-F238E27FC236}">
                  <a16:creationId xmlns:a16="http://schemas.microsoft.com/office/drawing/2014/main" id="{F7726C56-B942-4400-8CE0-069969802448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1171666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1" name="Rectangle 170">
              <a:extLst>
                <a:ext uri="{FF2B5EF4-FFF2-40B4-BE49-F238E27FC236}">
                  <a16:creationId xmlns:a16="http://schemas.microsoft.com/office/drawing/2014/main" id="{DAE760DB-698E-4688-BBAF-49FD684C7AFD}"/>
                </a:ext>
              </a:extLst>
            </p:cNvPr>
            <p:cNvSpPr/>
            <p:nvPr userDrawn="1"/>
          </p:nvSpPr>
          <p:spPr>
            <a:xfrm>
              <a:off x="838199" y="1830763"/>
              <a:ext cx="894312" cy="98184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0" name="Rectangle 169">
              <a:extLst>
                <a:ext uri="{FF2B5EF4-FFF2-40B4-BE49-F238E27FC236}">
                  <a16:creationId xmlns:a16="http://schemas.microsoft.com/office/drawing/2014/main" id="{72A9A194-717A-430D-B418-44C0B8F1A4C3}"/>
                </a:ext>
              </a:extLst>
            </p:cNvPr>
            <p:cNvSpPr/>
            <p:nvPr userDrawn="1"/>
          </p:nvSpPr>
          <p:spPr>
            <a:xfrm>
              <a:off x="838200" y="1830763"/>
              <a:ext cx="894312" cy="78825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915F52A-A44F-4FB1-A1A1-1A513475EFE8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741127"/>
            </a:xfrm>
            <a:prstGeom prst="rect">
              <a:avLst/>
            </a:prstGeom>
            <a:solidFill>
              <a:schemeClr val="tx1">
                <a:lumMod val="95000"/>
                <a:lumOff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0" name="Rectangle 179">
              <a:extLst>
                <a:ext uri="{FF2B5EF4-FFF2-40B4-BE49-F238E27FC236}">
                  <a16:creationId xmlns:a16="http://schemas.microsoft.com/office/drawing/2014/main" id="{6034C492-58E9-4550-B83D-E33D2B2217E6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551307"/>
            </a:xfrm>
            <a:prstGeom prst="rect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1" name="Rectangle 180">
              <a:extLst>
                <a:ext uri="{FF2B5EF4-FFF2-40B4-BE49-F238E27FC236}">
                  <a16:creationId xmlns:a16="http://schemas.microsoft.com/office/drawing/2014/main" id="{F92FB454-2844-432A-897E-609CA7D5AB13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361486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2" name="Rectangle 181">
              <a:extLst>
                <a:ext uri="{FF2B5EF4-FFF2-40B4-BE49-F238E27FC236}">
                  <a16:creationId xmlns:a16="http://schemas.microsoft.com/office/drawing/2014/main" id="{DFE585D9-1B79-4D2C-BE24-8DD53BF2D43D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1171666"/>
            </a:xfrm>
            <a:prstGeom prst="rect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3" name="Rectangle 182">
              <a:extLst>
                <a:ext uri="{FF2B5EF4-FFF2-40B4-BE49-F238E27FC236}">
                  <a16:creationId xmlns:a16="http://schemas.microsoft.com/office/drawing/2014/main" id="{7CA650B9-D80A-4F55-849B-9B9229BAB7AB}"/>
                </a:ext>
              </a:extLst>
            </p:cNvPr>
            <p:cNvSpPr/>
            <p:nvPr userDrawn="1"/>
          </p:nvSpPr>
          <p:spPr>
            <a:xfrm>
              <a:off x="1907231" y="1830763"/>
              <a:ext cx="894312" cy="981846"/>
            </a:xfrm>
            <a:prstGeom prst="rect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4" name="Rectangle 183">
              <a:extLst>
                <a:ext uri="{FF2B5EF4-FFF2-40B4-BE49-F238E27FC236}">
                  <a16:creationId xmlns:a16="http://schemas.microsoft.com/office/drawing/2014/main" id="{212A3E8F-2036-4425-950A-9DDCE99E48E2}"/>
                </a:ext>
              </a:extLst>
            </p:cNvPr>
            <p:cNvSpPr/>
            <p:nvPr userDrawn="1"/>
          </p:nvSpPr>
          <p:spPr>
            <a:xfrm>
              <a:off x="1907232" y="1830763"/>
              <a:ext cx="894312" cy="788259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6" name="Rectangle 185">
              <a:extLst>
                <a:ext uri="{FF2B5EF4-FFF2-40B4-BE49-F238E27FC236}">
                  <a16:creationId xmlns:a16="http://schemas.microsoft.com/office/drawing/2014/main" id="{F8D77422-E1EF-442A-B883-288DFB42AC7A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741127"/>
            </a:xfrm>
            <a:prstGeom prst="rect">
              <a:avLst/>
            </a:prstGeom>
            <a:solidFill>
              <a:schemeClr val="bg2">
                <a:lumMod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7" name="Rectangle 186">
              <a:extLst>
                <a:ext uri="{FF2B5EF4-FFF2-40B4-BE49-F238E27FC236}">
                  <a16:creationId xmlns:a16="http://schemas.microsoft.com/office/drawing/2014/main" id="{F5A5458A-8CAB-46ED-A597-7A9BC874E06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551307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8" name="Rectangle 187">
              <a:extLst>
                <a:ext uri="{FF2B5EF4-FFF2-40B4-BE49-F238E27FC236}">
                  <a16:creationId xmlns:a16="http://schemas.microsoft.com/office/drawing/2014/main" id="{129FB0AE-0FE9-4E47-89E1-28A56DFEFD44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361486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89" name="Rectangle 188">
              <a:extLst>
                <a:ext uri="{FF2B5EF4-FFF2-40B4-BE49-F238E27FC236}">
                  <a16:creationId xmlns:a16="http://schemas.microsoft.com/office/drawing/2014/main" id="{8DCBA888-FF6F-4E0D-AD60-DA0D78CD05D1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1171666"/>
            </a:xfrm>
            <a:prstGeom prst="rect">
              <a:avLst/>
            </a:prstGeom>
            <a:solidFill>
              <a:schemeClr val="bg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0" name="Rectangle 189">
              <a:extLst>
                <a:ext uri="{FF2B5EF4-FFF2-40B4-BE49-F238E27FC236}">
                  <a16:creationId xmlns:a16="http://schemas.microsoft.com/office/drawing/2014/main" id="{F9271256-F951-4086-8A3B-C91C2291A176}"/>
                </a:ext>
              </a:extLst>
            </p:cNvPr>
            <p:cNvSpPr/>
            <p:nvPr userDrawn="1"/>
          </p:nvSpPr>
          <p:spPr>
            <a:xfrm>
              <a:off x="2976263" y="1830763"/>
              <a:ext cx="894312" cy="981846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id="{27D18AA1-C449-4778-A01C-5FEFF6D4B6F0}"/>
                </a:ext>
              </a:extLst>
            </p:cNvPr>
            <p:cNvSpPr/>
            <p:nvPr userDrawn="1"/>
          </p:nvSpPr>
          <p:spPr>
            <a:xfrm>
              <a:off x="2976264" y="1830763"/>
              <a:ext cx="894312" cy="788259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3" name="Rectangle 192">
              <a:extLst>
                <a:ext uri="{FF2B5EF4-FFF2-40B4-BE49-F238E27FC236}">
                  <a16:creationId xmlns:a16="http://schemas.microsoft.com/office/drawing/2014/main" id="{507DEC82-2EA5-41B4-BBE2-03D513A6990F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741127"/>
            </a:xfrm>
            <a:prstGeom prst="rect">
              <a:avLst/>
            </a:prstGeom>
            <a:solidFill>
              <a:schemeClr val="tx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4" name="Rectangle 193">
              <a:extLst>
                <a:ext uri="{FF2B5EF4-FFF2-40B4-BE49-F238E27FC236}">
                  <a16:creationId xmlns:a16="http://schemas.microsoft.com/office/drawing/2014/main" id="{CC3C8386-1A37-4F90-9D5F-F552F6BD3D6B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551307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5" name="Rectangle 194">
              <a:extLst>
                <a:ext uri="{FF2B5EF4-FFF2-40B4-BE49-F238E27FC236}">
                  <a16:creationId xmlns:a16="http://schemas.microsoft.com/office/drawing/2014/main" id="{20C96B97-602D-4FB6-83FA-5F537C10D957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361486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id="{C78EB1C9-B967-4BCF-BA1F-F62AD5830A83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1171666"/>
            </a:xfrm>
            <a:prstGeom prst="rect">
              <a:avLst/>
            </a:prstGeom>
            <a:solidFill>
              <a:schemeClr val="tx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id="{530AF99D-4A64-462C-8DC1-2AFD50700E78}"/>
                </a:ext>
              </a:extLst>
            </p:cNvPr>
            <p:cNvSpPr/>
            <p:nvPr userDrawn="1"/>
          </p:nvSpPr>
          <p:spPr>
            <a:xfrm>
              <a:off x="4045295" y="1830763"/>
              <a:ext cx="894312" cy="981846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198" name="Rectangle 197">
              <a:extLst>
                <a:ext uri="{FF2B5EF4-FFF2-40B4-BE49-F238E27FC236}">
                  <a16:creationId xmlns:a16="http://schemas.microsoft.com/office/drawing/2014/main" id="{251EE8AC-B14F-4016-B318-3215BFA74576}"/>
                </a:ext>
              </a:extLst>
            </p:cNvPr>
            <p:cNvSpPr/>
            <p:nvPr userDrawn="1"/>
          </p:nvSpPr>
          <p:spPr>
            <a:xfrm>
              <a:off x="4045296" y="1830763"/>
              <a:ext cx="894312" cy="788259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0" name="Rectangle 199">
              <a:extLst>
                <a:ext uri="{FF2B5EF4-FFF2-40B4-BE49-F238E27FC236}">
                  <a16:creationId xmlns:a16="http://schemas.microsoft.com/office/drawing/2014/main" id="{DB3EFE93-C789-4C06-AE63-48F21F3F0562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741127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1" name="Rectangle 200">
              <a:extLst>
                <a:ext uri="{FF2B5EF4-FFF2-40B4-BE49-F238E27FC236}">
                  <a16:creationId xmlns:a16="http://schemas.microsoft.com/office/drawing/2014/main" id="{C159A26F-3E35-43ED-9527-94575D015CF9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551307"/>
            </a:xfrm>
            <a:prstGeom prst="rect">
              <a:avLst/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2" name="Rectangle 201">
              <a:extLst>
                <a:ext uri="{FF2B5EF4-FFF2-40B4-BE49-F238E27FC236}">
                  <a16:creationId xmlns:a16="http://schemas.microsoft.com/office/drawing/2014/main" id="{197FEBE6-4234-4233-9AAC-C966B38A457C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361486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3" name="Rectangle 202">
              <a:extLst>
                <a:ext uri="{FF2B5EF4-FFF2-40B4-BE49-F238E27FC236}">
                  <a16:creationId xmlns:a16="http://schemas.microsoft.com/office/drawing/2014/main" id="{4A6CCAEB-B0B2-4918-BF93-14B428F71030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1171666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4" name="Rectangle 203">
              <a:extLst>
                <a:ext uri="{FF2B5EF4-FFF2-40B4-BE49-F238E27FC236}">
                  <a16:creationId xmlns:a16="http://schemas.microsoft.com/office/drawing/2014/main" id="{26BAB2D9-48E2-4FD7-8266-8DA7249A311F}"/>
                </a:ext>
              </a:extLst>
            </p:cNvPr>
            <p:cNvSpPr/>
            <p:nvPr userDrawn="1"/>
          </p:nvSpPr>
          <p:spPr>
            <a:xfrm>
              <a:off x="5114327" y="1830763"/>
              <a:ext cx="894312" cy="981846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5" name="Rectangle 204">
              <a:extLst>
                <a:ext uri="{FF2B5EF4-FFF2-40B4-BE49-F238E27FC236}">
                  <a16:creationId xmlns:a16="http://schemas.microsoft.com/office/drawing/2014/main" id="{E373E1AE-97F0-411F-ADE1-F7FA57FDB549}"/>
                </a:ext>
              </a:extLst>
            </p:cNvPr>
            <p:cNvSpPr/>
            <p:nvPr userDrawn="1"/>
          </p:nvSpPr>
          <p:spPr>
            <a:xfrm>
              <a:off x="5114328" y="1830763"/>
              <a:ext cx="894312" cy="78825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7" name="Rectangle 206">
              <a:extLst>
                <a:ext uri="{FF2B5EF4-FFF2-40B4-BE49-F238E27FC236}">
                  <a16:creationId xmlns:a16="http://schemas.microsoft.com/office/drawing/2014/main" id="{7980EC62-1AA7-49B9-A98C-B1AE41A8BAF7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741127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8" name="Rectangle 207">
              <a:extLst>
                <a:ext uri="{FF2B5EF4-FFF2-40B4-BE49-F238E27FC236}">
                  <a16:creationId xmlns:a16="http://schemas.microsoft.com/office/drawing/2014/main" id="{1B940435-8801-4AE0-AF82-51785C14109F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551307"/>
            </a:xfrm>
            <a:prstGeom prst="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09" name="Rectangle 208">
              <a:extLst>
                <a:ext uri="{FF2B5EF4-FFF2-40B4-BE49-F238E27FC236}">
                  <a16:creationId xmlns:a16="http://schemas.microsoft.com/office/drawing/2014/main" id="{709FEA5B-55A5-4A85-90AE-A3E8181AD6B1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361486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0" name="Rectangle 209">
              <a:extLst>
                <a:ext uri="{FF2B5EF4-FFF2-40B4-BE49-F238E27FC236}">
                  <a16:creationId xmlns:a16="http://schemas.microsoft.com/office/drawing/2014/main" id="{AC24C165-A09C-48A0-8D30-43D9272501D0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1171666"/>
            </a:xfrm>
            <a:prstGeom prst="rect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1" name="Rectangle 210">
              <a:extLst>
                <a:ext uri="{FF2B5EF4-FFF2-40B4-BE49-F238E27FC236}">
                  <a16:creationId xmlns:a16="http://schemas.microsoft.com/office/drawing/2014/main" id="{AF779B59-BF2E-434C-A692-81F3395A2DDC}"/>
                </a:ext>
              </a:extLst>
            </p:cNvPr>
            <p:cNvSpPr/>
            <p:nvPr userDrawn="1"/>
          </p:nvSpPr>
          <p:spPr>
            <a:xfrm>
              <a:off x="6183359" y="1830763"/>
              <a:ext cx="894312" cy="981846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2" name="Rectangle 211">
              <a:extLst>
                <a:ext uri="{FF2B5EF4-FFF2-40B4-BE49-F238E27FC236}">
                  <a16:creationId xmlns:a16="http://schemas.microsoft.com/office/drawing/2014/main" id="{72D25286-DFE7-4DB6-BC2A-849B72A1D58F}"/>
                </a:ext>
              </a:extLst>
            </p:cNvPr>
            <p:cNvSpPr/>
            <p:nvPr userDrawn="1"/>
          </p:nvSpPr>
          <p:spPr>
            <a:xfrm>
              <a:off x="6183360" y="1830763"/>
              <a:ext cx="894312" cy="78825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4" name="Rectangle 213">
              <a:extLst>
                <a:ext uri="{FF2B5EF4-FFF2-40B4-BE49-F238E27FC236}">
                  <a16:creationId xmlns:a16="http://schemas.microsoft.com/office/drawing/2014/main" id="{EFFFC619-3DCF-484B-936D-D1C6706967D7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741127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5" name="Rectangle 214">
              <a:extLst>
                <a:ext uri="{FF2B5EF4-FFF2-40B4-BE49-F238E27FC236}">
                  <a16:creationId xmlns:a16="http://schemas.microsoft.com/office/drawing/2014/main" id="{C36F1647-E3A7-42C7-94DB-E22470CD7962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551307"/>
            </a:xfrm>
            <a:prstGeom prst="rect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6" name="Rectangle 215">
              <a:extLst>
                <a:ext uri="{FF2B5EF4-FFF2-40B4-BE49-F238E27FC236}">
                  <a16:creationId xmlns:a16="http://schemas.microsoft.com/office/drawing/2014/main" id="{0812BACF-D77F-4A42-A212-538847FF9776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361486"/>
            </a:xfrm>
            <a:prstGeom prst="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7" name="Rectangle 216">
              <a:extLst>
                <a:ext uri="{FF2B5EF4-FFF2-40B4-BE49-F238E27FC236}">
                  <a16:creationId xmlns:a16="http://schemas.microsoft.com/office/drawing/2014/main" id="{63855A19-9DBA-4293-A411-6842A7DAA995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1171666"/>
            </a:xfrm>
            <a:prstGeom prst="rect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8" name="Rectangle 217">
              <a:extLst>
                <a:ext uri="{FF2B5EF4-FFF2-40B4-BE49-F238E27FC236}">
                  <a16:creationId xmlns:a16="http://schemas.microsoft.com/office/drawing/2014/main" id="{E705E91E-E65F-4094-8904-D56C56FC5F44}"/>
                </a:ext>
              </a:extLst>
            </p:cNvPr>
            <p:cNvSpPr/>
            <p:nvPr userDrawn="1"/>
          </p:nvSpPr>
          <p:spPr>
            <a:xfrm>
              <a:off x="7252391" y="1830763"/>
              <a:ext cx="894312" cy="981846"/>
            </a:xfrm>
            <a:prstGeom prst="rect">
              <a:avLst/>
            </a:prstGeom>
            <a:solidFill>
              <a:schemeClr val="accent3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19" name="Rectangle 218">
              <a:extLst>
                <a:ext uri="{FF2B5EF4-FFF2-40B4-BE49-F238E27FC236}">
                  <a16:creationId xmlns:a16="http://schemas.microsoft.com/office/drawing/2014/main" id="{B6DEB2ED-B6FD-4B88-90DA-9530DA2E64C9}"/>
                </a:ext>
              </a:extLst>
            </p:cNvPr>
            <p:cNvSpPr/>
            <p:nvPr userDrawn="1"/>
          </p:nvSpPr>
          <p:spPr>
            <a:xfrm>
              <a:off x="7252392" y="1830763"/>
              <a:ext cx="894312" cy="78825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1" name="Rectangle 220">
              <a:extLst>
                <a:ext uri="{FF2B5EF4-FFF2-40B4-BE49-F238E27FC236}">
                  <a16:creationId xmlns:a16="http://schemas.microsoft.com/office/drawing/2014/main" id="{62E667E1-7F5F-4E4F-AF63-4AB31D847AE0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741127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2" name="Rectangle 221">
              <a:extLst>
                <a:ext uri="{FF2B5EF4-FFF2-40B4-BE49-F238E27FC236}">
                  <a16:creationId xmlns:a16="http://schemas.microsoft.com/office/drawing/2014/main" id="{A9D94CA5-400D-47AE-9512-4557FBE20192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551307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3" name="Rectangle 222">
              <a:extLst>
                <a:ext uri="{FF2B5EF4-FFF2-40B4-BE49-F238E27FC236}">
                  <a16:creationId xmlns:a16="http://schemas.microsoft.com/office/drawing/2014/main" id="{1E60784B-8569-41D5-BB14-8F5DAFDCE67A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361486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4" name="Rectangle 223">
              <a:extLst>
                <a:ext uri="{FF2B5EF4-FFF2-40B4-BE49-F238E27FC236}">
                  <a16:creationId xmlns:a16="http://schemas.microsoft.com/office/drawing/2014/main" id="{FE043B0E-D351-4B21-BB22-FF8713E0E199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1171666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85800">
                <a:defRPr/>
              </a:pPr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5" name="Rectangle 224">
              <a:extLst>
                <a:ext uri="{FF2B5EF4-FFF2-40B4-BE49-F238E27FC236}">
                  <a16:creationId xmlns:a16="http://schemas.microsoft.com/office/drawing/2014/main" id="{D57AC92D-3891-4CC7-9301-A742653C394B}"/>
                </a:ext>
              </a:extLst>
            </p:cNvPr>
            <p:cNvSpPr/>
            <p:nvPr userDrawn="1"/>
          </p:nvSpPr>
          <p:spPr>
            <a:xfrm>
              <a:off x="8321423" y="1830763"/>
              <a:ext cx="894312" cy="98184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6" name="Rectangle 225">
              <a:extLst>
                <a:ext uri="{FF2B5EF4-FFF2-40B4-BE49-F238E27FC236}">
                  <a16:creationId xmlns:a16="http://schemas.microsoft.com/office/drawing/2014/main" id="{870D976A-0EA2-4422-A1FB-EE1A159B65DC}"/>
                </a:ext>
              </a:extLst>
            </p:cNvPr>
            <p:cNvSpPr/>
            <p:nvPr userDrawn="1"/>
          </p:nvSpPr>
          <p:spPr>
            <a:xfrm>
              <a:off x="8321424" y="1830763"/>
              <a:ext cx="894312" cy="78825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8" name="Rectangle 227">
              <a:extLst>
                <a:ext uri="{FF2B5EF4-FFF2-40B4-BE49-F238E27FC236}">
                  <a16:creationId xmlns:a16="http://schemas.microsoft.com/office/drawing/2014/main" id="{074CEC48-74FA-45A9-9E16-525EB9E974F9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741127"/>
            </a:xfrm>
            <a:prstGeom prst="rect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29" name="Rectangle 228">
              <a:extLst>
                <a:ext uri="{FF2B5EF4-FFF2-40B4-BE49-F238E27FC236}">
                  <a16:creationId xmlns:a16="http://schemas.microsoft.com/office/drawing/2014/main" id="{8CA8D9C7-FFCE-4895-B720-C9F65C686B9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551307"/>
            </a:xfrm>
            <a:prstGeom prst="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0" name="Rectangle 229">
              <a:extLst>
                <a:ext uri="{FF2B5EF4-FFF2-40B4-BE49-F238E27FC236}">
                  <a16:creationId xmlns:a16="http://schemas.microsoft.com/office/drawing/2014/main" id="{DF8FDE11-2636-4F16-BC4C-C0DBD965F47E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361486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1" name="Rectangle 230">
              <a:extLst>
                <a:ext uri="{FF2B5EF4-FFF2-40B4-BE49-F238E27FC236}">
                  <a16:creationId xmlns:a16="http://schemas.microsoft.com/office/drawing/2014/main" id="{EAE2FCEB-5A44-4458-99EB-B2522F731513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1171666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2" name="Rectangle 231">
              <a:extLst>
                <a:ext uri="{FF2B5EF4-FFF2-40B4-BE49-F238E27FC236}">
                  <a16:creationId xmlns:a16="http://schemas.microsoft.com/office/drawing/2014/main" id="{FA982CEB-3569-4AB2-A279-56909D8DBA2B}"/>
                </a:ext>
              </a:extLst>
            </p:cNvPr>
            <p:cNvSpPr/>
            <p:nvPr userDrawn="1"/>
          </p:nvSpPr>
          <p:spPr>
            <a:xfrm>
              <a:off x="9390455" y="1830763"/>
              <a:ext cx="894312" cy="98184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3" name="Rectangle 232">
              <a:extLst>
                <a:ext uri="{FF2B5EF4-FFF2-40B4-BE49-F238E27FC236}">
                  <a16:creationId xmlns:a16="http://schemas.microsoft.com/office/drawing/2014/main" id="{B85FDECF-7983-4160-8B97-DA92A01F2A38}"/>
                </a:ext>
              </a:extLst>
            </p:cNvPr>
            <p:cNvSpPr/>
            <p:nvPr userDrawn="1"/>
          </p:nvSpPr>
          <p:spPr>
            <a:xfrm>
              <a:off x="9390456" y="1830763"/>
              <a:ext cx="894312" cy="788259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5" name="Rectangle 234">
              <a:extLst>
                <a:ext uri="{FF2B5EF4-FFF2-40B4-BE49-F238E27FC236}">
                  <a16:creationId xmlns:a16="http://schemas.microsoft.com/office/drawing/2014/main" id="{80F0CF47-25FB-4AB4-837F-33B5D368A8C0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741127"/>
            </a:xfrm>
            <a:prstGeom prst="rect">
              <a:avLst/>
            </a:prstGeom>
            <a:solidFill>
              <a:schemeClr val="accent6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6" name="Rectangle 235">
              <a:extLst>
                <a:ext uri="{FF2B5EF4-FFF2-40B4-BE49-F238E27FC236}">
                  <a16:creationId xmlns:a16="http://schemas.microsoft.com/office/drawing/2014/main" id="{12C0DD63-4FB0-4217-BC06-7CEB655B79B6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55130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7" name="Rectangle 236">
              <a:extLst>
                <a:ext uri="{FF2B5EF4-FFF2-40B4-BE49-F238E27FC236}">
                  <a16:creationId xmlns:a16="http://schemas.microsoft.com/office/drawing/2014/main" id="{5841390F-E0B0-48E2-8756-2C0A532BC037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361486"/>
            </a:xfrm>
            <a:prstGeom prst="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8" name="Rectangle 237">
              <a:extLst>
                <a:ext uri="{FF2B5EF4-FFF2-40B4-BE49-F238E27FC236}">
                  <a16:creationId xmlns:a16="http://schemas.microsoft.com/office/drawing/2014/main" id="{E49982BC-FA05-4F1B-A8BD-AE3793F3BD02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1171666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39" name="Rectangle 238">
              <a:extLst>
                <a:ext uri="{FF2B5EF4-FFF2-40B4-BE49-F238E27FC236}">
                  <a16:creationId xmlns:a16="http://schemas.microsoft.com/office/drawing/2014/main" id="{84445015-4210-46FE-958B-F3271E10284B}"/>
                </a:ext>
              </a:extLst>
            </p:cNvPr>
            <p:cNvSpPr/>
            <p:nvPr userDrawn="1"/>
          </p:nvSpPr>
          <p:spPr>
            <a:xfrm>
              <a:off x="10459488" y="1830763"/>
              <a:ext cx="894312" cy="981846"/>
            </a:xfrm>
            <a:prstGeom prst="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  <p:sp>
          <p:nvSpPr>
            <p:cNvPr id="240" name="Rectangle 239">
              <a:extLst>
                <a:ext uri="{FF2B5EF4-FFF2-40B4-BE49-F238E27FC236}">
                  <a16:creationId xmlns:a16="http://schemas.microsoft.com/office/drawing/2014/main" id="{06FD93CB-F173-4C32-9E54-DE5EDB0F83D8}"/>
                </a:ext>
              </a:extLst>
            </p:cNvPr>
            <p:cNvSpPr/>
            <p:nvPr userDrawn="1"/>
          </p:nvSpPr>
          <p:spPr>
            <a:xfrm>
              <a:off x="10459489" y="1830763"/>
              <a:ext cx="894312" cy="788259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lvl="0" algn="ctr" defTabSz="685800"/>
              <a:endParaRPr lang="en-US" sz="1350">
                <a:solidFill>
                  <a:srgbClr val="FFFFFF"/>
                </a:solidFill>
                <a:latin typeface="Calibri" panose="020F0502020204030204"/>
              </a:endParaRPr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0D08B00A-9A13-4AB1-A72D-2F499BA2EBAB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88" name="Text Placeholder 2">
            <a:extLst>
              <a:ext uri="{FF2B5EF4-FFF2-40B4-BE49-F238E27FC236}">
                <a16:creationId xmlns:a16="http://schemas.microsoft.com/office/drawing/2014/main" id="{BB3FC47E-3339-49A8-AEF2-ECC3BF1514FB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8199" y="3709150"/>
            <a:ext cx="10515600" cy="1325880"/>
          </a:xfrm>
        </p:spPr>
        <p:txBody>
          <a:bodyPr vert="horz" lIns="91440" tIns="45720" rIns="91440" bIns="45720" rtlCol="0" anchor="ctr">
            <a:normAutofit/>
          </a:bodyPr>
          <a:lstStyle>
            <a:lvl1pPr marL="0" indent="0">
              <a:buNone/>
              <a:defRPr lang="en-US" sz="4400" dirty="0">
                <a:latin typeface="+mj-lt"/>
                <a:ea typeface="+mj-ea"/>
                <a:cs typeface="+mj-cs"/>
              </a:defRPr>
            </a:lvl1pPr>
          </a:lstStyle>
          <a:p>
            <a:pPr marL="228600" lvl="0" indent="-228600">
              <a:spcBef>
                <a:spcPct val="0"/>
              </a:spcBef>
            </a:pPr>
            <a:r>
              <a:rPr lang="fr-FR" smtClean="0"/>
              <a:t>Cliquez pour modifier les styles du texte du masque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829D5438-3BC8-4817-9C86-A9AAA6047492}"/>
              </a:ext>
            </a:extLst>
          </p:cNvPr>
          <p:cNvSpPr txBox="1"/>
          <p:nvPr userDrawn="1"/>
        </p:nvSpPr>
        <p:spPr>
          <a:xfrm>
            <a:off x="467720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/>
              <a:t>Aa</a:t>
            </a:r>
          </a:p>
        </p:txBody>
      </p:sp>
      <p:sp>
        <p:nvSpPr>
          <p:cNvPr id="90" name="Text Placeholder 7">
            <a:extLst>
              <a:ext uri="{FF2B5EF4-FFF2-40B4-BE49-F238E27FC236}">
                <a16:creationId xmlns:a16="http://schemas.microsoft.com/office/drawing/2014/main" id="{676EAA04-3941-4EEF-875A-DA2DBBB0CA82}"/>
              </a:ext>
            </a:extLst>
          </p:cNvPr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469775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pPr lvl="0"/>
            <a:r>
              <a:rPr lang="en-US" dirty="0"/>
              <a:t>Font name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9DB07F4-2F4D-4904-9DDA-6D453F791811}"/>
              </a:ext>
            </a:extLst>
          </p:cNvPr>
          <p:cNvSpPr txBox="1"/>
          <p:nvPr userDrawn="1"/>
        </p:nvSpPr>
        <p:spPr>
          <a:xfrm>
            <a:off x="7664716" y="4033186"/>
            <a:ext cx="2435282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600" dirty="0">
                <a:latin typeface="+mj-lt"/>
              </a:rPr>
              <a:t>Aa</a:t>
            </a:r>
          </a:p>
        </p:txBody>
      </p:sp>
      <p:sp>
        <p:nvSpPr>
          <p:cNvPr id="92" name="Text Placeholder 7">
            <a:extLst>
              <a:ext uri="{FF2B5EF4-FFF2-40B4-BE49-F238E27FC236}">
                <a16:creationId xmlns:a16="http://schemas.microsoft.com/office/drawing/2014/main" id="{72303254-B5A5-44B0-8D71-FB4149C10B7E}"/>
              </a:ext>
            </a:extLst>
          </p:cNvPr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7685267" y="6124726"/>
            <a:ext cx="2394180" cy="564999"/>
          </a:xfrm>
        </p:spPr>
        <p:txBody>
          <a:bodyPr anchor="ctr"/>
          <a:lstStyle>
            <a:lvl1pPr marL="0" indent="0" algn="ctr"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pPr lvl="0"/>
            <a:r>
              <a:rPr lang="en-US" dirty="0"/>
              <a:t>Font name</a:t>
            </a:r>
          </a:p>
        </p:txBody>
      </p:sp>
    </p:spTree>
    <p:extLst>
      <p:ext uri="{BB962C8B-B14F-4D97-AF65-F5344CB8AC3E}">
        <p14:creationId xmlns:p14="http://schemas.microsoft.com/office/powerpoint/2010/main" val="393516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1465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CC4ADD-D30D-4542-83F1-A6C0FC151CC2}" type="datetimeFigureOut">
              <a:rPr lang="fr-FR" smtClean="0"/>
              <a:t>14/01/2022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0A62FB-F224-4762-AA35-975F3F2781A9}" type="slidenum">
              <a:rPr lang="fr-FR" smtClean="0"/>
              <a:t>‹#›</a:t>
            </a:fld>
            <a:endParaRPr lang="fr-FR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4615908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hyperlink" Target="http://www.presentationgo.com/" TargetMode="Externa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D6C7F94-AC2B-4ABA-8168-9102B651ED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499E8B4-649E-4A8B-B6EE-CC6C44EF5A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4133B5-720F-4407-9AAB-3B5E07088D3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91AE36-FE6A-4E21-B178-40F00D0FF5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154408-120E-4EFA-AC50-C50B6469D2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B7600-67E3-4D97-B453-880E2742B98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93780E-9A94-4D66-9FC2-734AC5AEF5F1}"/>
              </a:ext>
            </a:extLst>
          </p:cNvPr>
          <p:cNvSpPr/>
          <p:nvPr/>
        </p:nvSpPr>
        <p:spPr>
          <a:xfrm>
            <a:off x="-12701" y="7007226"/>
            <a:ext cx="1661032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100" b="0" i="0" dirty="0">
                <a:solidFill>
                  <a:schemeClr val="accent1"/>
                </a:solidFill>
                <a:effectLst/>
                <a:latin typeface="Open Sans" panose="020B0606030504020204" pitchFamily="34" charset="0"/>
              </a:rPr>
              <a:t>© </a:t>
            </a:r>
            <a:r>
              <a:rPr lang="en-US" sz="1100" b="0" i="0" u="none" strike="noStrike" dirty="0">
                <a:solidFill>
                  <a:schemeClr val="accent1"/>
                </a:solidFill>
                <a:effectLst/>
                <a:latin typeface="Open Sans" panose="020B0606030504020204" pitchFamily="34" charset="0"/>
                <a:hlinkClick r:id="rId11" tooltip="PresentationGo!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presentationgo.com</a:t>
            </a:r>
            <a:endParaRPr lang="en-US" sz="1100" dirty="0">
              <a:solidFill>
                <a:schemeClr val="accent1"/>
              </a:solidFill>
              <a:latin typeface="Calibri" panose="020F050202020403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7432F9B4-C534-44E7-8E53-6B3CF87C8383}"/>
              </a:ext>
            </a:extLst>
          </p:cNvPr>
          <p:cNvGrpSpPr/>
          <p:nvPr/>
        </p:nvGrpSpPr>
        <p:grpSpPr>
          <a:xfrm>
            <a:off x="-1654908" y="-16654"/>
            <a:ext cx="1569183" cy="612144"/>
            <a:chOff x="-2096383" y="21447"/>
            <a:chExt cx="1569183" cy="61214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6BD643E-9383-4DCE-97E0-18B6179C2E33}"/>
                </a:ext>
              </a:extLst>
            </p:cNvPr>
            <p:cNvSpPr txBox="1"/>
            <p:nvPr userDrawn="1"/>
          </p:nvSpPr>
          <p:spPr>
            <a:xfrm>
              <a:off x="-2096383" y="21447"/>
              <a:ext cx="365806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By: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C47BF03-421F-44AE-8D61-516BA442BCFD}"/>
                </a:ext>
              </a:extLst>
            </p:cNvPr>
            <p:cNvSpPr txBox="1"/>
            <p:nvPr userDrawn="1"/>
          </p:nvSpPr>
          <p:spPr>
            <a:xfrm>
              <a:off x="-1002010" y="387370"/>
              <a:ext cx="474810" cy="2462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.com</a:t>
              </a: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25AF704-0297-4965-ABDA-DCACCBDEC4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/>
            <a:stretch>
              <a:fillRect/>
            </a:stretch>
          </p:blipFill>
          <p:spPr>
            <a:xfrm>
              <a:off x="-2018604" y="234547"/>
              <a:ext cx="1405251" cy="18594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630276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77" r:id="rId8"/>
    <p:sldLayoutId id="2147483695" r:id="rId9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spcAft>
          <a:spcPts val="120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spcAft>
          <a:spcPts val="12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Date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Your Footer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6EDDA2-A385-4D53-9944-861446547DD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616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Espace réservé pour une image  6" descr="Image1.pn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l="27398" t="-47" r="29806" b="20499"/>
          <a:stretch>
            <a:fillRect/>
          </a:stretch>
        </p:blipFill>
        <p:spPr>
          <a:xfrm>
            <a:off x="8051647" y="2382981"/>
            <a:ext cx="3697008" cy="3422073"/>
          </a:xfrm>
          <a:prstGeom prst="round2DiagRect">
            <a:avLst>
              <a:gd name="adj1" fmla="val 27598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Rectangle 4"/>
          <p:cNvSpPr/>
          <p:nvPr/>
        </p:nvSpPr>
        <p:spPr>
          <a:xfrm>
            <a:off x="0" y="2104570"/>
            <a:ext cx="5529943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ar-DZ" sz="5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دور الوكالة الوطنية لتسيير القرض المصغرة في مرافقة المشروعات الصغيرة والمتوسطة</a:t>
            </a:r>
            <a:endParaRPr lang="fr-FR" sz="54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Rectangle à coins arrondis 11"/>
          <p:cNvSpPr/>
          <p:nvPr/>
        </p:nvSpPr>
        <p:spPr>
          <a:xfrm>
            <a:off x="2058413" y="273987"/>
            <a:ext cx="3991429" cy="769257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DZ" dirty="0" smtClean="0"/>
              <a:t>تخصص: أولى ماستر إدارة الاعمال 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5866626" y="6028442"/>
            <a:ext cx="15094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ar-DZ" sz="2400" b="1" dirty="0" smtClean="0">
                <a:solidFill>
                  <a:schemeClr val="accent3">
                    <a:lumMod val="1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e_Dimnah" pitchFamily="18" charset="-78"/>
                <a:cs typeface="ae_Dimnah" pitchFamily="18" charset="-78"/>
              </a:rPr>
              <a:t>د.غنام</a:t>
            </a:r>
          </a:p>
        </p:txBody>
      </p:sp>
    </p:spTree>
    <p:extLst>
      <p:ext uri="{BB962C8B-B14F-4D97-AF65-F5344CB8AC3E}">
        <p14:creationId xmlns:p14="http://schemas.microsoft.com/office/powerpoint/2010/main" val="41748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0" y="281354"/>
            <a:ext cx="3657600" cy="6576646"/>
          </a:xfrm>
          <a:prstGeom prst="round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lvl="0" indent="0" algn="r" rtl="1">
              <a:buClr>
                <a:srgbClr val="2DA2BF"/>
              </a:buClr>
              <a:buNone/>
            </a:pPr>
            <a:r>
              <a:rPr lang="ar-DZ" sz="2400" b="1" u="sng" dirty="0"/>
              <a:t>قرض لشراء المواد الأولية </a:t>
            </a:r>
            <a:r>
              <a:rPr lang="ar-DZ" sz="2400" b="1" u="sng" dirty="0">
                <a:latin typeface="arial"/>
              </a:rPr>
              <a:t>250.000 دج</a:t>
            </a:r>
          </a:p>
          <a:p>
            <a:pPr marL="109728" lvl="0" indent="0" algn="r" rtl="1">
              <a:buClr>
                <a:srgbClr val="2DA2BF"/>
              </a:buClr>
              <a:buNone/>
            </a:pPr>
            <a:r>
              <a:rPr lang="ar-DZ" sz="2400" b="1" u="sng" dirty="0">
                <a:solidFill>
                  <a:prstClr val="black"/>
                </a:solidFill>
              </a:rPr>
              <a:t>خصائص اهلية المقاول:</a:t>
            </a:r>
          </a:p>
          <a:p>
            <a:pPr lvl="0" algn="r" rtl="1">
              <a:buClrTx/>
              <a:buFont typeface="Wingdings" pitchFamily="2" charset="2"/>
              <a:buChar char="§"/>
            </a:pPr>
            <a:r>
              <a:rPr lang="ar-DZ" sz="2400" dirty="0">
                <a:solidFill>
                  <a:prstClr val="black"/>
                </a:solidFill>
              </a:rPr>
              <a:t>بلوغ سن 18 سنة فما فوق والقدرة على ممارسة نشاط</a:t>
            </a:r>
          </a:p>
          <a:p>
            <a:pPr lvl="0" algn="r" rtl="1">
              <a:buClrTx/>
              <a:buFont typeface="Wingdings" pitchFamily="2" charset="2"/>
              <a:buChar char="§"/>
            </a:pPr>
            <a:r>
              <a:rPr lang="ar-DZ" sz="2400" dirty="0">
                <a:solidFill>
                  <a:prstClr val="black"/>
                </a:solidFill>
              </a:rPr>
              <a:t>بدون دخل أو ذوي دخل غير مستقر وغير منتظم</a:t>
            </a:r>
          </a:p>
          <a:p>
            <a:pPr lvl="0" algn="r" rtl="1">
              <a:buClrTx/>
              <a:buFont typeface="Wingdings" pitchFamily="2" charset="2"/>
              <a:buChar char="§"/>
            </a:pPr>
            <a:r>
              <a:rPr lang="ar-DZ" sz="2400" dirty="0">
                <a:solidFill>
                  <a:prstClr val="black"/>
                </a:solidFill>
              </a:rPr>
              <a:t>مكان إقامة ثابت</a:t>
            </a:r>
          </a:p>
          <a:p>
            <a:pPr lvl="0" algn="r" rtl="1">
              <a:buClrTx/>
              <a:buFont typeface="Wingdings" pitchFamily="2" charset="2"/>
              <a:buChar char="§"/>
            </a:pPr>
            <a:r>
              <a:rPr lang="ar-DZ" sz="2400" dirty="0">
                <a:solidFill>
                  <a:prstClr val="black"/>
                </a:solidFill>
              </a:rPr>
              <a:t>التمتع بكفاءات تتوافق مع النشاط المرغوب إنجازه</a:t>
            </a:r>
          </a:p>
          <a:p>
            <a:pPr lvl="0" algn="r" rtl="1">
              <a:buClrTx/>
              <a:buFont typeface="Wingdings" pitchFamily="2" charset="2"/>
              <a:buChar char="§"/>
            </a:pPr>
            <a:r>
              <a:rPr lang="ar-DZ" sz="2400" dirty="0"/>
              <a:t>عدم الاستفادة من أي إعانة لانشاء نشاط</a:t>
            </a:r>
          </a:p>
          <a:p>
            <a:pPr marL="109728" lvl="0" indent="0" algn="r" rtl="1">
              <a:buClrTx/>
              <a:buNone/>
            </a:pPr>
            <a:r>
              <a:rPr lang="ar-DZ" sz="2400" dirty="0">
                <a:solidFill>
                  <a:prstClr val="black"/>
                </a:solidFill>
              </a:rPr>
              <a:t> </a:t>
            </a:r>
            <a:r>
              <a:rPr lang="ar-DZ" sz="2400" b="1" u="sng" dirty="0">
                <a:solidFill>
                  <a:prstClr val="black"/>
                </a:solidFill>
              </a:rPr>
              <a:t>خصائص أهلية المشرع :</a:t>
            </a:r>
          </a:p>
          <a:p>
            <a:pPr lvl="0" algn="r" rtl="1">
              <a:buClrTx/>
              <a:buFont typeface="Wingdings" pitchFamily="2" charset="2"/>
              <a:buChar char="§"/>
            </a:pPr>
            <a:r>
              <a:rPr lang="ar-DZ" sz="2400" dirty="0">
                <a:solidFill>
                  <a:prstClr val="black"/>
                </a:solidFill>
              </a:rPr>
              <a:t>نشاط لانتاج السلع و / أو الخدمات</a:t>
            </a:r>
          </a:p>
          <a:p>
            <a:pPr lvl="0" algn="r" rtl="1">
              <a:buClrTx/>
              <a:buFont typeface="Wingdings" pitchFamily="2" charset="2"/>
              <a:buChar char="§"/>
            </a:pPr>
            <a:r>
              <a:rPr lang="ar-DZ" sz="2400" dirty="0">
                <a:solidFill>
                  <a:prstClr val="black"/>
                </a:solidFill>
              </a:rPr>
              <a:t>-الأنشطة التجارية غير مسموح بها</a:t>
            </a:r>
            <a:endParaRPr lang="ar-DZ" sz="2400" b="1" u="sng" dirty="0">
              <a:solidFill>
                <a:prstClr val="black"/>
              </a:solidFill>
            </a:endParaRPr>
          </a:p>
          <a:p>
            <a:pPr algn="ctr"/>
            <a:endParaRPr lang="fr-FR" dirty="0"/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7338646" y="281354"/>
            <a:ext cx="4622692" cy="644012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indent="0" algn="r" rtl="1">
              <a:buClr>
                <a:srgbClr val="2DA2BF"/>
              </a:buClr>
              <a:buFont typeface="Arial" panose="020B0604020202020204" pitchFamily="34" charset="0"/>
              <a:buNone/>
            </a:pPr>
            <a:r>
              <a:rPr lang="ar-DZ" sz="4400" b="1" u="sng" dirty="0" smtClean="0">
                <a:solidFill>
                  <a:schemeClr val="tx1"/>
                </a:solidFill>
              </a:rPr>
              <a:t>قرض لشراء المواد الأولية </a:t>
            </a:r>
            <a:r>
              <a:rPr lang="ar-DZ" sz="4400" b="1" u="sng" dirty="0" smtClean="0">
                <a:solidFill>
                  <a:schemeClr val="tx1"/>
                </a:solidFill>
                <a:latin typeface="arial"/>
              </a:rPr>
              <a:t>100.000 دج</a:t>
            </a:r>
            <a:r>
              <a:rPr lang="ar-DZ" sz="4400" b="1" dirty="0" smtClean="0">
                <a:solidFill>
                  <a:schemeClr val="tx1"/>
                </a:solidFill>
              </a:rPr>
              <a:t> </a:t>
            </a:r>
          </a:p>
          <a:p>
            <a:pPr marL="109728" indent="0" algn="r" rtl="1">
              <a:buFont typeface="Arial" panose="020B0604020202020204" pitchFamily="34" charset="0"/>
              <a:buNone/>
            </a:pPr>
            <a:r>
              <a:rPr lang="ar-DZ" sz="3800" b="1" u="sng" dirty="0" smtClean="0">
                <a:solidFill>
                  <a:schemeClr val="tx1"/>
                </a:solidFill>
              </a:rPr>
              <a:t>خصائص اهلية المقاول: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3800" b="1" dirty="0" smtClean="0">
                <a:solidFill>
                  <a:schemeClr val="tx1"/>
                </a:solidFill>
              </a:rPr>
              <a:t>بلوغ سن 18 سنة فما فوق والقدرة على ممارسة نشاط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3800" b="1" dirty="0" smtClean="0">
                <a:solidFill>
                  <a:schemeClr val="tx1"/>
                </a:solidFill>
              </a:rPr>
              <a:t>بدون دخل أو ذوي دخل غير مستقر وغير منتظم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3800" b="1" dirty="0" smtClean="0">
                <a:solidFill>
                  <a:schemeClr val="tx1"/>
                </a:solidFill>
              </a:rPr>
              <a:t>مكان إقامة ثابت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3800" b="1" dirty="0" smtClean="0">
                <a:solidFill>
                  <a:schemeClr val="tx1"/>
                </a:solidFill>
              </a:rPr>
              <a:t>التمتع بكفاءات تتوافق مع النشاط المرغوب إنجازه</a:t>
            </a:r>
            <a:endParaRPr lang="ar-DZ" sz="3800" b="1" u="sng" dirty="0" smtClean="0">
              <a:solidFill>
                <a:schemeClr val="tx1"/>
              </a:solidFill>
            </a:endParaRPr>
          </a:p>
          <a:p>
            <a:pPr marL="109728" indent="0" algn="r" rtl="1">
              <a:buFont typeface="Arial" panose="020B0604020202020204" pitchFamily="34" charset="0"/>
              <a:buNone/>
            </a:pPr>
            <a:r>
              <a:rPr lang="ar-DZ" sz="3800" b="1" dirty="0" smtClean="0">
                <a:solidFill>
                  <a:schemeClr val="tx1"/>
                </a:solidFill>
              </a:rPr>
              <a:t> </a:t>
            </a:r>
            <a:r>
              <a:rPr lang="ar-DZ" sz="3800" b="1" u="sng" dirty="0" smtClean="0">
                <a:solidFill>
                  <a:schemeClr val="tx1"/>
                </a:solidFill>
              </a:rPr>
              <a:t>خصائص أهلية المشرع :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3800" b="1" dirty="0" smtClean="0">
                <a:solidFill>
                  <a:schemeClr val="tx1"/>
                </a:solidFill>
              </a:rPr>
              <a:t>نشاط لانتاج السلع و / أو الخدمات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3800" b="1" dirty="0" smtClean="0">
                <a:solidFill>
                  <a:schemeClr val="tx1"/>
                </a:solidFill>
              </a:rPr>
              <a:t>-الأنشطة التجارية غير مسموح بها</a:t>
            </a:r>
            <a:endParaRPr lang="ar-DZ" sz="3800" b="1" u="sng" dirty="0" smtClean="0">
              <a:solidFill>
                <a:schemeClr val="tx1"/>
              </a:solidFill>
            </a:endParaRPr>
          </a:p>
          <a:p>
            <a:endParaRPr lang="fr-FR" dirty="0"/>
          </a:p>
        </p:txBody>
      </p:sp>
      <p:graphicFrame>
        <p:nvGraphicFramePr>
          <p:cNvPr id="4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5920697"/>
              </p:ext>
            </p:extLst>
          </p:nvPr>
        </p:nvGraphicFramePr>
        <p:xfrm>
          <a:off x="4126523" y="961292"/>
          <a:ext cx="2836985" cy="41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7674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Content Placeholder 1"/>
          <p:cNvSpPr txBox="1">
            <a:spLocks/>
          </p:cNvSpPr>
          <p:nvPr/>
        </p:nvSpPr>
        <p:spPr>
          <a:xfrm>
            <a:off x="3692768" y="3448783"/>
            <a:ext cx="8229600" cy="540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09728" algn="r" rtl="1"/>
            <a:r>
              <a:rPr lang="ar-DZ" sz="2800" b="1" u="sng" dirty="0" smtClean="0">
                <a:solidFill>
                  <a:srgbClr val="FFFF00"/>
                </a:solidFill>
              </a:rPr>
              <a:t>التمويل الثالثي (وكالة - بنك - مقاول) 000 000 1 دج</a:t>
            </a:r>
          </a:p>
          <a:p>
            <a:pPr marL="109728" algn="r" rtl="1">
              <a:buClr>
                <a:srgbClr val="2DA2BF"/>
              </a:buClr>
            </a:pPr>
            <a:r>
              <a:rPr lang="ar-DZ" sz="2600" b="1" u="sng" dirty="0" smtClean="0">
                <a:solidFill>
                  <a:prstClr val="black"/>
                </a:solidFill>
              </a:rPr>
              <a:t>خصائص اهلية المقاول: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2600" dirty="0" smtClean="0">
                <a:solidFill>
                  <a:prstClr val="black"/>
                </a:solidFill>
              </a:rPr>
              <a:t>بلوغ سن 18 سنة فما فوق والقدرة على ممارسة نشاط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2600" dirty="0" smtClean="0"/>
              <a:t>بدون دخل و</a:t>
            </a:r>
            <a:r>
              <a:rPr lang="ar-DZ" sz="2600" dirty="0" smtClean="0">
                <a:solidFill>
                  <a:prstClr val="black"/>
                </a:solidFill>
              </a:rPr>
              <a:t>مكان إقامة ثابت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2600" dirty="0" smtClean="0">
                <a:solidFill>
                  <a:prstClr val="black"/>
                </a:solidFill>
              </a:rPr>
              <a:t>التمتع بكفاءات تتوافق مع النشاط المرغوب إنجازه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2600" dirty="0" smtClean="0">
                <a:solidFill>
                  <a:prstClr val="black"/>
                </a:solidFill>
              </a:rPr>
              <a:t>عدم الاستفادة من أي إعانة لانشاء نشاط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2600" dirty="0" smtClean="0"/>
              <a:t>القدرة على دفع مساهمة شخصية تقدر بـ 1% من الكلفة الإجمالية للنشاط ، في ظل اقتناء المعدات والمواد</a:t>
            </a:r>
          </a:p>
          <a:p>
            <a:pPr marL="109728" algn="r" rtl="1"/>
            <a:r>
              <a:rPr lang="ar-DZ" sz="2600" b="1" u="sng" dirty="0" smtClean="0">
                <a:solidFill>
                  <a:prstClr val="black"/>
                </a:solidFill>
              </a:rPr>
              <a:t>خصائص أهلية المشرع :</a:t>
            </a:r>
          </a:p>
          <a:p>
            <a:pPr algn="r" rtl="1">
              <a:buFont typeface="Wingdings" pitchFamily="2" charset="2"/>
              <a:buChar char="§"/>
            </a:pPr>
            <a:r>
              <a:rPr lang="ar-DZ" sz="2600" dirty="0" smtClean="0">
                <a:solidFill>
                  <a:prstClr val="black"/>
                </a:solidFill>
              </a:rPr>
              <a:t>نشاط لانتاج السلع و / أو الخدمات و</a:t>
            </a:r>
            <a:r>
              <a:rPr lang="ar-DZ" dirty="0" smtClean="0"/>
              <a:t>الأنشطة التجارية الصغيرة</a:t>
            </a:r>
            <a:endParaRPr lang="ar-DZ" sz="2600" dirty="0" smtClean="0"/>
          </a:p>
          <a:p>
            <a:pPr algn="r" rtl="1">
              <a:buFont typeface="Wingdings" pitchFamily="2" charset="2"/>
              <a:buChar char="§"/>
            </a:pPr>
            <a:endParaRPr lang="ar-DZ" sz="2600" dirty="0" smtClean="0"/>
          </a:p>
          <a:p>
            <a:pPr algn="r" rtl="1">
              <a:buFont typeface="Wingdings" pitchFamily="2" charset="2"/>
              <a:buChar char="§"/>
            </a:pPr>
            <a:endParaRPr lang="ar-DZ" sz="2600" dirty="0" smtClean="0"/>
          </a:p>
          <a:p>
            <a:pPr algn="r" rtl="1">
              <a:buClr>
                <a:srgbClr val="2DA2BF"/>
              </a:buClr>
              <a:buFont typeface="Wingdings" pitchFamily="2" charset="2"/>
              <a:buChar char="§"/>
            </a:pPr>
            <a:endParaRPr lang="ar-DZ" sz="2800" b="1" u="sng" dirty="0" smtClean="0"/>
          </a:p>
          <a:p>
            <a:pPr marL="109728" algn="r" rtl="1"/>
            <a:endParaRPr lang="ar-DZ" sz="2800" b="1" u="sng" dirty="0" smtClean="0"/>
          </a:p>
          <a:p>
            <a:pPr marL="109728" algn="r" rtl="1"/>
            <a:endParaRPr lang="ar-DZ" sz="2800" b="1" u="sng" dirty="0" smtClean="0"/>
          </a:p>
          <a:p>
            <a:pPr marL="109728" algn="r" rtl="1"/>
            <a:endParaRPr lang="fr-FR" sz="2800" b="1" u="sng" dirty="0"/>
          </a:p>
        </p:txBody>
      </p:sp>
      <p:graphicFrame>
        <p:nvGraphicFramePr>
          <p:cNvPr id="7" name="Espace réservé du contenu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61412023"/>
              </p:ext>
            </p:extLst>
          </p:nvPr>
        </p:nvGraphicFramePr>
        <p:xfrm>
          <a:off x="-545123" y="1751805"/>
          <a:ext cx="7158038" cy="4141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itre 1"/>
          <p:cNvSpPr txBox="1">
            <a:spLocks/>
          </p:cNvSpPr>
          <p:nvPr/>
        </p:nvSpPr>
        <p:spPr>
          <a:xfrm>
            <a:off x="-545123" y="937845"/>
            <a:ext cx="8987118" cy="8540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ar-DZ" sz="5400" b="1" smtClean="0"/>
              <a:t>تمويل ثلاثي 1000.000 </a:t>
            </a:r>
            <a:r>
              <a:rPr lang="en-US" sz="5400" b="1" smtClean="0"/>
              <a:t/>
            </a:r>
            <a:br>
              <a:rPr lang="en-US" sz="5400" b="1" smtClean="0"/>
            </a:br>
            <a:endParaRPr lang="fr-FR" sz="5400" b="1" dirty="0"/>
          </a:p>
        </p:txBody>
      </p:sp>
    </p:spTree>
    <p:extLst>
      <p:ext uri="{BB962C8B-B14F-4D97-AF65-F5344CB8AC3E}">
        <p14:creationId xmlns:p14="http://schemas.microsoft.com/office/powerpoint/2010/main" val="3765911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336" y="122793"/>
            <a:ext cx="597666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ounded Rectangle 1"/>
          <p:cNvSpPr/>
          <p:nvPr/>
        </p:nvSpPr>
        <p:spPr>
          <a:xfrm>
            <a:off x="6235908" y="554636"/>
            <a:ext cx="5956092" cy="619093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09728" indent="0" algn="r" rtl="1">
              <a:buNone/>
            </a:pPr>
            <a:r>
              <a:rPr lang="ar-DZ" sz="2400" dirty="0">
                <a:solidFill>
                  <a:srgbClr val="FFFF00"/>
                </a:solidFill>
              </a:rPr>
              <a:t>الامتيازات الجبائية: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2400" dirty="0">
                <a:solidFill>
                  <a:srgbClr val="FFFF00"/>
                </a:solidFill>
              </a:rPr>
              <a:t>إعفاء كلي من الضريبة على الدخل الإجمالي و الضريبة على أرباح الشركات لمدة ثلاث (3) سنوات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2400" dirty="0">
                <a:solidFill>
                  <a:srgbClr val="FFFF00"/>
                </a:solidFill>
              </a:rPr>
              <a:t>إعفاء من رسم العقاري على البنايات المستعملة في الأنشطة التي تمارس لمدة ثلاث (3) سنوات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2400" dirty="0">
                <a:solidFill>
                  <a:srgbClr val="FFFF00"/>
                </a:solidFill>
              </a:rPr>
              <a:t>تعفى من رسم نقل الملكية، الاقتناءات العقارية التي يقوم بها المقاولون قصد إنشاء أنشطة صناعية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2400" dirty="0">
                <a:solidFill>
                  <a:srgbClr val="FFFF00"/>
                </a:solidFill>
              </a:rPr>
              <a:t>إعفاء من جميع حقوق التسجيل، العقود المتضمنة تأسيس الشركات التي تم إنشاؤها من قبل المقاولون</a:t>
            </a:r>
          </a:p>
          <a:p>
            <a:pPr algn="r" rtl="1">
              <a:buFont typeface="Wingdings" pitchFamily="2" charset="2"/>
              <a:buChar char="Ø"/>
            </a:pPr>
            <a:r>
              <a:rPr lang="ar-DZ" sz="2400" dirty="0">
                <a:solidFill>
                  <a:srgbClr val="FFFF00"/>
                </a:solidFill>
              </a:rPr>
              <a:t>يمكن الاستفادة من الإعفاء الضريبي على القيمة المضافة، مقتنيات مواد التجهيز و الخدمات التي تدخل مباشرة في إنجاز الاستثمار الخاص بالإنشاء</a:t>
            </a:r>
          </a:p>
          <a:p>
            <a:pPr algn="ctr"/>
            <a:endParaRPr lang="fr-FR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4943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rtl="1"/>
            <a:r>
              <a:rPr lang="ar-DZ" dirty="0">
                <a:solidFill>
                  <a:srgbClr val="FFFF00"/>
                </a:solidFill>
              </a:rPr>
              <a:t>الامتيازات الجبائية:</a:t>
            </a:r>
            <a:br>
              <a:rPr lang="ar-DZ" dirty="0">
                <a:solidFill>
                  <a:srgbClr val="FFFF00"/>
                </a:solidFill>
              </a:rPr>
            </a:br>
            <a:r>
              <a:rPr lang="ar-DZ" dirty="0" smtClean="0">
                <a:solidFill>
                  <a:srgbClr val="FFFF00"/>
                </a:solidFill>
              </a:rPr>
              <a:t>تابع</a:t>
            </a:r>
            <a:endParaRPr lang="fr-F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r" rtl="1"/>
            <a:r>
              <a:rPr lang="ar-DZ" dirty="0"/>
              <a:t>تخفيض من الضريبة على الدخل الاجمالي أو الضريبة على أرباح الشركات، وكذا من الرسم على النشاط المهني المستحق عند نهاية فترة الإعفاءات، و ذلك خلال الثلاث سنوات الأولى من الاخضاع الضريبي، و يكون هذا التخفيض كالتالي:</a:t>
            </a:r>
          </a:p>
          <a:p>
            <a:pPr marL="109728" indent="0" algn="r" rtl="1">
              <a:buNone/>
            </a:pPr>
            <a:r>
              <a:rPr lang="ar-DZ" dirty="0"/>
              <a:t> -السنة الأولى من الاخضاع الضريبي: تخفيض بنسبة 70٪</a:t>
            </a:r>
          </a:p>
          <a:p>
            <a:pPr marL="109728" indent="0" algn="r" rtl="1">
              <a:buNone/>
            </a:pPr>
            <a:r>
              <a:rPr lang="ar-DZ" dirty="0"/>
              <a:t> -السنة الثانية من الاخضاع الضريبي: تخفيض بنسبة 50٪</a:t>
            </a:r>
          </a:p>
          <a:p>
            <a:pPr marL="109728" indent="0" algn="r" rtl="1">
              <a:buNone/>
            </a:pPr>
            <a:r>
              <a:rPr lang="ar-DZ" dirty="0"/>
              <a:t> - السنة الثالثة من الاخضاع الضريبي: تخفيض بنسبة 25٪</a:t>
            </a:r>
          </a:p>
          <a:p>
            <a:pPr marL="109728" indent="0" algn="r" rtl="1">
              <a:buNone/>
            </a:pPr>
            <a:r>
              <a:rPr lang="ar-DZ" dirty="0"/>
              <a:t> تحدد الرسوم الجمركية المتعلقة بالتجهيزات المستوردة التي  تدخل مباشرة في تحقيق الاستثمار بتطبيق نسبة 5٪</a:t>
            </a:r>
          </a:p>
          <a:p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Date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6687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07818"/>
            <a:ext cx="10557164" cy="854075"/>
          </a:xfrm>
        </p:spPr>
        <p:txBody>
          <a:bodyPr>
            <a:normAutofit fontScale="90000"/>
          </a:bodyPr>
          <a:lstStyle/>
          <a:p>
            <a:pPr algn="r" rtl="1"/>
            <a:r>
              <a:rPr lang="ar-DZ" dirty="0" smtClean="0"/>
              <a:t>توزيع القروض حسب القطاع النشاط منذ انشاء الوكالة الى 2020</a:t>
            </a:r>
            <a:endParaRPr lang="fr-FR" dirty="0"/>
          </a:p>
        </p:txBody>
      </p:sp>
      <p:graphicFrame>
        <p:nvGraphicFramePr>
          <p:cNvPr id="7" name="Espace réservé du contenu 6"/>
          <p:cNvGraphicFramePr>
            <a:graphicFrameLocks noGrp="1"/>
          </p:cNvGraphicFramePr>
          <p:nvPr>
            <p:ph idx="1"/>
          </p:nvPr>
        </p:nvGraphicFramePr>
        <p:xfrm>
          <a:off x="526473" y="1963738"/>
          <a:ext cx="7414347" cy="3647352"/>
        </p:xfrm>
        <a:graphic>
          <a:graphicData uri="http://schemas.openxmlformats.org/drawingml/2006/table">
            <a:tbl>
              <a:tblPr firstRow="1" bandRow="1">
                <a:tableStyleId>{1E171933-4619-4E11-9A3F-F7608DF75F80}</a:tableStyleId>
              </a:tblPr>
              <a:tblGrid>
                <a:gridCol w="247144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47144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714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النسبة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عدد القروض الممنوحة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قطاع الأنشطة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%</a:t>
                      </a:r>
                      <a:r>
                        <a:rPr lang="ar-DZ" dirty="0" smtClean="0"/>
                        <a:t>14.22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110.813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الزراعة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fr-FR" dirty="0" smtClean="0"/>
                        <a:t>%</a:t>
                      </a:r>
                      <a:r>
                        <a:rPr lang="ar-DZ" dirty="0" smtClean="0"/>
                        <a:t>38.42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299.421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الصناعات الصغيرة 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8.52</a:t>
                      </a:r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66.398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البناء و</a:t>
                      </a:r>
                      <a:r>
                        <a:rPr lang="ar-DZ" baseline="0" dirty="0" smtClean="0"/>
                        <a:t> الأشغال العمومية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20.96</a:t>
                      </a:r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163.269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الخدمات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1.39</a:t>
                      </a:r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135.470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الصناعة التقليدية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0.38</a:t>
                      </a:r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2.933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التجارة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55919"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0.09</a:t>
                      </a:r>
                      <a:r>
                        <a:rPr lang="fr-FR" dirty="0" smtClean="0"/>
                        <a:t>%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731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DZ" dirty="0" smtClean="0"/>
                        <a:t>الصيد البحري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81200" y="274639"/>
            <a:ext cx="8229600" cy="694191"/>
          </a:xfrm>
        </p:spPr>
        <p:txBody>
          <a:bodyPr>
            <a:normAutofit fontScale="90000"/>
          </a:bodyPr>
          <a:lstStyle/>
          <a:p>
            <a:pPr algn="r"/>
            <a:r>
              <a:rPr lang="ar-DZ" b="0" dirty="0">
                <a:solidFill>
                  <a:srgbClr val="094D88"/>
                </a:solidFill>
                <a:effectLst/>
                <a:latin typeface="Acme"/>
              </a:rPr>
              <a:t>القروض الممنوحة</a:t>
            </a:r>
            <a:endParaRPr lang="ar-DZ" b="0" i="0" dirty="0">
              <a:solidFill>
                <a:srgbClr val="094D88"/>
              </a:solidFill>
              <a:effectLst/>
              <a:latin typeface="Acme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8932"/>
            <a:ext cx="12192000" cy="5909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584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58" y="1055076"/>
            <a:ext cx="2819399" cy="797616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ar-DZ" sz="54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نشأة الوكالة</a:t>
            </a:r>
            <a:endParaRPr lang="ar-DZ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01090" y="2565729"/>
            <a:ext cx="9100458" cy="3811135"/>
          </a:xfrm>
        </p:spPr>
        <p:txBody>
          <a:bodyPr>
            <a:normAutofit/>
          </a:bodyPr>
          <a:lstStyle/>
          <a:p>
            <a:pPr marL="0" lvl="0" indent="363538" algn="just" rtl="1">
              <a:buNone/>
            </a:pPr>
            <a:r>
              <a:rPr lang="fr-FR" sz="3200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     </a:t>
            </a:r>
            <a:r>
              <a:rPr lang="ar-DZ" sz="3200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نشأت عن  التوصيات المقدمة خلال الملتقى الدولي المنعقد في 2002ديسمبر حول موضوع " </a:t>
            </a:r>
            <a:r>
              <a:rPr lang="ar-DZ" sz="3200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تجرية</a:t>
            </a:r>
            <a:r>
              <a:rPr lang="ar-DZ" sz="3200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القرض المصغر في الجزائر " والذي ضم عددا كبيرا من الخبراء في مجال التمويل المصغر تم  انشاء الوكالة الوطنية لتسيير القرض المصغر بموجب المرسوم التنفيذي رقم 04 - 14 المؤرخ في  22 </a:t>
            </a:r>
            <a:r>
              <a:rPr lang="ar-DZ" sz="3200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جانفي</a:t>
            </a:r>
            <a:r>
              <a:rPr lang="ar-DZ" sz="3200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2004 , المعدل.</a:t>
            </a:r>
          </a:p>
          <a:p>
            <a:pPr marL="0" indent="363538" algn="r" rtl="1">
              <a:buNone/>
            </a:pPr>
            <a:endParaRPr lang="en-US" noProof="1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8E294D89-4B92-4C25-93C3-28017F1DC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497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ar-DZ" b="1" dirty="0" smtClean="0"/>
              <a:t>تعريف الوكالة</a:t>
            </a:r>
            <a:endParaRPr lang="fr-FR" b="1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err="1" smtClean="0"/>
              <a:t>Dae</a:t>
            </a:r>
            <a:endParaRPr lang="en-US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9" name="ZoneTexte 8"/>
          <p:cNvSpPr txBox="1"/>
          <p:nvPr/>
        </p:nvSpPr>
        <p:spPr>
          <a:xfrm>
            <a:off x="391886" y="2220686"/>
            <a:ext cx="80409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Low" rtl="1"/>
            <a:r>
              <a:rPr lang="ar-DZ" sz="3200" b="1" dirty="0" smtClean="0"/>
              <a:t>	 مؤسسة عمومية وطنية  مكلفة بتوزيع وتسيير القروض     المصغرة الموجهة للمشروعات الصغيرة والمتوسطة  للمواطنين من ذوي الشهادة البطالين، قصد إدماجهم في عالم الشغل والمساهمة في تحقيق التنمية الاقتصادية.</a:t>
            </a:r>
            <a:endParaRPr lang="fr-FR" sz="3200" b="1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4294967295"/>
          </p:nvPr>
        </p:nvSpPr>
        <p:spPr>
          <a:xfrm>
            <a:off x="9448800" y="6356350"/>
            <a:ext cx="2743200" cy="365125"/>
          </a:xfrm>
        </p:spPr>
        <p:txBody>
          <a:bodyPr/>
          <a:lstStyle/>
          <a:p>
            <a:fld id="{672B7600-67E3-4D97-B453-880E2742B982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7" name="Espace réservé du contenu 6" descr="organigramme_ar_2016.jpg"/>
          <p:cNvPicPr>
            <a:picLocks noGrp="1" noChangeAspect="1"/>
          </p:cNvPicPr>
          <p:nvPr>
            <p:ph idx="4294967295"/>
          </p:nvPr>
        </p:nvPicPr>
        <p:blipFill>
          <a:blip r:embed="rId2"/>
          <a:stretch>
            <a:fillRect/>
          </a:stretch>
        </p:blipFill>
        <p:spPr>
          <a:xfrm>
            <a:off x="1291772" y="972458"/>
            <a:ext cx="10189028" cy="5660572"/>
          </a:xfrm>
        </p:spPr>
      </p:pic>
      <p:sp>
        <p:nvSpPr>
          <p:cNvPr id="8" name="ZoneTexte 7"/>
          <p:cNvSpPr txBox="1"/>
          <p:nvPr/>
        </p:nvSpPr>
        <p:spPr>
          <a:xfrm>
            <a:off x="4308763" y="0"/>
            <a:ext cx="359906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ar-DZ" sz="5400" dirty="0" smtClean="0">
                <a:latin typeface="Arial" pitchFamily="34" charset="0"/>
                <a:cs typeface="Arial" pitchFamily="34" charset="0"/>
              </a:rPr>
              <a:t>الهيكل التنظيمي</a:t>
            </a:r>
            <a:endParaRPr lang="fr-FR" sz="5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321582"/>
            <a:ext cx="5141686" cy="854075"/>
          </a:xfrm>
        </p:spPr>
        <p:txBody>
          <a:bodyPr>
            <a:no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</a:pPr>
            <a:r>
              <a:rPr lang="ar-DZ" sz="54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تنظيم الوكالة</a:t>
            </a:r>
            <a:endParaRPr lang="ar-DZ" sz="5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5</a:t>
            </a:fld>
            <a:endParaRPr lang="en-US"/>
          </a:p>
        </p:txBody>
      </p:sp>
      <p:graphicFrame>
        <p:nvGraphicFramePr>
          <p:cNvPr id="5" name="Diagramme 4"/>
          <p:cNvGraphicFramePr/>
          <p:nvPr/>
        </p:nvGraphicFramePr>
        <p:xfrm>
          <a:off x="1200726" y="1800321"/>
          <a:ext cx="6230587" cy="388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321582"/>
            <a:ext cx="5141686" cy="854075"/>
          </a:xfrm>
        </p:spPr>
        <p:txBody>
          <a:bodyPr>
            <a:noAutofit/>
          </a:bodyPr>
          <a:lstStyle/>
          <a:p>
            <a:r>
              <a:rPr lang="ar-DZ" sz="54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الأهداف العامة للوكالة</a:t>
            </a:r>
            <a:endParaRPr lang="en-US" sz="5400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4657" y="1781991"/>
            <a:ext cx="7158318" cy="3268981"/>
          </a:xfrm>
        </p:spPr>
        <p:txBody>
          <a:bodyPr>
            <a:normAutofit/>
          </a:bodyPr>
          <a:lstStyle/>
          <a:p>
            <a:pPr marL="0" marR="0" lvl="0" indent="0" algn="justLow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محاربة البطالة و الهشاشة</a:t>
            </a:r>
            <a:r>
              <a:rPr lang="fr-FR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</a:t>
            </a:r>
            <a:r>
              <a:rPr lang="ar-DZ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: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في المناطق الحضرية و الريفية عن طريق تشجيع العمل الذاتي و المنزلي اضافة الي الصناعات التقليدية و الحرف.</a:t>
            </a:r>
            <a:endParaRPr lang="ar-DZ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marR="0" lvl="0" indent="0" algn="justLow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استقرار السكان الأرياف</a:t>
            </a:r>
            <a:r>
              <a:rPr lang="fr-FR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</a:t>
            </a:r>
            <a:r>
              <a:rPr lang="ar-DZ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: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في مناطقهم الأصلية بعد خلق نشاطات اقتصادية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ثقافية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، منتجة للسلع والخدمات المدرة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للمداخيل.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</a:t>
            </a:r>
            <a:endParaRPr lang="ar-DZ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marR="0" lvl="0" indent="0" algn="justLow" rtl="1">
              <a:spcBef>
                <a:spcPts val="0"/>
              </a:spcBef>
              <a:spcAft>
                <a:spcPts val="0"/>
              </a:spcAft>
              <a:buNone/>
            </a:pPr>
            <a:r>
              <a:rPr lang="ar-DZ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تنمية روح المقاولة</a:t>
            </a:r>
            <a:r>
              <a:rPr lang="fr-FR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</a:t>
            </a:r>
            <a:r>
              <a:rPr lang="ar-DZ" b="1" dirty="0" smtClean="0"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: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التي تساعد الأفراد في اندماجهم الاجتماعي</a:t>
            </a:r>
            <a:r>
              <a:rPr lang="fr-FR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.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349B84D-A234-4296-B4C9-92A57C6D1A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4257" y="321582"/>
            <a:ext cx="5141686" cy="854075"/>
          </a:xfrm>
        </p:spPr>
        <p:txBody>
          <a:bodyPr>
            <a:noAutofit/>
          </a:bodyPr>
          <a:lstStyle/>
          <a:p>
            <a:pPr marL="0" marR="0" lvl="0" indent="0" rtl="1">
              <a:spcBef>
                <a:spcPts val="0"/>
              </a:spcBef>
              <a:spcAft>
                <a:spcPts val="0"/>
              </a:spcAft>
            </a:pPr>
            <a:r>
              <a:rPr lang="ar-DZ" sz="5400" dirty="0" smtClean="0">
                <a:solidFill>
                  <a:schemeClr val="dk1"/>
                </a:solidFill>
                <a:latin typeface="Constantia"/>
                <a:ea typeface="Constantia"/>
                <a:cs typeface="Constantia"/>
                <a:sym typeface="Constantia"/>
              </a:rPr>
              <a:t>المهام الأساسية للوكالة</a:t>
            </a:r>
            <a:endParaRPr lang="ar-DZ" sz="5400" dirty="0">
              <a:solidFill>
                <a:schemeClr val="dk1"/>
              </a:solidFill>
              <a:latin typeface="Constantia"/>
              <a:ea typeface="Constantia"/>
              <a:cs typeface="Constantia"/>
              <a:sym typeface="Constantia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BE780FC3-EBC9-4538-91F6-C3852A6555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0571" y="1781991"/>
            <a:ext cx="7372404" cy="3675380"/>
          </a:xfrm>
        </p:spPr>
        <p:txBody>
          <a:bodyPr>
            <a:norm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</a:pP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تسير القرض المصغر وفق التشريح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و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القانون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</a:pP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دعم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، نصح و مرافقة المستفيدين من القرض المصغر في إطار إنجاز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أنشطتهم ؛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</a:pP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وإبلاغ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المستفيدين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، ذوي المشاريع المؤهلة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للجهاز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، بمختلف المساعدات التي يحظون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بها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؛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</a:pP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وضمان متابعة الأنشطة التي ينجزها المستفيدون مع الحرص على احترام بنود دفاتر الشروط التي تربطهم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بالوكالة؛</a:t>
            </a:r>
            <a:endParaRPr lang="ar-DZ" dirty="0" smtClean="0">
              <a:latin typeface="Simplified Arabic" pitchFamily="18" charset="-78"/>
              <a:cs typeface="Simplified Arabic" pitchFamily="18" charset="-78"/>
            </a:endParaRP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</a:pP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 مساعدة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المستفيدين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، عند </a:t>
            </a:r>
            <a:r>
              <a:rPr lang="ar-DZ" dirty="0" err="1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الحاجة </a:t>
            </a:r>
            <a:r>
              <a:rPr lang="ar-DZ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، لدى المؤسسات والهيئات المعنية بتنفيذ مشاريعهم</a:t>
            </a:r>
            <a:r>
              <a:rPr lang="fr-FR" dirty="0" smtClean="0">
                <a:solidFill>
                  <a:schemeClr val="dk1"/>
                </a:solidFill>
                <a:latin typeface="Simplified Arabic" pitchFamily="18" charset="-78"/>
                <a:ea typeface="Constantia"/>
                <a:cs typeface="Simplified Arabic" pitchFamily="18" charset="-78"/>
                <a:sym typeface="Constantia"/>
              </a:rPr>
              <a:t>.</a:t>
            </a:r>
            <a:endParaRPr lang="ar-DZ" dirty="0" smtClean="0">
              <a:solidFill>
                <a:schemeClr val="dk1"/>
              </a:solidFill>
              <a:latin typeface="Simplified Arabic" pitchFamily="18" charset="-78"/>
              <a:ea typeface="Constantia"/>
              <a:cs typeface="Simplified Arabic" pitchFamily="18" charset="-78"/>
              <a:sym typeface="Constantia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492738-5ABF-4B0E-8DE3-867BE4D42F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2213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ce réservé pour une image  10" descr="pexels-pixabay-269077.jpg"/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0749" b="20749"/>
          <a:stretch>
            <a:fillRect/>
          </a:stretch>
        </p:blipFill>
        <p:spPr/>
      </p:pic>
      <p:sp>
        <p:nvSpPr>
          <p:cNvPr id="16" name="Shape">
            <a:extLst>
              <a:ext uri="{FF2B5EF4-FFF2-40B4-BE49-F238E27FC236}">
                <a16:creationId xmlns:a16="http://schemas.microsoft.com/office/drawing/2014/main" id="{5C4C83D4-FE4D-43F9-88BD-5DEAFA2A4C04}"/>
              </a:ext>
            </a:extLst>
          </p:cNvPr>
          <p:cNvSpPr/>
          <p:nvPr/>
        </p:nvSpPr>
        <p:spPr>
          <a:xfrm>
            <a:off x="7531100" y="473522"/>
            <a:ext cx="4654558" cy="89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01" y="14656"/>
                </a:moveTo>
                <a:lnTo>
                  <a:pt x="0" y="21600"/>
                </a:lnTo>
                <a:lnTo>
                  <a:pt x="3813" y="21600"/>
                </a:lnTo>
                <a:lnTo>
                  <a:pt x="3819" y="21539"/>
                </a:lnTo>
                <a:cubicBezTo>
                  <a:pt x="3996" y="19449"/>
                  <a:pt x="4397" y="18128"/>
                  <a:pt x="4833" y="18128"/>
                </a:cubicBezTo>
                <a:lnTo>
                  <a:pt x="21600" y="18128"/>
                </a:lnTo>
                <a:lnTo>
                  <a:pt x="21600" y="0"/>
                </a:lnTo>
                <a:lnTo>
                  <a:pt x="4939" y="0"/>
                </a:lnTo>
                <a:cubicBezTo>
                  <a:pt x="3065" y="0"/>
                  <a:pt x="1367" y="5746"/>
                  <a:pt x="601" y="14656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284E382-9EF1-4EBC-8F04-8C4130B8A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65143" y="2133600"/>
            <a:ext cx="4238172" cy="4194629"/>
          </a:xfrm>
        </p:spPr>
        <p:txBody>
          <a:bodyPr>
            <a:noAutofit/>
          </a:bodyPr>
          <a:lstStyle/>
          <a:p>
            <a:pPr marL="0" marR="0" lvl="0" indent="0" algn="justLow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pPr>
            <a:r>
              <a:rPr lang="ar-DZ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تملك الوكالة هيئة تحت اسم</a:t>
            </a:r>
            <a:r>
              <a:rPr lang="fr-F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/>
            </a:r>
            <a:br>
              <a:rPr lang="fr-FR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ar-DZ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" صندوق الضمان المشترك للقروض المصغرة " الذي يقوم بضمان القروض التي تمنحها البنوك و المؤسسات المالية المنخرطة فيه لفائدة المقاولين الذين </a:t>
            </a:r>
            <a:r>
              <a:rPr lang="ar-DZ" sz="2800" dirty="0" err="1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تلقو</a:t>
            </a:r>
            <a:r>
              <a:rPr lang="ar-DZ" sz="2800" dirty="0" smtClean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إشعارات بإعانات الوكالة الوطنية لتسيير القروض المصغرة .</a:t>
            </a:r>
            <a:endParaRPr lang="ar-DZ"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CE8A21-3691-4C04-B978-15B30DA2E9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2B7600-67E3-4D97-B453-880E2742B982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2" name="Shape">
            <a:extLst>
              <a:ext uri="{FF2B5EF4-FFF2-40B4-BE49-F238E27FC236}">
                <a16:creationId xmlns:a16="http://schemas.microsoft.com/office/drawing/2014/main" id="{841AF8CD-9BB3-46EA-BF36-06A6C5D2C1F8}"/>
              </a:ext>
            </a:extLst>
          </p:cNvPr>
          <p:cNvSpPr/>
          <p:nvPr/>
        </p:nvSpPr>
        <p:spPr>
          <a:xfrm>
            <a:off x="1" y="5444302"/>
            <a:ext cx="5548635" cy="89281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17546" y="3472"/>
                </a:moveTo>
                <a:lnTo>
                  <a:pt x="0" y="3472"/>
                </a:lnTo>
                <a:lnTo>
                  <a:pt x="0" y="21600"/>
                </a:lnTo>
                <a:lnTo>
                  <a:pt x="17452" y="21600"/>
                </a:lnTo>
                <a:cubicBezTo>
                  <a:pt x="19024" y="21600"/>
                  <a:pt x="20448" y="15854"/>
                  <a:pt x="21096" y="6944"/>
                </a:cubicBezTo>
                <a:lnTo>
                  <a:pt x="21600" y="0"/>
                </a:lnTo>
                <a:lnTo>
                  <a:pt x="18401" y="0"/>
                </a:lnTo>
                <a:lnTo>
                  <a:pt x="18396" y="61"/>
                </a:lnTo>
                <a:cubicBezTo>
                  <a:pt x="18248" y="2151"/>
                  <a:pt x="17912" y="3472"/>
                  <a:pt x="17546" y="3472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lIns="38100" tIns="38100" rIns="38100" bIns="38100" anchor="ctr"/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D5B2A1F-D95F-430D-94C8-2963D1E5317D}"/>
              </a:ext>
            </a:extLst>
          </p:cNvPr>
          <p:cNvSpPr/>
          <p:nvPr/>
        </p:nvSpPr>
        <p:spPr>
          <a:xfrm>
            <a:off x="0" y="4701426"/>
            <a:ext cx="5867400" cy="749227"/>
          </a:xfrm>
          <a:custGeom>
            <a:avLst/>
            <a:gdLst>
              <a:gd name="connsiteX0" fmla="*/ 0 w 289560"/>
              <a:gd name="connsiteY0" fmla="*/ 0 h 749227"/>
              <a:gd name="connsiteX1" fmla="*/ 289560 w 289560"/>
              <a:gd name="connsiteY1" fmla="*/ 0 h 749227"/>
              <a:gd name="connsiteX2" fmla="*/ 289560 w 289560"/>
              <a:gd name="connsiteY2" fmla="*/ 749227 h 749227"/>
              <a:gd name="connsiteX3" fmla="*/ 0 w 289560"/>
              <a:gd name="connsiteY3" fmla="*/ 749227 h 7492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60" h="749227">
                <a:moveTo>
                  <a:pt x="0" y="0"/>
                </a:moveTo>
                <a:lnTo>
                  <a:pt x="289560" y="0"/>
                </a:lnTo>
                <a:lnTo>
                  <a:pt x="289560" y="749227"/>
                </a:lnTo>
                <a:lnTo>
                  <a:pt x="0" y="749227"/>
                </a:ln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3EBB90B3-E0B2-4FF4-BA13-02AB0A898180}"/>
              </a:ext>
            </a:extLst>
          </p:cNvPr>
          <p:cNvSpPr/>
          <p:nvPr/>
        </p:nvSpPr>
        <p:spPr>
          <a:xfrm>
            <a:off x="5054601" y="1362521"/>
            <a:ext cx="7137399" cy="3338831"/>
          </a:xfrm>
          <a:custGeom>
            <a:avLst/>
            <a:gdLst>
              <a:gd name="connsiteX0" fmla="*/ 2162701 w 7137399"/>
              <a:gd name="connsiteY0" fmla="*/ 0 h 3338831"/>
              <a:gd name="connsiteX1" fmla="*/ 2475290 w 7137399"/>
              <a:gd name="connsiteY1" fmla="*/ 0 h 3338831"/>
              <a:gd name="connsiteX2" fmla="*/ 3296865 w 7137399"/>
              <a:gd name="connsiteY2" fmla="*/ 0 h 3338831"/>
              <a:gd name="connsiteX3" fmla="*/ 4276394 w 7137399"/>
              <a:gd name="connsiteY3" fmla="*/ 0 h 3338831"/>
              <a:gd name="connsiteX4" fmla="*/ 7129785 w 7137399"/>
              <a:gd name="connsiteY4" fmla="*/ 0 h 3338831"/>
              <a:gd name="connsiteX5" fmla="*/ 7137399 w 7137399"/>
              <a:gd name="connsiteY5" fmla="*/ 0 h 3338831"/>
              <a:gd name="connsiteX6" fmla="*/ 7137399 w 7137399"/>
              <a:gd name="connsiteY6" fmla="*/ 749228 h 3338831"/>
              <a:gd name="connsiteX7" fmla="*/ 4276394 w 7137399"/>
              <a:gd name="connsiteY7" fmla="*/ 749228 h 3338831"/>
              <a:gd name="connsiteX8" fmla="*/ 4276394 w 7137399"/>
              <a:gd name="connsiteY8" fmla="*/ 749228 h 3338831"/>
              <a:gd name="connsiteX9" fmla="*/ 2960511 w 7137399"/>
              <a:gd name="connsiteY9" fmla="*/ 749228 h 3338831"/>
              <a:gd name="connsiteX10" fmla="*/ 2138605 w 7137399"/>
              <a:gd name="connsiteY10" fmla="*/ 749228 h 3338831"/>
              <a:gd name="connsiteX11" fmla="*/ 1920091 w 7137399"/>
              <a:gd name="connsiteY11" fmla="*/ 890201 h 3338831"/>
              <a:gd name="connsiteX12" fmla="*/ 821575 w 7137399"/>
              <a:gd name="connsiteY12" fmla="*/ 3338831 h 3338831"/>
              <a:gd name="connsiteX13" fmla="*/ 0 w 7137399"/>
              <a:gd name="connsiteY13" fmla="*/ 3338831 h 3338831"/>
              <a:gd name="connsiteX14" fmla="*/ 1161891 w 7137399"/>
              <a:gd name="connsiteY14" fmla="*/ 749228 h 3338831"/>
              <a:gd name="connsiteX15" fmla="*/ 1226917 w 7137399"/>
              <a:gd name="connsiteY15" fmla="*/ 605782 h 3338831"/>
              <a:gd name="connsiteX16" fmla="*/ 2162701 w 7137399"/>
              <a:gd name="connsiteY16" fmla="*/ 0 h 333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7137399" h="3338831">
                <a:moveTo>
                  <a:pt x="2162701" y="0"/>
                </a:moveTo>
                <a:lnTo>
                  <a:pt x="2475290" y="0"/>
                </a:lnTo>
                <a:lnTo>
                  <a:pt x="3296865" y="0"/>
                </a:lnTo>
                <a:lnTo>
                  <a:pt x="4276394" y="0"/>
                </a:lnTo>
                <a:lnTo>
                  <a:pt x="7129785" y="0"/>
                </a:lnTo>
                <a:lnTo>
                  <a:pt x="7137399" y="0"/>
                </a:lnTo>
                <a:lnTo>
                  <a:pt x="7137399" y="749228"/>
                </a:lnTo>
                <a:lnTo>
                  <a:pt x="4276394" y="749228"/>
                </a:lnTo>
                <a:lnTo>
                  <a:pt x="4276394" y="749228"/>
                </a:lnTo>
                <a:lnTo>
                  <a:pt x="2960511" y="749228"/>
                </a:lnTo>
                <a:lnTo>
                  <a:pt x="2138605" y="749228"/>
                </a:lnTo>
                <a:cubicBezTo>
                  <a:pt x="2044862" y="749228"/>
                  <a:pt x="1958380" y="803947"/>
                  <a:pt x="1920091" y="890201"/>
                </a:cubicBezTo>
                <a:lnTo>
                  <a:pt x="821575" y="3338831"/>
                </a:lnTo>
                <a:lnTo>
                  <a:pt x="0" y="3338831"/>
                </a:lnTo>
                <a:lnTo>
                  <a:pt x="1161891" y="749228"/>
                </a:lnTo>
                <a:lnTo>
                  <a:pt x="1226917" y="605782"/>
                </a:lnTo>
                <a:cubicBezTo>
                  <a:pt x="1393279" y="237428"/>
                  <a:pt x="1759010" y="0"/>
                  <a:pt x="2162701" y="0"/>
                </a:cubicBezTo>
                <a:close/>
              </a:path>
            </a:pathLst>
          </a:custGeom>
          <a:solidFill>
            <a:schemeClr val="tx2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9C2740B-BC4D-4991-8B1B-70A036A19041}"/>
              </a:ext>
            </a:extLst>
          </p:cNvPr>
          <p:cNvSpPr/>
          <p:nvPr/>
        </p:nvSpPr>
        <p:spPr>
          <a:xfrm>
            <a:off x="5318760" y="2111821"/>
            <a:ext cx="2705112" cy="3338831"/>
          </a:xfrm>
          <a:custGeom>
            <a:avLst/>
            <a:gdLst>
              <a:gd name="connsiteX0" fmla="*/ 1883408 w 2705112"/>
              <a:gd name="connsiteY0" fmla="*/ 0 h 3338831"/>
              <a:gd name="connsiteX1" fmla="*/ 2705112 w 2705112"/>
              <a:gd name="connsiteY1" fmla="*/ 0 h 3338831"/>
              <a:gd name="connsiteX2" fmla="*/ 1478128 w 2705112"/>
              <a:gd name="connsiteY2" fmla="*/ 2733050 h 3338831"/>
              <a:gd name="connsiteX3" fmla="*/ 542382 w 2705112"/>
              <a:gd name="connsiteY3" fmla="*/ 3338831 h 3338831"/>
              <a:gd name="connsiteX4" fmla="*/ 229971 w 2705112"/>
              <a:gd name="connsiteY4" fmla="*/ 3338831 h 3338831"/>
              <a:gd name="connsiteX5" fmla="*/ 0 w 2705112"/>
              <a:gd name="connsiteY5" fmla="*/ 3338831 h 3338831"/>
              <a:gd name="connsiteX6" fmla="*/ 0 w 2705112"/>
              <a:gd name="connsiteY6" fmla="*/ 2589604 h 3338831"/>
              <a:gd name="connsiteX7" fmla="*/ 566527 w 2705112"/>
              <a:gd name="connsiteY7" fmla="*/ 2589604 h 3338831"/>
              <a:gd name="connsiteX8" fmla="*/ 784955 w 2705112"/>
              <a:gd name="connsiteY8" fmla="*/ 2448631 h 333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705112" h="3338831">
                <a:moveTo>
                  <a:pt x="1883408" y="0"/>
                </a:moveTo>
                <a:lnTo>
                  <a:pt x="2705112" y="0"/>
                </a:lnTo>
                <a:lnTo>
                  <a:pt x="1478128" y="2733050"/>
                </a:lnTo>
                <a:cubicBezTo>
                  <a:pt x="1312079" y="3101403"/>
                  <a:pt x="946175" y="3338831"/>
                  <a:pt x="542382" y="3338831"/>
                </a:cubicBezTo>
                <a:lnTo>
                  <a:pt x="229971" y="3338831"/>
                </a:lnTo>
                <a:lnTo>
                  <a:pt x="0" y="3338831"/>
                </a:lnTo>
                <a:lnTo>
                  <a:pt x="0" y="2589604"/>
                </a:lnTo>
                <a:lnTo>
                  <a:pt x="566527" y="2589604"/>
                </a:lnTo>
                <a:cubicBezTo>
                  <a:pt x="660511" y="2589604"/>
                  <a:pt x="746693" y="2534884"/>
                  <a:pt x="784955" y="2448631"/>
                </a:cubicBezTo>
                <a:close/>
              </a:path>
            </a:pathLst>
          </a:custGeom>
          <a:solidFill>
            <a:schemeClr val="accent3"/>
          </a:solidFill>
          <a:ln w="12700">
            <a:miter lim="400000"/>
          </a:ln>
        </p:spPr>
        <p:txBody>
          <a:bodyPr wrap="square" lIns="38100" tIns="38100" rIns="38100" bIns="38100" anchor="ctr">
            <a:noAutofit/>
          </a:bodyPr>
          <a:lstStyle/>
          <a:p>
            <a:pPr>
              <a:defRPr sz="3000"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6830291" y="1318551"/>
            <a:ext cx="648392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DZ" sz="4800" dirty="0" smtClean="0">
                <a:solidFill>
                  <a:schemeClr val="bg1"/>
                </a:solidFill>
                <a:latin typeface="Arial"/>
                <a:ea typeface="Arial"/>
                <a:sym typeface="Arial"/>
              </a:rPr>
              <a:t>صندوق الضمان المشترك </a:t>
            </a:r>
            <a:endParaRPr lang="fr-FR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5025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/>
          <p:cNvGraphicFramePr>
            <a:graphicFrameLocks noGrp="1"/>
          </p:cNvGraphicFramePr>
          <p:nvPr/>
        </p:nvGraphicFramePr>
        <p:xfrm>
          <a:off x="761996" y="719666"/>
          <a:ext cx="11042076" cy="573655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840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4034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4034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4034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4034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03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025503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u="none" strike="noStrike" cap="none" dirty="0"/>
                        <a:t>نسبة الفائدة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سلفة الوكالة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القرض البنكي 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المساهمة الشخصية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صنف المقاول 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قيمة المشروع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397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-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smtClean="0"/>
                        <a:t>100</a:t>
                      </a:r>
                      <a:r>
                        <a:rPr lang="fr-FR" sz="1800" dirty="0" smtClean="0"/>
                        <a:t>%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-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/>
                        <a:t>0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كل أصناف (شراء المواد الأولية)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لاتتجاوز100000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487412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-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smtClean="0"/>
                        <a:t>100</a:t>
                      </a:r>
                      <a:r>
                        <a:rPr lang="fr-FR" sz="1800" dirty="0" smtClean="0"/>
                        <a:t>%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err="1"/>
                        <a:t>-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0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Constantia"/>
                        <a:buNone/>
                      </a:pPr>
                      <a:r>
                        <a:rPr lang="ar-DZ" sz="1800"/>
                        <a:t>كل أصناف (شراء المواد الأولية)</a:t>
                      </a:r>
                      <a:endParaRPr sz="180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على مستوى الجنوب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لا تتجاوز 250000دج</a:t>
                      </a:r>
                      <a:endParaRPr sz="180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4416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smtClean="0"/>
                        <a:t>5 </a:t>
                      </a:r>
                      <a:r>
                        <a:rPr lang="ar-DZ" sz="1800" dirty="0"/>
                        <a:t>من النسبة 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/>
                        <a:t>مناطق الجنوب والهضاب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smtClean="0"/>
                        <a:t>29</a:t>
                      </a:r>
                      <a:r>
                        <a:rPr lang="fr-FR" sz="1800" dirty="0" smtClean="0"/>
                        <a:t>%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smtClean="0"/>
                        <a:t>70</a:t>
                      </a:r>
                      <a:r>
                        <a:rPr lang="fr-FR" sz="1800" dirty="0" smtClean="0"/>
                        <a:t>%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1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كل الأصناف</a:t>
                      </a:r>
                      <a:endParaRPr sz="1800"/>
                    </a:p>
                  </a:txBody>
                  <a:tcPr marL="91450" marR="91450" marT="45725" marB="45725" anchor="ctr"/>
                </a:tc>
                <a:tc row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/>
                        <a:t>لا تتجاوز</a:t>
                      </a:r>
                      <a:endParaRPr dirty="0"/>
                    </a:p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err="1"/>
                        <a:t>1000000دج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39736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20من نسبة الفائدة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 smtClean="0"/>
                        <a:t>29</a:t>
                      </a:r>
                      <a:r>
                        <a:rPr lang="fr-FR" sz="1800" dirty="0" smtClean="0"/>
                        <a:t>%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70%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/>
                        <a:t>1</a:t>
                      </a:r>
                      <a:endParaRPr sz="1800"/>
                    </a:p>
                  </a:txBody>
                  <a:tcPr marL="91450" marR="91450" marT="45725" marB="45725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ar-DZ" sz="1800" dirty="0"/>
                        <a:t>كل الأصناف </a:t>
                      </a:r>
                      <a:endParaRPr sz="1800" dirty="0"/>
                    </a:p>
                  </a:txBody>
                  <a:tcPr marL="91450" marR="91450" marT="45725" marB="45725" anchor="ctr"/>
                </a:tc>
                <a:tc vMerge="1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1450" marR="91450" marT="45725" marB="4572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ZoneTexte 2"/>
          <p:cNvSpPr txBox="1"/>
          <p:nvPr/>
        </p:nvSpPr>
        <p:spPr>
          <a:xfrm>
            <a:off x="4819650" y="0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DZ" sz="2400" b="1" dirty="0" smtClean="0"/>
              <a:t>الجدول المختصر </a:t>
            </a:r>
            <a:r>
              <a:rPr lang="ar-DZ" sz="2400" b="1" dirty="0" err="1" smtClean="0"/>
              <a:t>لانماط</a:t>
            </a:r>
            <a:r>
              <a:rPr lang="ar-DZ" sz="2400" b="1" dirty="0" smtClean="0"/>
              <a:t> التمويل </a:t>
            </a:r>
            <a:endParaRPr lang="fr-FR" sz="24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0156_T_PGO_Sigmoid-Abstract-16x9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56_T_PGO_Construction-16x9.pptx" id="{F2CEA75C-041D-4C02-AAA9-D45B28838B93}" vid="{0C298A33-0F38-42A5-9270-5F7FD4A4C9D3}"/>
    </a:ext>
  </a:extLst>
</a:theme>
</file>

<file path=ppt/theme/theme2.xml><?xml version="1.0" encoding="utf-8"?>
<a:theme xmlns:a="http://schemas.openxmlformats.org/drawingml/2006/main" name="Designed by Presentation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0156_T_PGO_Construction-16x9.pptx" id="{F2CEA75C-041D-4C02-AAA9-D45B28838B93}" vid="{DCCEA7A3-B808-4EF0-A034-2DB7C051AB1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0156_T_PGO_Sigmoid-Abstract-16x9</Template>
  <TotalTime>281</TotalTime>
  <Words>761</Words>
  <Application>Microsoft Office PowerPoint</Application>
  <PresentationFormat>Widescreen</PresentationFormat>
  <Paragraphs>150</Paragraphs>
  <Slides>15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8" baseType="lpstr">
      <vt:lpstr>Acme</vt:lpstr>
      <vt:lpstr>ae_Dimnah</vt:lpstr>
      <vt:lpstr>Arial</vt:lpstr>
      <vt:lpstr>Arial</vt:lpstr>
      <vt:lpstr>Calibri</vt:lpstr>
      <vt:lpstr>Calibri Light</vt:lpstr>
      <vt:lpstr>Constantia</vt:lpstr>
      <vt:lpstr>Open Sans</vt:lpstr>
      <vt:lpstr>Simplified Arabic</vt:lpstr>
      <vt:lpstr>Times New Roman</vt:lpstr>
      <vt:lpstr>Wingdings</vt:lpstr>
      <vt:lpstr>0156_T_PGO_Sigmoid-Abstract-16x9</vt:lpstr>
      <vt:lpstr>Designed by PresentationGO</vt:lpstr>
      <vt:lpstr>PowerPoint Presentation</vt:lpstr>
      <vt:lpstr>نشأة الوكالة</vt:lpstr>
      <vt:lpstr>تعريف الوكالة</vt:lpstr>
      <vt:lpstr>PowerPoint Presentation</vt:lpstr>
      <vt:lpstr>تنظيم الوكالة</vt:lpstr>
      <vt:lpstr>الأهداف العامة للوكالة</vt:lpstr>
      <vt:lpstr>المهام الأساسية للوكالة</vt:lpstr>
      <vt:lpstr>تملك الوكالة هيئة تحت اسم " صندوق الضمان المشترك للقروض المصغرة " الذي يقوم بضمان القروض التي تمنحها البنوك و المؤسسات المالية المنخرطة فيه لفائدة المقاولين الذين تلقو إشعارات بإعانات الوكالة الوطنية لتسيير القروض المصغرة .</vt:lpstr>
      <vt:lpstr>PowerPoint Presentation</vt:lpstr>
      <vt:lpstr>PowerPoint Presentation</vt:lpstr>
      <vt:lpstr>PowerPoint Presentation</vt:lpstr>
      <vt:lpstr>PowerPoint Presentation</vt:lpstr>
      <vt:lpstr>الامتيازات الجبائية: تابع</vt:lpstr>
      <vt:lpstr>توزيع القروض حسب القطاع النشاط منذ انشاء الوكالة الى 2020</vt:lpstr>
      <vt:lpstr>القروض الممنوحة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الوكالة الوطنية لتسيير  القرض المصغر</dc:title>
  <dc:creator>User</dc:creator>
  <dc:description>© Copyright PresentationGo.com</dc:description>
  <cp:lastModifiedBy>pc</cp:lastModifiedBy>
  <cp:revision>45</cp:revision>
  <dcterms:created xsi:type="dcterms:W3CDTF">2021-02-13T22:29:45Z</dcterms:created>
  <dcterms:modified xsi:type="dcterms:W3CDTF">2022-01-14T17:33:30Z</dcterms:modified>
  <cp:category>Templates</cp:category>
</cp:coreProperties>
</file>