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305" r:id="rId5"/>
    <p:sldId id="337" r:id="rId6"/>
    <p:sldId id="344" r:id="rId7"/>
    <p:sldId id="345" r:id="rId8"/>
    <p:sldId id="346" r:id="rId9"/>
    <p:sldId id="352" r:id="rId10"/>
    <p:sldId id="353" r:id="rId11"/>
    <p:sldId id="347" r:id="rId12"/>
    <p:sldId id="348" r:id="rId13"/>
    <p:sldId id="349" r:id="rId14"/>
    <p:sldId id="356" r:id="rId15"/>
    <p:sldId id="350" r:id="rId16"/>
    <p:sldId id="355" r:id="rId17"/>
    <p:sldId id="351" r:id="rId18"/>
    <p:sldId id="354" r:id="rId19"/>
    <p:sldId id="357" r:id="rId20"/>
    <p:sldId id="358" r:id="rId21"/>
    <p:sldId id="359" r:id="rId22"/>
    <p:sldId id="360" r:id="rId23"/>
    <p:sldId id="316" r:id="rId24"/>
  </p:sldIdLst>
  <p:sldSz cx="12192000" cy="6858000"/>
  <p:notesSz cx="6858000" cy="9144000"/>
  <p:defaultTex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eu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81" d="100"/>
          <a:sy n="81" d="100"/>
        </p:scale>
        <p:origin x="677" y="67"/>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39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835A2FAA-00D7-4906-94FC-52F75B867E12}" type="datetime1">
              <a:rPr lang="fr-FR" smtClean="0"/>
              <a:t>01/05/2024</a:t>
            </a:fld>
            <a:endParaRPr lang="fr-FR" dirty="0"/>
          </a:p>
        </p:txBody>
      </p:sp>
      <p:sp>
        <p:nvSpPr>
          <p:cNvPr id="4" name="Espace réservé du pied de page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5" name="Espace réservé du numéro de diapositive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17369B77-94AB-0344-9EBF-9DB9EE8D3ABC}" type="slidenum">
              <a:rPr lang="fr-FR" smtClean="0"/>
              <a:t>‹N°›</a:t>
            </a:fld>
            <a:endParaRPr lang="fr-FR"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fr-FR" sz="1200"/>
            </a:lvl1pPr>
          </a:lstStyle>
          <a:p>
            <a:fld id="{E80C4560-5FBB-485D-BE83-008463A93D3F}" type="datetime1">
              <a:rPr lang="fr-FR" smtClean="0"/>
              <a:pPr/>
              <a:t>01/05/2024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fr-FR"/>
            </a:defPPr>
          </a:lstStyle>
          <a:p>
            <a:pPr rtl="0"/>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0775476F-A808-1F46-A368-07984F6DA22E}" type="slidenum">
              <a:rPr lang="fr-FR" smtClean="0"/>
              <a:t>‹N°›</a:t>
            </a:fld>
            <a:endParaRPr lang="fr-FR"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1</a:t>
            </a:fld>
            <a:endParaRPr lang="fr-FR" dirty="0"/>
          </a:p>
        </p:txBody>
      </p:sp>
    </p:spTree>
    <p:extLst>
      <p:ext uri="{BB962C8B-B14F-4D97-AF65-F5344CB8AC3E}">
        <p14:creationId xmlns:p14="http://schemas.microsoft.com/office/powerpoint/2010/main" val="2830619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2</a:t>
            </a:fld>
            <a:endParaRPr lang="fr-FR" dirty="0"/>
          </a:p>
        </p:txBody>
      </p:sp>
    </p:spTree>
    <p:extLst>
      <p:ext uri="{BB962C8B-B14F-4D97-AF65-F5344CB8AC3E}">
        <p14:creationId xmlns:p14="http://schemas.microsoft.com/office/powerpoint/2010/main" val="546447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20</a:t>
            </a:fld>
            <a:endParaRPr lang="fr-FR" dirty="0"/>
          </a:p>
        </p:txBody>
      </p:sp>
    </p:spTree>
    <p:extLst>
      <p:ext uri="{BB962C8B-B14F-4D97-AF65-F5344CB8AC3E}">
        <p14:creationId xmlns:p14="http://schemas.microsoft.com/office/powerpoint/2010/main" val="2140470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tx2"/>
        </a:solidFill>
        <a:effectLst/>
      </p:bgPr>
    </p:bg>
    <p:spTree>
      <p:nvGrpSpPr>
        <p:cNvPr id="1" name=""/>
        <p:cNvGrpSpPr/>
        <p:nvPr/>
      </p:nvGrpSpPr>
      <p:grpSpPr>
        <a:xfrm>
          <a:off x="0" y="0"/>
          <a:ext cx="0" cy="0"/>
          <a:chOff x="0" y="0"/>
          <a:chExt cx="0" cy="0"/>
        </a:xfrm>
      </p:grpSpPr>
      <p:pic>
        <p:nvPicPr>
          <p:cNvPr id="5" name="Image 4" descr="Image contenant du texte, une plante&#10;&#10;Description générée automatiquement">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e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cxnSp>
        <p:nvCxnSpPr>
          <p:cNvPr id="9" name="Connecteur droit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Image 10" descr="Image contenant du texte&#10;&#10;Description générée automatiquement">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e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Image contenant des articles en céramique, de la porcelaine&#10;&#10;Description générée automatiquement">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Imag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r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rtlCol="0" anchor="b">
            <a:noAutofit/>
          </a:bodyPr>
          <a:lstStyle>
            <a:lvl1pPr algn="ctr">
              <a:defRPr lang="fr-FR" sz="4600"/>
            </a:lvl1pPr>
          </a:lstStyle>
          <a:p>
            <a:pPr rtl="0"/>
            <a:r>
              <a:rPr lang="fr-FR"/>
              <a:t>Modifiez le style du titre</a:t>
            </a:r>
          </a:p>
        </p:txBody>
      </p:sp>
      <p:sp>
        <p:nvSpPr>
          <p:cNvPr id="3" name="Sous-titr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rtlCol="0"/>
          <a:lstStyle>
            <a:lvl1pPr marL="0" indent="0" algn="ctr">
              <a:buNone/>
              <a:defRPr lang="fr-FR" sz="2400"/>
            </a:lvl1pPr>
            <a:lvl2pPr marL="457200" indent="0" algn="ctr">
              <a:buNone/>
              <a:defRPr lang="fr-FR" sz="2000"/>
            </a:lvl2pPr>
            <a:lvl3pPr marL="914400" indent="0" algn="ctr">
              <a:buNone/>
              <a:defRPr lang="fr-FR" sz="1800"/>
            </a:lvl3pPr>
            <a:lvl4pPr marL="1371600" indent="0" algn="ctr">
              <a:buNone/>
              <a:defRPr lang="fr-FR" sz="1600"/>
            </a:lvl4pPr>
            <a:lvl5pPr marL="1828800" indent="0" algn="ctr">
              <a:buNone/>
              <a:defRPr lang="fr-FR" sz="1600"/>
            </a:lvl5pPr>
            <a:lvl6pPr marL="2286000" indent="0" algn="ctr">
              <a:buNone/>
              <a:defRPr lang="fr-FR" sz="1600"/>
            </a:lvl6pPr>
            <a:lvl7pPr marL="2743200" indent="0" algn="ctr">
              <a:buNone/>
              <a:defRPr lang="fr-FR" sz="1600"/>
            </a:lvl7pPr>
            <a:lvl8pPr marL="3200400" indent="0" algn="ctr">
              <a:buNone/>
              <a:defRPr lang="fr-FR" sz="1600"/>
            </a:lvl8pPr>
            <a:lvl9pPr marL="3657600" indent="0" algn="ctr">
              <a:buNone/>
              <a:defRPr lang="fr-FR" sz="1600"/>
            </a:lvl9pPr>
          </a:lstStyle>
          <a:p>
            <a:pPr rtl="0"/>
            <a:r>
              <a:rPr lang="fr-FR"/>
              <a:t>Modifiez le style des sous-titres du masque</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re et contenu">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9" name="Image 8" descr="Image contenant un tissu&#10;&#10;Description générée automatiquement">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Image contenant une fleur, une plante&#10;&#10;Description générée automatiquement">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4" name="Espace réservé du pied de page 13">
            <a:extLst>
              <a:ext uri="{FF2B5EF4-FFF2-40B4-BE49-F238E27FC236}">
                <a16:creationId xmlns:a16="http://schemas.microsoft.com/office/drawing/2014/main" id="{C6C79F3B-6B68-BA3C-6CBE-C26E339E450E}"/>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15" name="Espace réservé du numéro de diapositive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Mise en page personnalisé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r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3" name="Espace réservé du pied de page 2">
            <a:extLst>
              <a:ext uri="{FF2B5EF4-FFF2-40B4-BE49-F238E27FC236}">
                <a16:creationId xmlns:a16="http://schemas.microsoft.com/office/drawing/2014/main" id="{E158D7F8-0920-52BA-580D-07249122876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
        <p:nvSpPr>
          <p:cNvPr id="12" name="Espace réservé du contenu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36" name="Image 35" descr="Gros plan d’un arbre&#10;&#10;Description générée automatiquement avec un niveau de confiance moyen">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rtlCol="0"/>
          <a:lstStyle>
            <a:defPPr>
              <a:defRPr lang="fr-FR"/>
            </a:defPPr>
          </a:lstStyle>
          <a:p>
            <a:pPr rtl="0"/>
            <a:r>
              <a:rPr lang="fr-FR"/>
              <a:t>Modifiez le style du titre</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29" name="Espace réservé du texte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rtlCol="0" anchor="b">
            <a:normAutofit/>
          </a:bodyPr>
          <a:lstStyle>
            <a:lvl1pPr marL="0" indent="0">
              <a:buFont typeface="Arial" panose="020B0604020202020204" pitchFamily="34" charse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30" name="Espace réservé du contenu 3">
            <a:extLst>
              <a:ext uri="{FF2B5EF4-FFF2-40B4-BE49-F238E27FC236}">
                <a16:creationId xmlns:a16="http://schemas.microsoft.com/office/drawing/2014/main" id="{0017BF0C-B2B7-932F-A9AE-5BFAE4AB5C4D}"/>
              </a:ext>
            </a:extLst>
          </p:cNvPr>
          <p:cNvSpPr>
            <a:spLocks noGrp="1"/>
          </p:cNvSpPr>
          <p:nvPr>
            <p:ph sz="half" idx="2" hasCustomPrompt="1"/>
          </p:nvPr>
        </p:nvSpPr>
        <p:spPr>
          <a:xfrm>
            <a:off x="6289612" y="2770632"/>
            <a:ext cx="5065776" cy="1554480"/>
          </a:xfrm>
        </p:spPr>
        <p:txBody>
          <a:bodyPr rtlCol="0">
            <a:normAutofit/>
          </a:bodyPr>
          <a:lstStyle>
            <a:lvl1pPr marL="228600" indent="-228600">
              <a:buClr>
                <a:srgbClr val="73292A"/>
              </a:buClr>
              <a:buFont typeface="Arial" panose="020B0604020202020204" pitchFamily="34" charset="0"/>
              <a:buChar char="•"/>
              <a:defRPr lang="fr-FR" sz="1600"/>
            </a:lvl1pPr>
            <a:lvl2pPr marL="685800" indent="-228600">
              <a:buClr>
                <a:srgbClr val="73292A"/>
              </a:buClr>
              <a:buFont typeface="Arial" panose="020B0604020202020204" pitchFamily="34" charset="0"/>
              <a:buChar char="•"/>
              <a:defRPr lang="fr-FR" sz="1400"/>
            </a:lvl2pPr>
            <a:lvl3pPr marL="1143000" indent="-228600">
              <a:buClr>
                <a:srgbClr val="73292A"/>
              </a:buClr>
              <a:buFont typeface="Arial" panose="020B0604020202020204" pitchFamily="34" charset="0"/>
              <a:buChar char="•"/>
              <a:defRPr lang="fr-FR" sz="1200"/>
            </a:lvl3pPr>
            <a:lvl4pPr marL="1600200" indent="-228600">
              <a:buClr>
                <a:srgbClr val="73292A"/>
              </a:buClr>
              <a:buFont typeface="Arial" panose="020B0604020202020204" pitchFamily="34" charset="0"/>
              <a:buChar char="•"/>
              <a:defRPr lang="fr-FR" sz="1100"/>
            </a:lvl4pPr>
            <a:lvl5pPr marL="2057400" indent="-228600">
              <a:buClr>
                <a:srgbClr val="73292A"/>
              </a:buClr>
              <a:buFont typeface="Arial" panose="020B0604020202020204" pitchFamily="34" charset="0"/>
              <a:buChar char="•"/>
              <a:defRPr lang="fr-FR" sz="1100"/>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31" name="Espace réservé du texte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rtlCol="0" anchor="b">
            <a:normAutofit/>
          </a:bodyPr>
          <a:lstStyle>
            <a:lvl1pPr marL="0" indent="0">
              <a:buFont typeface="Arial" panose="020B0604020202020204" pitchFamily="34" charse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32" name="Espace réservé du contenu 5">
            <a:extLst>
              <a:ext uri="{FF2B5EF4-FFF2-40B4-BE49-F238E27FC236}">
                <a16:creationId xmlns:a16="http://schemas.microsoft.com/office/drawing/2014/main" id="{9BEB2D80-6263-5794-6A1A-CFF345F7A92E}"/>
              </a:ext>
            </a:extLst>
          </p:cNvPr>
          <p:cNvSpPr>
            <a:spLocks noGrp="1"/>
          </p:cNvSpPr>
          <p:nvPr>
            <p:ph sz="quarter" idx="4" hasCustomPrompt="1"/>
          </p:nvPr>
        </p:nvSpPr>
        <p:spPr>
          <a:xfrm>
            <a:off x="6289612" y="4791456"/>
            <a:ext cx="5065776" cy="1408176"/>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pic>
        <p:nvPicPr>
          <p:cNvPr id="38" name="Image 37" descr="Groupe de fleurs&#10;&#10;Description générée automatiquement avec un faible niveau de confia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Espace réservé du texte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rtlCol="0" anchor="ctr">
            <a:normAutofit/>
          </a:bodyPr>
          <a:lstStyle>
            <a:lvl1pPr marL="0" indent="0" algn="ctr">
              <a:spcBef>
                <a:spcPts val="0"/>
              </a:spcBef>
              <a:buNone/>
              <a:defRPr lang="fr-FR" sz="30000">
                <a:solidFill>
                  <a:schemeClr val="bg1"/>
                </a:solidFill>
                <a:latin typeface="+mj-lt"/>
              </a:defRPr>
            </a:lvl1pPr>
          </a:lstStyle>
          <a:p>
            <a:pPr lvl="0" rtl="0"/>
            <a:r>
              <a:rPr lang="fr-FR"/>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a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cxnSp>
        <p:nvCxnSpPr>
          <p:cNvPr id="12" name="Connecteur droit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Image 13" descr="Image contenant un mollusque, un insecte&#10;&#10;Description générée automatiquement">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fr-FR"/>
            </a:lvl1pPr>
          </a:lstStyle>
          <a:p>
            <a:pPr rtl="0"/>
            <a:r>
              <a:rPr lang="fr-FR"/>
              <a:t>Modifiez le style du titre</a:t>
            </a:r>
          </a:p>
        </p:txBody>
      </p:sp>
      <p:sp>
        <p:nvSpPr>
          <p:cNvPr id="3" name="Espace réservé du texte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4" name="Espace réservé du contenu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fr-FR" sz="1600"/>
            </a:lvl1pPr>
            <a:lvl2pPr marL="685800" indent="-228600">
              <a:buClr>
                <a:srgbClr val="73292A"/>
              </a:buClr>
              <a:buFont typeface="Arial" panose="020B0604020202020204" pitchFamily="34" charset="0"/>
              <a:buChar char="•"/>
              <a:defRPr lang="fr-FR" sz="1400"/>
            </a:lvl2pPr>
            <a:lvl3pPr marL="1143000" indent="-228600">
              <a:buClr>
                <a:srgbClr val="73292A"/>
              </a:buClr>
              <a:buFont typeface="Arial" panose="020B0604020202020204" pitchFamily="34" charset="0"/>
              <a:buChar char="•"/>
              <a:defRPr lang="fr-FR" sz="1200"/>
            </a:lvl3pPr>
            <a:lvl4pPr marL="1600200" indent="-228600">
              <a:buClr>
                <a:srgbClr val="73292A"/>
              </a:buClr>
              <a:buFont typeface="Arial" panose="020B0604020202020204" pitchFamily="34" charset="0"/>
              <a:buChar char="•"/>
              <a:defRPr lang="fr-FR" sz="1100"/>
            </a:lvl4pPr>
            <a:lvl5pPr marL="2057400" indent="-228600">
              <a:buClr>
                <a:srgbClr val="73292A"/>
              </a:buClr>
              <a:buFont typeface="Arial" panose="020B0604020202020204" pitchFamily="34" charset="0"/>
              <a:buChar cha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texte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4498848"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6" name="Espace réservé du contenu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15" name="Espace réservé du texte 4">
            <a:extLst>
              <a:ext uri="{FF2B5EF4-FFF2-40B4-BE49-F238E27FC236}">
                <a16:creationId xmlns:a16="http://schemas.microsoft.com/office/drawing/2014/main" id="{F270D939-D128-D431-82CE-9C15D5A7AA9A}"/>
              </a:ext>
            </a:extLst>
          </p:cNvPr>
          <p:cNvSpPr>
            <a:spLocks noGrp="1"/>
          </p:cNvSpPr>
          <p:nvPr>
            <p:ph type="body" sz="quarter" idx="13" hasCustomPrompt="1"/>
          </p:nvPr>
        </p:nvSpPr>
        <p:spPr>
          <a:xfrm>
            <a:off x="7909560"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16" name="Espace réservé du contenu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pic>
        <p:nvPicPr>
          <p:cNvPr id="6" name="Image 5" descr="Image contenant un tissu&#10;&#10;Description générée automatiquement">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8" name="Image 7" descr="Image contenant une fleur, une plante&#10;&#10;Description générée automatiquement">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Image 9" descr="Gros plan d’une fleur&#10;&#10;Description générée automatiquement avec un faible niveau de confia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Image 11" descr="Gros plan d’une fleur&#10;&#10;Description générée automatiquement avec un faible niveau de confia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2" name="Titr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fr-FR"/>
            </a:lvl1pPr>
          </a:lstStyle>
          <a:p>
            <a:pPr rtl="0"/>
            <a:r>
              <a:rPr lang="fr-FR"/>
              <a:t>Modifiez le style du titre</a:t>
            </a:r>
          </a:p>
        </p:txBody>
      </p:sp>
      <p:sp>
        <p:nvSpPr>
          <p:cNvPr id="19" name="Espace réservé du contenu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rtlCol="0" anchor="ctr">
            <a:normAutofit/>
          </a:bodyPr>
          <a:lstStyle>
            <a:lvl1pPr marL="0" indent="0" algn="l">
              <a:lnSpc>
                <a:spcPct val="150000"/>
              </a:lnSpc>
              <a:buNone/>
              <a:defRPr lang="fr-FR" sz="2400">
                <a:latin typeface="Gill Sans Nova Light" panose="020F0302020204030204" pitchFamily="34" charset="0"/>
                <a:cs typeface="Gill Sans Nova Light" panose="020F0302020204030204" pitchFamily="34" charset="0"/>
              </a:defRPr>
            </a:lvl1pPr>
            <a:lvl2pPr algn="l">
              <a:lnSpc>
                <a:spcPct val="150000"/>
              </a:lnSpc>
              <a:defRPr lang="fr-FR" sz="2000">
                <a:latin typeface="Gill Sans Nova Light" panose="020F0302020204030204" pitchFamily="34" charset="0"/>
                <a:cs typeface="Gill Sans Nova Light" panose="020F0302020204030204" pitchFamily="34" charset="0"/>
              </a:defRPr>
            </a:lvl2pPr>
            <a:lvl3pPr algn="ctr">
              <a:defRPr lang="fr-FR" sz="1600">
                <a:latin typeface="Gill Sans Nova Light" panose="020F0302020204030204" pitchFamily="34" charset="0"/>
                <a:cs typeface="Gill Sans Nova Light" panose="020F0302020204030204" pitchFamily="34" charset="0"/>
              </a:defRPr>
            </a:lvl3pPr>
            <a:lvl4pPr algn="ctr">
              <a:defRPr lang="fr-FR" sz="1400">
                <a:latin typeface="Gill Sans Nova Light" panose="020F0302020204030204" pitchFamily="34" charset="0"/>
                <a:cs typeface="Gill Sans Nova Light" panose="020F0302020204030204" pitchFamily="34" charset="0"/>
              </a:defRPr>
            </a:lvl4pPr>
            <a:lvl5pPr algn="ctr">
              <a:defRPr lang="fr-FR" sz="1400">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Image contenant un mollusque, un insecte&#10;&#10;Description générée automatiquement">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r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3" name="Espace réservé du contenu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contenu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pied de page 4">
            <a:extLst>
              <a:ext uri="{FF2B5EF4-FFF2-40B4-BE49-F238E27FC236}">
                <a16:creationId xmlns:a16="http://schemas.microsoft.com/office/drawing/2014/main" id="{C119B248-9F11-0A11-E6AF-776D371E14A3}"/>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8" name="Espace réservé du numéro de diapositive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7" name="Image 6" descr="Image contenant un mollusque, un insecte&#10;&#10;Description générée automatiquement">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r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4" name="Espace réservé du pied de page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5" name="Espace réservé du numéro de diapositive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AC6CA6E-C1AB-4B24-80C7-A4B12640BE6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rtlCol="0" anchor="b"/>
          <a:lstStyle>
            <a:lvl1pPr>
              <a:defRPr lang="fr-FR" sz="3200"/>
            </a:lvl1pPr>
          </a:lstStyle>
          <a:p>
            <a:pPr rtl="0"/>
            <a:r>
              <a:rPr lang="fr-FR"/>
              <a:t>Modifiez le style du titre</a:t>
            </a:r>
          </a:p>
        </p:txBody>
      </p:sp>
      <p:sp>
        <p:nvSpPr>
          <p:cNvPr id="3" name="Espace réservé du contenu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rtlCol="0"/>
          <a:lstStyle>
            <a:lvl1pPr>
              <a:defRPr lang="fr-FR" sz="3200"/>
            </a:lvl1pPr>
            <a:lvl2pPr>
              <a:defRPr lang="fr-FR" sz="2800"/>
            </a:lvl2pPr>
            <a:lvl3pPr>
              <a:defRPr lang="fr-FR" sz="2400"/>
            </a:lvl3pPr>
            <a:lvl4pPr>
              <a:defRPr lang="fr-FR" sz="2000"/>
            </a:lvl4pPr>
            <a:lvl5pPr>
              <a:defRPr lang="fr-FR" sz="2000"/>
            </a:lvl5pPr>
            <a:lvl6pPr>
              <a:defRPr lang="fr-FR" sz="2000"/>
            </a:lvl6pPr>
            <a:lvl7pPr>
              <a:defRPr lang="fr-FR" sz="2000"/>
            </a:lvl7pPr>
            <a:lvl8pPr>
              <a:defRPr lang="fr-FR" sz="2000"/>
            </a:lvl8pPr>
            <a:lvl9pPr>
              <a:defRPr lang="fr-FR" sz="2000"/>
            </a:lvl9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texte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rtlCol="0"/>
          <a:lstStyle>
            <a:lvl1pPr marL="0" indent="0">
              <a:buNone/>
              <a:defRPr lang="fr-FR" sz="16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sp>
        <p:nvSpPr>
          <p:cNvPr id="6" name="Espace réservé du pied de page 5">
            <a:extLst>
              <a:ext uri="{FF2B5EF4-FFF2-40B4-BE49-F238E27FC236}">
                <a16:creationId xmlns:a16="http://schemas.microsoft.com/office/drawing/2014/main" id="{F5AEF53B-C85C-47DB-ADE4-C1D9FA682945}"/>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rtlCol="0" anchor="b"/>
          <a:lstStyle>
            <a:lvl1pPr>
              <a:defRPr lang="fr-FR" sz="3200"/>
            </a:lvl1pPr>
          </a:lstStyle>
          <a:p>
            <a:pPr rtl="0"/>
            <a:r>
              <a:rPr lang="fr-FR"/>
              <a:t>Modifiez le style du titre</a:t>
            </a:r>
          </a:p>
        </p:txBody>
      </p:sp>
      <p:sp>
        <p:nvSpPr>
          <p:cNvPr id="3" name="Espace réservé d’image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rtlCol="0"/>
          <a:lstStyle>
            <a:lvl1pPr marL="0" indent="0">
              <a:buNone/>
              <a:defRPr lang="fr-FR" sz="3200"/>
            </a:lvl1pPr>
            <a:lvl2pPr marL="457200" indent="0">
              <a:buNone/>
              <a:defRPr lang="fr-FR" sz="2800"/>
            </a:lvl2pPr>
            <a:lvl3pPr marL="914400" indent="0">
              <a:buNone/>
              <a:defRPr lang="fr-FR" sz="2400"/>
            </a:lvl3pPr>
            <a:lvl4pPr marL="1371600" indent="0">
              <a:buNone/>
              <a:defRPr lang="fr-FR" sz="2000"/>
            </a:lvl4pPr>
            <a:lvl5pPr marL="1828800" indent="0">
              <a:buNone/>
              <a:defRPr lang="fr-FR" sz="2000"/>
            </a:lvl5pPr>
            <a:lvl6pPr marL="2286000" indent="0">
              <a:buNone/>
              <a:defRPr lang="fr-FR" sz="2000"/>
            </a:lvl6pPr>
            <a:lvl7pPr marL="2743200" indent="0">
              <a:buNone/>
              <a:defRPr lang="fr-FR" sz="2000"/>
            </a:lvl7pPr>
            <a:lvl8pPr marL="3200400" indent="0">
              <a:buNone/>
              <a:defRPr lang="fr-FR" sz="2000"/>
            </a:lvl8pPr>
            <a:lvl9pPr marL="3657600" indent="0">
              <a:buNone/>
              <a:defRPr lang="fr-FR" sz="2000"/>
            </a:lvl9pPr>
          </a:lstStyle>
          <a:p>
            <a:pPr rtl="0"/>
            <a:r>
              <a:rPr lang="fr-FR"/>
              <a:t>Cliquez sur l'icône pour ajouter une image</a:t>
            </a:r>
            <a:endParaRPr lang="fr-FR" dirty="0"/>
          </a:p>
        </p:txBody>
      </p:sp>
      <p:sp>
        <p:nvSpPr>
          <p:cNvPr id="4" name="Espace réservé du texte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rtlCol="0"/>
          <a:lstStyle>
            <a:lvl1pPr marL="0" indent="0">
              <a:buNone/>
              <a:defRPr lang="fr-FR" sz="16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sp>
        <p:nvSpPr>
          <p:cNvPr id="6" name="Espace réservé du pied de page 5">
            <a:extLst>
              <a:ext uri="{FF2B5EF4-FFF2-40B4-BE49-F238E27FC236}">
                <a16:creationId xmlns:a16="http://schemas.microsoft.com/office/drawing/2014/main" id="{08DA4DA3-10C7-48A6-9B15-38222B8CAD42}"/>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aison">
    <p:spTree>
      <p:nvGrpSpPr>
        <p:cNvPr id="1" name=""/>
        <p:cNvGrpSpPr/>
        <p:nvPr/>
      </p:nvGrpSpPr>
      <p:grpSpPr>
        <a:xfrm>
          <a:off x="0" y="0"/>
          <a:ext cx="0" cy="0"/>
          <a:chOff x="0" y="0"/>
          <a:chExt cx="0" cy="0"/>
        </a:xfrm>
      </p:grpSpPr>
      <p:pic>
        <p:nvPicPr>
          <p:cNvPr id="4" name="Image 3" descr="Image contenant un tissu&#10;&#10;Description générée automatiquement">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Groupe de fleurs&#10;&#10;Description générée automatiquement avec un faible niveau de confia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rtlCol="0"/>
          <a:lstStyle>
            <a:defPPr>
              <a:defRPr lang="fr-FR"/>
            </a:defPPr>
          </a:lstStyle>
          <a:p>
            <a:pPr rtl="0"/>
            <a:r>
              <a:rPr lang="fr-FR"/>
              <a:t>Modifiez le style du titre</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32" name="Espace réservé du contenu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rtlCol="0">
            <a:normAutofit/>
          </a:bodyPr>
          <a:lstStyle>
            <a:lvl1pPr marL="0" indent="0">
              <a:lnSpc>
                <a:spcPct val="150000"/>
              </a:lnSpc>
              <a:buClr>
                <a:srgbClr val="73292A"/>
              </a:buClr>
              <a:buNone/>
              <a:defRPr lang="fr-FR" sz="2400"/>
            </a:lvl1pPr>
            <a:lvl2pPr marL="228600">
              <a:buClr>
                <a:srgbClr val="73292A"/>
              </a:buClr>
              <a:defRPr lang="fr-FR" sz="2000"/>
            </a:lvl2pPr>
            <a:lvl3pPr marL="685800">
              <a:buClr>
                <a:srgbClr val="73292A"/>
              </a:buClr>
              <a:defRPr lang="fr-FR" sz="1800"/>
            </a:lvl3pPr>
            <a:lvl4pPr marL="1143000">
              <a:buClr>
                <a:srgbClr val="73292A"/>
              </a:buClr>
              <a:defRPr lang="fr-FR" sz="1600"/>
            </a:lvl4pPr>
            <a:lvl5pPr marL="1600200">
              <a:buClr>
                <a:srgbClr val="73292A"/>
              </a:buClr>
              <a:defRPr lang="fr-FR" sz="16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pic>
        <p:nvPicPr>
          <p:cNvPr id="6" name="Image 5" descr="Image contenant une fleur, une plante&#10;&#10;Description générée automatiquement">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Espace réservé du texte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rtlCol="0" anchor="ctr">
            <a:normAutofit/>
          </a:bodyPr>
          <a:lstStyle>
            <a:lvl1pPr marL="0" indent="0" algn="ctr">
              <a:spcBef>
                <a:spcPts val="0"/>
              </a:spcBef>
              <a:buNone/>
              <a:defRPr lang="fr-FR" sz="30000">
                <a:solidFill>
                  <a:schemeClr val="bg1"/>
                </a:solidFill>
                <a:latin typeface="+mj-lt"/>
              </a:defRPr>
            </a:lvl1pPr>
          </a:lstStyle>
          <a:p>
            <a:pPr lvl="0" rtl="0"/>
            <a:r>
              <a:rPr lang="fr-FR"/>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Image contenant un mollusque, un insecte&#10;&#10;Description générée automatiquement">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Imag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rtlCol="0">
            <a:normAutofit/>
          </a:bodyPr>
          <a:lstStyle>
            <a:lvl1pPr marL="0" indent="0" algn="ctr">
              <a:lnSpc>
                <a:spcPct val="100000"/>
              </a:lnSpc>
              <a:buNone/>
              <a:defRPr lang="fr-FR" sz="2000">
                <a:latin typeface="Gill Sans Nova Light" panose="020F0302020204030204" pitchFamily="34" charset="0"/>
                <a:cs typeface="Gill Sans Nova Light" panose="020F0302020204030204" pitchFamily="34" charset="0"/>
              </a:defRPr>
            </a:lvl1pPr>
            <a:lvl2pPr algn="ctr">
              <a:lnSpc>
                <a:spcPct val="100000"/>
              </a:lnSpc>
              <a:defRPr lang="fr-FR" sz="1800">
                <a:latin typeface="Gill Sans Nova Light" panose="020F0302020204030204" pitchFamily="34" charset="0"/>
                <a:cs typeface="Gill Sans Nova Light" panose="020F0302020204030204" pitchFamily="34" charset="0"/>
              </a:defRPr>
            </a:lvl2pPr>
            <a:lvl3pPr algn="ctr">
              <a:defRPr lang="fr-FR" sz="1600">
                <a:latin typeface="Gill Sans Nova Light" panose="020F0302020204030204" pitchFamily="34" charset="0"/>
                <a:cs typeface="Gill Sans Nova Light" panose="020F0302020204030204" pitchFamily="34" charset="0"/>
              </a:defRPr>
            </a:lvl3pPr>
            <a:lvl4pPr algn="ctr">
              <a:defRPr lang="fr-FR" sz="1400">
                <a:latin typeface="Gill Sans Nova Light" panose="020F0302020204030204" pitchFamily="34" charset="0"/>
                <a:cs typeface="Gill Sans Nova Light" panose="020F0302020204030204" pitchFamily="34" charset="0"/>
              </a:defRPr>
            </a:lvl4pPr>
            <a:lvl5pPr algn="ctr">
              <a:defRPr lang="fr-FR" sz="1400">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p:txBody>
      </p:sp>
      <p:sp>
        <p:nvSpPr>
          <p:cNvPr id="14" name="Espace réservé du pied de page 13">
            <a:extLst>
              <a:ext uri="{FF2B5EF4-FFF2-40B4-BE49-F238E27FC236}">
                <a16:creationId xmlns:a16="http://schemas.microsoft.com/office/drawing/2014/main" id="{2F05D25C-B703-1868-603E-D468EF44D794}"/>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15" name="Espace réservé du numéro de diapositive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Gros plan d’une plante&#10;&#10;Description générée automatiquement avec un faible niveau de confia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Image 8" descr="Image contenant des draps, du tissu&#10;&#10;Description générée automatiquement">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latin typeface="Gill Sans Light" panose="020B0302020104020203" pitchFamily="34" charset="-79"/>
              <a:cs typeface="Gill Sans Light" panose="020B0302020104020203" pitchFamily="34" charset="-79"/>
            </a:endParaRPr>
          </a:p>
        </p:txBody>
      </p:sp>
      <p:pic>
        <p:nvPicPr>
          <p:cNvPr id="15" name="Image 14" descr="Image contenant des articles en céramique, de la porcelaine&#10;&#10;Description générée automatiquement">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Image 16" descr="Image contenant du texte&#10;&#10;Description générée automatiquement">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rtlCol="0" anchor="b">
            <a:normAutofit/>
          </a:bodyPr>
          <a:lstStyle>
            <a:lvl1pPr algn="ctr">
              <a:defRPr lang="fr-FR" sz="4400"/>
            </a:lvl1pPr>
          </a:lstStyle>
          <a:p>
            <a:pPr rtl="0"/>
            <a:r>
              <a:rPr lang="fr-FR"/>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rtlCol="0" anchor="ctr"/>
          <a:lstStyle>
            <a:lvl1pPr marL="0" indent="0" algn="ctr">
              <a:buNone/>
              <a:defRPr lang="fr-FR" sz="2400">
                <a:solidFill>
                  <a:schemeClr val="tx1">
                    <a:tint val="75000"/>
                  </a:schemeClr>
                </a:solidFill>
              </a:defRPr>
            </a:lvl1pPr>
            <a:lvl2pPr marL="457200" indent="0">
              <a:buNone/>
              <a:defRPr lang="fr-FR" sz="2000">
                <a:solidFill>
                  <a:schemeClr val="tx1">
                    <a:tint val="75000"/>
                  </a:schemeClr>
                </a:solidFill>
              </a:defRPr>
            </a:lvl2pPr>
            <a:lvl3pPr marL="914400" indent="0">
              <a:buNone/>
              <a:defRPr lang="fr-FR" sz="1800">
                <a:solidFill>
                  <a:schemeClr val="tx1">
                    <a:tint val="75000"/>
                  </a:schemeClr>
                </a:solidFill>
              </a:defRPr>
            </a:lvl3pPr>
            <a:lvl4pPr marL="1371600" indent="0">
              <a:buNone/>
              <a:defRPr lang="fr-FR" sz="1600">
                <a:solidFill>
                  <a:schemeClr val="tx1">
                    <a:tint val="75000"/>
                  </a:schemeClr>
                </a:solidFill>
              </a:defRPr>
            </a:lvl4pPr>
            <a:lvl5pPr marL="1828800" indent="0">
              <a:buNone/>
              <a:defRPr lang="fr-FR" sz="1600">
                <a:solidFill>
                  <a:schemeClr val="tx1">
                    <a:tint val="75000"/>
                  </a:schemeClr>
                </a:solidFill>
              </a:defRPr>
            </a:lvl5pPr>
            <a:lvl6pPr marL="2286000" indent="0">
              <a:buNone/>
              <a:defRPr lang="fr-FR" sz="1600">
                <a:solidFill>
                  <a:schemeClr val="tx1">
                    <a:tint val="75000"/>
                  </a:schemeClr>
                </a:solidFill>
              </a:defRPr>
            </a:lvl6pPr>
            <a:lvl7pPr marL="2743200" indent="0">
              <a:buNone/>
              <a:defRPr lang="fr-FR" sz="1600">
                <a:solidFill>
                  <a:schemeClr val="tx1">
                    <a:tint val="75000"/>
                  </a:schemeClr>
                </a:solidFill>
              </a:defRPr>
            </a:lvl7pPr>
            <a:lvl8pPr marL="3200400" indent="0">
              <a:buNone/>
              <a:defRPr lang="fr-FR" sz="1600">
                <a:solidFill>
                  <a:schemeClr val="tx1">
                    <a:tint val="75000"/>
                  </a:schemeClr>
                </a:solidFill>
              </a:defRPr>
            </a:lvl8pPr>
            <a:lvl9pPr marL="3657600" indent="0">
              <a:buNone/>
              <a:defRPr lang="fr-FR" sz="1600">
                <a:solidFill>
                  <a:schemeClr val="tx1">
                    <a:tint val="75000"/>
                  </a:schemeClr>
                </a:solidFill>
              </a:defRPr>
            </a:lvl9pPr>
          </a:lstStyle>
          <a:p>
            <a:pPr lvl="0" rtl="0"/>
            <a:r>
              <a:rPr lang="fr-FR"/>
              <a:t>Cliquez pour modifier les styles du texte du masque</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vert">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En-tête de section">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8" name="Image 7" descr="Image contenant un tissu&#10;&#10;Description générée automatiquement">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6" name="Image 15" descr="Image contenant une fleur, une plante&#10;&#10;Description générée automatiquement">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Image 18" descr="Image contenant un mollusque, un insecte&#10;&#10;Description générée automatiquement">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fr-FR" sz="4400"/>
            </a:lvl1pPr>
          </a:lstStyle>
          <a:p>
            <a:pPr rtl="0"/>
            <a:r>
              <a:rPr lang="fr-FR"/>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rtlCol="0" anchor="ctr"/>
          <a:lstStyle>
            <a:lvl1pPr marL="0" indent="0" algn="ctr">
              <a:buNone/>
              <a:defRPr lang="fr-FR" sz="2400">
                <a:solidFill>
                  <a:schemeClr val="accent3"/>
                </a:solidFill>
              </a:defRPr>
            </a:lvl1pPr>
            <a:lvl2pPr marL="457200" indent="0">
              <a:buNone/>
              <a:defRPr lang="fr-FR" sz="2000">
                <a:solidFill>
                  <a:schemeClr val="tx1">
                    <a:tint val="75000"/>
                  </a:schemeClr>
                </a:solidFill>
              </a:defRPr>
            </a:lvl2pPr>
            <a:lvl3pPr marL="914400" indent="0">
              <a:buNone/>
              <a:defRPr lang="fr-FR" sz="1800">
                <a:solidFill>
                  <a:schemeClr val="tx1">
                    <a:tint val="75000"/>
                  </a:schemeClr>
                </a:solidFill>
              </a:defRPr>
            </a:lvl3pPr>
            <a:lvl4pPr marL="1371600" indent="0">
              <a:buNone/>
              <a:defRPr lang="fr-FR" sz="1600">
                <a:solidFill>
                  <a:schemeClr val="tx1">
                    <a:tint val="75000"/>
                  </a:schemeClr>
                </a:solidFill>
              </a:defRPr>
            </a:lvl4pPr>
            <a:lvl5pPr marL="1828800" indent="0">
              <a:buNone/>
              <a:defRPr lang="fr-FR" sz="1600">
                <a:solidFill>
                  <a:schemeClr val="tx1">
                    <a:tint val="75000"/>
                  </a:schemeClr>
                </a:solidFill>
              </a:defRPr>
            </a:lvl5pPr>
            <a:lvl6pPr marL="2286000" indent="0">
              <a:buNone/>
              <a:defRPr lang="fr-FR" sz="1600">
                <a:solidFill>
                  <a:schemeClr val="tx1">
                    <a:tint val="75000"/>
                  </a:schemeClr>
                </a:solidFill>
              </a:defRPr>
            </a:lvl6pPr>
            <a:lvl7pPr marL="2743200" indent="0">
              <a:buNone/>
              <a:defRPr lang="fr-FR" sz="1600">
                <a:solidFill>
                  <a:schemeClr val="tx1">
                    <a:tint val="75000"/>
                  </a:schemeClr>
                </a:solidFill>
              </a:defRPr>
            </a:lvl7pPr>
            <a:lvl8pPr marL="3200400" indent="0">
              <a:buNone/>
              <a:defRPr lang="fr-FR" sz="1600">
                <a:solidFill>
                  <a:schemeClr val="tx1">
                    <a:tint val="75000"/>
                  </a:schemeClr>
                </a:solidFill>
              </a:defRPr>
            </a:lvl8pPr>
            <a:lvl9pPr marL="3657600" indent="0">
              <a:buNone/>
              <a:defRPr lang="fr-FR" sz="1600">
                <a:solidFill>
                  <a:schemeClr val="tx1">
                    <a:tint val="75000"/>
                  </a:schemeClr>
                </a:solidFill>
              </a:defRPr>
            </a:lvl9pPr>
          </a:lstStyle>
          <a:p>
            <a:pPr lvl="0" rtl="0"/>
            <a:r>
              <a:rPr lang="fr-FR"/>
              <a:t>Cliquez pour modifier les styles du texte du masque</a:t>
            </a:r>
          </a:p>
        </p:txBody>
      </p:sp>
      <p:sp>
        <p:nvSpPr>
          <p:cNvPr id="27" name="Espace réservé du texte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fr-FR" sz="14000" b="1">
                <a:solidFill>
                  <a:schemeClr val="tx2"/>
                </a:solidFill>
                <a:latin typeface="+mj-lt"/>
              </a:defRPr>
            </a:lvl1pPr>
          </a:lstStyle>
          <a:p>
            <a:pPr lvl="0" rtl="0"/>
            <a:r>
              <a:rPr lang="fr-FR"/>
              <a:t>»</a:t>
            </a:r>
          </a:p>
        </p:txBody>
      </p:sp>
      <p:sp>
        <p:nvSpPr>
          <p:cNvPr id="28" name="Espace réservé du texte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fr-FR" sz="14000" b="1">
                <a:solidFill>
                  <a:schemeClr val="tx2"/>
                </a:solidFill>
                <a:latin typeface="+mj-lt"/>
              </a:defRPr>
            </a:lvl1pPr>
          </a:lstStyle>
          <a:p>
            <a:pPr lvl="0" rtl="0"/>
            <a:r>
              <a:rPr lang="fr-FR"/>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r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fr-FR"/>
            </a:lvl1pPr>
          </a:lstStyle>
          <a:p>
            <a:pPr rtl="0"/>
            <a:r>
              <a:rPr lang="fr-FR"/>
              <a:t>Modifiez le style du titre</a:t>
            </a:r>
          </a:p>
        </p:txBody>
      </p:sp>
      <p:sp>
        <p:nvSpPr>
          <p:cNvPr id="22" name="Espace réservé d’imag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0" name="Espace réservé du texte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21" name="Espace réservé du texte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1" name="Espace réservé d’imag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3" name="Espace réservé du texte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2" name="Espace réservé du texte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0" name="Espace réservé d’imag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5" name="Espace réservé du texte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4" name="Espace réservé du texte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29" name="Espace réservé d’imag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7" name="Espace réservé du texte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6" name="Espace réservé du texte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 name="Espace réservé du pied de page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position personnalisé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r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fr-FR"/>
            </a:lvl1pPr>
          </a:lstStyle>
          <a:p>
            <a:pPr rtl="0"/>
            <a:r>
              <a:rPr lang="fr-FR"/>
              <a:t>Modifiez le style du titre</a:t>
            </a:r>
          </a:p>
        </p:txBody>
      </p:sp>
      <p:sp>
        <p:nvSpPr>
          <p:cNvPr id="22" name="Espace réservé d’imag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0" name="Espace réservé du texte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21" name="Espace réservé du texte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46" name="Espace réservé d’image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45" name="Espace réservé du texte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44" name="Espace réservé du texte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1" name="Espace réservé d’imag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3" name="Espace réservé du texte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2" name="Espace réservé du texte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16" name="Espace réservé d’image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3" name="Espace réservé du texte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18" name="Espace réservé du texte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0" name="Espace réservé d’imag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5" name="Espace réservé du texte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4" name="Espace réservé du texte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14" name="Espace réservé d’image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7" name="Espace réservé du texte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25" name="Espace réservé du texte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29" name="Espace réservé d’imag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7" name="Espace réservé du texte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6" name="Espace réservé du texte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47" name="Espace réservé d’image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42" name="Espace réservé du texte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41" name="Espace réservé du texte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 name="Espace réservé du pied de page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fr-FR"/>
            </a:defPPr>
          </a:lstStyle>
          <a:p>
            <a:pPr rtl="0"/>
            <a:r>
              <a:rPr lang="fr-FR"/>
              <a:t>Modifiez le style du titre</a:t>
            </a:r>
          </a:p>
        </p:txBody>
      </p:sp>
      <p:sp>
        <p:nvSpPr>
          <p:cNvPr id="3" name="Espace réservé du texte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pied de page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fr-FR" sz="1200">
                <a:solidFill>
                  <a:schemeClr val="tx1"/>
                </a:solidFill>
                <a:latin typeface="Gill Sans Nova Light" panose="020F0302020204030204" pitchFamily="34" charset="0"/>
                <a:cs typeface="Gill Sans Nova Light" panose="020F0302020204030204" pitchFamily="34" charset="0"/>
              </a:defRPr>
            </a:lvl1pPr>
          </a:lstStyle>
          <a:p>
            <a:pPr rtl="0"/>
            <a:r>
              <a:rPr lang="fr-FR"/>
              <a:t>Titre de la présentation</a:t>
            </a:r>
            <a:endParaRPr lang="fr-FR" dirty="0"/>
          </a:p>
        </p:txBody>
      </p:sp>
      <p:sp>
        <p:nvSpPr>
          <p:cNvPr id="6" name="Espace réservé du numéro de diapositive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fr-FR"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lang="fr-F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fr-F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p:bodyStyle>
    <p:other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4180B-35BA-C28E-820F-59C84FBDD99A}"/>
              </a:ext>
            </a:extLst>
          </p:cNvPr>
          <p:cNvSpPr>
            <a:spLocks noGrp="1"/>
          </p:cNvSpPr>
          <p:nvPr>
            <p:ph type="ctrTitle"/>
          </p:nvPr>
        </p:nvSpPr>
        <p:spPr/>
        <p:txBody>
          <a:bodyPr rtlCol="0"/>
          <a:lstStyle>
            <a:defPPr>
              <a:defRPr lang="fr-FR"/>
            </a:defPPr>
          </a:lstStyle>
          <a:p>
            <a:pPr rtl="0"/>
            <a:r>
              <a:rPr lang="ar-DZ" sz="4400" spc="-20" dirty="0"/>
              <a:t>المقاولاتية </a:t>
            </a:r>
            <a:endParaRPr lang="fr-FR" sz="4400" spc="-20" dirty="0"/>
          </a:p>
        </p:txBody>
      </p:sp>
      <p:sp>
        <p:nvSpPr>
          <p:cNvPr id="3" name="Sous-titre 2">
            <a:extLst>
              <a:ext uri="{FF2B5EF4-FFF2-40B4-BE49-F238E27FC236}">
                <a16:creationId xmlns:a16="http://schemas.microsoft.com/office/drawing/2014/main" id="{626260E8-21BF-1371-4767-5E86248A7A7B}"/>
              </a:ext>
            </a:extLst>
          </p:cNvPr>
          <p:cNvSpPr>
            <a:spLocks noGrp="1"/>
          </p:cNvSpPr>
          <p:nvPr>
            <p:ph type="subTitle" idx="1"/>
          </p:nvPr>
        </p:nvSpPr>
        <p:spPr/>
        <p:txBody>
          <a:bodyPr rtlCol="0"/>
          <a:lstStyle>
            <a:defPPr>
              <a:defRPr lang="fr-FR"/>
            </a:defPPr>
          </a:lstStyle>
          <a:p>
            <a:pPr rtl="0"/>
            <a:r>
              <a:rPr lang="ar-DZ" dirty="0"/>
              <a:t>المحاضرة السابعة </a:t>
            </a:r>
            <a:endParaRPr lang="fr-FR" dirty="0"/>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10</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السوقية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يتم التركيز على كل من جانب التسويق والسوق المستهدف وتحديد جوانب المنافسة وحجمها</a:t>
            </a:r>
          </a:p>
          <a:p>
            <a:pPr algn="ctr" rtl="1"/>
            <a:endParaRPr lang="ar-DZ" sz="2400" b="1" dirty="0"/>
          </a:p>
          <a:p>
            <a:pPr algn="r" rtl="1"/>
            <a:r>
              <a:rPr lang="ar-DZ" sz="2400" b="1" dirty="0"/>
              <a:t>1-دراسة الجوانب التسويقية</a:t>
            </a:r>
          </a:p>
          <a:p>
            <a:pPr marL="800100" lvl="1" indent="-342900" algn="r" rtl="1">
              <a:buFont typeface="Arial" panose="020B0604020202020204" pitchFamily="34" charset="0"/>
              <a:buChar char="•"/>
            </a:pPr>
            <a:r>
              <a:rPr lang="ar-DZ" sz="2400" b="1" dirty="0"/>
              <a:t>تحديد القسم السوقي المستهدف (تحديد الزبائن المستهدفين)</a:t>
            </a:r>
          </a:p>
          <a:p>
            <a:pPr marL="800100" lvl="1" indent="-342900" algn="r" rtl="1">
              <a:buFont typeface="Arial" panose="020B0604020202020204" pitchFamily="34" charset="0"/>
              <a:buChar char="•"/>
            </a:pPr>
            <a:r>
              <a:rPr lang="ar-DZ" sz="2400" b="1" dirty="0"/>
              <a:t>تحديد الصناعة التي ينتمي اليها القسم السوقي</a:t>
            </a:r>
          </a:p>
          <a:p>
            <a:pPr marL="800100" lvl="1" indent="-342900" algn="r" rtl="1">
              <a:buFont typeface="Arial" panose="020B0604020202020204" pitchFamily="34" charset="0"/>
              <a:buChar char="•"/>
            </a:pPr>
            <a:r>
              <a:rPr lang="ar-DZ" sz="2400" b="1" dirty="0"/>
              <a:t>تقدير حجم السوق والمناطق الجغرافية المستهدفة</a:t>
            </a:r>
          </a:p>
          <a:p>
            <a:pPr marL="800100" lvl="1" indent="-342900" algn="r" rtl="1">
              <a:buFont typeface="Arial" panose="020B0604020202020204" pitchFamily="34" charset="0"/>
              <a:buChar char="•"/>
            </a:pPr>
            <a:r>
              <a:rPr lang="ar-DZ" sz="2400" b="1" dirty="0"/>
              <a:t>تقدير الحصة السوقية</a:t>
            </a:r>
          </a:p>
          <a:p>
            <a:pPr marL="800100" lvl="1" indent="-342900" algn="r" rtl="1">
              <a:buFont typeface="Arial" panose="020B0604020202020204" pitchFamily="34" charset="0"/>
              <a:buChar char="•"/>
            </a:pPr>
            <a:r>
              <a:rPr lang="ar-DZ" sz="2400" b="1" dirty="0"/>
              <a:t>تحديد العوامل الديموغرافية كمستوى الدخل ،السن، الجنس، المستوى التعليمي  </a:t>
            </a:r>
          </a:p>
        </p:txBody>
      </p:sp>
    </p:spTree>
    <p:extLst>
      <p:ext uri="{BB962C8B-B14F-4D97-AF65-F5344CB8AC3E}">
        <p14:creationId xmlns:p14="http://schemas.microsoft.com/office/powerpoint/2010/main" val="421514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11</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السوقية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DZ" sz="2400" b="1" dirty="0"/>
          </a:p>
          <a:p>
            <a:pPr algn="r" rtl="1"/>
            <a:r>
              <a:rPr lang="ar-DZ" sz="2400" b="1" dirty="0"/>
              <a:t>1-دراسة جوانب المنافسة</a:t>
            </a:r>
          </a:p>
          <a:p>
            <a:pPr marL="800100" lvl="1" indent="-342900" algn="r" rtl="1">
              <a:buFont typeface="Arial" panose="020B0604020202020204" pitchFamily="34" charset="0"/>
              <a:buChar char="•"/>
            </a:pPr>
            <a:r>
              <a:rPr lang="ar-DZ" sz="2400" b="1" dirty="0"/>
              <a:t>تحديد المنافسين المباشرين وغير المباشرين</a:t>
            </a:r>
          </a:p>
          <a:p>
            <a:pPr marL="800100" lvl="1" indent="-342900" algn="r" rtl="1">
              <a:buFont typeface="Arial" panose="020B0604020202020204" pitchFamily="34" charset="0"/>
              <a:buChar char="•"/>
            </a:pPr>
            <a:r>
              <a:rPr lang="ar-DZ" sz="2400" b="1" dirty="0"/>
              <a:t>تحديد أكبر المنافسين، حصصهم السوقية، منتجاتهم، أسواقهم، استراتيجياتهم، نقاط قوتهم وضعفهم.</a:t>
            </a:r>
          </a:p>
          <a:p>
            <a:pPr marL="800100" lvl="1" indent="-342900" algn="r" rtl="1">
              <a:buFont typeface="Arial" panose="020B0604020202020204" pitchFamily="34" charset="0"/>
              <a:buChar char="•"/>
            </a:pPr>
            <a:r>
              <a:rPr lang="ar-DZ" sz="2400" b="1" dirty="0"/>
              <a:t>قائمة الحواجز التي تمنع وتعرقل دخول مجال العمل</a:t>
            </a:r>
          </a:p>
          <a:p>
            <a:pPr marL="800100" lvl="1" indent="-342900" algn="r" rtl="1">
              <a:buFont typeface="Arial" panose="020B0604020202020204" pitchFamily="34" charset="0"/>
              <a:buChar char="•"/>
            </a:pPr>
            <a:r>
              <a:rPr lang="ar-DZ" sz="2400" b="1" dirty="0"/>
              <a:t>تحديد خصوصية المنتج المقدم بالنظر الى الرغبات غير المشبعة من طرف المنافسين</a:t>
            </a:r>
          </a:p>
          <a:p>
            <a:pPr marL="800100" lvl="1" indent="-342900" algn="r" rtl="1">
              <a:buFont typeface="Arial" panose="020B0604020202020204" pitchFamily="34" charset="0"/>
              <a:buChar char="•"/>
            </a:pPr>
            <a:r>
              <a:rPr lang="ar-DZ" sz="2400" b="1" dirty="0"/>
              <a:t>تحديد مدى صعوبة أو سهولة تقليد المنتج المقدم من طرف المنافسين</a:t>
            </a:r>
          </a:p>
          <a:p>
            <a:pPr marL="800100" lvl="1" indent="-342900" algn="r" rtl="1">
              <a:buFont typeface="Arial" panose="020B0604020202020204" pitchFamily="34" charset="0"/>
              <a:buChar char="•"/>
            </a:pPr>
            <a:r>
              <a:rPr lang="ar-DZ" sz="2400" b="1" dirty="0"/>
              <a:t>تقدير ردة فعل المنافسين</a:t>
            </a:r>
          </a:p>
          <a:p>
            <a:pPr lvl="1" algn="r" rtl="1"/>
            <a:endParaRPr lang="ar-DZ" sz="2400" b="1" dirty="0"/>
          </a:p>
        </p:txBody>
      </p:sp>
    </p:spTree>
    <p:extLst>
      <p:ext uri="{BB962C8B-B14F-4D97-AF65-F5344CB8AC3E}">
        <p14:creationId xmlns:p14="http://schemas.microsoft.com/office/powerpoint/2010/main" val="330284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12</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الفنية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677971"/>
            <a:ext cx="6787299" cy="50435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dirty="0">
                <a:solidFill>
                  <a:srgbClr val="000000"/>
                </a:solidFill>
                <a:latin typeface="droid-sans"/>
              </a:rPr>
              <a:t>يهتم المقاول في هذه المرحلة بدراسة جوانب المنتج المقترح، </a:t>
            </a:r>
          </a:p>
          <a:p>
            <a:pPr algn="r"/>
            <a:r>
              <a:rPr lang="ar-DZ" sz="2400" dirty="0">
                <a:solidFill>
                  <a:srgbClr val="000000"/>
                </a:solidFill>
                <a:latin typeface="droid-sans"/>
              </a:rPr>
              <a:t>وكذا دراسة تكنولوجيا الإنتاج والعوامل الحاسمة للنجاح في الصناعة</a:t>
            </a:r>
          </a:p>
          <a:p>
            <a:pPr algn="r"/>
            <a:r>
              <a:rPr lang="ar-DZ" sz="2400" dirty="0">
                <a:solidFill>
                  <a:srgbClr val="000000"/>
                </a:solidFill>
                <a:latin typeface="droid-sans"/>
              </a:rPr>
              <a:t>1-دراسة جوانب المنتج:</a:t>
            </a:r>
          </a:p>
          <a:p>
            <a:pPr marL="800100" lvl="1" indent="-342900" algn="r" rtl="1">
              <a:buFont typeface="Arial" panose="020B0604020202020204" pitchFamily="34" charset="0"/>
              <a:buChar char="•"/>
            </a:pPr>
            <a:r>
              <a:rPr lang="ar-DZ" sz="2400" dirty="0">
                <a:solidFill>
                  <a:srgbClr val="000000"/>
                </a:solidFill>
                <a:latin typeface="droid-sans"/>
              </a:rPr>
              <a:t>وصف المنتج وكيفية استخدامه من طرف المشتري </a:t>
            </a:r>
          </a:p>
          <a:p>
            <a:pPr marL="800100" lvl="1" indent="-342900" algn="r" rtl="1">
              <a:buFont typeface="Arial" panose="020B0604020202020204" pitchFamily="34" charset="0"/>
              <a:buChar char="•"/>
            </a:pPr>
            <a:r>
              <a:rPr lang="ar-DZ" sz="2400" dirty="0">
                <a:solidFill>
                  <a:srgbClr val="000000"/>
                </a:solidFill>
                <a:latin typeface="droid-sans"/>
              </a:rPr>
              <a:t>تحديد المواد الأولية اللازمة لصناعة المنتج وكيفية تأمين استمرارية التموين بالمواد الأولية اللازمة</a:t>
            </a:r>
          </a:p>
          <a:p>
            <a:pPr marL="800100" lvl="1" indent="-342900" algn="r" rtl="1">
              <a:buFont typeface="Arial" panose="020B0604020202020204" pitchFamily="34" charset="0"/>
              <a:buChar char="•"/>
            </a:pPr>
            <a:r>
              <a:rPr lang="ar-DZ" sz="2400" dirty="0">
                <a:solidFill>
                  <a:srgbClr val="000000"/>
                </a:solidFill>
                <a:latin typeface="droid-sans"/>
              </a:rPr>
              <a:t>وصف خطط لتجريب المنتج لضمان سلامة أمن وأداء المنتج</a:t>
            </a:r>
          </a:p>
          <a:p>
            <a:pPr marL="800100" lvl="1" indent="-342900" algn="r" rtl="1">
              <a:buFont typeface="Arial" panose="020B0604020202020204" pitchFamily="34" charset="0"/>
              <a:buChar char="•"/>
            </a:pPr>
            <a:r>
              <a:rPr lang="ar-DZ" sz="2400" dirty="0">
                <a:solidFill>
                  <a:srgbClr val="000000"/>
                </a:solidFill>
                <a:latin typeface="droid-sans"/>
              </a:rPr>
              <a:t>وصف الخطط الازمة للانتقال من المنتج الى خط منتجات</a:t>
            </a:r>
          </a:p>
        </p:txBody>
      </p:sp>
    </p:spTree>
    <p:extLst>
      <p:ext uri="{BB962C8B-B14F-4D97-AF65-F5344CB8AC3E}">
        <p14:creationId xmlns:p14="http://schemas.microsoft.com/office/powerpoint/2010/main" val="349335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13</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الفنية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677971"/>
            <a:ext cx="6787299" cy="50435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dirty="0">
                <a:solidFill>
                  <a:srgbClr val="000000"/>
                </a:solidFill>
                <a:latin typeface="droid-sans"/>
              </a:rPr>
              <a:t>2-الوصف الدقيق للصناعة ومجالها (ضرورة الإحاطة بمعلومات كبيرة حول مجال العمل)</a:t>
            </a:r>
          </a:p>
          <a:p>
            <a:pPr marL="342900" indent="-342900" algn="r" rtl="1">
              <a:buFont typeface="Arial" panose="020B0604020202020204" pitchFamily="34" charset="0"/>
              <a:buChar char="•"/>
            </a:pPr>
            <a:r>
              <a:rPr lang="ar-DZ" sz="2400" dirty="0">
                <a:solidFill>
                  <a:srgbClr val="000000"/>
                </a:solidFill>
                <a:latin typeface="droid-sans"/>
              </a:rPr>
              <a:t>تحديد حجم الصناعة ومعدل النمو</a:t>
            </a:r>
          </a:p>
          <a:p>
            <a:pPr marL="342900" indent="-342900" algn="r" rtl="1">
              <a:buFont typeface="Arial" panose="020B0604020202020204" pitchFamily="34" charset="0"/>
              <a:buChar char="•"/>
            </a:pPr>
            <a:r>
              <a:rPr lang="ar-DZ" sz="2400" dirty="0">
                <a:solidFill>
                  <a:srgbClr val="000000"/>
                </a:solidFill>
                <a:latin typeface="droid-sans"/>
              </a:rPr>
              <a:t>تهديد المنتجات البديلة واسعارها التنافسية وتوفرها بكميات كافية </a:t>
            </a:r>
          </a:p>
          <a:p>
            <a:pPr marL="342900" indent="-342900" algn="r" rtl="1">
              <a:buFont typeface="Arial" panose="020B0604020202020204" pitchFamily="34" charset="0"/>
              <a:buChar char="•"/>
            </a:pPr>
            <a:r>
              <a:rPr lang="ar-DZ" sz="2400" dirty="0">
                <a:solidFill>
                  <a:srgbClr val="000000"/>
                </a:solidFill>
                <a:latin typeface="droid-sans"/>
              </a:rPr>
              <a:t>تحديد حواجز الدخول للقطاع وتهديد الداخلين الجدد</a:t>
            </a:r>
          </a:p>
          <a:p>
            <a:pPr marL="342900" indent="-342900" algn="r" rtl="1">
              <a:buFont typeface="Arial" panose="020B0604020202020204" pitchFamily="34" charset="0"/>
              <a:buChar char="•"/>
            </a:pPr>
            <a:r>
              <a:rPr lang="ar-DZ" sz="2400" dirty="0">
                <a:solidFill>
                  <a:srgbClr val="000000"/>
                </a:solidFill>
                <a:latin typeface="droid-sans"/>
              </a:rPr>
              <a:t>تحديد حواجز الخروج من القطاع والتي توضح مدى إمكانية البقاء والمنافسة </a:t>
            </a:r>
          </a:p>
          <a:p>
            <a:pPr algn="r"/>
            <a:r>
              <a:rPr lang="ar-DZ" sz="2400" dirty="0">
                <a:solidFill>
                  <a:srgbClr val="000000"/>
                </a:solidFill>
                <a:latin typeface="droid-sans"/>
              </a:rPr>
              <a:t>3-دراسة الجوانب التكنولوجية:</a:t>
            </a:r>
          </a:p>
          <a:p>
            <a:pPr marL="800100" lvl="1" indent="-342900" algn="r" rtl="1">
              <a:buFont typeface="Arial" panose="020B0604020202020204" pitchFamily="34" charset="0"/>
              <a:buChar char="•"/>
            </a:pPr>
            <a:r>
              <a:rPr lang="ar-DZ" sz="2400" dirty="0">
                <a:solidFill>
                  <a:srgbClr val="000000"/>
                </a:solidFill>
                <a:latin typeface="droid-sans"/>
              </a:rPr>
              <a:t>تحديد التكنولوجيا اللازمة للتصنيع</a:t>
            </a:r>
          </a:p>
          <a:p>
            <a:pPr marL="800100" lvl="1" indent="-342900" algn="r" rtl="1">
              <a:buFont typeface="Arial" panose="020B0604020202020204" pitchFamily="34" charset="0"/>
              <a:buChar char="•"/>
            </a:pPr>
            <a:r>
              <a:rPr lang="ar-DZ" sz="2400" dirty="0">
                <a:solidFill>
                  <a:srgbClr val="000000"/>
                </a:solidFill>
                <a:latin typeface="droid-sans"/>
              </a:rPr>
              <a:t>تحديد الجوانب التقنية للمنتج</a:t>
            </a:r>
          </a:p>
          <a:p>
            <a:pPr marL="800100" lvl="1" indent="-342900" algn="r" rtl="1">
              <a:buFont typeface="Arial" panose="020B0604020202020204" pitchFamily="34" charset="0"/>
              <a:buChar char="•"/>
            </a:pPr>
            <a:r>
              <a:rPr lang="ar-DZ" sz="2400" dirty="0">
                <a:solidFill>
                  <a:srgbClr val="000000"/>
                </a:solidFill>
                <a:latin typeface="droid-sans"/>
              </a:rPr>
              <a:t>تحديد الحاجات اللازمة لعمليات البحوث </a:t>
            </a:r>
            <a:r>
              <a:rPr lang="ar-DZ" sz="2400" dirty="0" err="1">
                <a:solidFill>
                  <a:srgbClr val="000000"/>
                </a:solidFill>
                <a:latin typeface="droid-sans"/>
              </a:rPr>
              <a:t>والتطوي</a:t>
            </a:r>
            <a:endParaRPr lang="ar-DZ" sz="2400" dirty="0">
              <a:solidFill>
                <a:srgbClr val="000000"/>
              </a:solidFill>
              <a:latin typeface="droid-sans"/>
            </a:endParaRPr>
          </a:p>
        </p:txBody>
      </p:sp>
    </p:spTree>
    <p:extLst>
      <p:ext uri="{BB962C8B-B14F-4D97-AF65-F5344CB8AC3E}">
        <p14:creationId xmlns:p14="http://schemas.microsoft.com/office/powerpoint/2010/main" val="351907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14</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القانونية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هذه مرحل مهمة </a:t>
            </a:r>
          </a:p>
          <a:p>
            <a:pPr algn="ctr" rtl="1"/>
            <a:r>
              <a:rPr lang="ar-DZ" sz="2400" b="1" dirty="0"/>
              <a:t>فعلى المقاولة أن يكون على دراية بالنصوص القانونية المنظمة لمجال الفكرة </a:t>
            </a:r>
          </a:p>
          <a:p>
            <a:pPr algn="ctr" rtl="1"/>
            <a:endParaRPr lang="ar-DZ" sz="2400" b="1" dirty="0"/>
          </a:p>
          <a:p>
            <a:pPr algn="ctr" rtl="1"/>
            <a:r>
              <a:rPr lang="ar-DZ" sz="2400" b="1" dirty="0"/>
              <a:t>حتى لا يتعرض المقاول لعوبات قانونية سواء في مرحة الإنتاج أو التسويق </a:t>
            </a:r>
          </a:p>
          <a:p>
            <a:pPr algn="ctr" rtl="1"/>
            <a:r>
              <a:rPr lang="ar-DZ" sz="2400" b="1" dirty="0"/>
              <a:t>وحتى في المرحلة التأسيسية  </a:t>
            </a:r>
          </a:p>
          <a:p>
            <a:pPr algn="ctr" rtl="1"/>
            <a:r>
              <a:rPr lang="ar-DZ" sz="2400" b="1" dirty="0"/>
              <a:t>وكذا مرحلة اختيار المجال والشروط القانونية لدول المجال</a:t>
            </a:r>
          </a:p>
          <a:p>
            <a:pPr algn="ctr" rtl="1"/>
            <a:r>
              <a:rPr lang="ar-DZ" sz="2400" b="1" dirty="0"/>
              <a:t>قبل كل ذلك</a:t>
            </a:r>
          </a:p>
          <a:p>
            <a:pPr algn="ctr" rtl="1"/>
            <a:endParaRPr lang="ar-DZ" sz="2400" b="1" dirty="0"/>
          </a:p>
        </p:txBody>
      </p:sp>
    </p:spTree>
    <p:extLst>
      <p:ext uri="{BB962C8B-B14F-4D97-AF65-F5344CB8AC3E}">
        <p14:creationId xmlns:p14="http://schemas.microsoft.com/office/powerpoint/2010/main" val="156878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15</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المالية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07000"/>
              </a:lnSpc>
              <a:spcAft>
                <a:spcPts val="1200"/>
              </a:spcAft>
            </a:pPr>
            <a:r>
              <a:rPr lang="ar-SA" sz="18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rPr>
              <a:t>ويقصد بها عملية تحليل وتقييم الجوانب المالية والاقتصادية لمشروع مقترح، وتشمل عادة تحليل الاستثمار، تحليل ربحية المشروع، تقدير التكاليف، تحليل المخاطر، وبناء نماذج مالية لتحديد العائد المادي المتوقع للمشروع.</a:t>
            </a:r>
            <a:endParaRPr lang="ar-DZ" sz="18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endParaRPr>
          </a:p>
          <a:p>
            <a:pPr algn="r" rtl="1">
              <a:lnSpc>
                <a:spcPct val="107000"/>
              </a:lnSpc>
              <a:spcAft>
                <a:spcPts val="1200"/>
              </a:spcAft>
            </a:pPr>
            <a:endParaRPr lang="ar-DZ" sz="18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endParaRPr>
          </a:p>
          <a:p>
            <a:pPr algn="r" rtl="1">
              <a:lnSpc>
                <a:spcPct val="107000"/>
              </a:lnSpc>
              <a:spcAft>
                <a:spcPts val="1200"/>
              </a:spcAft>
            </a:pPr>
            <a:r>
              <a:rPr lang="ar-SA" sz="18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rPr>
              <a:t> أو يمكن القول بأنها: ذلك الجانب من دراسة الجدوى الذي يتركز حول التأكد من مدى ربحية ونجاح المشروع الاستثماري من الناحية التجارية ومن وجهة نظر المستثمرين، كما أنها تحدد مصادر التمويل، وأيضًا الهيكل التمويلي المقترح للمشروع، </a:t>
            </a:r>
            <a:endParaRPr lang="ar-DZ" sz="18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endParaRPr>
          </a:p>
          <a:p>
            <a:pPr algn="r" rtl="1">
              <a:lnSpc>
                <a:spcPct val="107000"/>
              </a:lnSpc>
              <a:spcAft>
                <a:spcPts val="1200"/>
              </a:spcAft>
            </a:pPr>
            <a:endParaRPr lang="ar-DZ" sz="18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endParaRPr>
          </a:p>
          <a:p>
            <a:pPr algn="r" rtl="1">
              <a:lnSpc>
                <a:spcPct val="107000"/>
              </a:lnSpc>
              <a:spcAft>
                <a:spcPts val="1200"/>
              </a:spcAft>
            </a:pPr>
            <a:r>
              <a:rPr lang="ar-SA" sz="18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rPr>
              <a:t>أي أنها تُعد بمثابة مكونات الأموال التي تعمل على تمويل المشروع نفسه من خلال رؤوس الأموال والقروض</a:t>
            </a:r>
            <a:r>
              <a:rPr lang="fr-FR" sz="1800" kern="0" dirty="0">
                <a:solidFill>
                  <a:srgbClr val="000000"/>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pPr algn="ctr" rtl="1"/>
            <a:endParaRPr lang="ar-DZ" b="1" dirty="0"/>
          </a:p>
        </p:txBody>
      </p:sp>
    </p:spTree>
    <p:extLst>
      <p:ext uri="{BB962C8B-B14F-4D97-AF65-F5344CB8AC3E}">
        <p14:creationId xmlns:p14="http://schemas.microsoft.com/office/powerpoint/2010/main" val="79378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16</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المالية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07000"/>
              </a:lnSpc>
              <a:spcAft>
                <a:spcPts val="1200"/>
              </a:spcAft>
            </a:pPr>
            <a:r>
              <a:rPr lang="ar-SA" sz="24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rPr>
              <a:t>ويتم البدء في عمل دراسة الجدوى المالية بعد الانتهاء من دراسة الجدوى التسويقية، وأيضًا الانتهاء من دراسة الجدوى الفنية</a:t>
            </a:r>
            <a:r>
              <a:rPr lang="ar-DZ" sz="24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rPr>
              <a:t>.</a:t>
            </a:r>
          </a:p>
          <a:p>
            <a:pPr algn="r" rtl="1">
              <a:lnSpc>
                <a:spcPct val="107000"/>
              </a:lnSpc>
              <a:spcAft>
                <a:spcPts val="1200"/>
              </a:spcAft>
            </a:pPr>
            <a:r>
              <a:rPr lang="ar-SA" sz="2400" kern="0" dirty="0">
                <a:solidFill>
                  <a:srgbClr val="000000"/>
                </a:solidFill>
                <a:effectLst/>
                <a:latin typeface="Calibri" panose="020F0502020204030204" pitchFamily="34" charset="0"/>
                <a:ea typeface="Times New Roman" panose="02020603050405020304" pitchFamily="18" charset="0"/>
                <a:cs typeface="Simplified Arabic" panose="02020603050405020304" pitchFamily="18" charset="-78"/>
              </a:rPr>
              <a:t> حيث يتم عمل دراسة الجدوى المالية لمشروع صغير من خلال وضع نتائج دراسة الجدوى التسويقية، والفنية، في جداول تظهر فيها الإيرادات المالية، والتكاليف التي تتحملها للحصول على تلك الإيرادات، والقيام بتحليلها</a:t>
            </a:r>
            <a:r>
              <a:rPr lang="fr-FR" sz="2400" kern="0" dirty="0">
                <a:solidFill>
                  <a:srgbClr val="000000"/>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algn="ctr" rtl="1"/>
            <a:endParaRPr lang="ar-DZ" b="1" dirty="0"/>
          </a:p>
        </p:txBody>
      </p:sp>
    </p:spTree>
    <p:extLst>
      <p:ext uri="{BB962C8B-B14F-4D97-AF65-F5344CB8AC3E}">
        <p14:creationId xmlns:p14="http://schemas.microsoft.com/office/powerpoint/2010/main" val="165476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17</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المالية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07000"/>
              </a:lnSpc>
              <a:spcAft>
                <a:spcPts val="800"/>
              </a:spcAft>
            </a:pPr>
            <a:r>
              <a:rPr lang="ar-DZ" sz="2800" b="1" kern="100" dirty="0">
                <a:effectLst/>
                <a:latin typeface="Calibri" panose="020F0502020204030204" pitchFamily="34" charset="0"/>
                <a:ea typeface="Calibri" panose="020F0502020204030204" pitchFamily="34" charset="0"/>
                <a:cs typeface="Simplified Arabic" panose="02020603050405020304" pitchFamily="18" charset="-78"/>
              </a:rPr>
              <a:t>خطوات إعداد دراسة الجدوى المالية لمشروع صغير</a:t>
            </a:r>
            <a:endParaRPr lang="fr-FR" sz="2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tabLst>
                <a:tab pos="457200" algn="l"/>
              </a:tabLst>
            </a:pPr>
            <a:r>
              <a:rPr lang="ar-DZ" sz="2800" b="1" kern="100" dirty="0">
                <a:effectLst/>
                <a:latin typeface="Calibri" panose="020F0502020204030204" pitchFamily="34" charset="0"/>
                <a:ea typeface="Calibri" panose="020F0502020204030204" pitchFamily="34" charset="0"/>
                <a:cs typeface="Simplified Arabic" panose="02020603050405020304" pitchFamily="18" charset="-78"/>
              </a:rPr>
              <a:t>حصر أنواع التكاليف الكلية للمشروع.</a:t>
            </a:r>
            <a:endParaRPr lang="fr-FR" sz="2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tabLst>
                <a:tab pos="457200" algn="l"/>
              </a:tabLst>
            </a:pPr>
            <a:r>
              <a:rPr lang="ar-DZ" sz="2800" b="1" kern="100" dirty="0">
                <a:effectLst/>
                <a:latin typeface="Calibri" panose="020F0502020204030204" pitchFamily="34" charset="0"/>
                <a:ea typeface="Calibri" panose="020F0502020204030204" pitchFamily="34" charset="0"/>
                <a:cs typeface="Simplified Arabic" panose="02020603050405020304" pitchFamily="18" charset="-78"/>
              </a:rPr>
              <a:t>حساب الربح الشهري الإجمالي.</a:t>
            </a:r>
            <a:endParaRPr lang="fr-FR" sz="2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tabLst>
                <a:tab pos="457200" algn="l"/>
              </a:tabLst>
            </a:pPr>
            <a:r>
              <a:rPr lang="ar-DZ" sz="2800" b="1" kern="100" dirty="0">
                <a:effectLst/>
                <a:latin typeface="Calibri" panose="020F0502020204030204" pitchFamily="34" charset="0"/>
                <a:ea typeface="Calibri" panose="020F0502020204030204" pitchFamily="34" charset="0"/>
                <a:cs typeface="Simplified Arabic" panose="02020603050405020304" pitchFamily="18" charset="-78"/>
              </a:rPr>
              <a:t>حساب الربح الشهري الصافي.</a:t>
            </a:r>
            <a:endParaRPr lang="fr-FR" sz="2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tabLst>
                <a:tab pos="457200" algn="l"/>
              </a:tabLst>
            </a:pPr>
            <a:r>
              <a:rPr lang="ar-DZ" sz="2800" b="1" kern="100" dirty="0">
                <a:effectLst/>
                <a:latin typeface="Calibri" panose="020F0502020204030204" pitchFamily="34" charset="0"/>
                <a:ea typeface="Calibri" panose="020F0502020204030204" pitchFamily="34" charset="0"/>
                <a:cs typeface="Simplified Arabic" panose="02020603050405020304" pitchFamily="18" charset="-78"/>
              </a:rPr>
              <a:t>حساب القسط الشهري للبنك.</a:t>
            </a:r>
            <a:endParaRPr lang="fr-FR" sz="28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tabLst>
                <a:tab pos="457200" algn="l"/>
              </a:tabLst>
            </a:pPr>
            <a:r>
              <a:rPr lang="ar-DZ" sz="2800" b="1" kern="100" dirty="0">
                <a:effectLst/>
                <a:latin typeface="Calibri" panose="020F0502020204030204" pitchFamily="34" charset="0"/>
                <a:ea typeface="Calibri" panose="020F0502020204030204" pitchFamily="34" charset="0"/>
                <a:cs typeface="Simplified Arabic" panose="02020603050405020304" pitchFamily="18" charset="-78"/>
              </a:rPr>
              <a:t>الاختبارات المالية.</a:t>
            </a:r>
            <a:endParaRPr lang="fr-FR" sz="2800" b="1"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42235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18</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المالية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07000"/>
              </a:lnSpc>
              <a:spcAft>
                <a:spcPts val="800"/>
              </a:spcAft>
            </a:pPr>
            <a:r>
              <a:rPr lang="ar-DZ" sz="2400" b="1" kern="100" dirty="0">
                <a:effectLst/>
                <a:latin typeface="Calibri" panose="020F0502020204030204" pitchFamily="34" charset="0"/>
                <a:ea typeface="Calibri" panose="020F0502020204030204" pitchFamily="34" charset="0"/>
                <a:cs typeface="Simplified Arabic" panose="02020603050405020304" pitchFamily="18" charset="-78"/>
              </a:rPr>
              <a:t>الخطوة الأولى: حصر أنواع التكاليف الكلية للمشروع</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Arial" panose="020B0604020202020204" pitchFamily="34" charset="0"/>
              <a:buChar char="•"/>
              <a:tabLst>
                <a:tab pos="457200" algn="l"/>
              </a:tabLst>
            </a:pPr>
            <a:r>
              <a:rPr lang="ar-DZ" sz="2400" b="1" kern="100" dirty="0">
                <a:effectLst/>
                <a:latin typeface="Calibri" panose="020F0502020204030204" pitchFamily="34" charset="0"/>
                <a:ea typeface="Calibri" panose="020F0502020204030204" pitchFamily="34" charset="0"/>
                <a:cs typeface="Simplified Arabic" panose="02020603050405020304" pitchFamily="18" charset="-78"/>
              </a:rPr>
              <a:t>التكاليف التأسيسية</a:t>
            </a:r>
            <a:endParaRPr lang="ar-DZ" sz="2400" kern="100" dirty="0">
              <a:effectLst/>
              <a:latin typeface="Calibri" panose="020F0502020204030204" pitchFamily="34" charset="0"/>
              <a:ea typeface="Calibri" panose="020F0502020204030204" pitchFamily="34" charset="0"/>
              <a:cs typeface="Simplified Arabic" panose="02020603050405020304" pitchFamily="18" charset="-78"/>
            </a:endParaRPr>
          </a:p>
          <a:p>
            <a:pPr marL="342900" lvl="0" indent="-342900" algn="r" rtl="1">
              <a:lnSpc>
                <a:spcPct val="107000"/>
              </a:lnSpc>
              <a:spcAft>
                <a:spcPts val="800"/>
              </a:spcAft>
              <a:buFont typeface="Arial" panose="020B0604020202020204" pitchFamily="34" charset="0"/>
              <a:buChar char="•"/>
              <a:tabLst>
                <a:tab pos="457200" algn="l"/>
              </a:tabLst>
            </a:pPr>
            <a:r>
              <a:rPr lang="ar-DZ" sz="2400" b="1" kern="100" dirty="0">
                <a:effectLst/>
                <a:latin typeface="Calibri" panose="020F0502020204030204" pitchFamily="34" charset="0"/>
                <a:ea typeface="Calibri" panose="020F0502020204030204" pitchFamily="34" charset="0"/>
                <a:cs typeface="Simplified Arabic" panose="02020603050405020304" pitchFamily="18" charset="-78"/>
              </a:rPr>
              <a:t>التكاليف الرأسمالية </a:t>
            </a:r>
          </a:p>
          <a:p>
            <a:pPr marL="342900" lvl="0" indent="-342900" algn="r" rtl="1">
              <a:lnSpc>
                <a:spcPct val="107000"/>
              </a:lnSpc>
              <a:spcAft>
                <a:spcPts val="800"/>
              </a:spcAft>
              <a:buFont typeface="Arial" panose="020B0604020202020204" pitchFamily="34" charset="0"/>
              <a:buChar char="•"/>
              <a:tabLst>
                <a:tab pos="457200" algn="l"/>
              </a:tabLst>
            </a:pPr>
            <a:r>
              <a:rPr lang="ar-DZ" sz="2400" b="1" kern="100" dirty="0">
                <a:effectLst/>
                <a:latin typeface="Calibri" panose="020F0502020204030204" pitchFamily="34" charset="0"/>
                <a:ea typeface="Calibri" panose="020F0502020204030204" pitchFamily="34" charset="0"/>
                <a:cs typeface="Simplified Arabic" panose="02020603050405020304" pitchFamily="18" charset="-78"/>
              </a:rPr>
              <a:t>التكاليف التشغيلية</a:t>
            </a:r>
            <a:endParaRPr lang="ar-DZ" sz="2400" kern="100" dirty="0">
              <a:effectLst/>
              <a:latin typeface="Calibri" panose="020F0502020204030204" pitchFamily="34" charset="0"/>
              <a:ea typeface="Calibri" panose="020F0502020204030204" pitchFamily="34" charset="0"/>
              <a:cs typeface="Simplified Arabic" panose="02020603050405020304" pitchFamily="18" charset="-78"/>
            </a:endParaRPr>
          </a:p>
          <a:p>
            <a:pPr marL="342900" lvl="0" indent="-342900" algn="r" rtl="1">
              <a:lnSpc>
                <a:spcPct val="107000"/>
              </a:lnSpc>
              <a:spcAft>
                <a:spcPts val="800"/>
              </a:spcAft>
              <a:buFont typeface="Arial" panose="020B0604020202020204" pitchFamily="34" charset="0"/>
              <a:buChar char="•"/>
              <a:tabLst>
                <a:tab pos="457200" algn="l"/>
              </a:tabLst>
            </a:pPr>
            <a:r>
              <a:rPr lang="ar-DZ" sz="2400" kern="100" dirty="0">
                <a:effectLst/>
                <a:latin typeface="Calibri" panose="020F0502020204030204" pitchFamily="34" charset="0"/>
                <a:ea typeface="Calibri" panose="020F0502020204030204" pitchFamily="34" charset="0"/>
                <a:cs typeface="Simplified Arabic" panose="02020603050405020304" pitchFamily="18" charset="-78"/>
              </a:rPr>
              <a:t>التكاليف المتغيرة</a:t>
            </a:r>
            <a:endParaRPr lang="fr-F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r" rtl="1">
              <a:lnSpc>
                <a:spcPct val="107000"/>
              </a:lnSpc>
              <a:spcAft>
                <a:spcPts val="800"/>
              </a:spcAft>
              <a:buFont typeface="Arial" panose="020B0604020202020204" pitchFamily="34" charset="0"/>
              <a:buChar char="•"/>
              <a:tabLst>
                <a:tab pos="457200" algn="l"/>
              </a:tabLst>
            </a:pPr>
            <a:r>
              <a:rPr lang="ar-DZ" sz="2400" b="1" kern="100" dirty="0">
                <a:effectLst/>
                <a:latin typeface="Calibri" panose="020F0502020204030204" pitchFamily="34" charset="0"/>
                <a:ea typeface="Calibri" panose="020F0502020204030204" pitchFamily="34" charset="0"/>
                <a:cs typeface="Simplified Arabic" panose="02020603050405020304" pitchFamily="18" charset="-78"/>
              </a:rPr>
              <a:t>التكاليف الثابتة</a:t>
            </a:r>
          </a:p>
          <a:p>
            <a:pPr marL="342900" lvl="0" indent="-342900" algn="r" rtl="1">
              <a:lnSpc>
                <a:spcPct val="107000"/>
              </a:lnSpc>
              <a:spcAft>
                <a:spcPts val="800"/>
              </a:spcAft>
              <a:buFont typeface="Arial" panose="020B0604020202020204" pitchFamily="34" charset="0"/>
              <a:buChar char="•"/>
              <a:tabLst>
                <a:tab pos="457200" algn="l"/>
              </a:tabLst>
            </a:pPr>
            <a:r>
              <a:rPr lang="ar-DZ" sz="2400" b="1" kern="100" dirty="0">
                <a:effectLst/>
                <a:latin typeface="Calibri" panose="020F0502020204030204" pitchFamily="34" charset="0"/>
                <a:ea typeface="Calibri" panose="020F0502020204030204" pitchFamily="34" charset="0"/>
                <a:cs typeface="Simplified Arabic" panose="02020603050405020304" pitchFamily="18" charset="-78"/>
              </a:rPr>
              <a:t>إجمالي التكاليف الكلية للمشروع</a:t>
            </a:r>
            <a:endParaRPr lang="ar-DZ" sz="2400" b="1" dirty="0"/>
          </a:p>
        </p:txBody>
      </p:sp>
    </p:spTree>
    <p:extLst>
      <p:ext uri="{BB962C8B-B14F-4D97-AF65-F5344CB8AC3E}">
        <p14:creationId xmlns:p14="http://schemas.microsoft.com/office/powerpoint/2010/main" val="148712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19</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المالية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07000"/>
              </a:lnSpc>
              <a:spcAft>
                <a:spcPts val="800"/>
              </a:spcAft>
            </a:pPr>
            <a:r>
              <a:rPr lang="ar-DZ" sz="2000" b="1" kern="100" dirty="0">
                <a:effectLst/>
                <a:latin typeface="Calibri" panose="020F0502020204030204" pitchFamily="34" charset="0"/>
                <a:ea typeface="Calibri" panose="020F0502020204030204" pitchFamily="34" charset="0"/>
                <a:cs typeface="Simplified Arabic" panose="02020603050405020304" pitchFamily="18" charset="-78"/>
              </a:rPr>
              <a:t>الخطوة الثانية: حساب الربح الشهري الإجمالي</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Arial" panose="020B0604020202020204" pitchFamily="34" charset="0"/>
              <a:buChar char="•"/>
              <a:tabLst>
                <a:tab pos="457200" algn="l"/>
              </a:tabLst>
            </a:pPr>
            <a:r>
              <a:rPr lang="ar-DZ" sz="2000" b="1" kern="100" dirty="0">
                <a:effectLst/>
                <a:latin typeface="Calibri" panose="020F0502020204030204" pitchFamily="34" charset="0"/>
                <a:ea typeface="Calibri" panose="020F0502020204030204" pitchFamily="34" charset="0"/>
                <a:cs typeface="Simplified Arabic" panose="02020603050405020304" pitchFamily="18" charset="-78"/>
              </a:rPr>
              <a:t>الإيرادات الشهرية</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r" rtl="1">
              <a:lnSpc>
                <a:spcPct val="107000"/>
              </a:lnSpc>
              <a:spcAft>
                <a:spcPts val="800"/>
              </a:spcAft>
              <a:buFont typeface="Arial" panose="020B0604020202020204" pitchFamily="34" charset="0"/>
              <a:buChar char="•"/>
              <a:tabLst>
                <a:tab pos="457200" algn="l"/>
              </a:tabLst>
            </a:pPr>
            <a:r>
              <a:rPr lang="ar-DZ" sz="2000" b="1" kern="100" dirty="0">
                <a:effectLst/>
                <a:latin typeface="Calibri" panose="020F0502020204030204" pitchFamily="34" charset="0"/>
                <a:ea typeface="Calibri" panose="020F0502020204030204" pitchFamily="34" charset="0"/>
                <a:cs typeface="Simplified Arabic" panose="02020603050405020304" pitchFamily="18" charset="-78"/>
              </a:rPr>
              <a:t>التكاليف التشغيلية الشهرية</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r" rtl="1">
              <a:lnSpc>
                <a:spcPct val="107000"/>
              </a:lnSpc>
              <a:spcAft>
                <a:spcPts val="800"/>
              </a:spcAft>
              <a:buFont typeface="Arial" panose="020B0604020202020204" pitchFamily="34" charset="0"/>
              <a:buChar char="•"/>
              <a:tabLst>
                <a:tab pos="457200" algn="l"/>
              </a:tabLst>
            </a:pPr>
            <a:r>
              <a:rPr lang="ar-DZ" sz="2000" b="1" kern="100" dirty="0">
                <a:effectLst/>
                <a:latin typeface="Calibri" panose="020F0502020204030204" pitchFamily="34" charset="0"/>
                <a:ea typeface="Calibri" panose="020F0502020204030204" pitchFamily="34" charset="0"/>
                <a:cs typeface="Simplified Arabic" panose="02020603050405020304" pitchFamily="18" charset="-78"/>
              </a:rPr>
              <a:t>الربح الشهري الإجمالي</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r" rtl="1">
              <a:lnSpc>
                <a:spcPct val="107000"/>
              </a:lnSpc>
              <a:spcAft>
                <a:spcPts val="800"/>
              </a:spcAft>
            </a:pPr>
            <a:r>
              <a:rPr lang="ar-DZ" sz="2000" b="1" kern="100" dirty="0">
                <a:effectLst/>
                <a:latin typeface="Calibri" panose="020F0502020204030204" pitchFamily="34" charset="0"/>
                <a:ea typeface="Calibri" panose="020F0502020204030204" pitchFamily="34" charset="0"/>
                <a:cs typeface="Simplified Arabic" panose="02020603050405020304" pitchFamily="18" charset="-78"/>
              </a:rPr>
              <a:t>الخطوة الثالثة: حساب الربح الشهري الصافي</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000" kern="100" dirty="0">
                <a:effectLst/>
                <a:latin typeface="Calibri" panose="020F0502020204030204" pitchFamily="34" charset="0"/>
                <a:ea typeface="Calibri" panose="020F0502020204030204" pitchFamily="34" charset="0"/>
                <a:cs typeface="Simplified Arabic" panose="02020603050405020304" pitchFamily="18" charset="-78"/>
              </a:rPr>
              <a:t>في هذه الخطوة سيتم العمل على طرح جميع المصاريف الغير نقدية من الربح الإجمالي. الربح الصافي الشهري = الإيرادات الشهرية – المصاريف الشهرية.</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Arial" panose="020B0604020202020204" pitchFamily="34" charset="0"/>
              <a:buChar char="•"/>
              <a:tabLst>
                <a:tab pos="457200" algn="l"/>
              </a:tabLst>
            </a:pPr>
            <a:r>
              <a:rPr lang="ar-DZ" sz="2000" b="1" kern="100" dirty="0">
                <a:effectLst/>
                <a:latin typeface="Calibri" panose="020F0502020204030204" pitchFamily="34" charset="0"/>
                <a:ea typeface="Calibri" panose="020F0502020204030204" pitchFamily="34" charset="0"/>
                <a:cs typeface="Simplified Arabic" panose="02020603050405020304" pitchFamily="18" charset="-78"/>
              </a:rPr>
              <a:t>المصاريف الشهرية الكلية</a:t>
            </a:r>
          </a:p>
          <a:p>
            <a:pPr marL="342900" lvl="0" indent="-342900" algn="r" rtl="1">
              <a:lnSpc>
                <a:spcPct val="107000"/>
              </a:lnSpc>
              <a:spcAft>
                <a:spcPts val="800"/>
              </a:spcAft>
              <a:buFont typeface="Arial" panose="020B0604020202020204" pitchFamily="34" charset="0"/>
              <a:buChar char="•"/>
              <a:tabLst>
                <a:tab pos="457200" algn="l"/>
              </a:tabLst>
            </a:pPr>
            <a:r>
              <a:rPr lang="ar-DZ" sz="2000" b="1" kern="100" dirty="0">
                <a:effectLst/>
                <a:latin typeface="Calibri" panose="020F0502020204030204" pitchFamily="34" charset="0"/>
                <a:ea typeface="Calibri" panose="020F0502020204030204" pitchFamily="34" charset="0"/>
                <a:cs typeface="Simplified Arabic" panose="02020603050405020304" pitchFamily="18" charset="-78"/>
              </a:rPr>
              <a:t>الربح الشهري الصافي</a:t>
            </a:r>
            <a:endParaRPr lang="ar-DZ" sz="2000" b="1" dirty="0"/>
          </a:p>
        </p:txBody>
      </p:sp>
    </p:spTree>
    <p:extLst>
      <p:ext uri="{BB962C8B-B14F-4D97-AF65-F5344CB8AC3E}">
        <p14:creationId xmlns:p14="http://schemas.microsoft.com/office/powerpoint/2010/main" val="357553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4180B-35BA-C28E-820F-59C84FBDD99A}"/>
              </a:ext>
            </a:extLst>
          </p:cNvPr>
          <p:cNvSpPr>
            <a:spLocks noGrp="1"/>
          </p:cNvSpPr>
          <p:nvPr>
            <p:ph type="ctrTitle"/>
          </p:nvPr>
        </p:nvSpPr>
        <p:spPr/>
        <p:txBody>
          <a:bodyPr rtlCol="0"/>
          <a:lstStyle>
            <a:defPPr>
              <a:defRPr lang="fr-FR"/>
            </a:defPPr>
          </a:lstStyle>
          <a:p>
            <a:pPr rtl="0"/>
            <a:r>
              <a:rPr lang="ar-DZ" sz="4400" spc="-20" dirty="0"/>
              <a:t>مراحل انشاء مشروع مقاولاتي </a:t>
            </a:r>
            <a:endParaRPr lang="fr-FR" sz="4400" spc="-20" dirty="0"/>
          </a:p>
        </p:txBody>
      </p:sp>
    </p:spTree>
    <p:extLst>
      <p:ext uri="{BB962C8B-B14F-4D97-AF65-F5344CB8AC3E}">
        <p14:creationId xmlns:p14="http://schemas.microsoft.com/office/powerpoint/2010/main" val="603571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5EB5DC-8C2B-5750-6E12-9A35C0FFBA00}"/>
              </a:ext>
            </a:extLst>
          </p:cNvPr>
          <p:cNvSpPr>
            <a:spLocks noGrp="1"/>
          </p:cNvSpPr>
          <p:nvPr>
            <p:ph type="title"/>
          </p:nvPr>
        </p:nvSpPr>
        <p:spPr/>
        <p:txBody>
          <a:bodyPr rtlCol="0"/>
          <a:lstStyle>
            <a:defPPr>
              <a:defRPr lang="fr-FR"/>
            </a:defPPr>
          </a:lstStyle>
          <a:p>
            <a:pPr rtl="0"/>
            <a:r>
              <a:rPr lang="ar-DZ" dirty="0"/>
              <a:t>شكرا</a:t>
            </a:r>
            <a:endParaRPr lang="fr-FR" dirty="0"/>
          </a:p>
        </p:txBody>
      </p:sp>
      <p:sp>
        <p:nvSpPr>
          <p:cNvPr id="5" name="Espace réservé du contenu 4">
            <a:extLst>
              <a:ext uri="{FF2B5EF4-FFF2-40B4-BE49-F238E27FC236}">
                <a16:creationId xmlns:a16="http://schemas.microsoft.com/office/drawing/2014/main" id="{AAF5CF3F-E5EF-5769-3F83-24ADB4412BBF}"/>
              </a:ext>
            </a:extLst>
          </p:cNvPr>
          <p:cNvSpPr>
            <a:spLocks noGrp="1"/>
          </p:cNvSpPr>
          <p:nvPr>
            <p:ph idx="1"/>
          </p:nvPr>
        </p:nvSpPr>
        <p:spPr>
          <a:xfrm>
            <a:off x="7376845" y="2011680"/>
            <a:ext cx="3833699" cy="2843784"/>
          </a:xfrm>
        </p:spPr>
        <p:txBody>
          <a:bodyPr rtlCol="0"/>
          <a:lstStyle>
            <a:defPPr>
              <a:defRPr lang="fr-FR"/>
            </a:defPPr>
          </a:lstStyle>
          <a:p>
            <a:pPr algn="ctr" rtl="1"/>
            <a:r>
              <a:rPr lang="ar-DZ" dirty="0"/>
              <a:t>دالي سعيدة </a:t>
            </a:r>
            <a:r>
              <a:rPr lang="fr-FR" dirty="0"/>
              <a:t>​</a:t>
            </a:r>
          </a:p>
          <a:p>
            <a:pPr algn="ctr" rtl="0"/>
            <a:r>
              <a:rPr lang="fr-FR" dirty="0"/>
              <a:t>Saida.dali90@ gmail.com</a:t>
            </a:r>
          </a:p>
        </p:txBody>
      </p:sp>
    </p:spTree>
    <p:extLst>
      <p:ext uri="{BB962C8B-B14F-4D97-AF65-F5344CB8AC3E}">
        <p14:creationId xmlns:p14="http://schemas.microsoft.com/office/powerpoint/2010/main" val="279025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3</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مراحل انشاء مشروع مقاولاتي </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1" y="319088"/>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البحث عن الفكرة</a:t>
            </a:r>
          </a:p>
        </p:txBody>
      </p:sp>
      <p:sp>
        <p:nvSpPr>
          <p:cNvPr id="11" name="Rectangle 10">
            <a:extLst>
              <a:ext uri="{FF2B5EF4-FFF2-40B4-BE49-F238E27FC236}">
                <a16:creationId xmlns:a16="http://schemas.microsoft.com/office/drawing/2014/main" id="{65BB7752-0D36-C9B3-B2A1-573D43FA4891}"/>
              </a:ext>
            </a:extLst>
          </p:cNvPr>
          <p:cNvSpPr/>
          <p:nvPr/>
        </p:nvSpPr>
        <p:spPr>
          <a:xfrm>
            <a:off x="5082264" y="1159147"/>
            <a:ext cx="6787299" cy="6994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دراسة جدوى المشروع</a:t>
            </a:r>
          </a:p>
        </p:txBody>
      </p:sp>
      <p:sp>
        <p:nvSpPr>
          <p:cNvPr id="5" name="Rectangle 4">
            <a:extLst>
              <a:ext uri="{FF2B5EF4-FFF2-40B4-BE49-F238E27FC236}">
                <a16:creationId xmlns:a16="http://schemas.microsoft.com/office/drawing/2014/main" id="{D26A979E-FDEF-B68C-D931-839AD26FD05F}"/>
              </a:ext>
            </a:extLst>
          </p:cNvPr>
          <p:cNvSpPr/>
          <p:nvPr/>
        </p:nvSpPr>
        <p:spPr>
          <a:xfrm>
            <a:off x="6173942" y="1981235"/>
            <a:ext cx="3922776"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دراسة السوق وجمع البيانات</a:t>
            </a:r>
          </a:p>
        </p:txBody>
      </p:sp>
      <p:sp>
        <p:nvSpPr>
          <p:cNvPr id="7" name="Rectangle 6">
            <a:extLst>
              <a:ext uri="{FF2B5EF4-FFF2-40B4-BE49-F238E27FC236}">
                <a16:creationId xmlns:a16="http://schemas.microsoft.com/office/drawing/2014/main" id="{770ACC88-362A-2698-4E4D-24F6B3223FD7}"/>
              </a:ext>
            </a:extLst>
          </p:cNvPr>
          <p:cNvSpPr/>
          <p:nvPr/>
        </p:nvSpPr>
        <p:spPr>
          <a:xfrm>
            <a:off x="6173942" y="2861283"/>
            <a:ext cx="3922776"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القانونية</a:t>
            </a:r>
          </a:p>
        </p:txBody>
      </p:sp>
      <p:sp>
        <p:nvSpPr>
          <p:cNvPr id="10" name="Rectangle 9">
            <a:extLst>
              <a:ext uri="{FF2B5EF4-FFF2-40B4-BE49-F238E27FC236}">
                <a16:creationId xmlns:a16="http://schemas.microsoft.com/office/drawing/2014/main" id="{0E4DBCDF-DAA8-F8DE-0BF1-46AA5BD8C987}"/>
              </a:ext>
            </a:extLst>
          </p:cNvPr>
          <p:cNvSpPr/>
          <p:nvPr/>
        </p:nvSpPr>
        <p:spPr>
          <a:xfrm>
            <a:off x="6173942" y="3741331"/>
            <a:ext cx="3922777"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الفنية</a:t>
            </a:r>
          </a:p>
        </p:txBody>
      </p:sp>
      <p:sp>
        <p:nvSpPr>
          <p:cNvPr id="12" name="Rectangle 11">
            <a:extLst>
              <a:ext uri="{FF2B5EF4-FFF2-40B4-BE49-F238E27FC236}">
                <a16:creationId xmlns:a16="http://schemas.microsoft.com/office/drawing/2014/main" id="{AC0DF73A-77F3-BB4D-977B-88C7097818F7}"/>
              </a:ext>
            </a:extLst>
          </p:cNvPr>
          <p:cNvSpPr/>
          <p:nvPr/>
        </p:nvSpPr>
        <p:spPr>
          <a:xfrm>
            <a:off x="6165731" y="4621379"/>
            <a:ext cx="3959260"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الدراسة المالية</a:t>
            </a:r>
          </a:p>
        </p:txBody>
      </p:sp>
      <p:sp>
        <p:nvSpPr>
          <p:cNvPr id="6" name="Rectangle 5">
            <a:extLst>
              <a:ext uri="{FF2B5EF4-FFF2-40B4-BE49-F238E27FC236}">
                <a16:creationId xmlns:a16="http://schemas.microsoft.com/office/drawing/2014/main" id="{1F17FC5E-DA7C-33F5-5741-042B58EF9B97}"/>
              </a:ext>
            </a:extLst>
          </p:cNvPr>
          <p:cNvSpPr/>
          <p:nvPr/>
        </p:nvSpPr>
        <p:spPr>
          <a:xfrm>
            <a:off x="5062190" y="5525541"/>
            <a:ext cx="6787299" cy="6994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اعداد مخطط العمل التجاري </a:t>
            </a:r>
          </a:p>
        </p:txBody>
      </p:sp>
    </p:spTree>
    <p:extLst>
      <p:ext uri="{BB962C8B-B14F-4D97-AF65-F5344CB8AC3E}">
        <p14:creationId xmlns:p14="http://schemas.microsoft.com/office/powerpoint/2010/main" val="285098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4</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مفهوم الفكرة والفرصة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66570"/>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البحث عن الفكرة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b="1" dirty="0"/>
              <a:t>الفرصة في عالم الأعمال تعرف على أنها:</a:t>
            </a:r>
          </a:p>
          <a:p>
            <a:pPr algn="r" rtl="1"/>
            <a:r>
              <a:rPr lang="ar-DZ" sz="2400" b="1" dirty="0"/>
              <a:t>"الفجوة الموجودة في السوق والخاصة بالطلب غير </a:t>
            </a:r>
            <a:r>
              <a:rPr lang="ar-DZ" sz="2400" b="1" dirty="0" err="1"/>
              <a:t>الملبى</a:t>
            </a:r>
            <a:r>
              <a:rPr lang="ar-DZ" sz="2400" b="1" dirty="0"/>
              <a:t> من طرف المنافسين من خلال إضافة قيمة مخفية بأداء أفضل من أداء المنافسين"</a:t>
            </a:r>
          </a:p>
          <a:p>
            <a:pPr algn="r" rtl="1"/>
            <a:r>
              <a:rPr lang="ar-DZ" sz="2400" b="1" dirty="0"/>
              <a:t>"هي عملية تلبية حاجة غير مشبعة في السوق من خلال استخدام الموارد لتوليد القيمة وتظهر في البداية على أنها حاجة غير مشبعة في السوق فقط"</a:t>
            </a:r>
          </a:p>
          <a:p>
            <a:pPr algn="r" rtl="1"/>
            <a:r>
              <a:rPr lang="ar-DZ" sz="2400" b="1" dirty="0"/>
              <a:t>"هي الإجابة عن الأسئلة الثلاث: ماذا؟، لمن؟، وكيف؟</a:t>
            </a:r>
          </a:p>
          <a:p>
            <a:pPr algn="r" rtl="1"/>
            <a:r>
              <a:rPr lang="ar-DZ" sz="2400" b="1" dirty="0"/>
              <a:t>فأول يخص خصائص المنتج الذي تقوم عليه الفكرة </a:t>
            </a:r>
          </a:p>
          <a:p>
            <a:pPr algn="r" rtl="1"/>
            <a:r>
              <a:rPr lang="ar-DZ" sz="2400" b="1" dirty="0"/>
              <a:t>والثاني يخص القسم </a:t>
            </a:r>
            <a:r>
              <a:rPr lang="ar-DZ" sz="2400" b="1" dirty="0" err="1"/>
              <a:t>السوقس</a:t>
            </a:r>
            <a:r>
              <a:rPr lang="ar-DZ" sz="2400" b="1" dirty="0"/>
              <a:t> المستهدف</a:t>
            </a:r>
          </a:p>
          <a:p>
            <a:pPr algn="r" rtl="1"/>
            <a:r>
              <a:rPr lang="ar-DZ" sz="2400" b="1" dirty="0"/>
              <a:t>والثالث يخص كيفية التنفيذ وتحويل الفكرة الى منتج"</a:t>
            </a:r>
          </a:p>
        </p:txBody>
      </p:sp>
    </p:spTree>
    <p:extLst>
      <p:ext uri="{BB962C8B-B14F-4D97-AF65-F5344CB8AC3E}">
        <p14:creationId xmlns:p14="http://schemas.microsoft.com/office/powerpoint/2010/main" val="159073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5</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مفهوم الفكرة والفرصة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البحث عن الفكرة</a:t>
            </a:r>
          </a:p>
          <a:p>
            <a:pPr algn="ctr" rtl="1"/>
            <a:endParaRPr lang="ar-DZ" sz="2400" b="1" dirty="0"/>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5"/>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b="1" dirty="0"/>
              <a:t>"من هنا نستنتج أن الفرصة أكثر من مجرد فكرة بسيطة ، فهي تحتاج الى توفير إمكانية استغلالها  من أجل تحقيق الربح"</a:t>
            </a:r>
          </a:p>
          <a:p>
            <a:pPr algn="r" rtl="1"/>
            <a:endParaRPr lang="ar-DZ" sz="2400" b="1" dirty="0"/>
          </a:p>
          <a:p>
            <a:pPr algn="r" rtl="1"/>
            <a:r>
              <a:rPr lang="ar-DZ" sz="2400" b="1" dirty="0"/>
              <a:t>الفكرة الجيدة لا تتطلب تقديم منتج جديد غير موجود سابقا في السوق، انما هي مجموعة من الأفكار البسيطة التي تقدم مجموعة من المنتجات الموجودة سابقا ولكن بقيمة أبر لمتلقي الخدمة.</a:t>
            </a:r>
          </a:p>
          <a:p>
            <a:pPr algn="r" rtl="1"/>
            <a:endParaRPr lang="ar-DZ" sz="2400" b="1" dirty="0"/>
          </a:p>
        </p:txBody>
      </p:sp>
    </p:spTree>
    <p:extLst>
      <p:ext uri="{BB962C8B-B14F-4D97-AF65-F5344CB8AC3E}">
        <p14:creationId xmlns:p14="http://schemas.microsoft.com/office/powerpoint/2010/main" val="225493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6</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خصائص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البحث عن الفكرة</a:t>
            </a:r>
          </a:p>
          <a:p>
            <a:pPr algn="ctr" rtl="1"/>
            <a:endParaRPr lang="ar-DZ" sz="2400" b="1" dirty="0"/>
          </a:p>
        </p:txBody>
      </p:sp>
      <p:sp>
        <p:nvSpPr>
          <p:cNvPr id="11" name="Rectangle 10">
            <a:extLst>
              <a:ext uri="{FF2B5EF4-FFF2-40B4-BE49-F238E27FC236}">
                <a16:creationId xmlns:a16="http://schemas.microsoft.com/office/drawing/2014/main" id="{65BB7752-0D36-C9B3-B2A1-573D43FA4891}"/>
              </a:ext>
            </a:extLst>
          </p:cNvPr>
          <p:cNvSpPr/>
          <p:nvPr/>
        </p:nvSpPr>
        <p:spPr>
          <a:xfrm>
            <a:off x="5062192" y="1855461"/>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b="1" dirty="0"/>
              <a:t>من خصائص الفكرة  الجيدة:</a:t>
            </a:r>
          </a:p>
          <a:p>
            <a:pPr algn="r" rtl="1"/>
            <a:r>
              <a:rPr lang="ar-DZ" sz="2400" b="1" dirty="0"/>
              <a:t>1-الاستجابة لطلب غير ملبى في السوق</a:t>
            </a:r>
          </a:p>
          <a:p>
            <a:pPr algn="r" rtl="1"/>
            <a:r>
              <a:rPr lang="ar-DZ" sz="2400" b="1" dirty="0"/>
              <a:t>2-الملائمة</a:t>
            </a:r>
          </a:p>
          <a:p>
            <a:pPr algn="r" rtl="1"/>
            <a:r>
              <a:rPr lang="ar-DZ" sz="2400" b="1" dirty="0"/>
              <a:t>3-الاصالة</a:t>
            </a:r>
          </a:p>
          <a:p>
            <a:pPr algn="r" rtl="1"/>
            <a:r>
              <a:rPr lang="ar-DZ" sz="2400" b="1" dirty="0"/>
              <a:t>4-قابلة للتمويل</a:t>
            </a:r>
          </a:p>
          <a:p>
            <a:pPr algn="r" rtl="1"/>
            <a:endParaRPr lang="ar-DZ" sz="2400" b="1" dirty="0"/>
          </a:p>
          <a:p>
            <a:pPr algn="r" rtl="1"/>
            <a:r>
              <a:rPr lang="ar-DZ" sz="2400" b="1" dirty="0"/>
              <a:t>وأكثر من ذلك فان الفكرة الجيدة تتمحور حول نقطتين أساسيتين</a:t>
            </a:r>
          </a:p>
          <a:p>
            <a:pPr algn="r" rtl="1"/>
            <a:r>
              <a:rPr lang="ar-DZ" sz="2400" b="1" dirty="0"/>
              <a:t>الأولى: تحديد حجم السوق الخاص بالسلعة أو الخدمة وإمكانية نموه</a:t>
            </a:r>
          </a:p>
          <a:p>
            <a:pPr algn="r" rtl="1"/>
            <a:r>
              <a:rPr lang="ar-DZ" sz="2400" b="1" dirty="0"/>
              <a:t>الثانية: هيكل الصناعة ومدى جاذبيته وإمكانية تغير الهيكل نحو الاحسن</a:t>
            </a:r>
          </a:p>
          <a:p>
            <a:pPr algn="r" rtl="1"/>
            <a:endParaRPr lang="ar-DZ" sz="2400" b="1" dirty="0"/>
          </a:p>
          <a:p>
            <a:pPr algn="r" rtl="1"/>
            <a:endParaRPr lang="ar-DZ" sz="2400" b="1" dirty="0"/>
          </a:p>
          <a:p>
            <a:pPr algn="r" rtl="1"/>
            <a:endParaRPr lang="ar-DZ" sz="2400" b="1" dirty="0"/>
          </a:p>
        </p:txBody>
      </p:sp>
    </p:spTree>
    <p:extLst>
      <p:ext uri="{BB962C8B-B14F-4D97-AF65-F5344CB8AC3E}">
        <p14:creationId xmlns:p14="http://schemas.microsoft.com/office/powerpoint/2010/main" val="378966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7</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مصادر الحصول على الفكرة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البحث عن الفكرة</a:t>
            </a:r>
          </a:p>
          <a:p>
            <a:pPr algn="ctr" rtl="1"/>
            <a:endParaRPr lang="ar-DZ" sz="2400" b="1" dirty="0"/>
          </a:p>
        </p:txBody>
      </p:sp>
      <p:sp>
        <p:nvSpPr>
          <p:cNvPr id="11" name="Rectangle 10">
            <a:extLst>
              <a:ext uri="{FF2B5EF4-FFF2-40B4-BE49-F238E27FC236}">
                <a16:creationId xmlns:a16="http://schemas.microsoft.com/office/drawing/2014/main" id="{65BB7752-0D36-C9B3-B2A1-573D43FA4891}"/>
              </a:ext>
            </a:extLst>
          </p:cNvPr>
          <p:cNvSpPr/>
          <p:nvPr/>
        </p:nvSpPr>
        <p:spPr>
          <a:xfrm>
            <a:off x="5062192" y="1855461"/>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b="1" dirty="0"/>
              <a:t>مصادر الحصول على الفكرة :</a:t>
            </a:r>
          </a:p>
          <a:p>
            <a:pPr algn="r" rtl="1"/>
            <a:endParaRPr lang="ar-DZ" sz="2400" b="1" dirty="0"/>
          </a:p>
          <a:p>
            <a:pPr marL="457200" indent="-457200" algn="r" rtl="1">
              <a:buAutoNum type="arabicPeriod"/>
            </a:pPr>
            <a:r>
              <a:rPr lang="ar-DZ" sz="2400" b="1" dirty="0"/>
              <a:t>الخبرة في عالم الأعمال</a:t>
            </a:r>
          </a:p>
          <a:p>
            <a:pPr marL="457200" indent="-457200" algn="r" rtl="1">
              <a:buAutoNum type="arabicPeriod"/>
            </a:pPr>
            <a:r>
              <a:rPr lang="ar-DZ" sz="2400" b="1" dirty="0"/>
              <a:t>الهوايات الشخصية</a:t>
            </a:r>
          </a:p>
          <a:p>
            <a:pPr marL="457200" indent="-457200" algn="r" rtl="1">
              <a:buAutoNum type="arabicPeriod"/>
            </a:pPr>
            <a:r>
              <a:rPr lang="ar-DZ" sz="2400" b="1" dirty="0"/>
              <a:t>الصدفة</a:t>
            </a:r>
          </a:p>
          <a:p>
            <a:pPr marL="457200" indent="-457200" algn="r" rtl="1">
              <a:buAutoNum type="arabicPeriod"/>
            </a:pPr>
            <a:r>
              <a:rPr lang="ar-DZ" sz="2400" b="1" dirty="0"/>
              <a:t>العائلة والأصدقاء</a:t>
            </a:r>
          </a:p>
          <a:p>
            <a:pPr marL="457200" indent="-457200" algn="r" rtl="1">
              <a:buAutoNum type="arabicPeriod"/>
            </a:pPr>
            <a:r>
              <a:rPr lang="ar-DZ" sz="2400" b="1" dirty="0"/>
              <a:t>المراكز الجامعية</a:t>
            </a:r>
          </a:p>
          <a:p>
            <a:pPr marL="457200" indent="-457200" algn="r" rtl="1">
              <a:buAutoNum type="arabicPeriod"/>
            </a:pPr>
            <a:r>
              <a:rPr lang="ar-DZ" sz="2400" b="1" dirty="0"/>
              <a:t>التغيرات الموجودة</a:t>
            </a:r>
          </a:p>
          <a:p>
            <a:pPr algn="r" rtl="1"/>
            <a:endParaRPr lang="ar-DZ" sz="2400" b="1" dirty="0"/>
          </a:p>
          <a:p>
            <a:pPr algn="r" rtl="1"/>
            <a:endParaRPr lang="ar-DZ" sz="2400" b="1" dirty="0"/>
          </a:p>
        </p:txBody>
      </p:sp>
    </p:spTree>
    <p:extLst>
      <p:ext uri="{BB962C8B-B14F-4D97-AF65-F5344CB8AC3E}">
        <p14:creationId xmlns:p14="http://schemas.microsoft.com/office/powerpoint/2010/main" val="360853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8</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تقييم </a:t>
            </a:r>
            <a:r>
              <a:rPr lang="ar-DZ" sz="2400" b="1" dirty="0" err="1"/>
              <a:t>القكرة</a:t>
            </a:r>
            <a:r>
              <a:rPr lang="ar-DZ" sz="2400" b="1" dirty="0"/>
              <a:t> </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6"/>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b="1" dirty="0"/>
              <a:t>بعد توليد الفكرة الخاصة بإنشاء المؤسسة الصغيرة من خلال التقنيات السابقة الذكر، وتأتي مرحلة التقييم من خلال دراسة الجدوى المشروع والتي تكون بالتركيز على المجالات التالية:  </a:t>
            </a:r>
          </a:p>
        </p:txBody>
      </p:sp>
    </p:spTree>
    <p:extLst>
      <p:ext uri="{BB962C8B-B14F-4D97-AF65-F5344CB8AC3E}">
        <p14:creationId xmlns:p14="http://schemas.microsoft.com/office/powerpoint/2010/main" val="429328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9</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تقييم الفكرة الجيدة</a:t>
            </a:r>
            <a:endParaRPr lang="ar-DZ" sz="1000" dirty="0">
              <a:solidFill>
                <a:srgbClr val="FF0000"/>
              </a:solidFill>
            </a:endParaRPr>
          </a:p>
        </p:txBody>
      </p:sp>
      <p:sp>
        <p:nvSpPr>
          <p:cNvPr id="8" name="Rectangle 7">
            <a:extLst>
              <a:ext uri="{FF2B5EF4-FFF2-40B4-BE49-F238E27FC236}">
                <a16:creationId xmlns:a16="http://schemas.microsoft.com/office/drawing/2014/main" id="{0530AF8D-D2FA-961E-6F7B-F173A547992F}"/>
              </a:ext>
            </a:extLst>
          </p:cNvPr>
          <p:cNvSpPr/>
          <p:nvPr/>
        </p:nvSpPr>
        <p:spPr>
          <a:xfrm>
            <a:off x="5062193" y="675996"/>
            <a:ext cx="6787299" cy="7815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t>الصندوق الوطني للتأمين عن البطالة</a:t>
            </a:r>
          </a:p>
        </p:txBody>
      </p:sp>
      <p:sp>
        <p:nvSpPr>
          <p:cNvPr id="11" name="Rectangle 10">
            <a:extLst>
              <a:ext uri="{FF2B5EF4-FFF2-40B4-BE49-F238E27FC236}">
                <a16:creationId xmlns:a16="http://schemas.microsoft.com/office/drawing/2014/main" id="{65BB7752-0D36-C9B3-B2A1-573D43FA4891}"/>
              </a:ext>
            </a:extLst>
          </p:cNvPr>
          <p:cNvSpPr/>
          <p:nvPr/>
        </p:nvSpPr>
        <p:spPr>
          <a:xfrm>
            <a:off x="5062193" y="1718936"/>
            <a:ext cx="6787299" cy="5002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b="1" dirty="0"/>
              <a:t>تتأسس في جويلية 1994 يتكفل الصندوق بجهاز الدعم لإنشاء وتوسيع النشاطات المخصصة للشباب العاطل عن العمل والبالغ من العمر 30-50 سنة والذين فقدو وظائفهم لأسباب اقتصادية والذين تتوفر فيهم الشروط الضرورية.</a:t>
            </a:r>
          </a:p>
          <a:p>
            <a:pPr algn="r" rtl="1"/>
            <a:endParaRPr lang="ar-DZ" sz="2400" b="1" dirty="0"/>
          </a:p>
          <a:p>
            <a:pPr algn="r" rtl="1"/>
            <a:r>
              <a:rPr lang="ar-DZ" sz="2400" b="1" dirty="0"/>
              <a:t>          يقوم الصندوق بالوظائف التالية:</a:t>
            </a:r>
          </a:p>
          <a:p>
            <a:pPr algn="r" rtl="1"/>
            <a:r>
              <a:rPr lang="ar-DZ" sz="2400" b="1" dirty="0"/>
              <a:t>                  -المساعدات المالية</a:t>
            </a:r>
          </a:p>
          <a:p>
            <a:pPr algn="r" rtl="1"/>
            <a:r>
              <a:rPr lang="ar-DZ" sz="2400" b="1" dirty="0"/>
              <a:t>                  -تقديم مزايا ضريبية </a:t>
            </a:r>
          </a:p>
          <a:p>
            <a:pPr algn="r" rtl="1"/>
            <a:r>
              <a:rPr lang="ar-DZ" sz="2400" b="1" dirty="0"/>
              <a:t>                  -المرافقة</a:t>
            </a:r>
          </a:p>
        </p:txBody>
      </p:sp>
    </p:spTree>
    <p:extLst>
      <p:ext uri="{BB962C8B-B14F-4D97-AF65-F5344CB8AC3E}">
        <p14:creationId xmlns:p14="http://schemas.microsoft.com/office/powerpoint/2010/main" val="207195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theme/theme1.xml><?xml version="1.0" encoding="utf-8"?>
<a:theme xmlns:a="http://schemas.openxmlformats.org/drawingml/2006/main" name="Thème Offic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917_TF56410444_Win32" id="{68477A9D-C4DC-4CB2-9FCF-5CCF7CAC0EB1}" vid="{0D64B0DD-AC28-4E42-82C5-429DF2BAD0E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CE2AAA-C718-435C-B4E6-95A08ACAC441}">
  <ds:schemaRefs>
    <ds:schemaRef ds:uri="http://schemas.microsoft.com/sharepoint/v3/contenttype/forms"/>
  </ds:schemaRefs>
</ds:datastoreItem>
</file>

<file path=customXml/itemProps3.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{994C41E6-B5E2-4DDB-BADE-EF25A061AEF1}tf56410444_win32</Template>
  <TotalTime>9376</TotalTime>
  <Words>1061</Words>
  <Application>Microsoft Office PowerPoint</Application>
  <PresentationFormat>Grand écran</PresentationFormat>
  <Paragraphs>202</Paragraphs>
  <Slides>20</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20</vt:i4>
      </vt:variant>
    </vt:vector>
  </HeadingPairs>
  <TitlesOfParts>
    <vt:vector size="30" baseType="lpstr">
      <vt:lpstr>Arial</vt:lpstr>
      <vt:lpstr>Baskerville</vt:lpstr>
      <vt:lpstr>Baskerville Old Face</vt:lpstr>
      <vt:lpstr>Calibri</vt:lpstr>
      <vt:lpstr>droid-sans</vt:lpstr>
      <vt:lpstr>Gill Sans Light</vt:lpstr>
      <vt:lpstr>Gill Sans Nova</vt:lpstr>
      <vt:lpstr>Gill Sans Nova Light</vt:lpstr>
      <vt:lpstr>Simplified Arabic</vt:lpstr>
      <vt:lpstr>Thème Office</vt:lpstr>
      <vt:lpstr>المقاولاتية </vt:lpstr>
      <vt:lpstr>مراحل انشاء مشروع مقاولاتي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شكرا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المقاولاتية</dc:title>
  <dc:creator>saida dali</dc:creator>
  <cp:lastModifiedBy>saida dali</cp:lastModifiedBy>
  <cp:revision>16</cp:revision>
  <dcterms:created xsi:type="dcterms:W3CDTF">2024-02-10T09:24:24Z</dcterms:created>
  <dcterms:modified xsi:type="dcterms:W3CDTF">2024-05-01T07:25:13Z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