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99" r:id="rId4"/>
    <p:sldId id="300" r:id="rId5"/>
    <p:sldId id="301" r:id="rId6"/>
    <p:sldId id="302"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559805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044300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76893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77849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576574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06B4A3-4212-4E39-93DE-E053E8F69C28}" type="datetimeFigureOut">
              <a:rPr lang="en-US" smtClean="0"/>
              <a:t>9/22/2025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287065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06B4A3-4212-4E39-93DE-E053E8F69C28}" type="datetimeFigureOut">
              <a:rPr lang="en-US" smtClean="0"/>
              <a:t>9/22/2025</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722905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106B4A3-4212-4E39-93DE-E053E8F69C28}" type="datetimeFigureOut">
              <a:rPr lang="en-US" smtClean="0"/>
              <a:t>9/22/2025</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71069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9/22/2025</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404891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9/22/2025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935031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9/22/2025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917453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6B4A3-4212-4E39-93DE-E053E8F69C28}" type="datetimeFigureOut">
              <a:rPr lang="en-US" smtClean="0"/>
              <a:t>9/22/2025</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0942976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4"/>
          <p:cNvSpPr/>
          <p:nvPr/>
        </p:nvSpPr>
        <p:spPr>
          <a:xfrm>
            <a:off x="1151831" y="35449"/>
            <a:ext cx="6840334" cy="461665"/>
          </a:xfrm>
          <a:prstGeom prst="rect">
            <a:avLst/>
          </a:prstGeom>
          <a:noFill/>
        </p:spPr>
        <p:txBody>
          <a:bodyPr wrap="none" lIns="91440" tIns="45720" rIns="91440" bIns="45720">
            <a:spAutoFit/>
          </a:bodyPr>
          <a:lstStyle/>
          <a:p>
            <a:pPr algn="ctr"/>
            <a:r>
              <a:rPr lang="fr-FR" sz="2400" b="1" spc="50" dirty="0" err="1"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University</a:t>
            </a:r>
            <a:r>
              <a:rPr lang="fr-FR"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of Larbi </a:t>
            </a:r>
            <a:r>
              <a:rPr lang="fr-FR"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Ben M'hidi Oum El </a:t>
            </a:r>
            <a:r>
              <a:rPr lang="fr-FR"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Bouaghi</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6" name="Rectangle 5"/>
          <p:cNvSpPr/>
          <p:nvPr/>
        </p:nvSpPr>
        <p:spPr>
          <a:xfrm>
            <a:off x="1526580" y="565795"/>
            <a:ext cx="6090834" cy="461665"/>
          </a:xfrm>
          <a:prstGeom prst="rect">
            <a:avLst/>
          </a:prstGeom>
          <a:noFill/>
        </p:spPr>
        <p:txBody>
          <a:bodyPr wrap="none" lIns="91440" tIns="45720" rIns="91440" bIns="45720">
            <a:spAutoFit/>
          </a:bodyPr>
          <a:lstStyle/>
          <a:p>
            <a:pPr algn="ct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Faculty of Earth Sciences and Architecture</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7" name="Rectangle 6"/>
          <p:cNvSpPr/>
          <p:nvPr/>
        </p:nvSpPr>
        <p:spPr>
          <a:xfrm>
            <a:off x="2874257" y="1088309"/>
            <a:ext cx="3395481" cy="461665"/>
          </a:xfrm>
          <a:prstGeom prst="rect">
            <a:avLst/>
          </a:prstGeom>
          <a:noFill/>
        </p:spPr>
        <p:txBody>
          <a:bodyPr wrap="none" lIns="91440" tIns="45720" rIns="91440" bIns="45720">
            <a:spAutoFit/>
          </a:bodyPr>
          <a:lstStyle/>
          <a:p>
            <a:pPr algn="ct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Department of Geology</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8" name="Rectangle 7"/>
          <p:cNvSpPr/>
          <p:nvPr/>
        </p:nvSpPr>
        <p:spPr>
          <a:xfrm>
            <a:off x="323528" y="2210961"/>
            <a:ext cx="3873176" cy="707886"/>
          </a:xfrm>
          <a:prstGeom prst="rect">
            <a:avLst/>
          </a:prstGeom>
          <a:noFill/>
        </p:spPr>
        <p:txBody>
          <a:bodyPr wrap="none" lIns="91440" tIns="45720" rIns="91440" bIns="45720">
            <a:spAutoFit/>
          </a:bodyPr>
          <a:lstStyle/>
          <a:p>
            <a:pPr algn="ctr"/>
            <a:r>
              <a:rPr lang="en-US" sz="40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Crystallography</a:t>
            </a:r>
            <a:endParaRPr lang="fr-FR" sz="4000" b="1" cap="none"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9" name="Rectangle 8"/>
          <p:cNvSpPr/>
          <p:nvPr/>
        </p:nvSpPr>
        <p:spPr>
          <a:xfrm>
            <a:off x="425983" y="5631631"/>
            <a:ext cx="2440092" cy="461665"/>
          </a:xfrm>
          <a:prstGeom prst="rect">
            <a:avLst/>
          </a:prstGeom>
          <a:noFill/>
        </p:spPr>
        <p:txBody>
          <a:bodyPr wrap="none" lIns="91440" tIns="45720" rIns="91440" bIns="45720">
            <a:spAutoFit/>
          </a:bodyPr>
          <a:lstStyle/>
          <a:p>
            <a:pPr algn="ctr"/>
            <a:r>
              <a:rPr lang="en-US" sz="2400" b="1" spc="50" dirty="0" err="1">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Licence</a:t>
            </a: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Geology</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0" name="Rectangle 9"/>
          <p:cNvSpPr/>
          <p:nvPr/>
        </p:nvSpPr>
        <p:spPr>
          <a:xfrm>
            <a:off x="34798" y="5949280"/>
            <a:ext cx="3267881" cy="461665"/>
          </a:xfrm>
          <a:prstGeom prst="rect">
            <a:avLst/>
          </a:prstGeom>
          <a:noFill/>
        </p:spPr>
        <p:txBody>
          <a:bodyPr wrap="none" lIns="91440" tIns="45720" rIns="91440" bIns="45720">
            <a:spAutoFit/>
          </a:bodyPr>
          <a:lstStyle/>
          <a:p>
            <a:pPr algn="ctr"/>
            <a:r>
              <a:rPr lang="en-US"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2</a:t>
            </a:r>
            <a:r>
              <a:rPr lang="en-US" sz="2400" b="1" spc="50" baseline="3000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nd</a:t>
            </a:r>
            <a:r>
              <a:rPr lang="en-US"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year Common core</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1" name="Rectangle 10"/>
          <p:cNvSpPr/>
          <p:nvPr/>
        </p:nvSpPr>
        <p:spPr>
          <a:xfrm>
            <a:off x="818212" y="2844224"/>
            <a:ext cx="3753785" cy="461665"/>
          </a:xfrm>
          <a:prstGeom prst="rect">
            <a:avLst/>
          </a:prstGeom>
          <a:noFill/>
        </p:spPr>
        <p:txBody>
          <a:bodyPr wrap="none" lIns="91440" tIns="45720" rIns="91440" bIns="45720">
            <a:spAutoFit/>
          </a:bodyPr>
          <a:lstStyle/>
          <a:p>
            <a:pPr algn="ctr"/>
            <a:r>
              <a:rPr lang="en-US" sz="2400" b="1" spc="50" dirty="0" smtClean="0">
                <a:ln w="13500">
                  <a:solidFill>
                    <a:schemeClr val="accent1">
                      <a:shade val="2500"/>
                      <a:alpha val="6500"/>
                    </a:schemeClr>
                  </a:solidFill>
                  <a:prstDash val="solid"/>
                </a:ln>
                <a:solidFill>
                  <a:schemeClr val="accent3">
                    <a:lumMod val="60000"/>
                    <a:lumOff val="40000"/>
                    <a:alpha val="95000"/>
                  </a:schemeClr>
                </a:solidFill>
                <a:effectLst>
                  <a:innerShdw blurRad="50900" dist="38500" dir="13500000">
                    <a:srgbClr val="000000">
                      <a:alpha val="60000"/>
                    </a:srgbClr>
                  </a:innerShdw>
                </a:effectLst>
                <a:latin typeface="Times New Roman" pitchFamily="18" charset="0"/>
                <a:cs typeface="Times New Roman" pitchFamily="18" charset="0"/>
              </a:rPr>
              <a:t>By SAADALI Badreddine</a:t>
            </a:r>
            <a:endParaRPr lang="fr-FR" sz="2400" b="1" cap="none" spc="50" dirty="0">
              <a:ln w="13500">
                <a:solidFill>
                  <a:schemeClr val="accent1">
                    <a:shade val="2500"/>
                    <a:alpha val="6500"/>
                  </a:schemeClr>
                </a:solidFill>
                <a:prstDash val="solid"/>
              </a:ln>
              <a:solidFill>
                <a:schemeClr val="accent3">
                  <a:lumMod val="60000"/>
                  <a:lumOff val="40000"/>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2" name="Rectangle 11"/>
          <p:cNvSpPr/>
          <p:nvPr/>
        </p:nvSpPr>
        <p:spPr>
          <a:xfrm>
            <a:off x="24395" y="3585790"/>
            <a:ext cx="3611502" cy="861774"/>
          </a:xfrm>
          <a:prstGeom prst="rect">
            <a:avLst/>
          </a:prstGeom>
          <a:noFill/>
        </p:spPr>
        <p:txBody>
          <a:bodyPr wrap="none" lIns="91440" tIns="45720" rIns="91440" bIns="45720">
            <a:spAutoFit/>
          </a:bodyPr>
          <a:lstStyle/>
          <a:p>
            <a:pPr algn="ctr"/>
            <a:r>
              <a:rPr lang="fr-FR" sz="50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Course </a:t>
            </a:r>
            <a:r>
              <a:rPr lang="fr-FR" sz="5000" b="1" spc="50" dirty="0" smtClean="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VI-2</a:t>
            </a:r>
            <a:endParaRPr lang="fr-FR" sz="50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495524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6" presetClass="entr" presetSubtype="37"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outVertical)">
                                      <p:cBhvr>
                                        <p:cTn id="19" dur="500"/>
                                        <p:tgtEl>
                                          <p:spTgt spid="8"/>
                                        </p:tgtEl>
                                      </p:cBhvr>
                                    </p:animEffect>
                                  </p:childTnLst>
                                </p:cTn>
                              </p:par>
                            </p:childTnLst>
                          </p:cTn>
                        </p:par>
                        <p:par>
                          <p:cTn id="20" fill="hold">
                            <p:stCondLst>
                              <p:cond delay="2000"/>
                            </p:stCondLst>
                            <p:childTnLst>
                              <p:par>
                                <p:cTn id="21" presetID="47"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6" presetClass="entr" presetSubtype="32"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circle(out)">
                                      <p:cBhvr>
                                        <p:cTn id="29" dur="2000"/>
                                        <p:tgtEl>
                                          <p:spTgt spid="12"/>
                                        </p:tgtEl>
                                      </p:cBhvr>
                                    </p:animEffect>
                                  </p:childTnLst>
                                </p:cTn>
                              </p:par>
                            </p:childTnLst>
                          </p:cTn>
                        </p:par>
                        <p:par>
                          <p:cTn id="30" fill="hold">
                            <p:stCondLst>
                              <p:cond delay="5000"/>
                            </p:stCondLst>
                            <p:childTnLst>
                              <p:par>
                                <p:cTn id="31" presetID="14" presetClass="entr" presetSubtype="1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randombar(horizontal)">
                                      <p:cBhvr>
                                        <p:cTn id="33" dur="500"/>
                                        <p:tgtEl>
                                          <p:spTgt spid="9"/>
                                        </p:tgtEl>
                                      </p:cBhvr>
                                    </p:animEffect>
                                  </p:childTnLst>
                                </p:cTn>
                              </p:par>
                            </p:childTnLst>
                          </p:cTn>
                        </p:par>
                        <p:par>
                          <p:cTn id="34" fill="hold">
                            <p:stCondLst>
                              <p:cond delay="5500"/>
                            </p:stCondLst>
                            <p:childTnLst>
                              <p:par>
                                <p:cTn id="35" presetID="14" presetClass="entr" presetSubtype="1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61228" y="53667"/>
            <a:ext cx="2940549" cy="707886"/>
          </a:xfrm>
          <a:prstGeom prst="rect">
            <a:avLst/>
          </a:prstGeom>
          <a:noFill/>
        </p:spPr>
        <p:txBody>
          <a:bodyPr wrap="none" lIns="91440" tIns="45720" rIns="91440" bIns="45720">
            <a:spAutoFit/>
          </a:bodyPr>
          <a:lstStyle/>
          <a:p>
            <a:pPr algn="ctr"/>
            <a:r>
              <a:rPr lang="fr-FR" sz="40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Course </a:t>
            </a:r>
            <a:r>
              <a:rPr lang="fr-FR" sz="40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VI-2</a:t>
            </a:r>
            <a:endParaRPr lang="fr-FR" sz="40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9" name="Rectangle 8"/>
          <p:cNvSpPr/>
          <p:nvPr/>
        </p:nvSpPr>
        <p:spPr>
          <a:xfrm>
            <a:off x="1718311" y="5364505"/>
            <a:ext cx="3902030" cy="584775"/>
          </a:xfrm>
          <a:prstGeom prst="rect">
            <a:avLst/>
          </a:prstGeom>
          <a:noFill/>
        </p:spPr>
        <p:txBody>
          <a:bodyPr wrap="none" lIns="91440" tIns="45720" rIns="91440" bIns="45720">
            <a:spAutoFit/>
          </a:bodyPr>
          <a:lstStyle/>
          <a:p>
            <a:pPr marL="571500" indent="-571500" algn="ctr">
              <a:buFont typeface="Arial" pitchFamily="34" charset="0"/>
              <a:buChar char="•"/>
            </a:pPr>
            <a:r>
              <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rPr>
              <a:t>Crystal </a:t>
            </a:r>
            <a:r>
              <a:rPr lang="en-US" sz="3200" b="1" spc="50" dirty="0" smtClean="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rPr>
              <a:t>bonds (2)</a:t>
            </a:r>
            <a:endPar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40223" y="1948480"/>
            <a:ext cx="4976602" cy="2905041"/>
          </a:xfrm>
          <a:prstGeom prst="rect">
            <a:avLst/>
          </a:prstGeom>
        </p:spPr>
      </p:pic>
      <p:pic>
        <p:nvPicPr>
          <p:cNvPr id="7" name="Imag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1798" y="761553"/>
            <a:ext cx="3541783" cy="2769114"/>
          </a:xfrm>
          <a:prstGeom prst="rect">
            <a:avLst/>
          </a:prstGeom>
        </p:spPr>
      </p:pic>
    </p:spTree>
    <p:extLst>
      <p:ext uri="{BB962C8B-B14F-4D97-AF65-F5344CB8AC3E}">
        <p14:creationId xmlns:p14="http://schemas.microsoft.com/office/powerpoint/2010/main" val="292707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childTnLst>
                          </p:cTn>
                        </p:par>
                        <p:par>
                          <p:cTn id="14" fill="hold">
                            <p:stCondLst>
                              <p:cond delay="1500"/>
                            </p:stCondLst>
                            <p:childTnLst>
                              <p:par>
                                <p:cTn id="15" presetID="14" presetClass="entr" presetSubtype="1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par>
                          <p:cTn id="18" fill="hold">
                            <p:stCondLst>
                              <p:cond delay="2000"/>
                            </p:stCondLst>
                            <p:childTnLst>
                              <p:par>
                                <p:cTn id="19" presetID="2" presetClass="entr" presetSubtype="8"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92696"/>
            <a:ext cx="9144000" cy="1938992"/>
          </a:xfrm>
          <a:prstGeom prst="rect">
            <a:avLst/>
          </a:prstGeom>
        </p:spPr>
        <p:txBody>
          <a:bodyPr wrap="square">
            <a:spAutoFit/>
          </a:bodyPr>
          <a:lstStyle/>
          <a:p>
            <a:pPr algn="ctr"/>
            <a:r>
              <a:rPr lang="en-US" sz="2000" dirty="0">
                <a:latin typeface="Times New Roman" pitchFamily="18" charset="0"/>
                <a:cs typeface="Times New Roman" pitchFamily="18" charset="0"/>
              </a:rPr>
              <a:t>This bond is explained by the sharing of free electrons distributed throughout a periodic arrangement of ions forming an "electron gas" or "electron sea" in which positive ions are immersed. These positive ions can move freely within the metal lattice escaping and shifting between atoms in a metal block. The non-directional movement of these positive ions in the presence of electrons characterizes metals as good electrical and thermal conductors.</a:t>
            </a:r>
          </a:p>
        </p:txBody>
      </p:sp>
      <p:sp>
        <p:nvSpPr>
          <p:cNvPr id="5" name="Rectangle 4"/>
          <p:cNvSpPr/>
          <p:nvPr/>
        </p:nvSpPr>
        <p:spPr>
          <a:xfrm>
            <a:off x="955791" y="134836"/>
            <a:ext cx="2969083"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Metallic bond</a:t>
            </a:r>
          </a:p>
        </p:txBody>
      </p:sp>
      <p:sp>
        <p:nvSpPr>
          <p:cNvPr id="6" name="Rectangle 5"/>
          <p:cNvSpPr/>
          <p:nvPr/>
        </p:nvSpPr>
        <p:spPr>
          <a:xfrm>
            <a:off x="35496" y="2667684"/>
            <a:ext cx="4139952" cy="4093428"/>
          </a:xfrm>
          <a:prstGeom prst="rect">
            <a:avLst/>
          </a:prstGeom>
        </p:spPr>
        <p:txBody>
          <a:bodyPr wrap="square">
            <a:spAutoFit/>
          </a:bodyPr>
          <a:lstStyle/>
          <a:p>
            <a:pPr algn="ctr"/>
            <a:r>
              <a:rPr lang="en-US" sz="2000" dirty="0">
                <a:latin typeface="Times New Roman" pitchFamily="18" charset="0"/>
                <a:cs typeface="Times New Roman" pitchFamily="18" charset="0"/>
              </a:rPr>
              <a:t>Two forces are involved in the metallic bond: the Repulsive Force between positive ions (denoted as RF) and the Attractive Force between positive ions and negative electrons (denoted as AF). These forces balance each other maintaining the stability of the metallic structure. It is important to note that this bond is a strong chemical bond contributing to the unique properties of metals such as malleability ductility, and conductivity.</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2767278"/>
            <a:ext cx="4860032" cy="3758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116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2" presetClass="entr" presetSubtype="2" fill="hold" nodeType="afterEffect">
                                  <p:stCondLst>
                                    <p:cond delay="0"/>
                                  </p:stCondLst>
                                  <p:childTnLst>
                                    <p:set>
                                      <p:cBhvr>
                                        <p:cTn id="18" dur="1" fill="hold">
                                          <p:stCondLst>
                                            <p:cond delay="0"/>
                                          </p:stCondLst>
                                        </p:cTn>
                                        <p:tgtEl>
                                          <p:spTgt spid="4098"/>
                                        </p:tgtEl>
                                        <p:attrNameLst>
                                          <p:attrName>style.visibility</p:attrName>
                                        </p:attrNameLst>
                                      </p:cBhvr>
                                      <p:to>
                                        <p:strVal val="visible"/>
                                      </p:to>
                                    </p:set>
                                    <p:anim calcmode="lin" valueType="num">
                                      <p:cBhvr additive="base">
                                        <p:cTn id="19" dur="500" fill="hold"/>
                                        <p:tgtEl>
                                          <p:spTgt spid="4098"/>
                                        </p:tgtEl>
                                        <p:attrNameLst>
                                          <p:attrName>ppt_x</p:attrName>
                                        </p:attrNameLst>
                                      </p:cBhvr>
                                      <p:tavLst>
                                        <p:tav tm="0">
                                          <p:val>
                                            <p:strVal val="1+#ppt_w/2"/>
                                          </p:val>
                                        </p:tav>
                                        <p:tav tm="100000">
                                          <p:val>
                                            <p:strVal val="#ppt_x"/>
                                          </p:val>
                                        </p:tav>
                                      </p:tavLst>
                                    </p:anim>
                                    <p:anim calcmode="lin" valueType="num">
                                      <p:cBhvr additive="base">
                                        <p:cTn id="20" dur="500" fill="hold"/>
                                        <p:tgtEl>
                                          <p:spTgt spid="40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92696"/>
            <a:ext cx="9144000" cy="2246769"/>
          </a:xfrm>
          <a:prstGeom prst="rect">
            <a:avLst/>
          </a:prstGeom>
        </p:spPr>
        <p:txBody>
          <a:bodyPr wrap="square">
            <a:spAutoFit/>
          </a:bodyPr>
          <a:lstStyle/>
          <a:p>
            <a:pPr algn="ctr"/>
            <a:r>
              <a:rPr lang="en-US" sz="2000" dirty="0">
                <a:latin typeface="Times New Roman" pitchFamily="18" charset="0"/>
                <a:cs typeface="Times New Roman" pitchFamily="18" charset="0"/>
              </a:rPr>
              <a:t>A hydrogen bond forms </a:t>
            </a:r>
            <a:r>
              <a:rPr lang="en-US" sz="2000" dirty="0" smtClean="0">
                <a:latin typeface="Times New Roman" pitchFamily="18" charset="0"/>
                <a:cs typeface="Times New Roman" pitchFamily="18" charset="0"/>
              </a:rPr>
              <a:t>when </a:t>
            </a:r>
            <a:r>
              <a:rPr lang="en-US" sz="2000" dirty="0">
                <a:latin typeface="Times New Roman" pitchFamily="18" charset="0"/>
                <a:cs typeface="Times New Roman" pitchFamily="18" charset="0"/>
              </a:rPr>
              <a:t>a hydrogen atom (H</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carrying a partial positive charge and covalently bonded </a:t>
            </a:r>
            <a:r>
              <a:rPr lang="en-US" sz="2000" dirty="0" smtClean="0">
                <a:latin typeface="Times New Roman" pitchFamily="18" charset="0"/>
                <a:cs typeface="Times New Roman" pitchFamily="18" charset="0"/>
              </a:rPr>
              <a:t>to </a:t>
            </a:r>
            <a:r>
              <a:rPr lang="en-US" sz="2000" dirty="0">
                <a:latin typeface="Times New Roman" pitchFamily="18" charset="0"/>
                <a:cs typeface="Times New Roman" pitchFamily="18" charset="0"/>
              </a:rPr>
              <a:t>electronegative atoms like nitrogen (N) or oxygen (O</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interacts with another electronegative atom (N or O) carrying a partial negative charge. This bond is linear and is, commonly observed in water </a:t>
            </a:r>
            <a:r>
              <a:rPr lang="en-US" sz="2000" dirty="0" smtClean="0">
                <a:latin typeface="Times New Roman" pitchFamily="18" charset="0"/>
                <a:cs typeface="Times New Roman" pitchFamily="18" charset="0"/>
              </a:rPr>
              <a:t>molecules </a:t>
            </a:r>
            <a:r>
              <a:rPr lang="en-US" sz="2000" dirty="0">
                <a:latin typeface="Times New Roman" pitchFamily="18" charset="0"/>
                <a:cs typeface="Times New Roman" pitchFamily="18" charset="0"/>
              </a:rPr>
              <a:t>where the oxygen atom of one water molecule is connected to </a:t>
            </a:r>
            <a:r>
              <a:rPr lang="en-US" sz="2000" dirty="0" smtClean="0">
                <a:latin typeface="Times New Roman" pitchFamily="18" charset="0"/>
                <a:cs typeface="Times New Roman" pitchFamily="18" charset="0"/>
              </a:rPr>
              <a:t>a </a:t>
            </a:r>
            <a:r>
              <a:rPr lang="en-US" sz="2000" dirty="0">
                <a:latin typeface="Times New Roman" pitchFamily="18" charset="0"/>
                <a:cs typeface="Times New Roman" pitchFamily="18" charset="0"/>
              </a:rPr>
              <a:t>hydrogen atom of another water molecule through this electrostatic interaction</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Hydrogen bonds are approximately ten times weaker than covalent bonds. </a:t>
            </a:r>
          </a:p>
        </p:txBody>
      </p:sp>
      <p:sp>
        <p:nvSpPr>
          <p:cNvPr id="5" name="Rectangle 4"/>
          <p:cNvSpPr/>
          <p:nvPr/>
        </p:nvSpPr>
        <p:spPr>
          <a:xfrm>
            <a:off x="817966" y="134836"/>
            <a:ext cx="3244734"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Hydrogen bond</a:t>
            </a:r>
          </a:p>
        </p:txBody>
      </p:sp>
      <p:sp>
        <p:nvSpPr>
          <p:cNvPr id="6" name="Rectangle 5"/>
          <p:cNvSpPr/>
          <p:nvPr/>
        </p:nvSpPr>
        <p:spPr>
          <a:xfrm>
            <a:off x="35496" y="2975461"/>
            <a:ext cx="3528392" cy="3477875"/>
          </a:xfrm>
          <a:prstGeom prst="rect">
            <a:avLst/>
          </a:prstGeom>
        </p:spPr>
        <p:txBody>
          <a:bodyPr wrap="square">
            <a:spAutoFit/>
          </a:bodyPr>
          <a:lstStyle/>
          <a:p>
            <a:pPr algn="ctr"/>
            <a:r>
              <a:rPr lang="en-US" sz="2000" dirty="0" smtClean="0">
                <a:latin typeface="Times New Roman" pitchFamily="18" charset="0"/>
                <a:cs typeface="Times New Roman" pitchFamily="18" charset="0"/>
              </a:rPr>
              <a:t>They </a:t>
            </a:r>
            <a:r>
              <a:rPr lang="en-US" sz="2000" dirty="0">
                <a:latin typeface="Times New Roman" pitchFamily="18" charset="0"/>
                <a:cs typeface="Times New Roman" pitchFamily="18" charset="0"/>
              </a:rPr>
              <a:t>are classified as weak intermolecular </a:t>
            </a:r>
            <a:r>
              <a:rPr lang="en-US" sz="2000" dirty="0" smtClean="0">
                <a:latin typeface="Times New Roman" pitchFamily="18" charset="0"/>
                <a:cs typeface="Times New Roman" pitchFamily="18" charset="0"/>
              </a:rPr>
              <a:t>bonds </a:t>
            </a:r>
            <a:r>
              <a:rPr lang="en-US" sz="2000" dirty="0">
                <a:latin typeface="Times New Roman" pitchFamily="18" charset="0"/>
                <a:cs typeface="Times New Roman" pitchFamily="18" charset="0"/>
              </a:rPr>
              <a:t>meaning they occur between molecules rather than within them. This type </a:t>
            </a:r>
            <a:r>
              <a:rPr lang="en-US" sz="2000" dirty="0" smtClean="0">
                <a:latin typeface="Times New Roman" pitchFamily="18" charset="0"/>
                <a:cs typeface="Times New Roman" pitchFamily="18" charset="0"/>
              </a:rPr>
              <a:t>of </a:t>
            </a:r>
            <a:r>
              <a:rPr lang="en-US" sz="2000" dirty="0">
                <a:latin typeface="Times New Roman" pitchFamily="18" charset="0"/>
                <a:cs typeface="Times New Roman" pitchFamily="18" charset="0"/>
              </a:rPr>
              <a:t>bond plays a crucial role in determining the properties of many </a:t>
            </a:r>
            <a:r>
              <a:rPr lang="en-US" sz="2000" dirty="0" smtClean="0">
                <a:latin typeface="Times New Roman" pitchFamily="18" charset="0"/>
                <a:cs typeface="Times New Roman" pitchFamily="18" charset="0"/>
              </a:rPr>
              <a:t>substances </a:t>
            </a:r>
            <a:r>
              <a:rPr lang="en-US" sz="2000" dirty="0">
                <a:latin typeface="Times New Roman" pitchFamily="18" charset="0"/>
                <a:cs typeface="Times New Roman" pitchFamily="18" charset="0"/>
              </a:rPr>
              <a:t>including </a:t>
            </a:r>
            <a:r>
              <a:rPr lang="en-US" sz="2000" dirty="0" smtClean="0">
                <a:latin typeface="Times New Roman" pitchFamily="18" charset="0"/>
                <a:cs typeface="Times New Roman" pitchFamily="18" charset="0"/>
              </a:rPr>
              <a:t>water </a:t>
            </a:r>
            <a:r>
              <a:rPr lang="en-US" sz="2000" dirty="0">
                <a:latin typeface="Times New Roman" pitchFamily="18" charset="0"/>
                <a:cs typeface="Times New Roman" pitchFamily="18" charset="0"/>
              </a:rPr>
              <a:t>and is essential </a:t>
            </a:r>
            <a:r>
              <a:rPr lang="en-US" sz="2000" dirty="0" smtClean="0">
                <a:latin typeface="Times New Roman" pitchFamily="18" charset="0"/>
                <a:cs typeface="Times New Roman" pitchFamily="18" charset="0"/>
              </a:rPr>
              <a:t>for </a:t>
            </a:r>
            <a:r>
              <a:rPr lang="en-US" sz="2000" dirty="0">
                <a:latin typeface="Times New Roman" pitchFamily="18" charset="0"/>
                <a:cs typeface="Times New Roman" pitchFamily="18" charset="0"/>
              </a:rPr>
              <a:t>the structure and function of biological molecules like DNA and proteins.</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3212976"/>
            <a:ext cx="5453366" cy="2921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739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2" presetClass="entr" presetSubtype="2" fill="hold" nodeType="afterEffect">
                                  <p:stCondLst>
                                    <p:cond delay="0"/>
                                  </p:stCondLst>
                                  <p:childTnLst>
                                    <p:set>
                                      <p:cBhvr>
                                        <p:cTn id="18" dur="1" fill="hold">
                                          <p:stCondLst>
                                            <p:cond delay="0"/>
                                          </p:stCondLst>
                                        </p:cTn>
                                        <p:tgtEl>
                                          <p:spTgt spid="5122"/>
                                        </p:tgtEl>
                                        <p:attrNameLst>
                                          <p:attrName>style.visibility</p:attrName>
                                        </p:attrNameLst>
                                      </p:cBhvr>
                                      <p:to>
                                        <p:strVal val="visible"/>
                                      </p:to>
                                    </p:set>
                                    <p:anim calcmode="lin" valueType="num">
                                      <p:cBhvr additive="base">
                                        <p:cTn id="19" dur="500" fill="hold"/>
                                        <p:tgtEl>
                                          <p:spTgt spid="5122"/>
                                        </p:tgtEl>
                                        <p:attrNameLst>
                                          <p:attrName>ppt_x</p:attrName>
                                        </p:attrNameLst>
                                      </p:cBhvr>
                                      <p:tavLst>
                                        <p:tav tm="0">
                                          <p:val>
                                            <p:strVal val="1+#ppt_w/2"/>
                                          </p:val>
                                        </p:tav>
                                        <p:tav tm="100000">
                                          <p:val>
                                            <p:strVal val="#ppt_x"/>
                                          </p:val>
                                        </p:tav>
                                      </p:tavLst>
                                    </p:anim>
                                    <p:anim calcmode="lin" valueType="num">
                                      <p:cBhvr additive="base">
                                        <p:cTn id="20" dur="500" fill="hold"/>
                                        <p:tgtEl>
                                          <p:spTgt spid="51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92696"/>
            <a:ext cx="6732240" cy="2246769"/>
          </a:xfrm>
          <a:prstGeom prst="rect">
            <a:avLst/>
          </a:prstGeom>
        </p:spPr>
        <p:txBody>
          <a:bodyPr wrap="square">
            <a:spAutoFit/>
          </a:bodyPr>
          <a:lstStyle/>
          <a:p>
            <a:pPr algn="ctr"/>
            <a:r>
              <a:rPr lang="en-US" sz="2000" dirty="0">
                <a:latin typeface="Times New Roman" pitchFamily="18" charset="0"/>
                <a:cs typeface="Times New Roman" pitchFamily="18" charset="0"/>
              </a:rPr>
              <a:t>A molecular solid is composed of molecules bound together. The Van der Waals bond is weak electrostatic interactions between pairs of electric charges within molecules which are electrically neutral (no electron sharing between molecules) and ensure their cohesion. This bond occurs when the bonds between atoms within the molecule are polar and the distance between the molecules is small.</a:t>
            </a:r>
          </a:p>
        </p:txBody>
      </p:sp>
      <p:sp>
        <p:nvSpPr>
          <p:cNvPr id="5" name="Rectangle 4"/>
          <p:cNvSpPr/>
          <p:nvPr/>
        </p:nvSpPr>
        <p:spPr>
          <a:xfrm>
            <a:off x="452449" y="134836"/>
            <a:ext cx="3975768"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Van der Waals bond</a:t>
            </a:r>
          </a:p>
        </p:txBody>
      </p:sp>
      <p:sp>
        <p:nvSpPr>
          <p:cNvPr id="6" name="Rectangle 5"/>
          <p:cNvSpPr/>
          <p:nvPr/>
        </p:nvSpPr>
        <p:spPr>
          <a:xfrm>
            <a:off x="51729" y="3501008"/>
            <a:ext cx="9001000" cy="1631216"/>
          </a:xfrm>
          <a:prstGeom prst="rect">
            <a:avLst/>
          </a:prstGeom>
        </p:spPr>
        <p:txBody>
          <a:bodyPr wrap="square">
            <a:spAutoFit/>
          </a:bodyPr>
          <a:lstStyle/>
          <a:p>
            <a:pPr algn="ctr"/>
            <a:r>
              <a:rPr lang="en-US" sz="2000" dirty="0">
                <a:latin typeface="Times New Roman" pitchFamily="18" charset="0"/>
                <a:cs typeface="Times New Roman" pitchFamily="18" charset="0"/>
              </a:rPr>
              <a:t>The molecule chosen as an example chlorine </a:t>
            </a:r>
            <a:r>
              <a:rPr lang="en-US" sz="2000" dirty="0" err="1">
                <a:latin typeface="Times New Roman" pitchFamily="18" charset="0"/>
                <a:cs typeface="Times New Roman" pitchFamily="18" charset="0"/>
              </a:rPr>
              <a:t>monofluoride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ClF</a:t>
            </a:r>
            <a:r>
              <a:rPr lang="en-US" sz="2000" dirty="0">
                <a:latin typeface="Times New Roman" pitchFamily="18" charset="0"/>
                <a:cs typeface="Times New Roman" pitchFamily="18" charset="0"/>
              </a:rPr>
              <a:t>) is illustrative:</a:t>
            </a:r>
          </a:p>
          <a:p>
            <a:pPr algn="ctr"/>
            <a:r>
              <a:rPr lang="en-US" sz="2000" dirty="0">
                <a:latin typeface="Times New Roman" pitchFamily="18" charset="0"/>
                <a:cs typeface="Times New Roman" pitchFamily="18" charset="0"/>
              </a:rPr>
              <a:t>The bonding pair (indicated by a red arrow) between the chlorine atom and the fluorine atom is attracted to both the fluorine and chlorine atoms. However, since chlorine has a lower electronegativity than fluorine (see electronegativity in the periodic table) the electrons shift toward the fluorine within the </a:t>
            </a:r>
            <a:r>
              <a:rPr lang="en-US" sz="2000" dirty="0" err="1">
                <a:latin typeface="Times New Roman" pitchFamily="18" charset="0"/>
                <a:cs typeface="Times New Roman" pitchFamily="18" charset="0"/>
              </a:rPr>
              <a:t>ClF</a:t>
            </a:r>
            <a:r>
              <a:rPr lang="en-US" sz="2000" dirty="0">
                <a:latin typeface="Times New Roman" pitchFamily="18" charset="0"/>
                <a:cs typeface="Times New Roman" pitchFamily="18" charset="0"/>
              </a:rPr>
              <a:t> molecule.</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548680"/>
            <a:ext cx="2081772" cy="23907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647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6146"/>
                                        </p:tgtEl>
                                        <p:attrNameLst>
                                          <p:attrName>style.visibility</p:attrName>
                                        </p:attrNameLst>
                                      </p:cBhvr>
                                      <p:to>
                                        <p:strVal val="visible"/>
                                      </p:to>
                                    </p:set>
                                    <p:animEffect transition="in" filter="fade">
                                      <p:cBhvr>
                                        <p:cTn id="15" dur="500"/>
                                        <p:tgtEl>
                                          <p:spTgt spid="6146"/>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692696"/>
            <a:ext cx="9052729" cy="1323439"/>
          </a:xfrm>
          <a:prstGeom prst="rect">
            <a:avLst/>
          </a:prstGeom>
        </p:spPr>
        <p:txBody>
          <a:bodyPr wrap="square">
            <a:spAutoFit/>
          </a:bodyPr>
          <a:lstStyle/>
          <a:p>
            <a:pPr algn="ctr"/>
            <a:r>
              <a:rPr lang="en-US" sz="2000" dirty="0">
                <a:latin typeface="Times New Roman" pitchFamily="18" charset="0"/>
                <a:cs typeface="Times New Roman" pitchFamily="18" charset="0"/>
              </a:rPr>
              <a:t>As a result, chlorine experiences an electron deficit acquiring a partial positive charge (δ+), while fluorine gains a partial negative charge (δ-). This is why the red arrow points from the positive (+) to the negative (-) end. The molecule is polar and chlorine </a:t>
            </a:r>
            <a:r>
              <a:rPr lang="en-US" sz="2000" dirty="0" err="1">
                <a:latin typeface="Times New Roman" pitchFamily="18" charset="0"/>
                <a:cs typeface="Times New Roman" pitchFamily="18" charset="0"/>
              </a:rPr>
              <a:t>monofluoride</a:t>
            </a:r>
            <a:r>
              <a:rPr lang="en-US" sz="2000" dirty="0">
                <a:latin typeface="Times New Roman" pitchFamily="18" charset="0"/>
                <a:cs typeface="Times New Roman" pitchFamily="18" charset="0"/>
              </a:rPr>
              <a:t> exhibits a dipolar character with one positive and one negative charge.</a:t>
            </a:r>
          </a:p>
        </p:txBody>
      </p:sp>
      <p:sp>
        <p:nvSpPr>
          <p:cNvPr id="5" name="Rectangle 4"/>
          <p:cNvSpPr/>
          <p:nvPr/>
        </p:nvSpPr>
        <p:spPr>
          <a:xfrm>
            <a:off x="184749" y="134836"/>
            <a:ext cx="4511171"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Van der Waals </a:t>
            </a:r>
            <a:r>
              <a:rPr lang="en-US" sz="2800" b="1" spc="50" dirty="0" smtClean="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rPr>
              <a:t>bond (2)</a:t>
            </a:r>
            <a:endParaRPr lang="en-US" sz="2800" b="1" spc="50" dirty="0">
              <a:ln w="12700" cmpd="sng">
                <a:solidFill>
                  <a:srgbClr val="FF0000"/>
                </a:solidFill>
                <a:prstDash val="solid"/>
              </a:ln>
              <a:solidFill>
                <a:srgbClr val="92D050"/>
              </a:solidFill>
              <a:effectLst>
                <a:glow rad="53100">
                  <a:schemeClr val="accent6">
                    <a:satMod val="180000"/>
                    <a:alpha val="30000"/>
                  </a:schemeClr>
                </a:glow>
              </a:effectLst>
              <a:latin typeface="Times New Roman" pitchFamily="18" charset="0"/>
              <a:cs typeface="Times New Roman" pitchFamily="18" charset="0"/>
            </a:endParaRPr>
          </a:p>
        </p:txBody>
      </p:sp>
      <p:sp>
        <p:nvSpPr>
          <p:cNvPr id="6" name="Rectangle 5"/>
          <p:cNvSpPr/>
          <p:nvPr/>
        </p:nvSpPr>
        <p:spPr>
          <a:xfrm>
            <a:off x="51729" y="4874384"/>
            <a:ext cx="9001000" cy="1938992"/>
          </a:xfrm>
          <a:prstGeom prst="rect">
            <a:avLst/>
          </a:prstGeom>
        </p:spPr>
        <p:txBody>
          <a:bodyPr wrap="square">
            <a:spAutoFit/>
          </a:bodyPr>
          <a:lstStyle/>
          <a:p>
            <a:pPr algn="ctr"/>
            <a:r>
              <a:rPr lang="en-US" sz="2000" dirty="0">
                <a:latin typeface="Times New Roman" pitchFamily="18" charset="0"/>
                <a:cs typeface="Times New Roman" pitchFamily="18" charset="0"/>
              </a:rPr>
              <a:t>Two dipolar molecules of chlorine </a:t>
            </a:r>
            <a:r>
              <a:rPr lang="en-US" sz="2000" dirty="0" err="1">
                <a:latin typeface="Times New Roman" pitchFamily="18" charset="0"/>
                <a:cs typeface="Times New Roman" pitchFamily="18" charset="0"/>
              </a:rPr>
              <a:t>monofluoride</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ClF</a:t>
            </a:r>
            <a:r>
              <a:rPr lang="en-US" sz="2000" dirty="0">
                <a:latin typeface="Times New Roman" pitchFamily="18" charset="0"/>
                <a:cs typeface="Times New Roman" pitchFamily="18" charset="0"/>
              </a:rPr>
              <a:t>---</a:t>
            </a:r>
            <a:r>
              <a:rPr lang="en-US" sz="2000" dirty="0" err="1">
                <a:latin typeface="Times New Roman" pitchFamily="18" charset="0"/>
                <a:cs typeface="Times New Roman" pitchFamily="18" charset="0"/>
              </a:rPr>
              <a:t>ClF</a:t>
            </a:r>
            <a:r>
              <a:rPr lang="en-US" sz="2000" dirty="0">
                <a:latin typeface="Times New Roman" pitchFamily="18" charset="0"/>
                <a:cs typeface="Times New Roman" pitchFamily="18" charset="0"/>
              </a:rPr>
              <a:t>) are attracted to each other through an electromagnetic interaction called the Van der Waals bond. This bond arises when two opposite charges are close but not identical such as the fluorine of the left molecule and the chlorine of the right molecule as opposed to the fluorine of the right molecule and the chlorine of the left molecule. This attraction between the molecules ensures the cohesion of the molecular solid.</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178680"/>
            <a:ext cx="7588049" cy="247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95295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7170"/>
                                        </p:tgtEl>
                                        <p:attrNameLst>
                                          <p:attrName>style.visibility</p:attrName>
                                        </p:attrNameLst>
                                      </p:cBhvr>
                                      <p:to>
                                        <p:strVal val="visible"/>
                                      </p:to>
                                    </p:set>
                                    <p:animEffect transition="in" filter="randombar(horizontal)">
                                      <p:cBhvr>
                                        <p:cTn id="15" dur="500"/>
                                        <p:tgtEl>
                                          <p:spTgt spid="717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617</TotalTime>
  <Words>629</Words>
  <Application>Microsoft Office PowerPoint</Application>
  <PresentationFormat>Affichage à l'écran (4:3)</PresentationFormat>
  <Paragraphs>23</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Chulus Info</dc:creator>
  <cp:lastModifiedBy>Chulus Info</cp:lastModifiedBy>
  <cp:revision>176</cp:revision>
  <dcterms:created xsi:type="dcterms:W3CDTF">2025-07-11T18:18:10Z</dcterms:created>
  <dcterms:modified xsi:type="dcterms:W3CDTF">2025-09-22T17:25:25Z</dcterms:modified>
</cp:coreProperties>
</file>