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5"/>
  </p:notesMasterIdLst>
  <p:sldIdLst>
    <p:sldId id="256" r:id="rId2"/>
    <p:sldId id="259" r:id="rId3"/>
    <p:sldId id="306" r:id="rId4"/>
    <p:sldId id="262" r:id="rId5"/>
    <p:sldId id="315" r:id="rId6"/>
    <p:sldId id="376" r:id="rId7"/>
    <p:sldId id="377" r:id="rId8"/>
    <p:sldId id="379" r:id="rId9"/>
    <p:sldId id="380" r:id="rId10"/>
    <p:sldId id="268" r:id="rId11"/>
    <p:sldId id="337" r:id="rId12"/>
    <p:sldId id="338" r:id="rId13"/>
    <p:sldId id="378" r:id="rId14"/>
  </p:sldIdLst>
  <p:sldSz cx="9144000" cy="5143500" type="screen16x9"/>
  <p:notesSz cx="6858000" cy="9144000"/>
  <p:embeddedFontLst>
    <p:embeddedFont>
      <p:font typeface="Livvic" pitchFamily="2" charset="0"/>
      <p:regular r:id="rId16"/>
      <p:bold r:id="rId17"/>
      <p:italic r:id="rId18"/>
      <p:boldItalic r:id="rId19"/>
    </p:embeddedFont>
    <p:embeddedFont>
      <p:font typeface="Merriweather" panose="00000500000000000000" pitchFamily="2" charset="0"/>
      <p:regular r:id="rId20"/>
      <p:bold r:id="rId21"/>
      <p:italic r:id="rId22"/>
      <p:boldItalic r:id="rId23"/>
    </p:embeddedFont>
    <p:embeddedFont>
      <p:font typeface="Nunito Light" pitchFamily="2" charset="0"/>
      <p:regular r:id="rId24"/>
      <p: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78860" autoAdjust="0"/>
  </p:normalViewPr>
  <p:slideViewPr>
    <p:cSldViewPr snapToGrid="0">
      <p:cViewPr varScale="1">
        <p:scale>
          <a:sx n="82" d="100"/>
          <a:sy n="82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Laichi" userId="6bc492d1f8b44f4f" providerId="LiveId" clId="{BEA5682A-83DA-4BAC-9924-B72D0CE7A6B5}"/>
    <pc:docChg chg="undo redo custSel modSld">
      <pc:chgData name="Kenza Laichi" userId="6bc492d1f8b44f4f" providerId="LiveId" clId="{BEA5682A-83DA-4BAC-9924-B72D0CE7A6B5}" dt="2022-11-01T21:02:40.608" v="451" actId="313"/>
      <pc:docMkLst>
        <pc:docMk/>
      </pc:docMkLst>
      <pc:sldChg chg="modSp mod">
        <pc:chgData name="Kenza Laichi" userId="6bc492d1f8b44f4f" providerId="LiveId" clId="{BEA5682A-83DA-4BAC-9924-B72D0CE7A6B5}" dt="2022-11-01T20:57:41.904" v="353" actId="20577"/>
        <pc:sldMkLst>
          <pc:docMk/>
          <pc:sldMk cId="1954033027" sldId="319"/>
        </pc:sldMkLst>
        <pc:spChg chg="mod">
          <ac:chgData name="Kenza Laichi" userId="6bc492d1f8b44f4f" providerId="LiveId" clId="{BEA5682A-83DA-4BAC-9924-B72D0CE7A6B5}" dt="2022-11-01T20:57:41.904" v="353" actId="20577"/>
          <ac:spMkLst>
            <pc:docMk/>
            <pc:sldMk cId="1954033027" sldId="319"/>
            <ac:spMk id="2" creationId="{4B99AF82-6B24-A04F-9B35-D64A3B4FD8C9}"/>
          </ac:spMkLst>
        </pc:spChg>
        <pc:spChg chg="mod">
          <ac:chgData name="Kenza Laichi" userId="6bc492d1f8b44f4f" providerId="LiveId" clId="{BEA5682A-83DA-4BAC-9924-B72D0CE7A6B5}" dt="2022-11-01T20:57:20.433" v="344" actId="14100"/>
          <ac:spMkLst>
            <pc:docMk/>
            <pc:sldMk cId="1954033027" sldId="319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0:42.369" v="448" actId="20577"/>
        <pc:sldMkLst>
          <pc:docMk/>
          <pc:sldMk cId="2715657966" sldId="338"/>
        </pc:sldMkLst>
        <pc:spChg chg="mod">
          <ac:chgData name="Kenza Laichi" userId="6bc492d1f8b44f4f" providerId="LiveId" clId="{BEA5682A-83DA-4BAC-9924-B72D0CE7A6B5}" dt="2022-11-01T21:00:42.369" v="448" actId="20577"/>
          <ac:spMkLst>
            <pc:docMk/>
            <pc:sldMk cId="2715657966" sldId="338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2:40.608" v="451" actId="313"/>
        <pc:sldMkLst>
          <pc:docMk/>
          <pc:sldMk cId="3571367385" sldId="367"/>
        </pc:sldMkLst>
        <pc:spChg chg="mod">
          <ac:chgData name="Kenza Laichi" userId="6bc492d1f8b44f4f" providerId="LiveId" clId="{BEA5682A-83DA-4BAC-9924-B72D0CE7A6B5}" dt="2022-11-01T21:02:40.608" v="451" actId="313"/>
          <ac:spMkLst>
            <pc:docMk/>
            <pc:sldMk cId="3571367385" sldId="367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1:01:46.610" v="450" actId="790"/>
        <pc:sldMkLst>
          <pc:docMk/>
          <pc:sldMk cId="3379270231" sldId="368"/>
        </pc:sldMkLst>
        <pc:spChg chg="mod">
          <ac:chgData name="Kenza Laichi" userId="6bc492d1f8b44f4f" providerId="LiveId" clId="{BEA5682A-83DA-4BAC-9924-B72D0CE7A6B5}" dt="2022-11-01T21:01:46.610" v="450" actId="790"/>
          <ac:spMkLst>
            <pc:docMk/>
            <pc:sldMk cId="3379270231" sldId="368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0:40:34.591" v="229"/>
        <pc:sldMkLst>
          <pc:docMk/>
          <pc:sldMk cId="1503250497" sldId="371"/>
        </pc:sldMkLst>
        <pc:spChg chg="mod">
          <ac:chgData name="Kenza Laichi" userId="6bc492d1f8b44f4f" providerId="LiveId" clId="{BEA5682A-83DA-4BAC-9924-B72D0CE7A6B5}" dt="2022-11-01T20:40:34.591" v="229"/>
          <ac:spMkLst>
            <pc:docMk/>
            <pc:sldMk cId="1503250497" sldId="371"/>
            <ac:spMk id="4" creationId="{5AE43822-0A27-4255-90C5-D0470A2E02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218661" y="4179066"/>
            <a:ext cx="8551506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9287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Comparative Literature Beyond the Euro-American Frontiers</a:t>
            </a:r>
            <a:endParaRPr lang="en-GB" sz="2800" b="1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60625" y="2962540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sp>
        <p:nvSpPr>
          <p:cNvPr id="10360" name="Google Shape;10360;p40"/>
          <p:cNvSpPr txBox="1">
            <a:spLocks noGrp="1"/>
          </p:cNvSpPr>
          <p:nvPr>
            <p:ph type="title" idx="2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3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1596" y="925105"/>
            <a:ext cx="8737160" cy="375054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fr-FR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         </a:t>
            </a:r>
            <a:r>
              <a:rPr lang="en-US" sz="2600" i="1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    </a:t>
            </a:r>
            <a:r>
              <a:rPr lang="fr-FR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Post-</a:t>
            </a: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European</a:t>
            </a:r>
            <a:r>
              <a:rPr lang="fr-FR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model (1990s)/ </a:t>
            </a: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Placing </a:t>
            </a:r>
          </a:p>
          <a:p>
            <a:pPr marL="177800" indent="0" algn="just">
              <a:buNone/>
            </a:pPr>
            <a:endParaRPr lang="en-GB" sz="2600" dirty="0">
              <a:solidFill>
                <a:schemeClr val="tx1"/>
              </a:solidFill>
              <a:highlight>
                <a:srgbClr val="FFFFFF"/>
              </a:highlight>
              <a:latin typeface="+mj-lt"/>
            </a:endParaRPr>
          </a:p>
          <a:p>
            <a:pPr marL="177800" indent="0" algn="just">
              <a:buNone/>
            </a:pPr>
            <a:endParaRPr lang="en-GB" sz="2600" dirty="0">
              <a:solidFill>
                <a:schemeClr val="tx1"/>
              </a:solidFill>
              <a:highlight>
                <a:srgbClr val="FFFFFF"/>
              </a:highlight>
              <a:latin typeface="+mj-lt"/>
            </a:endParaRPr>
          </a:p>
          <a:p>
            <a:pPr marL="177800" indent="0" algn="just">
              <a:buNone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       Translation vs. Interculturality 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The translator's opting for “a word, a construction, an idiom which must refer the reader to his or her own literary tradition, and whose significance cannot be grasped except through his 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or her own culture” (</a:t>
            </a:r>
            <a:r>
              <a:rPr lang="en-US" sz="2600" dirty="0" err="1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Enani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 ).</a:t>
            </a:r>
            <a:endParaRPr lang="en-GB" sz="2600" dirty="0">
              <a:solidFill>
                <a:schemeClr val="tx1"/>
              </a:solidFill>
              <a:highlight>
                <a:srgbClr val="FFFFFF"/>
              </a:highlight>
              <a:latin typeface="+mj-lt"/>
            </a:endParaRP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9E7E6557-8D92-454C-89D9-C55D3C0639D5}"/>
              </a:ext>
            </a:extLst>
          </p:cNvPr>
          <p:cNvSpPr/>
          <p:nvPr/>
        </p:nvSpPr>
        <p:spPr>
          <a:xfrm>
            <a:off x="442409" y="1007065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18759A8F-04FD-BB64-EA77-E909EDA9B991}"/>
              </a:ext>
            </a:extLst>
          </p:cNvPr>
          <p:cNvSpPr/>
          <p:nvPr/>
        </p:nvSpPr>
        <p:spPr>
          <a:xfrm>
            <a:off x="377089" y="2156561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352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958" y="886408"/>
            <a:ext cx="9027042" cy="2696548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en-US" sz="1800" dirty="0">
              <a:latin typeface="+mj-lt"/>
            </a:endParaRPr>
          </a:p>
          <a:p>
            <a:pPr algn="just"/>
            <a:r>
              <a:rPr lang="en-US" sz="1800" dirty="0" err="1">
                <a:latin typeface="+mj-lt"/>
              </a:rPr>
              <a:t>Enani</a:t>
            </a:r>
            <a:r>
              <a:rPr lang="en-US" sz="1800" dirty="0">
                <a:latin typeface="+mj-lt"/>
              </a:rPr>
              <a:t>, Mohamed.  </a:t>
            </a:r>
            <a:r>
              <a:rPr lang="en-US" sz="1800" i="1" dirty="0">
                <a:latin typeface="+mj-lt"/>
              </a:rPr>
              <a:t>Comparative Moments.</a:t>
            </a:r>
            <a:r>
              <a:rPr lang="en-US" sz="1800" dirty="0">
                <a:latin typeface="+mj-lt"/>
              </a:rPr>
              <a:t> GEBO, 1996.</a:t>
            </a:r>
          </a:p>
          <a:p>
            <a:pPr algn="just"/>
            <a:r>
              <a:rPr lang="en-US" sz="1800" dirty="0">
                <a:latin typeface="+mj-lt"/>
              </a:rPr>
              <a:t>Enani,  Mohamed. </a:t>
            </a:r>
            <a:r>
              <a:rPr lang="en-US" sz="1800" i="1" dirty="0">
                <a:latin typeface="+mj-lt"/>
              </a:rPr>
              <a:t>Theories of Comparative Literature</a:t>
            </a:r>
            <a:r>
              <a:rPr lang="en-US" sz="1800" dirty="0">
                <a:latin typeface="+mj-lt"/>
              </a:rPr>
              <a:t>. Cairo, 2005.</a:t>
            </a:r>
          </a:p>
          <a:p>
            <a:pPr algn="just"/>
            <a:r>
              <a:rPr lang="en-US" sz="1800" dirty="0" err="1">
                <a:latin typeface="+mj-lt"/>
              </a:rPr>
              <a:t>Amuta</a:t>
            </a:r>
            <a:r>
              <a:rPr lang="en-US" sz="1800" dirty="0">
                <a:latin typeface="+mj-lt"/>
              </a:rPr>
              <a:t>, Chidi. The Theory of African Literature. London, Zed Books, 1989.</a:t>
            </a:r>
          </a:p>
          <a:p>
            <a:pPr algn="just"/>
            <a:r>
              <a:rPr lang="en-US" sz="1800" dirty="0">
                <a:latin typeface="+mj-lt"/>
              </a:rPr>
              <a:t>Majumdar, Swapan. </a:t>
            </a:r>
            <a:r>
              <a:rPr lang="en-US" sz="1800" i="1" dirty="0">
                <a:latin typeface="+mj-lt"/>
              </a:rPr>
              <a:t>Comparative Literature: Indian Dimensions.</a:t>
            </a:r>
            <a:r>
              <a:rPr lang="en-US" sz="1800" dirty="0">
                <a:latin typeface="+mj-lt"/>
              </a:rPr>
              <a:t> Calcutta, Papyrus, 1987.</a:t>
            </a:r>
            <a:endParaRPr lang="en-US" dirty="0">
              <a:latin typeface="+mj-lt"/>
            </a:endParaRPr>
          </a:p>
          <a:p>
            <a:pPr algn="just"/>
            <a:endParaRPr lang="fr-FR" dirty="0">
              <a:highlight>
                <a:srgbClr val="00FF00"/>
              </a:highlight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261" y="108288"/>
            <a:ext cx="6273477" cy="894601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715657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The Rubaiyat of Omar Khayyam by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Edward Fitzgerald      vs. </a:t>
            </a:r>
            <a:r>
              <a:rPr lang="ar-DZ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+mj-lt"/>
              </a:rPr>
              <a:t>Wadi El </a:t>
            </a:r>
            <a:r>
              <a:rPr lang="fr-FR" sz="2800" dirty="0" err="1">
                <a:solidFill>
                  <a:schemeClr val="tx1"/>
                </a:solidFill>
                <a:latin typeface="+mj-lt"/>
              </a:rPr>
              <a:t>Boustani</a:t>
            </a:r>
            <a:r>
              <a:rPr lang="fr-FR" sz="2800" dirty="0">
                <a:solidFill>
                  <a:schemeClr val="tx1"/>
                </a:solidFill>
                <a:latin typeface="+mj-lt"/>
              </a:rPr>
              <a:t> / Jamil El  </a:t>
            </a:r>
          </a:p>
          <a:p>
            <a:pPr marL="177800" indent="0" algn="just">
              <a:buNone/>
            </a:pPr>
            <a:r>
              <a:rPr lang="fr-FR" sz="2800" dirty="0">
                <a:solidFill>
                  <a:schemeClr val="tx1"/>
                </a:solidFill>
                <a:latin typeface="+mj-lt"/>
              </a:rPr>
              <a:t>                                           Ahmed Rami/  </a:t>
            </a:r>
            <a:r>
              <a:rPr lang="fr-FR" sz="2800" dirty="0" err="1">
                <a:solidFill>
                  <a:schemeClr val="tx1"/>
                </a:solidFill>
                <a:latin typeface="+mj-lt"/>
              </a:rPr>
              <a:t>Malaika</a:t>
            </a:r>
            <a:endParaRPr lang="fr-FR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123602"/>
            <a:ext cx="7548465" cy="632178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  <a:latin typeface="+mj-lt"/>
              </a:rPr>
              <a:t>Tutorial </a:t>
            </a:r>
            <a:endParaRPr lang="en-GB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89222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157" y="546411"/>
            <a:ext cx="8780181" cy="4190006"/>
          </a:xfrm>
        </p:spPr>
        <p:txBody>
          <a:bodyPr/>
          <a:lstStyle/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+mj-lt"/>
              </a:rPr>
              <a:t>               </a:t>
            </a:r>
          </a:p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+mj-lt"/>
              </a:rPr>
              <a:t>Comparative Literature –beyond the Euro-American frontiers:</a:t>
            </a:r>
          </a:p>
          <a:p>
            <a:pPr marL="252095" indent="0" algn="just">
              <a:lnSpc>
                <a:spcPct val="150000"/>
              </a:lnSpc>
              <a:buNone/>
            </a:pPr>
            <a:endParaRPr lang="en-US" sz="2800" dirty="0">
              <a:latin typeface="+mj-lt"/>
            </a:endParaRPr>
          </a:p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+mj-lt"/>
              </a:rPr>
              <a:t>               Debatable (Similar Tendencies or  Alternatives)    </a:t>
            </a:r>
          </a:p>
          <a:p>
            <a:pPr marL="709295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latin typeface="+mj-lt"/>
            </a:endParaRP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265470" y="546410"/>
            <a:ext cx="8756373" cy="4360127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Arrow: Notched Right 4">
            <a:extLst>
              <a:ext uri="{FF2B5EF4-FFF2-40B4-BE49-F238E27FC236}">
                <a16:creationId xmlns:a16="http://schemas.microsoft.com/office/drawing/2014/main" id="{030E7B27-9C91-923B-CCF9-2C7B6E0F94BC}"/>
              </a:ext>
            </a:extLst>
          </p:cNvPr>
          <p:cNvSpPr/>
          <p:nvPr/>
        </p:nvSpPr>
        <p:spPr>
          <a:xfrm>
            <a:off x="631560" y="328528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Premises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4E087-C0C9-409B-8A60-C8F1AF967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0" y="124035"/>
            <a:ext cx="3725016" cy="258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Veselovsky, A. (1838-1906)  </a:t>
            </a:r>
            <a:r>
              <a:rPr lang="en-US" sz="1800" dirty="0">
                <a:solidFill>
                  <a:srgbClr val="FF0000"/>
                </a:solidFill>
                <a:latin typeface="+mj-lt"/>
              </a:rPr>
              <a:t>(Genetic perspective/ origins and developments)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Judging the affinities between different  literatures as a sign of resemblance in the general process  of human psychology.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Zhirmunsky, V. (1891-1971)/ </a:t>
            </a:r>
            <a:r>
              <a:rPr lang="en-US" sz="1800" dirty="0">
                <a:solidFill>
                  <a:srgbClr val="FF0000"/>
                </a:solidFill>
                <a:latin typeface="+mj-lt"/>
              </a:rPr>
              <a:t>Myth vs Epos / Kyrgyz culture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emphasis in the comparison not only on the processes of 'influence’ and 'borrowing,' but also on the similitudes and </a:t>
            </a:r>
          </a:p>
          <a:p>
            <a:pPr marL="177800" indent="0" algn="just">
              <a:buNone/>
            </a:pPr>
            <a:r>
              <a:rPr lang="en-US" sz="2800" dirty="0" err="1">
                <a:solidFill>
                  <a:schemeClr val="tx1"/>
                </a:solidFill>
                <a:latin typeface="+mj-lt"/>
              </a:rPr>
              <a:t>dissimilitudes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between literary phenomena and their analysis on historical grounds. 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1-The </a:t>
            </a:r>
            <a:r>
              <a:rPr lang="fr-FR" dirty="0" err="1">
                <a:latin typeface="+mj-lt"/>
              </a:rPr>
              <a:t>Russian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School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 err="1">
                <a:solidFill>
                  <a:schemeClr val="tx1"/>
                </a:solidFill>
                <a:latin typeface="+mj-lt"/>
              </a:rPr>
              <a:t>Ethnographism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/ collection of influences that distort the genuine character of literature.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Konrad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/ principle of influence = superiority of European literature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Perkov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/ comparative? Tracing quality of quantity of influences?  Bigger and better tendency.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Formalism of the West / World Literature Institute in Moscow/ </a:t>
            </a:r>
            <a:r>
              <a:rPr lang="en-US" sz="2800" dirty="0" err="1">
                <a:solidFill>
                  <a:srgbClr val="FF0000"/>
                </a:solidFill>
                <a:latin typeface="+mj-lt"/>
              </a:rPr>
              <a:t>Neupokoeva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(Text’s ideology – Ling and Geo borders)</a:t>
            </a:r>
          </a:p>
          <a:p>
            <a:pPr algn="just"/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1-The </a:t>
            </a:r>
            <a:r>
              <a:rPr lang="fr-FR" dirty="0" err="1">
                <a:latin typeface="+mj-lt"/>
              </a:rPr>
              <a:t>Russian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School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0448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Roman comparatist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Dima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/French school oriented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=) Language boundary/ general vs. comparative literature.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=) Yet, there is an area of comparison in literature of one language. </a:t>
            </a:r>
          </a:p>
          <a:p>
            <a:pPr marL="177800" indent="0" algn="just"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Independence of CL: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influence, borrowing, typological affinities, interrelation between the critical and historical social studies of literary works in CL.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Czech comparatists:  </a:t>
            </a:r>
            <a:r>
              <a:rPr lang="en-US" sz="2800" dirty="0" err="1">
                <a:solidFill>
                  <a:srgbClr val="FF0000"/>
                </a:solidFill>
                <a:latin typeface="+mj-lt"/>
              </a:rPr>
              <a:t>Durshin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/ American school oriented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=) Literary relations &amp; parallelism  (internal vs. external relations) </a:t>
            </a:r>
            <a:r>
              <a:rPr lang="fr-FR" sz="2800" dirty="0">
                <a:solidFill>
                  <a:schemeClr val="tx1"/>
                </a:solidFill>
                <a:latin typeface="+mj-lt"/>
              </a:rPr>
              <a:t>/ </a:t>
            </a:r>
            <a:r>
              <a:rPr lang="fr-FR" sz="2800" dirty="0">
                <a:solidFill>
                  <a:srgbClr val="FF0000"/>
                </a:solidFill>
                <a:latin typeface="+mj-lt"/>
              </a:rPr>
              <a:t>HL, CL,TL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123602"/>
            <a:ext cx="7548465" cy="632178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2-Eastern </a:t>
            </a:r>
            <a:r>
              <a:rPr lang="fr-FR" dirty="0" err="1">
                <a:latin typeface="+mj-lt"/>
              </a:rPr>
              <a:t>Europe’s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Debate</a:t>
            </a:r>
            <a:r>
              <a:rPr lang="fr-FR" dirty="0">
                <a:latin typeface="+mj-lt"/>
              </a:rPr>
              <a:t> (the 1970s-2000)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44993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Rene </a:t>
            </a:r>
            <a:r>
              <a:rPr lang="en-US" sz="2800" dirty="0" err="1">
                <a:solidFill>
                  <a:srgbClr val="FF0000"/>
                </a:solidFill>
                <a:latin typeface="+mj-lt"/>
              </a:rPr>
              <a:t>Wellek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(1903-1995) / “The Name and the Nature of Comparative Literature” (1970)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=) Limited Scope / Disregarding the external factors.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=) History and cultural history/ “New Historicism”.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123602"/>
            <a:ext cx="7548465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Reconciliation </a:t>
            </a:r>
          </a:p>
        </p:txBody>
      </p:sp>
    </p:spTree>
    <p:extLst>
      <p:ext uri="{BB962C8B-B14F-4D97-AF65-F5344CB8AC3E}">
        <p14:creationId xmlns:p14="http://schemas.microsoft.com/office/powerpoint/2010/main" val="3028252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1"/>
            <a:ext cx="9143999" cy="391885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The European formalist approach is rejected.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The politicization of literature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Swapan Majumdar (1982)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Against European historicity of world literatures: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=) Ethologically variable “sub-national literatures”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=) Euro-centrism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+mj-lt"/>
              </a:rPr>
              <a:t>Chidi </a:t>
            </a:r>
            <a:r>
              <a:rPr lang="en-US" sz="2800" dirty="0" err="1">
                <a:solidFill>
                  <a:srgbClr val="FF0000"/>
                </a:solidFill>
                <a:latin typeface="+mj-lt"/>
              </a:rPr>
              <a:t>Amuta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 (1953)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=) 'universalism,’</a:t>
            </a:r>
            <a:r>
              <a:rPr lang="ar-DZ" sz="2800" dirty="0">
                <a:solidFill>
                  <a:schemeClr val="tx1"/>
                </a:solidFill>
                <a:latin typeface="+mj-lt"/>
              </a:rPr>
              <a:t>"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as a synonym for the narrow, self-serving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parochialism of Europe.“ (19)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123602"/>
            <a:ext cx="7548465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India</a:t>
            </a:r>
            <a:r>
              <a:rPr lang="fr-FR" dirty="0">
                <a:latin typeface="+mj-lt"/>
              </a:rPr>
              <a:t> &amp; </a:t>
            </a:r>
            <a:r>
              <a:rPr lang="en-GB" dirty="0">
                <a:latin typeface="+mj-lt"/>
              </a:rPr>
              <a:t>Africa</a:t>
            </a:r>
          </a:p>
        </p:txBody>
      </p:sp>
    </p:spTree>
    <p:extLst>
      <p:ext uri="{BB962C8B-B14F-4D97-AF65-F5344CB8AC3E}">
        <p14:creationId xmlns:p14="http://schemas.microsoft.com/office/powerpoint/2010/main" val="30198341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96271</TotalTime>
  <Words>543</Words>
  <Application>Microsoft Office PowerPoint</Application>
  <PresentationFormat>On-screen Show (16:9)</PresentationFormat>
  <Paragraphs>74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Merriweather</vt:lpstr>
      <vt:lpstr>Livvic</vt:lpstr>
      <vt:lpstr>Times New Roman</vt:lpstr>
      <vt:lpstr>Wingdings</vt:lpstr>
      <vt:lpstr>Arial</vt:lpstr>
      <vt:lpstr>Nunito Light</vt:lpstr>
      <vt:lpstr>Writing History Thesis by Slidesgo</vt:lpstr>
      <vt:lpstr>PowerPoint Presentation</vt:lpstr>
      <vt:lpstr>Introduction</vt:lpstr>
      <vt:lpstr> </vt:lpstr>
      <vt:lpstr>Key Premises</vt:lpstr>
      <vt:lpstr>1-The Russian School</vt:lpstr>
      <vt:lpstr>1-The Russian School</vt:lpstr>
      <vt:lpstr>2-Eastern Europe’s Debate (the 1970s-2000)</vt:lpstr>
      <vt:lpstr>Reconciliation </vt:lpstr>
      <vt:lpstr>India &amp; Africa</vt:lpstr>
      <vt:lpstr>CONCLUSION</vt:lpstr>
      <vt:lpstr>PowerPoint Presentation</vt:lpstr>
      <vt:lpstr>References</vt:lpstr>
      <vt:lpstr>Tutorial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193</cp:revision>
  <dcterms:modified xsi:type="dcterms:W3CDTF">2022-11-08T21:13:15Z</dcterms:modified>
</cp:coreProperties>
</file>