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DBEFCB-281E-4CEE-9442-1FBD1EABF395}" type="datetimeFigureOut">
              <a:rPr lang="fr-FR" smtClean="0"/>
              <a:t>17/09/2015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09D4F-EECE-4432-BC60-D230546606EB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ADF414-897E-4682-8560-AE9D226AACC1}" type="slidenum">
              <a:rPr lang="fr-FR"/>
              <a:pPr/>
              <a:t>4</a:t>
            </a:fld>
            <a:endParaRPr lang="fr-FR"/>
          </a:p>
        </p:txBody>
      </p:sp>
      <p:sp>
        <p:nvSpPr>
          <p:cNvPr id="13926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fld id="{F37D4118-B997-4CB1-A802-F79D3452C585}" type="slidenum">
              <a:rPr lang="fr-FR"/>
              <a:pPr/>
              <a:t>4</a:t>
            </a:fld>
            <a:fld id="{C93CEE50-C2E5-43E4-AEC3-9ED27E7DD44F}" type="slidenum">
              <a:rPr lang="fr-FR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CA8A9-AD9F-4B02-BC6C-ACA12418A8D1}" type="datetimeFigureOut">
              <a:rPr lang="fr-FR" smtClean="0"/>
              <a:t>17/09/2015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93FF1-BF11-4F64-A468-C3AA2AE1234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CA8A9-AD9F-4B02-BC6C-ACA12418A8D1}" type="datetimeFigureOut">
              <a:rPr lang="fr-FR" smtClean="0"/>
              <a:t>17/09/2015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93FF1-BF11-4F64-A468-C3AA2AE1234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CA8A9-AD9F-4B02-BC6C-ACA12418A8D1}" type="datetimeFigureOut">
              <a:rPr lang="fr-FR" smtClean="0"/>
              <a:t>17/09/2015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93FF1-BF11-4F64-A468-C3AA2AE1234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CA8A9-AD9F-4B02-BC6C-ACA12418A8D1}" type="datetimeFigureOut">
              <a:rPr lang="fr-FR" smtClean="0"/>
              <a:t>17/09/2015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93FF1-BF11-4F64-A468-C3AA2AE1234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CA8A9-AD9F-4B02-BC6C-ACA12418A8D1}" type="datetimeFigureOut">
              <a:rPr lang="fr-FR" smtClean="0"/>
              <a:t>17/09/2015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93FF1-BF11-4F64-A468-C3AA2AE1234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CA8A9-AD9F-4B02-BC6C-ACA12418A8D1}" type="datetimeFigureOut">
              <a:rPr lang="fr-FR" smtClean="0"/>
              <a:t>17/09/2015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93FF1-BF11-4F64-A468-C3AA2AE1234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CA8A9-AD9F-4B02-BC6C-ACA12418A8D1}" type="datetimeFigureOut">
              <a:rPr lang="fr-FR" smtClean="0"/>
              <a:t>17/09/2015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93FF1-BF11-4F64-A468-C3AA2AE1234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CA8A9-AD9F-4B02-BC6C-ACA12418A8D1}" type="datetimeFigureOut">
              <a:rPr lang="fr-FR" smtClean="0"/>
              <a:t>17/09/2015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93FF1-BF11-4F64-A468-C3AA2AE1234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CA8A9-AD9F-4B02-BC6C-ACA12418A8D1}" type="datetimeFigureOut">
              <a:rPr lang="fr-FR" smtClean="0"/>
              <a:t>17/09/2015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93FF1-BF11-4F64-A468-C3AA2AE1234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CA8A9-AD9F-4B02-BC6C-ACA12418A8D1}" type="datetimeFigureOut">
              <a:rPr lang="fr-FR" smtClean="0"/>
              <a:t>17/09/2015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93FF1-BF11-4F64-A468-C3AA2AE1234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CA8A9-AD9F-4B02-BC6C-ACA12418A8D1}" type="datetimeFigureOut">
              <a:rPr lang="fr-FR" smtClean="0"/>
              <a:t>17/09/2015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93FF1-BF11-4F64-A468-C3AA2AE1234C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CA8A9-AD9F-4B02-BC6C-ACA12418A8D1}" type="datetimeFigureOut">
              <a:rPr lang="fr-FR" smtClean="0"/>
              <a:t>17/09/2015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793FF1-BF11-4F64-A468-C3AA2AE1234C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Text Box 2"/>
          <p:cNvSpPr txBox="1">
            <a:spLocks noChangeArrowheads="1"/>
          </p:cNvSpPr>
          <p:nvPr/>
        </p:nvSpPr>
        <p:spPr bwMode="auto">
          <a:xfrm>
            <a:off x="1281113" y="228600"/>
            <a:ext cx="7862887" cy="10668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 lIns="90000" tIns="46800" rIns="90000" bIns="46800">
            <a:spAutoFit/>
          </a:bodyPr>
          <a:lstStyle/>
          <a:p>
            <a:r>
              <a:rPr lang="fr-FR" sz="3200" b="1" u="sng">
                <a:solidFill>
                  <a:srgbClr val="1805A3"/>
                </a:solidFill>
                <a:latin typeface="Comic Sans MS" pitchFamily="66" charset="0"/>
                <a:cs typeface="Times New Roman" pitchFamily="18" charset="0"/>
              </a:rPr>
              <a:t>AVIS D’APPEL  A  LA CONCURRENCE</a:t>
            </a:r>
          </a:p>
          <a:p>
            <a:r>
              <a:rPr lang="fr-FR" sz="3200" b="1" u="sng">
                <a:solidFill>
                  <a:srgbClr val="1805A3"/>
                </a:solidFill>
                <a:latin typeface="Comic Sans MS" pitchFamily="66" charset="0"/>
                <a:cs typeface="Times New Roman" pitchFamily="18" charset="0"/>
              </a:rPr>
              <a:t> LOCALE </a:t>
            </a:r>
            <a:r>
              <a:rPr lang="fr-FR" sz="2400" b="1" u="sng">
                <a:solidFill>
                  <a:srgbClr val="1805A3"/>
                </a:solidFill>
                <a:latin typeface="Comic Sans MS" pitchFamily="66" charset="0"/>
                <a:cs typeface="Times New Roman" pitchFamily="18" charset="0"/>
              </a:rPr>
              <a:t>( article 05  du DP N°03/301)</a:t>
            </a:r>
            <a:endParaRPr lang="fr-FR" sz="3200" b="1" u="sng">
              <a:solidFill>
                <a:srgbClr val="1805A3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132099" name="Text Box 3"/>
          <p:cNvSpPr txBox="1">
            <a:spLocks noChangeArrowheads="1"/>
          </p:cNvSpPr>
          <p:nvPr/>
        </p:nvSpPr>
        <p:spPr bwMode="auto">
          <a:xfrm>
            <a:off x="514350" y="1404938"/>
            <a:ext cx="8629650" cy="5453062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 lIns="90000" tIns="46800" rIns="90000" bIns="46800">
            <a:spAutoFit/>
          </a:bodyPr>
          <a:lstStyle/>
          <a:p>
            <a:r>
              <a:rPr lang="fr-FR" sz="3200">
                <a:latin typeface="Comic Sans MS" pitchFamily="66" charset="0"/>
                <a:cs typeface="Times New Roman" pitchFamily="18" charset="0"/>
              </a:rPr>
              <a:t>      </a:t>
            </a:r>
            <a:r>
              <a:rPr lang="fr-FR" sz="3200" b="1">
                <a:latin typeface="Comic Sans MS" pitchFamily="66" charset="0"/>
                <a:cs typeface="Times New Roman" pitchFamily="18" charset="0"/>
              </a:rPr>
              <a:t>Les  Wilayas, les communes et les EPA sous tutelle  peuvent  recourir à une publicité locale pour des:</a:t>
            </a:r>
          </a:p>
          <a:p>
            <a:r>
              <a:rPr lang="fr-FR" sz="3200" b="1">
                <a:latin typeface="Comic Sans MS" pitchFamily="66" charset="0"/>
                <a:cs typeface="Times New Roman" pitchFamily="18" charset="0"/>
              </a:rPr>
              <a:t>- marchés de TVX.  ou de fournitures dont le montant suivant évaluation administrative   est  égal  ou  inférieur à   </a:t>
            </a:r>
            <a:r>
              <a:rPr lang="fr-FR" sz="3200" b="1">
                <a:solidFill>
                  <a:srgbClr val="FF3300"/>
                </a:solidFill>
                <a:latin typeface="Comic Sans MS" pitchFamily="66" charset="0"/>
                <a:cs typeface="Times New Roman" pitchFamily="18" charset="0"/>
              </a:rPr>
              <a:t>50.000.000 DA.</a:t>
            </a:r>
            <a:r>
              <a:rPr lang="fr-FR" sz="3200" b="1">
                <a:latin typeface="Comic Sans MS" pitchFamily="66" charset="0"/>
                <a:cs typeface="Times New Roman" pitchFamily="18" charset="0"/>
              </a:rPr>
              <a:t> </a:t>
            </a:r>
          </a:p>
          <a:p>
            <a:r>
              <a:rPr lang="fr-FR" sz="3200" b="1">
                <a:latin typeface="Comic Sans MS" pitchFamily="66" charset="0"/>
                <a:cs typeface="Times New Roman" pitchFamily="18" charset="0"/>
              </a:rPr>
              <a:t> - marchés d’études ou de services lorsque le montant suivant évaluation administrative est égal ou inférieur à </a:t>
            </a:r>
            <a:r>
              <a:rPr lang="fr-FR" sz="3200" b="1">
                <a:solidFill>
                  <a:srgbClr val="FF3300"/>
                </a:solidFill>
                <a:latin typeface="Comic Sans MS" pitchFamily="66" charset="0"/>
                <a:cs typeface="Times New Roman" pitchFamily="18" charset="0"/>
              </a:rPr>
              <a:t>20.000.000 DA</a:t>
            </a:r>
            <a:r>
              <a:rPr lang="fr-FR" sz="3200">
                <a:latin typeface="Comic Sans MS" pitchFamily="66" charset="0"/>
                <a:cs typeface="Times New Roman" pitchFamily="18" charset="0"/>
              </a:rPr>
              <a:t>   </a:t>
            </a:r>
          </a:p>
        </p:txBody>
      </p:sp>
    </p:spTree>
  </p:cSld>
  <p:clrMapOvr>
    <a:masterClrMapping/>
  </p:clrMapOvr>
  <p:transition advTm="7872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229600" cy="628650"/>
          </a:xfrm>
          <a:solidFill>
            <a:srgbClr val="FFFF66"/>
          </a:solidFill>
          <a:ln/>
        </p:spPr>
        <p:txBody>
          <a:bodyPr>
            <a:normAutofit fontScale="90000"/>
          </a:bodyPr>
          <a:lstStyle/>
          <a:p>
            <a:r>
              <a:rPr lang="fr-FR"/>
              <a:t> </a:t>
            </a:r>
            <a:r>
              <a:rPr lang="fr-FR" sz="2800" b="1"/>
              <a:t>L’instruction aux soumissionnaires</a:t>
            </a:r>
            <a:r>
              <a:rPr lang="fr-FR" sz="2800"/>
              <a:t> 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1200" y="1314450"/>
            <a:ext cx="7721600" cy="4800600"/>
          </a:xfrm>
          <a:solidFill>
            <a:schemeClr val="accent1"/>
          </a:solidFill>
          <a:ln/>
        </p:spPr>
        <p:txBody>
          <a:bodyPr/>
          <a:lstStyle/>
          <a:p>
            <a:pPr algn="ctr">
              <a:buFontTx/>
              <a:buNone/>
            </a:pPr>
            <a:r>
              <a:rPr lang="fr-FR" sz="2800"/>
              <a:t> L’instruction aux soumissionnaires a pour objectif de faire connaître principalement aux candidats, l’objet de la soumission, les conditions de participation des soumissionnaires à l’appel d’offres, les critères de sélection et leurs poids respectifs ainsi que la méthodologie d’analyse et d’évaluations des offres et toute autre information nécessaire au bon déroulement de l’appel à la concurrence dans la transparence et l’équité.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229600" cy="628650"/>
          </a:xfrm>
          <a:solidFill>
            <a:srgbClr val="FFFF66"/>
          </a:solidFill>
          <a:ln/>
        </p:spPr>
        <p:txBody>
          <a:bodyPr>
            <a:normAutofit fontScale="90000"/>
          </a:bodyPr>
          <a:lstStyle/>
          <a:p>
            <a:r>
              <a:rPr lang="fr-FR"/>
              <a:t> </a:t>
            </a:r>
            <a:r>
              <a:rPr lang="fr-FR" sz="2800" b="1"/>
              <a:t>L’instruction aux soumissionnaires</a:t>
            </a:r>
            <a:r>
              <a:rPr lang="fr-FR" sz="2800"/>
              <a:t>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1200" y="1314450"/>
            <a:ext cx="7721600" cy="4800600"/>
          </a:xfrm>
          <a:solidFill>
            <a:schemeClr val="accent1"/>
          </a:solidFill>
          <a:ln/>
        </p:spPr>
        <p:txBody>
          <a:bodyPr/>
          <a:lstStyle/>
          <a:p>
            <a:pPr algn="ctr">
              <a:buFontTx/>
              <a:buNone/>
            </a:pPr>
            <a:r>
              <a:rPr lang="fr-FR" sz="2800"/>
              <a:t> L’instruction aux soumissionnaires a pour objectif de faire connaître principalement aux candidats, l’objet de la soumission, les conditions de participation des soumissionnaires à l’appel d’offres, les critères de sélection et leurs poids respectifs ainsi que la méthodologie d’analyse et d’évaluations des offres et toute autre information nécessaire au bon déroulement de l’appel à la concurrence dans la transparence et l’équité.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229600" cy="628650"/>
          </a:xfrm>
          <a:solidFill>
            <a:srgbClr val="FFFF66"/>
          </a:solidFill>
          <a:ln/>
        </p:spPr>
        <p:txBody>
          <a:bodyPr>
            <a:normAutofit fontScale="90000"/>
          </a:bodyPr>
          <a:lstStyle/>
          <a:p>
            <a:r>
              <a:rPr lang="fr-FR"/>
              <a:t> </a:t>
            </a:r>
            <a:r>
              <a:rPr lang="fr-FR" sz="2800" b="1"/>
              <a:t>L’instruction aux soumissionnaires</a:t>
            </a:r>
            <a:r>
              <a:rPr lang="fr-FR" sz="2800"/>
              <a:t> 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1200" y="1314450"/>
            <a:ext cx="7721600" cy="4800600"/>
          </a:xfrm>
          <a:solidFill>
            <a:schemeClr val="accent1"/>
          </a:solidFill>
          <a:ln/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fr-FR" sz="2800"/>
              <a:t> </a:t>
            </a:r>
            <a:r>
              <a:rPr lang="fr-FR" sz="2800" b="1"/>
              <a:t>A : DISPOSITIONS GENERAL</a:t>
            </a:r>
            <a:r>
              <a:rPr lang="fr-FR" sz="2800"/>
              <a:t>                                                    </a:t>
            </a:r>
          </a:p>
          <a:p>
            <a:pPr>
              <a:lnSpc>
                <a:spcPct val="90000"/>
              </a:lnSpc>
            </a:pPr>
            <a:r>
              <a:rPr lang="fr-FR" sz="2800"/>
              <a:t>-Objet de la soumission				</a:t>
            </a:r>
          </a:p>
          <a:p>
            <a:pPr>
              <a:lnSpc>
                <a:spcPct val="90000"/>
              </a:lnSpc>
            </a:pPr>
            <a:r>
              <a:rPr lang="fr-FR" sz="2800"/>
              <a:t>-Soumissionnaire admis à soumissionner</a:t>
            </a:r>
          </a:p>
          <a:p>
            <a:pPr>
              <a:lnSpc>
                <a:spcPct val="90000"/>
              </a:lnSpc>
            </a:pPr>
            <a:r>
              <a:rPr lang="fr-FR" sz="2800"/>
              <a:t>-Conflits d’intérêts</a:t>
            </a:r>
          </a:p>
          <a:p>
            <a:pPr>
              <a:lnSpc>
                <a:spcPct val="90000"/>
              </a:lnSpc>
            </a:pPr>
            <a:r>
              <a:rPr lang="fr-FR" sz="2800"/>
              <a:t>-Une soumission par soumissionnaire	</a:t>
            </a:r>
          </a:p>
          <a:p>
            <a:pPr>
              <a:lnSpc>
                <a:spcPct val="90000"/>
              </a:lnSpc>
            </a:pPr>
            <a:r>
              <a:rPr lang="fr-FR" sz="2800"/>
              <a:t>-Dépenses encourues du fait de l’appel d’offres</a:t>
            </a:r>
          </a:p>
          <a:p>
            <a:pPr>
              <a:lnSpc>
                <a:spcPct val="90000"/>
              </a:lnSpc>
            </a:pPr>
            <a:r>
              <a:rPr lang="fr-FR" sz="2800"/>
              <a:t>-Consistance des prestations</a:t>
            </a:r>
          </a:p>
          <a:p>
            <a:pPr>
              <a:lnSpc>
                <a:spcPct val="90000"/>
              </a:lnSpc>
            </a:pPr>
            <a:r>
              <a:rPr lang="fr-FR" sz="2800"/>
              <a:t>-Qualification du soumissionnaire</a:t>
            </a:r>
          </a:p>
          <a:p>
            <a:pPr>
              <a:lnSpc>
                <a:spcPct val="90000"/>
              </a:lnSpc>
            </a:pPr>
            <a:r>
              <a:rPr lang="fr-FR" sz="2800"/>
              <a:t>-Visites des sites	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229600" cy="628650"/>
          </a:xfrm>
          <a:solidFill>
            <a:srgbClr val="FFFF66"/>
          </a:solidFill>
          <a:ln/>
        </p:spPr>
        <p:txBody>
          <a:bodyPr>
            <a:normAutofit fontScale="90000"/>
          </a:bodyPr>
          <a:lstStyle/>
          <a:p>
            <a:r>
              <a:rPr lang="fr-FR"/>
              <a:t> </a:t>
            </a:r>
            <a:r>
              <a:rPr lang="fr-FR" sz="2800" b="1"/>
              <a:t>L’instruction aux soumissionnaires</a:t>
            </a:r>
            <a:r>
              <a:rPr lang="fr-FR" sz="2800"/>
              <a:t> 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1200" y="1314450"/>
            <a:ext cx="7721600" cy="4800600"/>
          </a:xfrm>
          <a:solidFill>
            <a:schemeClr val="accent1"/>
          </a:solidFill>
          <a:ln/>
        </p:spPr>
        <p:txBody>
          <a:bodyPr/>
          <a:lstStyle/>
          <a:p>
            <a:pPr>
              <a:buFontTx/>
              <a:buNone/>
            </a:pPr>
            <a:r>
              <a:rPr lang="fr-FR" sz="2800" b="1"/>
              <a:t>  B : DOSSIER D’APPEL D’OFFRES</a:t>
            </a:r>
          </a:p>
          <a:p>
            <a:pPr>
              <a:buFontTx/>
              <a:buNone/>
            </a:pPr>
            <a:endParaRPr lang="fr-FR" sz="2800" b="1"/>
          </a:p>
          <a:p>
            <a:r>
              <a:rPr lang="fr-FR"/>
              <a:t>-Contenu du dossier d’appel d’offres	</a:t>
            </a:r>
          </a:p>
          <a:p>
            <a:r>
              <a:rPr lang="fr-FR"/>
              <a:t>-Retrait du dossier d’appel d’offres</a:t>
            </a:r>
          </a:p>
          <a:p>
            <a:r>
              <a:rPr lang="fr-FR"/>
              <a:t>-Informations et éclaircissements	</a:t>
            </a:r>
          </a:p>
          <a:p>
            <a:r>
              <a:rPr lang="fr-FR"/>
              <a:t>-modification des documents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229600" cy="628650"/>
          </a:xfrm>
          <a:solidFill>
            <a:srgbClr val="FFFF66"/>
          </a:solidFill>
          <a:ln/>
        </p:spPr>
        <p:txBody>
          <a:bodyPr>
            <a:normAutofit fontScale="90000"/>
          </a:bodyPr>
          <a:lstStyle/>
          <a:p>
            <a:r>
              <a:rPr lang="fr-FR"/>
              <a:t> </a:t>
            </a:r>
            <a:r>
              <a:rPr lang="fr-FR" sz="2800" b="1"/>
              <a:t>L’instruction aux soumissionnaires</a:t>
            </a:r>
            <a:r>
              <a:rPr lang="fr-FR" sz="2800"/>
              <a:t> 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1200" y="1314450"/>
            <a:ext cx="7721600" cy="4800600"/>
          </a:xfrm>
          <a:solidFill>
            <a:schemeClr val="accent1"/>
          </a:solidFill>
          <a:ln/>
        </p:spPr>
        <p:txBody>
          <a:bodyPr/>
          <a:lstStyle/>
          <a:p>
            <a:pPr>
              <a:buFontTx/>
              <a:buNone/>
            </a:pPr>
            <a:r>
              <a:rPr lang="fr-FR" sz="2800" b="1"/>
              <a:t>  B : DOSSIER D’APPEL D’OFFRES</a:t>
            </a:r>
          </a:p>
          <a:p>
            <a:pPr>
              <a:buFontTx/>
              <a:buNone/>
            </a:pPr>
            <a:endParaRPr lang="fr-FR" sz="2800" b="1"/>
          </a:p>
          <a:p>
            <a:r>
              <a:rPr lang="fr-FR"/>
              <a:t>-Contenu du dossier d’appel d’offres	</a:t>
            </a:r>
          </a:p>
          <a:p>
            <a:r>
              <a:rPr lang="fr-FR"/>
              <a:t>-Retrait du dossier d’appel d’offres</a:t>
            </a:r>
          </a:p>
          <a:p>
            <a:r>
              <a:rPr lang="fr-FR"/>
              <a:t>-Informations et éclaircissements	</a:t>
            </a:r>
          </a:p>
          <a:p>
            <a:r>
              <a:rPr lang="fr-FR"/>
              <a:t>-modification des documents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229600" cy="628650"/>
          </a:xfrm>
          <a:solidFill>
            <a:srgbClr val="FFFF66"/>
          </a:solidFill>
          <a:ln/>
        </p:spPr>
        <p:txBody>
          <a:bodyPr>
            <a:normAutofit fontScale="90000"/>
          </a:bodyPr>
          <a:lstStyle/>
          <a:p>
            <a:r>
              <a:rPr lang="fr-FR"/>
              <a:t> </a:t>
            </a:r>
            <a:r>
              <a:rPr lang="fr-FR" sz="2800" b="1"/>
              <a:t>L’instruction aux soumissionnaires</a:t>
            </a:r>
            <a:r>
              <a:rPr lang="fr-FR" sz="2800"/>
              <a:t> 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1200" y="1314450"/>
            <a:ext cx="7721600" cy="4800600"/>
          </a:xfrm>
          <a:solidFill>
            <a:schemeClr val="accent1"/>
          </a:solidFill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fr-FR" sz="2000" b="1"/>
              <a:t>  </a:t>
            </a:r>
            <a:r>
              <a:rPr lang="fr-FR" sz="2400" b="1"/>
              <a:t>C : PREPARATION  DES OFFRES</a:t>
            </a:r>
          </a:p>
          <a:p>
            <a:pPr>
              <a:lnSpc>
                <a:spcPct val="90000"/>
              </a:lnSpc>
            </a:pPr>
            <a:r>
              <a:rPr lang="fr-FR" sz="2400" b="1"/>
              <a:t>-Langue de l’offre					</a:t>
            </a:r>
          </a:p>
          <a:p>
            <a:pPr>
              <a:lnSpc>
                <a:spcPct val="90000"/>
              </a:lnSpc>
            </a:pPr>
            <a:r>
              <a:rPr lang="fr-FR" sz="2400" b="1"/>
              <a:t>-Montant de l’offre				</a:t>
            </a:r>
          </a:p>
          <a:p>
            <a:pPr>
              <a:lnSpc>
                <a:spcPct val="90000"/>
              </a:lnSpc>
            </a:pPr>
            <a:r>
              <a:rPr lang="fr-FR" sz="2400" b="1"/>
              <a:t>-CONTENU DU DOSSIER DE SOUMISSION</a:t>
            </a:r>
            <a:r>
              <a:rPr lang="fr-CA" sz="2400" b="1"/>
              <a:t>					</a:t>
            </a:r>
            <a:endParaRPr lang="fr-FR" sz="2400" b="1"/>
          </a:p>
          <a:p>
            <a:pPr>
              <a:lnSpc>
                <a:spcPct val="90000"/>
              </a:lnSpc>
            </a:pPr>
            <a:r>
              <a:rPr lang="fr-FR" sz="2400" b="1"/>
              <a:t>-L’offre technique							</a:t>
            </a:r>
          </a:p>
          <a:p>
            <a:pPr>
              <a:lnSpc>
                <a:spcPct val="90000"/>
              </a:lnSpc>
            </a:pPr>
            <a:r>
              <a:rPr lang="fr-FR" sz="2400" b="1"/>
              <a:t>-L’offre financière						</a:t>
            </a:r>
          </a:p>
          <a:p>
            <a:pPr>
              <a:lnSpc>
                <a:spcPct val="90000"/>
              </a:lnSpc>
            </a:pPr>
            <a:r>
              <a:rPr lang="fr-FR" sz="2400" b="1"/>
              <a:t>-Validité des offres				</a:t>
            </a:r>
          </a:p>
          <a:p>
            <a:pPr>
              <a:lnSpc>
                <a:spcPct val="90000"/>
              </a:lnSpc>
            </a:pPr>
            <a:r>
              <a:rPr lang="fr-FR" sz="2400" b="1"/>
              <a:t>-Caution de soumission				</a:t>
            </a:r>
          </a:p>
          <a:p>
            <a:pPr>
              <a:lnSpc>
                <a:spcPct val="90000"/>
              </a:lnSpc>
            </a:pPr>
            <a:r>
              <a:rPr lang="fr-FR" sz="2400" b="1"/>
              <a:t>-Forme et signature des offres</a:t>
            </a:r>
            <a:r>
              <a:rPr lang="fr-FR" sz="24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229600" cy="628650"/>
          </a:xfrm>
          <a:solidFill>
            <a:srgbClr val="FFFF66"/>
          </a:solidFill>
          <a:ln/>
        </p:spPr>
        <p:txBody>
          <a:bodyPr>
            <a:normAutofit fontScale="90000"/>
          </a:bodyPr>
          <a:lstStyle/>
          <a:p>
            <a:r>
              <a:rPr lang="fr-FR"/>
              <a:t> </a:t>
            </a:r>
            <a:r>
              <a:rPr lang="fr-FR" sz="2800" b="1"/>
              <a:t>L’instruction aux soumissionnaires</a:t>
            </a:r>
            <a:r>
              <a:rPr lang="fr-FR" sz="2800"/>
              <a:t> 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1200" y="1314450"/>
            <a:ext cx="7721600" cy="4800600"/>
          </a:xfrm>
          <a:solidFill>
            <a:schemeClr val="accent1"/>
          </a:solidFill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fr-FR" sz="2800" b="1"/>
              <a:t>D : PRESENTATION  DES OFFRES</a:t>
            </a:r>
          </a:p>
          <a:p>
            <a:pPr>
              <a:lnSpc>
                <a:spcPct val="90000"/>
              </a:lnSpc>
            </a:pPr>
            <a:r>
              <a:rPr lang="fr-FR" sz="2800"/>
              <a:t>-Présentation des offres cachetées et scellées				</a:t>
            </a:r>
          </a:p>
          <a:p>
            <a:pPr>
              <a:lnSpc>
                <a:spcPct val="90000"/>
              </a:lnSpc>
            </a:pPr>
            <a:r>
              <a:rPr lang="fr-FR" sz="2800"/>
              <a:t> </a:t>
            </a:r>
            <a:r>
              <a:rPr lang="fr-FR" sz="2800" b="1"/>
              <a:t>E : DEPÔT  DES OFFRES</a:t>
            </a:r>
          </a:p>
          <a:p>
            <a:pPr>
              <a:lnSpc>
                <a:spcPct val="90000"/>
              </a:lnSpc>
            </a:pPr>
            <a:r>
              <a:rPr lang="fr-FR" sz="2800"/>
              <a:t>-Dépôt des offres					</a:t>
            </a:r>
          </a:p>
          <a:p>
            <a:pPr>
              <a:lnSpc>
                <a:spcPct val="90000"/>
              </a:lnSpc>
            </a:pPr>
            <a:r>
              <a:rPr lang="fr-FR" sz="2800"/>
              <a:t>-Modification des offres</a:t>
            </a:r>
          </a:p>
          <a:p>
            <a:pPr>
              <a:lnSpc>
                <a:spcPct val="90000"/>
              </a:lnSpc>
            </a:pPr>
            <a:r>
              <a:rPr lang="fr-FR" sz="2800"/>
              <a:t> </a:t>
            </a:r>
            <a:r>
              <a:rPr lang="fr-FR" sz="2800" b="1"/>
              <a:t>F : OUVERTURE DES PLIS ET EVALUATION  DES OFFRES</a:t>
            </a:r>
          </a:p>
          <a:p>
            <a:pPr>
              <a:lnSpc>
                <a:spcPct val="90000"/>
              </a:lnSpc>
            </a:pPr>
            <a:r>
              <a:rPr lang="fr-FR" sz="2800"/>
              <a:t>-Ouverture des plis		</a:t>
            </a:r>
          </a:p>
          <a:p>
            <a:pPr>
              <a:lnSpc>
                <a:spcPct val="90000"/>
              </a:lnSpc>
            </a:pPr>
            <a:r>
              <a:rPr lang="fr-FR" sz="2800"/>
              <a:t>-Caractère confidentiel de la procédure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ChangeArrowheads="1"/>
          </p:cNvSpPr>
          <p:nvPr/>
        </p:nvSpPr>
        <p:spPr bwMode="ltGray">
          <a:xfrm>
            <a:off x="1295400" y="4305300"/>
            <a:ext cx="78486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SzPct val="90000"/>
              <a:buFontTx/>
              <a:buChar char="•"/>
            </a:pPr>
            <a:r>
              <a:rPr lang="fr-FR" altLang="ar-SA" sz="2400" b="1">
                <a:latin typeface="Comic Sans MS" pitchFamily="66" charset="0"/>
                <a:cs typeface="Times New Roman" pitchFamily="18" charset="0"/>
              </a:rPr>
              <a:t>Les marchés peuvent être classés en deux grande catégories:</a:t>
            </a:r>
          </a:p>
          <a:p>
            <a:pPr marL="457200" indent="-457200">
              <a:spcBef>
                <a:spcPct val="50000"/>
              </a:spcBef>
              <a:buSzPct val="90000"/>
            </a:pPr>
            <a:r>
              <a:rPr lang="fr-FR" altLang="ar-SA" sz="2400" b="1">
                <a:latin typeface="Comic Sans MS" pitchFamily="66" charset="0"/>
                <a:cs typeface="Times New Roman" pitchFamily="18" charset="0"/>
              </a:rPr>
              <a:t>             - par nature</a:t>
            </a:r>
          </a:p>
          <a:p>
            <a:pPr marL="457200" indent="-457200">
              <a:spcBef>
                <a:spcPct val="50000"/>
              </a:spcBef>
              <a:buSzPct val="90000"/>
            </a:pPr>
            <a:r>
              <a:rPr lang="fr-FR" altLang="ar-SA" sz="2400" b="1">
                <a:latin typeface="Comic Sans MS" pitchFamily="66" charset="0"/>
                <a:cs typeface="Times New Roman" pitchFamily="18" charset="0"/>
              </a:rPr>
              <a:t>             - par objet</a:t>
            </a:r>
          </a:p>
        </p:txBody>
      </p:sp>
      <p:sp>
        <p:nvSpPr>
          <p:cNvPr id="179203" name="WordArt 3"/>
          <p:cNvSpPr>
            <a:spLocks noChangeArrowheads="1" noChangeShapeType="1" noTextEdit="1"/>
          </p:cNvSpPr>
          <p:nvPr/>
        </p:nvSpPr>
        <p:spPr bwMode="auto">
          <a:xfrm>
            <a:off x="2143125" y="2152650"/>
            <a:ext cx="5838825" cy="428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fr-FR" sz="2400" b="1" kern="10">
                <a:ln w="12700" cap="sq">
                  <a:solidFill>
                    <a:srgbClr val="333333"/>
                  </a:solidFill>
                  <a:round/>
                  <a:headEnd type="none" w="sm" len="sm"/>
                  <a:tailEnd type="none" w="sm" len="sm"/>
                </a:ln>
                <a:solidFill>
                  <a:srgbClr val="333333">
                    <a:alpha val="50000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Comic Sans MS"/>
              </a:rPr>
              <a:t>Les différentes catégories des marchés </a:t>
            </a:r>
          </a:p>
        </p:txBody>
      </p:sp>
    </p:spTree>
  </p:cSld>
  <p:clrMapOvr>
    <a:masterClrMapping/>
  </p:clrMapOvr>
  <p:transition advTm="7872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Text Box 2"/>
          <p:cNvSpPr txBox="1">
            <a:spLocks noChangeArrowheads="1"/>
          </p:cNvSpPr>
          <p:nvPr/>
        </p:nvSpPr>
        <p:spPr bwMode="auto">
          <a:xfrm>
            <a:off x="1281113" y="228600"/>
            <a:ext cx="7862887" cy="106680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 lIns="90000" tIns="46800" rIns="90000" bIns="46800">
            <a:spAutoFit/>
          </a:bodyPr>
          <a:lstStyle/>
          <a:p>
            <a:r>
              <a:rPr lang="fr-FR" sz="3200" b="1" u="sng">
                <a:solidFill>
                  <a:srgbClr val="1805A3"/>
                </a:solidFill>
                <a:latin typeface="Comic Sans MS" pitchFamily="66" charset="0"/>
                <a:cs typeface="Times New Roman" pitchFamily="18" charset="0"/>
              </a:rPr>
              <a:t>AVIS D’APPEL  A  LA CONCURRENCE</a:t>
            </a:r>
          </a:p>
          <a:p>
            <a:r>
              <a:rPr lang="fr-FR" sz="3200" b="1" u="sng">
                <a:solidFill>
                  <a:srgbClr val="1805A3"/>
                </a:solidFill>
                <a:latin typeface="Comic Sans MS" pitchFamily="66" charset="0"/>
                <a:cs typeface="Times New Roman" pitchFamily="18" charset="0"/>
              </a:rPr>
              <a:t> LOCALE </a:t>
            </a:r>
            <a:r>
              <a:rPr lang="fr-FR" sz="2400" b="1" u="sng">
                <a:solidFill>
                  <a:srgbClr val="1805A3"/>
                </a:solidFill>
                <a:latin typeface="Comic Sans MS" pitchFamily="66" charset="0"/>
                <a:cs typeface="Times New Roman" pitchFamily="18" charset="0"/>
              </a:rPr>
              <a:t>( article 05  du DP N°03/301)</a:t>
            </a:r>
            <a:endParaRPr lang="fr-FR" sz="3200" b="1" u="sng">
              <a:solidFill>
                <a:srgbClr val="1805A3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133123" name="Text Box 3"/>
          <p:cNvSpPr txBox="1">
            <a:spLocks noChangeArrowheads="1"/>
          </p:cNvSpPr>
          <p:nvPr/>
        </p:nvSpPr>
        <p:spPr bwMode="auto">
          <a:xfrm>
            <a:off x="514350" y="1404938"/>
            <a:ext cx="8629650" cy="579437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 lIns="90000" tIns="46800" rIns="90000" bIns="46800">
            <a:spAutoFit/>
          </a:bodyPr>
          <a:lstStyle/>
          <a:p>
            <a:r>
              <a:rPr lang="fr-FR" sz="3200">
                <a:latin typeface="Comic Sans MS" pitchFamily="66" charset="0"/>
                <a:cs typeface="Times New Roman" pitchFamily="18" charset="0"/>
              </a:rPr>
              <a:t>      </a:t>
            </a:r>
          </a:p>
        </p:txBody>
      </p:sp>
      <p:sp>
        <p:nvSpPr>
          <p:cNvPr id="133124" name="Rectangle 4"/>
          <p:cNvSpPr>
            <a:spLocks noChangeArrowheads="1"/>
          </p:cNvSpPr>
          <p:nvPr/>
        </p:nvSpPr>
        <p:spPr bwMode="auto">
          <a:xfrm>
            <a:off x="1052513" y="1984375"/>
            <a:ext cx="8091487" cy="50212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fr-FR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>
                <a:latin typeface="Comic Sans MS" pitchFamily="66" charset="0"/>
                <a:cs typeface="Times New Roman" pitchFamily="18" charset="0"/>
              </a:rPr>
              <a:t>AVIS D’APPEL D’OFFRES PUBLIE  DANS AU MOINS  </a:t>
            </a:r>
            <a:r>
              <a:rPr lang="fr-FR" sz="2400" b="1">
                <a:solidFill>
                  <a:srgbClr val="FF3300"/>
                </a:solidFill>
                <a:latin typeface="Comic Sans MS" pitchFamily="66" charset="0"/>
                <a:cs typeface="Times New Roman" pitchFamily="18" charset="0"/>
              </a:rPr>
              <a:t>DEUX (2)</a:t>
            </a:r>
            <a:r>
              <a:rPr lang="fr-FR" sz="2400" b="1">
                <a:latin typeface="Comic Sans MS" pitchFamily="66" charset="0"/>
                <a:cs typeface="Times New Roman" pitchFamily="18" charset="0"/>
              </a:rPr>
              <a:t> QUOTIDIENS LOCAUX OU REGIONAUX.</a:t>
            </a:r>
          </a:p>
          <a:p>
            <a:pPr>
              <a:spcBef>
                <a:spcPct val="50000"/>
              </a:spcBef>
              <a:buFontTx/>
              <a:buBlip>
                <a:blip r:embed="rId2"/>
              </a:buBlip>
            </a:pPr>
            <a:r>
              <a:rPr lang="fr-FR" sz="2400" b="1">
                <a:latin typeface="Comic Sans MS" pitchFamily="66" charset="0"/>
                <a:cs typeface="Times New Roman" pitchFamily="18" charset="0"/>
              </a:rPr>
              <a:t> PAR AFFICHAGE AUX SIEGES CONCERNES:</a:t>
            </a:r>
          </a:p>
          <a:p>
            <a:pPr>
              <a:spcBef>
                <a:spcPct val="50000"/>
              </a:spcBef>
            </a:pPr>
            <a:r>
              <a:rPr lang="fr-FR" sz="2400" b="1">
                <a:latin typeface="Comic Sans MS" pitchFamily="66" charset="0"/>
                <a:cs typeface="Times New Roman" pitchFamily="18" charset="0"/>
              </a:rPr>
              <a:t>   - de la Wilaya;</a:t>
            </a:r>
          </a:p>
          <a:p>
            <a:pPr>
              <a:spcBef>
                <a:spcPct val="50000"/>
              </a:spcBef>
            </a:pPr>
            <a:r>
              <a:rPr lang="fr-FR" sz="2400" b="1">
                <a:latin typeface="Comic Sans MS" pitchFamily="66" charset="0"/>
                <a:cs typeface="Times New Roman" pitchFamily="18" charset="0"/>
              </a:rPr>
              <a:t>   -de l’ensemble des communes de la Wilaya;</a:t>
            </a:r>
          </a:p>
          <a:p>
            <a:pPr>
              <a:spcBef>
                <a:spcPct val="50000"/>
              </a:spcBef>
            </a:pPr>
            <a:r>
              <a:rPr lang="fr-FR" sz="2400" b="1">
                <a:latin typeface="Comic Sans MS" pitchFamily="66" charset="0"/>
                <a:cs typeface="Times New Roman" pitchFamily="18" charset="0"/>
              </a:rPr>
              <a:t>   -des chambres de commerce et de l’industrie, des</a:t>
            </a:r>
          </a:p>
          <a:p>
            <a:pPr>
              <a:spcBef>
                <a:spcPct val="50000"/>
              </a:spcBef>
            </a:pPr>
            <a:r>
              <a:rPr lang="fr-FR" sz="2400" b="1">
                <a:latin typeface="Comic Sans MS" pitchFamily="66" charset="0"/>
                <a:cs typeface="Times New Roman" pitchFamily="18" charset="0"/>
              </a:rPr>
              <a:t>     métiers et de l’agriculture;</a:t>
            </a:r>
          </a:p>
          <a:p>
            <a:pPr>
              <a:spcBef>
                <a:spcPct val="50000"/>
              </a:spcBef>
            </a:pPr>
            <a:r>
              <a:rPr lang="fr-FR" sz="2400" b="1">
                <a:latin typeface="Comic Sans MS" pitchFamily="66" charset="0"/>
                <a:cs typeface="Times New Roman" pitchFamily="18" charset="0"/>
              </a:rPr>
              <a:t>   -de la direction technique concernée de la Wilaya</a:t>
            </a:r>
          </a:p>
          <a:p>
            <a:pPr>
              <a:spcBef>
                <a:spcPct val="50000"/>
              </a:spcBef>
            </a:pPr>
            <a:r>
              <a:rPr lang="fr-FR" sz="2400" b="1">
                <a:latin typeface="Comic Sans MS" pitchFamily="66" charset="0"/>
                <a:cs typeface="Times New Roman" pitchFamily="18" charset="0"/>
              </a:rPr>
              <a:t>   </a:t>
            </a:r>
            <a:endParaRPr lang="fr-FR" sz="2400"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7872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Text Box 2"/>
          <p:cNvSpPr txBox="1">
            <a:spLocks noChangeArrowheads="1"/>
          </p:cNvSpPr>
          <p:nvPr/>
        </p:nvSpPr>
        <p:spPr bwMode="auto">
          <a:xfrm>
            <a:off x="685800" y="514350"/>
            <a:ext cx="8134350" cy="1160463"/>
          </a:xfrm>
          <a:prstGeom prst="rect">
            <a:avLst/>
          </a:prstGeom>
          <a:solidFill>
            <a:srgbClr val="FFFF66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800" b="1">
                <a:solidFill>
                  <a:schemeClr val="hlink"/>
                </a:solidFill>
                <a:latin typeface="Comic Sans MS" pitchFamily="66" charset="0"/>
                <a:cs typeface="Times New Roman" pitchFamily="18" charset="0"/>
              </a:rPr>
              <a:t>FRACTIONNEMENT DU PROJET EN LOTS</a:t>
            </a:r>
          </a:p>
          <a:p>
            <a:pPr algn="ctr">
              <a:spcBef>
                <a:spcPct val="50000"/>
              </a:spcBef>
            </a:pPr>
            <a:r>
              <a:rPr lang="fr-FR" sz="2800" b="1">
                <a:solidFill>
                  <a:schemeClr val="hlink"/>
                </a:solidFill>
                <a:latin typeface="Comic Sans MS" pitchFamily="66" charset="0"/>
                <a:cs typeface="Times New Roman" pitchFamily="18" charset="0"/>
              </a:rPr>
              <a:t>ART (49)</a:t>
            </a:r>
          </a:p>
        </p:txBody>
      </p:sp>
      <p:sp>
        <p:nvSpPr>
          <p:cNvPr id="134147" name="Text Box 3"/>
          <p:cNvSpPr txBox="1">
            <a:spLocks noChangeArrowheads="1"/>
          </p:cNvSpPr>
          <p:nvPr/>
        </p:nvSpPr>
        <p:spPr bwMode="auto">
          <a:xfrm>
            <a:off x="971550" y="3714750"/>
            <a:ext cx="8172450" cy="30289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rgbClr val="F0CEC2"/>
              </a:gs>
            </a:gsLst>
            <a:lin ang="18900000" scaled="1"/>
          </a:gradFill>
          <a:ln w="1270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fr-FR" sz="3200">
                <a:latin typeface="Comic Sans MS" pitchFamily="66" charset="0"/>
                <a:cs typeface="Times New Roman" pitchFamily="18" charset="0"/>
              </a:rPr>
              <a:t>Le cahier des charges et la structure de l’autorisation de programme le prévoient. Dans ce cas la réalisation du projet peut être confié à plusieurs partenaires chacun d’entre eux intervenant sur une partie du projet. </a:t>
            </a:r>
          </a:p>
        </p:txBody>
      </p:sp>
      <p:sp>
        <p:nvSpPr>
          <p:cNvPr id="134148" name="Text Box 4"/>
          <p:cNvSpPr txBox="1">
            <a:spLocks noChangeArrowheads="1"/>
          </p:cNvSpPr>
          <p:nvPr/>
        </p:nvSpPr>
        <p:spPr bwMode="auto">
          <a:xfrm>
            <a:off x="990600" y="1919288"/>
            <a:ext cx="7829550" cy="107950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rgbClr val="F0CEC2"/>
              </a:gs>
            </a:gsLst>
            <a:lin ang="18900000" scaled="1"/>
          </a:gradFill>
          <a:ln w="1270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just"/>
            <a:r>
              <a:rPr lang="fr-FR" sz="3200">
                <a:latin typeface="Comic Sans MS" pitchFamily="66" charset="0"/>
                <a:cs typeface="Times New Roman" pitchFamily="18" charset="0"/>
              </a:rPr>
              <a:t>Lorsque l’intérêt de l’opération le justifie, et sous réserves que:</a:t>
            </a:r>
          </a:p>
        </p:txBody>
      </p:sp>
      <p:sp>
        <p:nvSpPr>
          <p:cNvPr id="134149" name="AutoShape 5"/>
          <p:cNvSpPr>
            <a:spLocks noChangeArrowheads="1"/>
          </p:cNvSpPr>
          <p:nvPr/>
        </p:nvSpPr>
        <p:spPr bwMode="auto">
          <a:xfrm>
            <a:off x="4152900" y="2998788"/>
            <a:ext cx="819150" cy="963612"/>
          </a:xfrm>
          <a:prstGeom prst="downArrow">
            <a:avLst>
              <a:gd name="adj1" fmla="val 50000"/>
              <a:gd name="adj2" fmla="val 29409"/>
            </a:avLst>
          </a:prstGeom>
          <a:gradFill rotWithShape="0">
            <a:gsLst>
              <a:gs pos="0">
                <a:schemeClr val="hlink"/>
              </a:gs>
              <a:gs pos="100000">
                <a:srgbClr val="E7B3A1"/>
              </a:gs>
            </a:gsLst>
            <a:lin ang="5400000" scaled="1"/>
          </a:gradFill>
          <a:ln w="1270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/>
            <a:endParaRPr lang="fr-FR" sz="4000"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7872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2"/>
          <p:cNvSpPr>
            <a:spLocks noChangeArrowheads="1"/>
          </p:cNvSpPr>
          <p:nvPr/>
        </p:nvSpPr>
        <p:spPr bwMode="auto">
          <a:xfrm>
            <a:off x="1000100" y="214290"/>
            <a:ext cx="7677150" cy="9525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accent1"/>
              </a:gs>
            </a:gsLst>
            <a:lin ang="189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title"/>
          </p:nvPr>
        </p:nvSpPr>
        <p:spPr>
          <a:xfrm>
            <a:off x="785786" y="0"/>
            <a:ext cx="7839075" cy="914400"/>
          </a:xfrm>
        </p:spPr>
        <p:txBody>
          <a:bodyPr/>
          <a:lstStyle/>
          <a:p>
            <a:r>
              <a:rPr lang="fr-F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Mesures d</a:t>
            </a:r>
            <a:r>
              <a:rPr lang="fr-F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/>
                <a:cs typeface="Arial" charset="0"/>
              </a:rPr>
              <a:t>’</a:t>
            </a:r>
            <a:r>
              <a:rPr lang="fr-F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att</a:t>
            </a:r>
            <a:r>
              <a:rPr lang="fr-F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/>
                <a:cs typeface="Arial" charset="0"/>
              </a:rPr>
              <a:t>é</a:t>
            </a:r>
            <a:r>
              <a:rPr lang="fr-F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nuation des risques de survenance des al</a:t>
            </a:r>
            <a:r>
              <a:rPr lang="fr-F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/>
                <a:cs typeface="Arial" charset="0"/>
              </a:rPr>
              <a:t>é</a:t>
            </a:r>
            <a:r>
              <a:rPr lang="fr-F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as</a:t>
            </a:r>
          </a:p>
        </p:txBody>
      </p:sp>
      <p:sp>
        <p:nvSpPr>
          <p:cNvPr id="138244" name="Text Box 4"/>
          <p:cNvSpPr txBox="1">
            <a:spLocks noChangeArrowheads="1"/>
          </p:cNvSpPr>
          <p:nvPr/>
        </p:nvSpPr>
        <p:spPr bwMode="auto">
          <a:xfrm>
            <a:off x="1117600" y="1071546"/>
            <a:ext cx="7526366" cy="5632311"/>
          </a:xfrm>
          <a:prstGeom prst="rect">
            <a:avLst/>
          </a:prstGeom>
          <a:gradFill rotWithShape="0">
            <a:gsLst>
              <a:gs pos="0">
                <a:srgbClr val="DEE8CA"/>
              </a:gs>
              <a:gs pos="100000">
                <a:srgbClr val="DEE8CA">
                  <a:gamma/>
                  <a:shade val="46275"/>
                  <a:invGamma/>
                </a:srgbClr>
              </a:gs>
            </a:gsLst>
            <a:lin ang="2700000" scaled="1"/>
          </a:grad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DEE8CA"/>
            </a:extrusionClr>
          </a:sp3d>
        </p:spPr>
        <p:txBody>
          <a:bodyPr wrap="square">
            <a:spAutoFit/>
            <a:flatTx/>
          </a:bodyPr>
          <a:lstStyle/>
          <a:p>
            <a:pPr algn="just"/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-Maturation suffisante</a:t>
            </a:r>
            <a:endParaRPr lang="fr-FR" sz="2400" b="1" i="1" dirty="0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  <a:cs typeface="Times New Roman" pitchFamily="18" charset="0"/>
            </a:endParaRPr>
          </a:p>
          <a:p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/>
                <a:cs typeface="Arial" charset="0"/>
              </a:rPr>
              <a:t>·</a:t>
            </a:r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Symbol" pitchFamily="18" charset="2"/>
                <a:cs typeface="Arial" charset="0"/>
              </a:rPr>
              <a:t>-</a:t>
            </a:r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Choix du mode de passation le plus appropri</a:t>
            </a:r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/>
                <a:cs typeface="Arial" charset="0"/>
              </a:rPr>
              <a:t>é</a:t>
            </a:r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 </a:t>
            </a:r>
            <a:endParaRPr lang="fr-FR" sz="2400" b="1" i="1" dirty="0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  <a:cs typeface="Times New Roman" pitchFamily="18" charset="0"/>
            </a:endParaRPr>
          </a:p>
          <a:p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/>
                <a:cs typeface="Arial" charset="0"/>
              </a:rPr>
              <a:t>·</a:t>
            </a:r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Symbol" pitchFamily="18" charset="2"/>
                <a:cs typeface="Arial" charset="0"/>
              </a:rPr>
              <a:t>-</a:t>
            </a:r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Respect de la concurrence</a:t>
            </a:r>
            <a:endParaRPr lang="fr-FR" sz="2400" b="1" i="1" dirty="0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  <a:cs typeface="Times New Roman" pitchFamily="18" charset="0"/>
            </a:endParaRPr>
          </a:p>
          <a:p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Symbol" pitchFamily="18" charset="2"/>
                <a:cs typeface="Arial" charset="0"/>
              </a:rPr>
              <a:t> -</a:t>
            </a:r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Transparence dans les op</a:t>
            </a:r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/>
                <a:cs typeface="Arial" charset="0"/>
              </a:rPr>
              <a:t>é</a:t>
            </a:r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rations de lancement</a:t>
            </a:r>
          </a:p>
          <a:p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 l (renforcement du contrôle interne)</a:t>
            </a:r>
            <a:endParaRPr lang="fr-FR" sz="2400" b="1" i="1" dirty="0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  <a:cs typeface="Times New Roman" pitchFamily="18" charset="0"/>
            </a:endParaRPr>
          </a:p>
          <a:p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-Choix judicieux du partenaire</a:t>
            </a:r>
            <a:endParaRPr lang="fr-FR" sz="2400" b="1" i="1" dirty="0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  <a:cs typeface="Times New Roman" pitchFamily="18" charset="0"/>
            </a:endParaRPr>
          </a:p>
          <a:p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/>
                <a:cs typeface="Arial" charset="0"/>
              </a:rPr>
              <a:t>·</a:t>
            </a:r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Examen minutieux du contrat par le service juridique</a:t>
            </a:r>
            <a:endParaRPr lang="fr-FR" sz="2400" b="1" i="1" dirty="0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  <a:cs typeface="Times New Roman" pitchFamily="18" charset="0"/>
            </a:endParaRPr>
          </a:p>
          <a:p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Symbol" pitchFamily="18" charset="2"/>
                <a:cs typeface="Arial" charset="0"/>
              </a:rPr>
              <a:t> -</a:t>
            </a:r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Se couvrir de toutes les garanties n</a:t>
            </a:r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/>
                <a:cs typeface="Arial" charset="0"/>
              </a:rPr>
              <a:t>é</a:t>
            </a:r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cessaires</a:t>
            </a:r>
            <a:endParaRPr lang="fr-FR" sz="2400" b="1" i="1" dirty="0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  <a:cs typeface="Times New Roman" pitchFamily="18" charset="0"/>
            </a:endParaRPr>
          </a:p>
          <a:p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/>
                <a:cs typeface="Arial" charset="0"/>
              </a:rPr>
              <a:t>·</a:t>
            </a:r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Respect stricte des clauses financi</a:t>
            </a:r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/>
                <a:cs typeface="Arial" charset="0"/>
              </a:rPr>
              <a:t>è</a:t>
            </a:r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res</a:t>
            </a:r>
            <a:endParaRPr lang="fr-FR" sz="2400" b="1" i="1" dirty="0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  <a:cs typeface="Times New Roman" pitchFamily="18" charset="0"/>
            </a:endParaRPr>
          </a:p>
          <a:p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/>
                <a:cs typeface="Arial" charset="0"/>
              </a:rPr>
              <a:t>·</a:t>
            </a:r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Soumettre le contrat avant sa signature pour contrôle a priori dans les d</a:t>
            </a:r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/>
                <a:cs typeface="Arial" charset="0"/>
              </a:rPr>
              <a:t>é</a:t>
            </a:r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lais raisonnables</a:t>
            </a:r>
            <a:endParaRPr lang="fr-FR" sz="2400" b="1" i="1" dirty="0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  <a:cs typeface="Times New Roman" pitchFamily="18" charset="0"/>
            </a:endParaRPr>
          </a:p>
          <a:p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-Respect du planning de r</a:t>
            </a:r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/>
                <a:cs typeface="Arial" charset="0"/>
              </a:rPr>
              <a:t>é</a:t>
            </a:r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alisation arrêt</a:t>
            </a:r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/>
                <a:cs typeface="Arial" charset="0"/>
              </a:rPr>
              <a:t>é</a:t>
            </a:r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 (sanctionner tout retard) </a:t>
            </a:r>
            <a:endParaRPr lang="fr-FR" sz="2400" b="1" i="1" dirty="0">
              <a:effectLst>
                <a:outerShdw blurRad="38100" dist="38100" dir="2700000" algn="tl">
                  <a:srgbClr val="FFFFFF"/>
                </a:outerShdw>
              </a:effectLst>
              <a:latin typeface="Comic Sans MS" pitchFamily="66" charset="0"/>
              <a:cs typeface="Times New Roman" pitchFamily="18" charset="0"/>
            </a:endParaRPr>
          </a:p>
          <a:p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Comic Sans MS"/>
                <a:cs typeface="Arial" charset="0"/>
              </a:rPr>
              <a:t>·</a:t>
            </a:r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fr-FR" sz="2400" b="1" i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Gestion efficace des contestations    </a:t>
            </a:r>
          </a:p>
        </p:txBody>
      </p:sp>
    </p:spTree>
  </p:cSld>
  <p:clrMapOvr>
    <a:masterClrMapping/>
  </p:clrMapOvr>
  <p:transition advTm="7872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28650"/>
          </a:xfrm>
          <a:solidFill>
            <a:srgbClr val="FFFF66"/>
          </a:solidFill>
          <a:ln/>
        </p:spPr>
        <p:txBody>
          <a:bodyPr>
            <a:normAutofit fontScale="90000"/>
          </a:bodyPr>
          <a:lstStyle/>
          <a:p>
            <a:r>
              <a:rPr lang="fr-FR" sz="2000" b="1">
                <a:latin typeface="Bookman Old Style" pitchFamily="18" charset="0"/>
              </a:rPr>
              <a:t>DOSSIER D’APPEL D’OFFRES</a:t>
            </a:r>
            <a:br>
              <a:rPr lang="fr-FR" sz="2000" b="1">
                <a:latin typeface="Bookman Old Style" pitchFamily="18" charset="0"/>
              </a:rPr>
            </a:br>
            <a:r>
              <a:rPr lang="fr-FR" sz="2000" b="1">
                <a:latin typeface="Bookman Old Style" pitchFamily="18" charset="0"/>
              </a:rPr>
              <a:t>(D.A.O)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1200" y="1314450"/>
            <a:ext cx="7721600" cy="4800600"/>
          </a:xfrm>
          <a:solidFill>
            <a:schemeClr val="accent1"/>
          </a:solidFill>
          <a:ln/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fr-FR" sz="2000" b="1">
                <a:solidFill>
                  <a:srgbClr val="071B1B"/>
                </a:solidFill>
                <a:latin typeface="Bookman Old Style" pitchFamily="18" charset="0"/>
              </a:rPr>
              <a:t>ELEMENTS CONSTITUTIFS</a:t>
            </a:r>
          </a:p>
          <a:p>
            <a:pPr>
              <a:lnSpc>
                <a:spcPct val="90000"/>
              </a:lnSpc>
              <a:buFontTx/>
              <a:buNone/>
            </a:pPr>
            <a:endParaRPr lang="fr-FR" sz="2000" b="1">
              <a:solidFill>
                <a:srgbClr val="071B1B"/>
              </a:solidFill>
              <a:latin typeface="Bookman Old Style" pitchFamily="18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fr-FR" sz="2000">
                <a:latin typeface="Bookman Old Style" pitchFamily="18" charset="0"/>
              </a:rPr>
              <a:t>-L’avis d’appel d’offres;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r-FR" sz="2000">
                <a:latin typeface="Bookman Old Style" pitchFamily="18" charset="0"/>
              </a:rPr>
              <a:t>-Les instructions aux soumissionnaires, incluant: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r-FR" sz="2000">
                <a:latin typeface="Bookman Old Style" pitchFamily="18" charset="0"/>
              </a:rPr>
              <a:t>                  *</a:t>
            </a:r>
            <a:r>
              <a:rPr lang="fr-FR" sz="1400">
                <a:latin typeface="Bookman Old Style" pitchFamily="18" charset="0"/>
              </a:rPr>
              <a:t>la formule de soumission,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r-FR" sz="1400">
                <a:latin typeface="Bookman Old Style" pitchFamily="18" charset="0"/>
              </a:rPr>
              <a:t>                          *la déclaration à souscrire,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r-FR" sz="1400">
                <a:latin typeface="Bookman Old Style" pitchFamily="18" charset="0"/>
              </a:rPr>
              <a:t>                          *les critères de sélection,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r-FR" sz="1400">
                <a:latin typeface="Bookman Old Style" pitchFamily="18" charset="0"/>
              </a:rPr>
              <a:t>                          *les principaux renseignements.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r-FR" sz="2000" b="1">
                <a:latin typeface="Bookman Old Style" pitchFamily="18" charset="0"/>
              </a:rPr>
              <a:t>-</a:t>
            </a:r>
            <a:r>
              <a:rPr lang="fr-FR" sz="2000">
                <a:latin typeface="Bookman Old Style" pitchFamily="18" charset="0"/>
              </a:rPr>
              <a:t>Les conditions générales du marché;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r-FR" sz="2000">
                <a:latin typeface="Bookman Old Style" pitchFamily="18" charset="0"/>
              </a:rPr>
              <a:t>-Les spécifications et normes techniques;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r-FR" sz="2000">
                <a:latin typeface="Bookman Old Style" pitchFamily="18" charset="0"/>
              </a:rPr>
              <a:t>-Les descriptifs et la nature des prix;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r-FR" sz="2000">
                <a:latin typeface="Bookman Old Style" pitchFamily="18" charset="0"/>
              </a:rPr>
              <a:t>-Les plans d’exécution:</a:t>
            </a:r>
            <a:r>
              <a:rPr lang="fr-FR" sz="1400">
                <a:latin typeface="Bookman Old Style" pitchFamily="18" charset="0"/>
              </a:rPr>
              <a:t>lorsqu’il s’agit de travaux;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r-FR" sz="2000">
                <a:latin typeface="Bookman Old Style" pitchFamily="18" charset="0"/>
              </a:rPr>
              <a:t>-Le projet de marché.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r-FR" sz="2000">
                <a:latin typeface="Bookman Old Style" pitchFamily="18" charset="0"/>
              </a:rPr>
              <a:t>Et toutes autres modalités et/ou conditions.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229600" cy="628650"/>
          </a:xfrm>
          <a:solidFill>
            <a:srgbClr val="FFFF66"/>
          </a:solidFill>
          <a:ln/>
        </p:spPr>
        <p:txBody>
          <a:bodyPr/>
          <a:lstStyle/>
          <a:p>
            <a:r>
              <a:rPr lang="fr-FR" sz="2000" b="1">
                <a:latin typeface="Bookman Old Style" pitchFamily="18" charset="0"/>
              </a:rPr>
              <a:t>LE CAHIER DES CHARGES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1200" y="1314450"/>
            <a:ext cx="7721600" cy="4800600"/>
          </a:xfrm>
          <a:solidFill>
            <a:schemeClr val="accent1"/>
          </a:solidFill>
          <a:ln/>
        </p:spPr>
        <p:txBody>
          <a:bodyPr/>
          <a:lstStyle/>
          <a:p>
            <a:pPr algn="ctr">
              <a:buFontTx/>
              <a:buNone/>
            </a:pPr>
            <a:r>
              <a:rPr lang="fr-FR"/>
              <a:t>Avant tout appel à la concurrence et même dans le cadre du gré à gré, un</a:t>
            </a:r>
          </a:p>
          <a:p>
            <a:pPr algn="ctr">
              <a:buFontTx/>
              <a:buNone/>
            </a:pPr>
            <a:r>
              <a:rPr lang="fr-FR"/>
              <a:t>cahier des charges doit être minutieusement préparé par le service contractant pour faire connaître aux candidats ( intéressés) la nature et la consistance des prestations qui feront l’objet d’un marché.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229600" cy="628650"/>
          </a:xfrm>
          <a:solidFill>
            <a:srgbClr val="FFFF66"/>
          </a:solidFill>
          <a:ln/>
        </p:spPr>
        <p:txBody>
          <a:bodyPr>
            <a:normAutofit fontScale="90000"/>
          </a:bodyPr>
          <a:lstStyle/>
          <a:p>
            <a:r>
              <a:rPr lang="fr-FR" sz="2800" b="1"/>
              <a:t>CONTENU DU CAHIER DES CHARGES :</a:t>
            </a:r>
            <a:r>
              <a:rPr lang="fr-FR"/>
              <a:t> 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314450"/>
            <a:ext cx="8424863" cy="4800600"/>
          </a:xfrm>
          <a:solidFill>
            <a:schemeClr val="accent1"/>
          </a:solidFill>
          <a:ln/>
        </p:spPr>
        <p:txBody>
          <a:bodyPr/>
          <a:lstStyle/>
          <a:p>
            <a:r>
              <a:rPr lang="fr-FR"/>
              <a:t>Le cahier des charges doit en plus de l’instruction aux soumissionnaires :</a:t>
            </a:r>
          </a:p>
          <a:p>
            <a:pPr>
              <a:buFontTx/>
              <a:buNone/>
            </a:pPr>
            <a:r>
              <a:rPr lang="fr-FR"/>
              <a:t>- indiquer de façon claire et précise les travaux à réaliser, les biens à fournir, le lieu de livraison ou d’installation, les exigences de garanties et d’entretien ainsi que toutes les conditions s’y rapportant 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229600" cy="628650"/>
          </a:xfrm>
          <a:solidFill>
            <a:srgbClr val="FFFF66"/>
          </a:solidFill>
          <a:ln/>
        </p:spPr>
        <p:txBody>
          <a:bodyPr>
            <a:normAutofit fontScale="90000"/>
          </a:bodyPr>
          <a:lstStyle/>
          <a:p>
            <a:r>
              <a:rPr lang="fr-FR" sz="2800" b="1"/>
              <a:t>CONTENU DU CAHIER DES CHARGES :</a:t>
            </a:r>
            <a:r>
              <a:rPr lang="fr-FR"/>
              <a:t> 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314450"/>
            <a:ext cx="8424863" cy="4800600"/>
          </a:xfrm>
          <a:solidFill>
            <a:schemeClr val="accent1"/>
          </a:solidFill>
          <a:ln/>
        </p:spPr>
        <p:txBody>
          <a:bodyPr/>
          <a:lstStyle/>
          <a:p>
            <a:pPr>
              <a:buFontTx/>
              <a:buNone/>
            </a:pPr>
            <a:r>
              <a:rPr lang="fr-FR"/>
              <a:t> - au besoin, définir les épreuves, normes et méthodes qui seront employées pour juger de la conformité du produit à livrer et des ouvrages à réaliser ;</a:t>
            </a:r>
          </a:p>
          <a:p>
            <a:pPr>
              <a:buFontTx/>
              <a:buNone/>
            </a:pPr>
            <a:r>
              <a:rPr lang="fr-FR"/>
              <a:t> - préciser les spécifications techniques et les performances de rendement exigées 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229600" cy="628650"/>
          </a:xfrm>
          <a:solidFill>
            <a:srgbClr val="FFFF66"/>
          </a:solidFill>
          <a:ln/>
        </p:spPr>
        <p:txBody>
          <a:bodyPr>
            <a:normAutofit fontScale="90000"/>
          </a:bodyPr>
          <a:lstStyle/>
          <a:p>
            <a:r>
              <a:rPr lang="fr-FR" sz="2800" b="1"/>
              <a:t>CONTENU DU CAHIER DES CHARGES :</a:t>
            </a:r>
            <a:r>
              <a:rPr lang="fr-FR"/>
              <a:t>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314450"/>
            <a:ext cx="8424863" cy="4800600"/>
          </a:xfrm>
          <a:solidFill>
            <a:schemeClr val="accent1"/>
          </a:solidFill>
          <a:ln/>
        </p:spPr>
        <p:txBody>
          <a:bodyPr/>
          <a:lstStyle/>
          <a:p>
            <a:pPr>
              <a:buFontTx/>
              <a:buNone/>
            </a:pPr>
            <a:r>
              <a:rPr lang="fr-FR"/>
              <a:t>  -définir les conditions générales dans lesquelles doivent s’exécuter les prestations ( cautionnement, les indemnités, les assurances, les pénalités , la résiliation, les conditions de sous-traitance, le mode de paiement, la prise de possession anticipée etc……….).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731</Words>
  <Application>Microsoft Office PowerPoint</Application>
  <PresentationFormat>Affichage à l'écran (4:3)</PresentationFormat>
  <Paragraphs>112</Paragraphs>
  <Slides>17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Thème Office</vt:lpstr>
      <vt:lpstr>Diapositive 1</vt:lpstr>
      <vt:lpstr>Diapositive 2</vt:lpstr>
      <vt:lpstr>Diapositive 3</vt:lpstr>
      <vt:lpstr>Mesures d’atténuation des risques de survenance des aléas</vt:lpstr>
      <vt:lpstr>DOSSIER D’APPEL D’OFFRES (D.A.O)</vt:lpstr>
      <vt:lpstr>LE CAHIER DES CHARGES</vt:lpstr>
      <vt:lpstr>CONTENU DU CAHIER DES CHARGES : </vt:lpstr>
      <vt:lpstr>CONTENU DU CAHIER DES CHARGES : </vt:lpstr>
      <vt:lpstr>CONTENU DU CAHIER DES CHARGES : </vt:lpstr>
      <vt:lpstr> L’instruction aux soumissionnaires </vt:lpstr>
      <vt:lpstr> L’instruction aux soumissionnaires </vt:lpstr>
      <vt:lpstr> L’instruction aux soumissionnaires </vt:lpstr>
      <vt:lpstr> L’instruction aux soumissionnaires </vt:lpstr>
      <vt:lpstr> L’instruction aux soumissionnaires </vt:lpstr>
      <vt:lpstr> L’instruction aux soumissionnaires </vt:lpstr>
      <vt:lpstr> L’instruction aux soumissionnaires </vt:lpstr>
      <vt:lpstr>Diapositive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toshiba</dc:creator>
  <cp:lastModifiedBy>toshiba</cp:lastModifiedBy>
  <cp:revision>1</cp:revision>
  <dcterms:created xsi:type="dcterms:W3CDTF">2015-09-17T14:44:32Z</dcterms:created>
  <dcterms:modified xsi:type="dcterms:W3CDTF">2015-09-17T14:45:16Z</dcterms:modified>
</cp:coreProperties>
</file>