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8"/>
  </p:notesMasterIdLst>
  <p:sldIdLst>
    <p:sldId id="338" r:id="rId2"/>
    <p:sldId id="353" r:id="rId3"/>
    <p:sldId id="354" r:id="rId4"/>
    <p:sldId id="355" r:id="rId5"/>
    <p:sldId id="356" r:id="rId6"/>
    <p:sldId id="359" r:id="rId7"/>
    <p:sldId id="358" r:id="rId8"/>
    <p:sldId id="360" r:id="rId9"/>
    <p:sldId id="357" r:id="rId10"/>
    <p:sldId id="361" r:id="rId11"/>
    <p:sldId id="362" r:id="rId12"/>
    <p:sldId id="363" r:id="rId13"/>
    <p:sldId id="364" r:id="rId14"/>
    <p:sldId id="365" r:id="rId15"/>
    <p:sldId id="366" r:id="rId16"/>
    <p:sldId id="367" r:id="rId17"/>
  </p:sldIdLst>
  <p:sldSz cx="9144000" cy="5143500" type="screen16x9"/>
  <p:notesSz cx="6858000" cy="9144000"/>
  <p:embeddedFontLst>
    <p:embeddedFont>
      <p:font typeface="Hammersmith One" charset="0"/>
      <p:regular r:id="rId19"/>
    </p:embeddedFont>
    <p:embeddedFont>
      <p:font typeface="Abel" charset="0"/>
      <p:regular r:id="rId20"/>
    </p:embeddedFont>
    <p:embeddedFont>
      <p:font typeface="Arial Rounded MT Bold" pitchFamily="34" charset="0"/>
      <p:regular r:id="rId21"/>
    </p:embeddedFont>
    <p:embeddedFont>
      <p:font typeface="Roboto Condensed Light"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ZI" initials="R" lastIdx="1" clrIdx="0">
    <p:extLst>
      <p:ext uri="{19B8F6BF-5375-455C-9EA6-DF929625EA0E}">
        <p15:presenceInfo xmlns="" xmlns:p15="http://schemas.microsoft.com/office/powerpoint/2012/main" userId="RAM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65F"/>
    <a:srgbClr val="FFB000"/>
    <a:srgbClr val="FFFFFF"/>
    <a:srgbClr val="FF6579"/>
    <a:srgbClr val="FF3300"/>
    <a:srgbClr val="CBDDEF"/>
    <a:srgbClr val="6060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2CB4225-ED29-4419-B09F-7F66A4B9A1C0}">
  <a:tblStyle styleId="{C2CB4225-ED29-4419-B09F-7F66A4B9A1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11" autoAdjust="0"/>
    <p:restoredTop sz="90698" autoAdjust="0"/>
  </p:normalViewPr>
  <p:slideViewPr>
    <p:cSldViewPr snapToGrid="0">
      <p:cViewPr>
        <p:scale>
          <a:sx n="68" d="100"/>
          <a:sy n="68" d="100"/>
        </p:scale>
        <p:origin x="-1002" y="-33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 xmlns:p14="http://schemas.microsoft.com/office/powerpoint/2010/main" val="58862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8" r:id="rId4"/>
    <p:sldLayoutId id="2147483679" r:id="rId5"/>
    <p:sldLayoutId id="2147483680" r:id="rId6"/>
  </p:sldLayoutIdLst>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B7B9A5A-97AF-44F0-0A37-807696380442}"/>
              </a:ext>
            </a:extLst>
          </p:cNvPr>
          <p:cNvSpPr>
            <a:spLocks noGrp="1"/>
          </p:cNvSpPr>
          <p:nvPr>
            <p:ph type="title" idx="2"/>
          </p:nvPr>
        </p:nvSpPr>
        <p:spPr>
          <a:xfrm>
            <a:off x="965891" y="491536"/>
            <a:ext cx="3343804" cy="1390800"/>
          </a:xfrm>
        </p:spPr>
        <p:txBody>
          <a:bodyPr/>
          <a:lstStyle/>
          <a:p>
            <a:r>
              <a:rPr lang="fr-FR" dirty="0" smtClean="0">
                <a:solidFill>
                  <a:schemeClr val="bg2"/>
                </a:solidFill>
              </a:rPr>
              <a:t>S</a:t>
            </a:r>
            <a:endParaRPr lang="fr-FR" dirty="0">
              <a:solidFill>
                <a:schemeClr val="bg2"/>
              </a:solidFill>
            </a:endParaRPr>
          </a:p>
        </p:txBody>
      </p:sp>
      <p:sp>
        <p:nvSpPr>
          <p:cNvPr id="8" name="Google Shape;14660;p42">
            <a:extLst>
              <a:ext uri="{FF2B5EF4-FFF2-40B4-BE49-F238E27FC236}">
                <a16:creationId xmlns="" xmlns:a16="http://schemas.microsoft.com/office/drawing/2014/main" id="{FF225226-EA25-4D9F-F656-CBA2879BF245}"/>
              </a:ext>
            </a:extLst>
          </p:cNvPr>
          <p:cNvSpPr txBox="1">
            <a:spLocks noGrp="1"/>
          </p:cNvSpPr>
          <p:nvPr>
            <p:ph type="title"/>
          </p:nvPr>
        </p:nvSpPr>
        <p:spPr>
          <a:xfrm>
            <a:off x="1664237" y="1840200"/>
            <a:ext cx="6007424" cy="9144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fr-FR" sz="3600" dirty="0"/>
              <a:t>Le Soufre </a:t>
            </a:r>
            <a:endParaRPr sz="3600" dirty="0"/>
          </a:p>
        </p:txBody>
      </p:sp>
      <p:sp>
        <p:nvSpPr>
          <p:cNvPr id="12" name="Rectangle 11">
            <a:extLst>
              <a:ext uri="{FF2B5EF4-FFF2-40B4-BE49-F238E27FC236}">
                <a16:creationId xmlns="" xmlns:a16="http://schemas.microsoft.com/office/drawing/2014/main" id="{531EC1DC-B495-A0D4-8543-FE217A2B09E1}"/>
              </a:ext>
            </a:extLst>
          </p:cNvPr>
          <p:cNvSpPr/>
          <p:nvPr/>
        </p:nvSpPr>
        <p:spPr>
          <a:xfrm>
            <a:off x="1664237" y="2754599"/>
            <a:ext cx="6007424" cy="1742755"/>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extBox 12">
            <a:extLst>
              <a:ext uri="{FF2B5EF4-FFF2-40B4-BE49-F238E27FC236}">
                <a16:creationId xmlns="" xmlns:a16="http://schemas.microsoft.com/office/drawing/2014/main" id="{CF814B32-BB5C-CE6A-7CDD-9182B353CD5A}"/>
              </a:ext>
            </a:extLst>
          </p:cNvPr>
          <p:cNvSpPr txBox="1"/>
          <p:nvPr/>
        </p:nvSpPr>
        <p:spPr>
          <a:xfrm>
            <a:off x="828401" y="2866139"/>
            <a:ext cx="7679095" cy="1938992"/>
          </a:xfrm>
          <a:prstGeom prst="rect">
            <a:avLst/>
          </a:prstGeom>
          <a:noFill/>
        </p:spPr>
        <p:txBody>
          <a:bodyPr wrap="square" rtlCol="0">
            <a:spAutoFit/>
          </a:bodyPr>
          <a:lstStyle/>
          <a:p>
            <a:pPr algn="ctr"/>
            <a:r>
              <a:rPr lang="fr-FR" sz="2400" b="1" dirty="0">
                <a:latin typeface="Abel" panose="02000506030000020004" pitchFamily="2" charset="0"/>
              </a:rPr>
              <a:t>Etat naturel/propriétés/obtention/</a:t>
            </a:r>
          </a:p>
          <a:p>
            <a:pPr algn="ctr"/>
            <a:r>
              <a:rPr lang="fr-FR" sz="2400" b="1" dirty="0">
                <a:latin typeface="Abel" panose="02000506030000020004" pitchFamily="2" charset="0"/>
              </a:rPr>
              <a:t>composés du soufre /le sulfure</a:t>
            </a:r>
          </a:p>
          <a:p>
            <a:pPr algn="ctr"/>
            <a:r>
              <a:rPr lang="fr-FR" sz="2400" b="1" dirty="0">
                <a:latin typeface="Abel" panose="02000506030000020004" pitchFamily="2" charset="0"/>
              </a:rPr>
              <a:t> d’hydrogène /fabrication de l’acide sulfurique</a:t>
            </a:r>
          </a:p>
          <a:p>
            <a:pPr algn="ctr"/>
            <a:r>
              <a:rPr lang="fr-FR" sz="2400" b="1" dirty="0">
                <a:latin typeface="Abel" panose="02000506030000020004" pitchFamily="2" charset="0"/>
              </a:rPr>
              <a:t> et son utilisation </a:t>
            </a:r>
          </a:p>
          <a:p>
            <a:pPr algn="ctr"/>
            <a:endParaRPr lang="fr-FR" sz="2400" b="1" dirty="0">
              <a:latin typeface="Abel" panose="02000506030000020004" pitchFamily="2" charset="0"/>
            </a:endParaRPr>
          </a:p>
        </p:txBody>
      </p:sp>
      <p:grpSp>
        <p:nvGrpSpPr>
          <p:cNvPr id="6" name="Google Shape;15147;p51"/>
          <p:cNvGrpSpPr/>
          <p:nvPr/>
        </p:nvGrpSpPr>
        <p:grpSpPr>
          <a:xfrm rot="712239">
            <a:off x="95744" y="3552129"/>
            <a:ext cx="1348315" cy="1071071"/>
            <a:chOff x="343445" y="291733"/>
            <a:chExt cx="1348335" cy="1071087"/>
          </a:xfrm>
        </p:grpSpPr>
        <p:cxnSp>
          <p:nvCxnSpPr>
            <p:cNvPr id="7"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9" name="Google Shape;15149;p51"/>
            <p:cNvCxnSpPr>
              <a:stCxn id="23"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0" name="Google Shape;15151;p51"/>
            <p:cNvGrpSpPr/>
            <p:nvPr/>
          </p:nvGrpSpPr>
          <p:grpSpPr>
            <a:xfrm rot="5400000">
              <a:off x="815477" y="702670"/>
              <a:ext cx="405046" cy="405046"/>
              <a:chOff x="6834328" y="-286390"/>
              <a:chExt cx="192787" cy="192787"/>
            </a:xfrm>
          </p:grpSpPr>
          <p:sp>
            <p:nvSpPr>
              <p:cNvPr id="27"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5154;p51"/>
            <p:cNvGrpSpPr/>
            <p:nvPr/>
          </p:nvGrpSpPr>
          <p:grpSpPr>
            <a:xfrm rot="5400000">
              <a:off x="343445" y="1149300"/>
              <a:ext cx="192600" cy="192600"/>
              <a:chOff x="7291941" y="112804"/>
              <a:chExt cx="192600" cy="192600"/>
            </a:xfrm>
          </p:grpSpPr>
          <p:sp>
            <p:nvSpPr>
              <p:cNvPr id="2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5157;p51"/>
            <p:cNvGrpSpPr/>
            <p:nvPr/>
          </p:nvGrpSpPr>
          <p:grpSpPr>
            <a:xfrm rot="5400000">
              <a:off x="440097" y="859949"/>
              <a:ext cx="192544" cy="192544"/>
              <a:chOff x="7002590" y="16208"/>
              <a:chExt cx="192544" cy="192544"/>
            </a:xfrm>
          </p:grpSpPr>
          <p:sp>
            <p:nvSpPr>
              <p:cNvPr id="23"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159;p51"/>
            <p:cNvGrpSpPr/>
            <p:nvPr/>
          </p:nvGrpSpPr>
          <p:grpSpPr>
            <a:xfrm rot="5400000">
              <a:off x="1369119" y="1040159"/>
              <a:ext cx="279329" cy="279329"/>
              <a:chOff x="6834328" y="-286390"/>
              <a:chExt cx="192787" cy="192787"/>
            </a:xfrm>
          </p:grpSpPr>
          <p:sp>
            <p:nvSpPr>
              <p:cNvPr id="21"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 name="Google Shape;15162;p51"/>
            <p:cNvCxnSpPr>
              <a:stCxn id="27" idx="0"/>
              <a:endCxn id="21"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7" name="Google Shape;15163;p51"/>
            <p:cNvGrpSpPr/>
            <p:nvPr/>
          </p:nvGrpSpPr>
          <p:grpSpPr>
            <a:xfrm rot="5400000">
              <a:off x="1088028" y="324221"/>
              <a:ext cx="209501" cy="209501"/>
              <a:chOff x="6834328" y="-286390"/>
              <a:chExt cx="192787" cy="192787"/>
            </a:xfrm>
          </p:grpSpPr>
          <p:sp>
            <p:nvSpPr>
              <p:cNvPr id="19"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Google Shape;15166;p51"/>
            <p:cNvCxnSpPr>
              <a:stCxn id="27" idx="2"/>
              <a:endCxn id="19"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29" name="Google Shape;15167;p51"/>
          <p:cNvGrpSpPr/>
          <p:nvPr/>
        </p:nvGrpSpPr>
        <p:grpSpPr>
          <a:xfrm>
            <a:off x="7890385" y="833130"/>
            <a:ext cx="680119" cy="621701"/>
            <a:chOff x="6804422" y="-316297"/>
            <a:chExt cx="680119" cy="621701"/>
          </a:xfrm>
        </p:grpSpPr>
        <p:cxnSp>
          <p:nvCxnSpPr>
            <p:cNvPr id="30" name="Google Shape;15168;p51"/>
            <p:cNvCxnSpPr>
              <a:stCxn id="3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15170;p51"/>
            <p:cNvCxnSpPr>
              <a:stCxn id="35"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32" name="Google Shape;15172;p51"/>
            <p:cNvGrpSpPr/>
            <p:nvPr/>
          </p:nvGrpSpPr>
          <p:grpSpPr>
            <a:xfrm>
              <a:off x="6834328" y="-286390"/>
              <a:ext cx="192787" cy="192787"/>
              <a:chOff x="6834328" y="-286390"/>
              <a:chExt cx="192787" cy="192787"/>
            </a:xfrm>
          </p:grpSpPr>
          <p:sp>
            <p:nvSpPr>
              <p:cNvPr id="3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5174;p51"/>
            <p:cNvGrpSpPr/>
            <p:nvPr/>
          </p:nvGrpSpPr>
          <p:grpSpPr>
            <a:xfrm>
              <a:off x="7291941" y="112804"/>
              <a:ext cx="192600" cy="192600"/>
              <a:chOff x="7291941" y="112804"/>
              <a:chExt cx="192600" cy="192600"/>
            </a:xfrm>
          </p:grpSpPr>
          <p:sp>
            <p:nvSpPr>
              <p:cNvPr id="37"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5177;p51"/>
            <p:cNvGrpSpPr/>
            <p:nvPr/>
          </p:nvGrpSpPr>
          <p:grpSpPr>
            <a:xfrm>
              <a:off x="7002590" y="16208"/>
              <a:ext cx="192544" cy="192544"/>
              <a:chOff x="7002590" y="16208"/>
              <a:chExt cx="192544" cy="192544"/>
            </a:xfrm>
          </p:grpSpPr>
          <p:sp>
            <p:nvSpPr>
              <p:cNvPr id="35"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193738717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EB87D70-5E6B-34A5-A1BA-801EA66BF6CE}"/>
              </a:ext>
            </a:extLst>
          </p:cNvPr>
          <p:cNvSpPr txBox="1"/>
          <p:nvPr/>
        </p:nvSpPr>
        <p:spPr>
          <a:xfrm>
            <a:off x="3172409" y="0"/>
            <a:ext cx="4572000" cy="523220"/>
          </a:xfrm>
          <a:prstGeom prst="rect">
            <a:avLst/>
          </a:prstGeom>
          <a:noFill/>
        </p:spPr>
        <p:txBody>
          <a:bodyPr wrap="square">
            <a:spAutoFit/>
          </a:bodyPr>
          <a:lstStyle/>
          <a:p>
            <a:r>
              <a:rPr lang="fr-FR" sz="2800" b="1" i="0" dirty="0">
                <a:solidFill>
                  <a:srgbClr val="00965F"/>
                </a:solidFill>
                <a:effectLst/>
                <a:latin typeface="Arial Rounded MT Bold" panose="020F0704030504030204" pitchFamily="34" charset="0"/>
              </a:rPr>
              <a:t>Utilisations </a:t>
            </a:r>
            <a:endParaRPr lang="fr-FR" sz="2800" b="1" dirty="0">
              <a:solidFill>
                <a:srgbClr val="00965F"/>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B3ABD996-8C94-74A3-E0EA-C13D3EBDA2BF}"/>
              </a:ext>
            </a:extLst>
          </p:cNvPr>
          <p:cNvSpPr txBox="1"/>
          <p:nvPr/>
        </p:nvSpPr>
        <p:spPr>
          <a:xfrm>
            <a:off x="774439" y="523220"/>
            <a:ext cx="7996335" cy="830997"/>
          </a:xfrm>
          <a:prstGeom prst="rect">
            <a:avLst/>
          </a:prstGeom>
          <a:noFill/>
        </p:spPr>
        <p:txBody>
          <a:bodyPr wrap="square">
            <a:spAutoFit/>
          </a:bodyPr>
          <a:lstStyle/>
          <a:p>
            <a:r>
              <a:rPr lang="fr-FR" sz="2400" b="1" i="0" dirty="0">
                <a:solidFill>
                  <a:schemeClr val="tx1"/>
                </a:solidFill>
                <a:effectLst/>
                <a:latin typeface="Abel" panose="02000506030000020004" pitchFamily="2" charset="0"/>
              </a:rPr>
              <a:t>Le sulfure d'hydrogène a plusieurs applications industrielles : </a:t>
            </a:r>
            <a:r>
              <a:rPr lang="fr-FR" sz="2400" b="1" dirty="0">
                <a:solidFill>
                  <a:schemeClr val="tx1"/>
                </a:solidFill>
                <a:latin typeface="Abel" panose="02000506030000020004" pitchFamily="2" charset="0"/>
              </a:rPr>
              <a:t/>
            </a:r>
            <a:br>
              <a:rPr lang="fr-FR" sz="2400" b="1" dirty="0">
                <a:solidFill>
                  <a:schemeClr val="tx1"/>
                </a:solidFill>
                <a:latin typeface="Abel" panose="02000506030000020004" pitchFamily="2" charset="0"/>
              </a:rPr>
            </a:br>
            <a:endParaRPr lang="fr-FR" sz="2400" b="1" dirty="0">
              <a:solidFill>
                <a:schemeClr val="tx1"/>
              </a:solidFill>
              <a:latin typeface="Abel" panose="02000506030000020004" pitchFamily="2" charset="0"/>
            </a:endParaRPr>
          </a:p>
        </p:txBody>
      </p:sp>
      <p:sp>
        <p:nvSpPr>
          <p:cNvPr id="9" name="TextBox 8">
            <a:extLst>
              <a:ext uri="{FF2B5EF4-FFF2-40B4-BE49-F238E27FC236}">
                <a16:creationId xmlns="" xmlns:a16="http://schemas.microsoft.com/office/drawing/2014/main" id="{FAE61BD0-F2FE-5A6C-0EA6-C906C315CDC6}"/>
              </a:ext>
            </a:extLst>
          </p:cNvPr>
          <p:cNvSpPr txBox="1"/>
          <p:nvPr/>
        </p:nvSpPr>
        <p:spPr>
          <a:xfrm>
            <a:off x="102639" y="1180296"/>
            <a:ext cx="5626358" cy="3785652"/>
          </a:xfrm>
          <a:prstGeom prst="rect">
            <a:avLst/>
          </a:prstGeom>
          <a:noFill/>
        </p:spPr>
        <p:txBody>
          <a:bodyPr wrap="square">
            <a:spAutoFit/>
          </a:bodyPr>
          <a:lstStyle/>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Industrie</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chimique</a:t>
            </a:r>
            <a:r>
              <a:rPr lang="fr-FR" sz="2400" b="1" i="0" dirty="0">
                <a:solidFill>
                  <a:schemeClr val="tx1"/>
                </a:solidFill>
                <a:effectLst/>
                <a:latin typeface="Abel" panose="02000506030000020004" pitchFamily="2" charset="0"/>
              </a:rPr>
              <a:t> : Utilisé comme matière première pour la production de soufre et de divers composés soufrés. </a:t>
            </a:r>
          </a:p>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Synthèse</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organique</a:t>
            </a:r>
            <a:r>
              <a:rPr lang="fr-FR" sz="2400" b="1" i="0" dirty="0">
                <a:solidFill>
                  <a:schemeClr val="tx1"/>
                </a:solidFill>
                <a:effectLst/>
                <a:latin typeface="Abel" panose="02000506030000020004" pitchFamily="2" charset="0"/>
              </a:rPr>
              <a:t> : Employé dans la fabrication de produits chimiques, tels que les thiols et les sulfamides. </a:t>
            </a:r>
          </a:p>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Analyse</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chimique</a:t>
            </a:r>
            <a:r>
              <a:rPr lang="fr-FR" sz="2400" b="1" i="0" dirty="0">
                <a:solidFill>
                  <a:schemeClr val="tx1"/>
                </a:solidFill>
                <a:effectLst/>
                <a:latin typeface="Abel" panose="02000506030000020004" pitchFamily="2" charset="0"/>
              </a:rPr>
              <a:t> : Utilisé dans des tests pour détecter des ions métalliques, car il forme des précipités colorés avec certains métaux. </a:t>
            </a:r>
          </a:p>
        </p:txBody>
      </p:sp>
      <p:pic>
        <p:nvPicPr>
          <p:cNvPr id="11" name="Picture 10">
            <a:extLst>
              <a:ext uri="{FF2B5EF4-FFF2-40B4-BE49-F238E27FC236}">
                <a16:creationId xmlns="" xmlns:a16="http://schemas.microsoft.com/office/drawing/2014/main" id="{4AA35205-052C-24BC-E738-2D42F7DB6642}"/>
              </a:ext>
            </a:extLst>
          </p:cNvPr>
          <p:cNvPicPr>
            <a:picLocks noChangeAspect="1"/>
          </p:cNvPicPr>
          <p:nvPr/>
        </p:nvPicPr>
        <p:blipFill>
          <a:blip r:embed="rId2"/>
          <a:stretch>
            <a:fillRect/>
          </a:stretch>
        </p:blipFill>
        <p:spPr>
          <a:xfrm>
            <a:off x="5583187" y="1877437"/>
            <a:ext cx="3333398" cy="168742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59104746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anim calcmode="lin" valueType="num">
                                      <p:cBhvr>
                                        <p:cTn id="3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2BB4000-F32D-4041-A3F4-FBA88276CF26}"/>
              </a:ext>
            </a:extLst>
          </p:cNvPr>
          <p:cNvSpPr txBox="1"/>
          <p:nvPr/>
        </p:nvSpPr>
        <p:spPr>
          <a:xfrm>
            <a:off x="3387012" y="-65314"/>
            <a:ext cx="4572000" cy="523220"/>
          </a:xfrm>
          <a:prstGeom prst="rect">
            <a:avLst/>
          </a:prstGeom>
          <a:noFill/>
        </p:spPr>
        <p:txBody>
          <a:bodyPr wrap="square">
            <a:spAutoFit/>
          </a:bodyPr>
          <a:lstStyle/>
          <a:p>
            <a:r>
              <a:rPr lang="fr-FR" sz="2800" b="1" i="0" dirty="0">
                <a:solidFill>
                  <a:srgbClr val="00965F"/>
                </a:solidFill>
                <a:effectLst/>
                <a:latin typeface="Arial Rounded MT Bold" panose="020F0704030504030204" pitchFamily="34" charset="0"/>
              </a:rPr>
              <a:t>Sécurité</a:t>
            </a:r>
            <a:endParaRPr lang="fr-FR" sz="2800" b="1" dirty="0">
              <a:solidFill>
                <a:srgbClr val="00965F"/>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81716A70-03AE-7B5C-8075-C3530A3AD6E4}"/>
              </a:ext>
            </a:extLst>
          </p:cNvPr>
          <p:cNvSpPr txBox="1"/>
          <p:nvPr/>
        </p:nvSpPr>
        <p:spPr>
          <a:xfrm>
            <a:off x="359230" y="457906"/>
            <a:ext cx="7926354" cy="2677656"/>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chemeClr val="tx1"/>
                </a:solidFill>
                <a:effectLst/>
                <a:latin typeface="Abel" panose="02000506030000020004" pitchFamily="2" charset="0"/>
              </a:rPr>
              <a:t>En raison de sa toxicité, des précautions strictes doivent être prises lors de la manipulation du sulfure d'hydrogène. Les niveaux d'exposition doivent être surveillés, et des systèmes de ventilation appropriés doivent être en place. En cas d'exposition, il est crucial d'évacuer la zone et de fournir une assistance médicale immédiatement. </a:t>
            </a:r>
            <a:r>
              <a:rPr lang="fr-FR" sz="2400" b="1" dirty="0">
                <a:solidFill>
                  <a:schemeClr val="tx1"/>
                </a:solidFill>
                <a:latin typeface="Abel" panose="02000506030000020004" pitchFamily="2" charset="0"/>
              </a:rPr>
              <a:t/>
            </a:r>
            <a:br>
              <a:rPr lang="fr-FR" sz="2400" b="1" dirty="0">
                <a:solidFill>
                  <a:schemeClr val="tx1"/>
                </a:solidFill>
                <a:latin typeface="Abel" panose="02000506030000020004" pitchFamily="2" charset="0"/>
              </a:rPr>
            </a:br>
            <a:endParaRPr lang="fr-FR" sz="2400" b="1" dirty="0">
              <a:solidFill>
                <a:schemeClr val="tx1"/>
              </a:solidFill>
              <a:latin typeface="Abel" panose="02000506030000020004" pitchFamily="2" charset="0"/>
            </a:endParaRPr>
          </a:p>
        </p:txBody>
      </p:sp>
      <p:sp>
        <p:nvSpPr>
          <p:cNvPr id="9" name="TextBox 8">
            <a:extLst>
              <a:ext uri="{FF2B5EF4-FFF2-40B4-BE49-F238E27FC236}">
                <a16:creationId xmlns="" xmlns:a16="http://schemas.microsoft.com/office/drawing/2014/main" id="{24C9E48D-F519-A7BA-2471-952C5ABFE056}"/>
              </a:ext>
            </a:extLst>
          </p:cNvPr>
          <p:cNvSpPr txBox="1"/>
          <p:nvPr/>
        </p:nvSpPr>
        <p:spPr>
          <a:xfrm>
            <a:off x="359230" y="2725757"/>
            <a:ext cx="8285584" cy="3116238"/>
          </a:xfrm>
          <a:prstGeom prst="rect">
            <a:avLst/>
          </a:prstGeom>
          <a:noFill/>
        </p:spPr>
        <p:txBody>
          <a:bodyPr wrap="square">
            <a:spAutoFit/>
          </a:bodyPr>
          <a:lstStyle/>
          <a:p>
            <a:pPr algn="ctr">
              <a:spcBef>
                <a:spcPts val="300"/>
              </a:spcBef>
              <a:spcAft>
                <a:spcPts val="300"/>
              </a:spcAft>
            </a:pPr>
            <a:r>
              <a:rPr lang="fr-FR" sz="2800" b="1" i="0" dirty="0">
                <a:solidFill>
                  <a:srgbClr val="7030A0"/>
                </a:solidFill>
                <a:effectLst/>
                <a:latin typeface="Abel" panose="02000506030000020004" pitchFamily="2" charset="0"/>
              </a:rPr>
              <a:t>Conclusion</a:t>
            </a:r>
          </a:p>
          <a:p>
            <a:pPr marL="342900" indent="-342900" algn="l">
              <a:spcBef>
                <a:spcPts val="300"/>
              </a:spcBef>
              <a:spcAft>
                <a:spcPts val="300"/>
              </a:spcAft>
              <a:buFont typeface="Arial" panose="020B0604020202020204" pitchFamily="34" charset="0"/>
              <a:buChar char="•"/>
            </a:pPr>
            <a:r>
              <a:rPr lang="fr-FR" sz="2300" b="1" i="0" dirty="0">
                <a:solidFill>
                  <a:srgbClr val="1C1E21"/>
                </a:solidFill>
                <a:effectLst/>
                <a:latin typeface="Abel" panose="02000506030000020004" pitchFamily="2" charset="0"/>
              </a:rPr>
              <a:t> Le sulfure d'hydrogène est un composé important dans divers domaines, mais il nécessite une manipulation prudente en raison de sa toxicité. Son rôle dans la chimie et l'industrie est significatif, mais il doit être traité avec le respect qu'il mérite en tant que substance potentiellement dangereuse.</a:t>
            </a:r>
          </a:p>
          <a:p>
            <a:r>
              <a:rPr lang="fr-FR" sz="2300" b="1" dirty="0">
                <a:latin typeface="Abel" panose="02000506030000020004" pitchFamily="2" charset="0"/>
              </a:rPr>
              <a:t/>
            </a:r>
            <a:br>
              <a:rPr lang="fr-FR" sz="2300" b="1" dirty="0">
                <a:latin typeface="Abel" panose="02000506030000020004" pitchFamily="2" charset="0"/>
              </a:rPr>
            </a:br>
            <a:endParaRPr lang="fr-FR" sz="2300" b="1" dirty="0">
              <a:latin typeface="Abel" panose="02000506030000020004" pitchFamily="2" charset="0"/>
            </a:endParaRPr>
          </a:p>
        </p:txBody>
      </p:sp>
    </p:spTree>
    <p:extLst>
      <p:ext uri="{BB962C8B-B14F-4D97-AF65-F5344CB8AC3E}">
        <p14:creationId xmlns="" xmlns:p14="http://schemas.microsoft.com/office/powerpoint/2010/main" val="76332760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out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barn(inVertical)">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EDCD2-53BB-5781-836B-3655724BADA0}"/>
              </a:ext>
            </a:extLst>
          </p:cNvPr>
          <p:cNvSpPr>
            <a:spLocks noGrp="1"/>
          </p:cNvSpPr>
          <p:nvPr>
            <p:ph type="title"/>
          </p:nvPr>
        </p:nvSpPr>
        <p:spPr/>
        <p:txBody>
          <a:bodyPr/>
          <a:lstStyle/>
          <a:p>
            <a:r>
              <a:rPr lang="fr-FR" sz="5400" b="1" dirty="0">
                <a:solidFill>
                  <a:schemeClr val="bg1">
                    <a:lumMod val="50000"/>
                  </a:schemeClr>
                </a:solidFill>
                <a:latin typeface="Arial Rounded MT Bold" panose="020F0704030504030204" pitchFamily="34" charset="0"/>
              </a:rPr>
              <a:t/>
            </a:r>
            <a:br>
              <a:rPr lang="fr-FR" sz="5400" b="1" dirty="0">
                <a:solidFill>
                  <a:schemeClr val="bg1">
                    <a:lumMod val="50000"/>
                  </a:schemeClr>
                </a:solidFill>
                <a:latin typeface="Arial Rounded MT Bold" panose="020F0704030504030204" pitchFamily="34" charset="0"/>
              </a:rPr>
            </a:br>
            <a:r>
              <a:rPr lang="fr-FR" sz="5400" b="1" dirty="0">
                <a:solidFill>
                  <a:schemeClr val="bg1">
                    <a:lumMod val="50000"/>
                  </a:schemeClr>
                </a:solidFill>
                <a:latin typeface="Arial Rounded MT Bold" panose="020F0704030504030204" pitchFamily="34" charset="0"/>
              </a:rPr>
              <a:t>fabrication de l’acide sulfurique</a:t>
            </a:r>
            <a:br>
              <a:rPr lang="fr-FR" sz="5400" b="1" dirty="0">
                <a:solidFill>
                  <a:schemeClr val="bg1">
                    <a:lumMod val="50000"/>
                  </a:schemeClr>
                </a:solidFill>
                <a:latin typeface="Arial Rounded MT Bold" panose="020F0704030504030204" pitchFamily="34" charset="0"/>
              </a:rPr>
            </a:br>
            <a:r>
              <a:rPr lang="fr-FR" sz="5400" b="1" dirty="0">
                <a:solidFill>
                  <a:schemeClr val="bg1">
                    <a:lumMod val="50000"/>
                  </a:schemeClr>
                </a:solidFill>
                <a:latin typeface="Arial Rounded MT Bold" panose="020F0704030504030204" pitchFamily="34" charset="0"/>
              </a:rPr>
              <a:t> et son utilisation </a:t>
            </a:r>
            <a:br>
              <a:rPr lang="fr-FR" sz="5400" b="1" dirty="0">
                <a:solidFill>
                  <a:schemeClr val="bg1">
                    <a:lumMod val="50000"/>
                  </a:schemeClr>
                </a:solidFill>
                <a:latin typeface="Arial Rounded MT Bold" panose="020F0704030504030204" pitchFamily="34" charset="0"/>
              </a:rPr>
            </a:br>
            <a:endParaRPr lang="fr-FR" sz="5400" dirty="0">
              <a:solidFill>
                <a:schemeClr val="bg1">
                  <a:lumMod val="50000"/>
                </a:schemeClr>
              </a:solidFill>
              <a:latin typeface="Arial Rounded MT Bold" panose="020F0704030504030204" pitchFamily="34" charset="0"/>
            </a:endParaRPr>
          </a:p>
        </p:txBody>
      </p:sp>
      <p:grpSp>
        <p:nvGrpSpPr>
          <p:cNvPr id="3" name="Google Shape;15167;p51"/>
          <p:cNvGrpSpPr/>
          <p:nvPr/>
        </p:nvGrpSpPr>
        <p:grpSpPr>
          <a:xfrm rot="18584197">
            <a:off x="7918521" y="4153105"/>
            <a:ext cx="680119" cy="621701"/>
            <a:chOff x="6804422" y="-316297"/>
            <a:chExt cx="680119" cy="621701"/>
          </a:xfrm>
        </p:grpSpPr>
        <p:cxnSp>
          <p:nvCxnSpPr>
            <p:cNvPr id="4" name="Google Shape;15168;p51"/>
            <p:cNvCxnSpPr>
              <a:stCxn id="1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70;p51"/>
            <p:cNvCxnSpPr>
              <a:stCxn id="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72;p51"/>
            <p:cNvGrpSpPr/>
            <p:nvPr/>
          </p:nvGrpSpPr>
          <p:grpSpPr>
            <a:xfrm>
              <a:off x="6834328" y="-286390"/>
              <a:ext cx="192787" cy="192787"/>
              <a:chOff x="6834328" y="-286390"/>
              <a:chExt cx="192787" cy="192787"/>
            </a:xfrm>
          </p:grpSpPr>
          <p:sp>
            <p:nvSpPr>
              <p:cNvPr id="1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74;p51"/>
            <p:cNvGrpSpPr/>
            <p:nvPr/>
          </p:nvGrpSpPr>
          <p:grpSpPr>
            <a:xfrm>
              <a:off x="7291941" y="112804"/>
              <a:ext cx="192600" cy="192600"/>
              <a:chOff x="7291941" y="112804"/>
              <a:chExt cx="192600" cy="192600"/>
            </a:xfrm>
          </p:grpSpPr>
          <p:sp>
            <p:nvSpPr>
              <p:cNvPr id="1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77;p51"/>
            <p:cNvGrpSpPr/>
            <p:nvPr/>
          </p:nvGrpSpPr>
          <p:grpSpPr>
            <a:xfrm>
              <a:off x="7002590" y="16208"/>
              <a:ext cx="192544" cy="192544"/>
              <a:chOff x="7002590" y="16208"/>
              <a:chExt cx="192544" cy="192544"/>
            </a:xfrm>
          </p:grpSpPr>
          <p:sp>
            <p:nvSpPr>
              <p:cNvPr id="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147;p51"/>
          <p:cNvGrpSpPr/>
          <p:nvPr/>
        </p:nvGrpSpPr>
        <p:grpSpPr>
          <a:xfrm rot="6260301">
            <a:off x="295632" y="499439"/>
            <a:ext cx="1348315" cy="1071071"/>
            <a:chOff x="343445" y="291733"/>
            <a:chExt cx="1348335" cy="1071087"/>
          </a:xfrm>
        </p:grpSpPr>
        <p:cxnSp>
          <p:nvCxnSpPr>
            <p:cNvPr id="16"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5149;p51"/>
            <p:cNvCxnSpPr>
              <a:stCxn id="29"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8" name="Google Shape;15151;p51"/>
            <p:cNvGrpSpPr/>
            <p:nvPr/>
          </p:nvGrpSpPr>
          <p:grpSpPr>
            <a:xfrm rot="5400000">
              <a:off x="815477" y="702670"/>
              <a:ext cx="405046" cy="405046"/>
              <a:chOff x="6834328" y="-286390"/>
              <a:chExt cx="192787" cy="192787"/>
            </a:xfrm>
          </p:grpSpPr>
          <p:sp>
            <p:nvSpPr>
              <p:cNvPr id="33"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5154;p51"/>
            <p:cNvGrpSpPr/>
            <p:nvPr/>
          </p:nvGrpSpPr>
          <p:grpSpPr>
            <a:xfrm rot="5400000">
              <a:off x="343445" y="1149300"/>
              <a:ext cx="192600" cy="192600"/>
              <a:chOff x="7291941" y="112804"/>
              <a:chExt cx="192600" cy="192600"/>
            </a:xfrm>
          </p:grpSpPr>
          <p:sp>
            <p:nvSpPr>
              <p:cNvPr id="31"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157;p51"/>
            <p:cNvGrpSpPr/>
            <p:nvPr/>
          </p:nvGrpSpPr>
          <p:grpSpPr>
            <a:xfrm rot="5400000">
              <a:off x="440097" y="859949"/>
              <a:ext cx="192544" cy="192544"/>
              <a:chOff x="7002590" y="16208"/>
              <a:chExt cx="192544" cy="192544"/>
            </a:xfrm>
          </p:grpSpPr>
          <p:sp>
            <p:nvSpPr>
              <p:cNvPr id="29"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5159;p51"/>
            <p:cNvGrpSpPr/>
            <p:nvPr/>
          </p:nvGrpSpPr>
          <p:grpSpPr>
            <a:xfrm rot="5400000">
              <a:off x="1369119" y="1040159"/>
              <a:ext cx="279329" cy="279329"/>
              <a:chOff x="6834328" y="-286390"/>
              <a:chExt cx="192787" cy="192787"/>
            </a:xfrm>
          </p:grpSpPr>
          <p:sp>
            <p:nvSpPr>
              <p:cNvPr id="27"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15162;p51"/>
            <p:cNvCxnSpPr>
              <a:stCxn id="33" idx="0"/>
              <a:endCxn id="27"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23" name="Google Shape;15163;p51"/>
            <p:cNvGrpSpPr/>
            <p:nvPr/>
          </p:nvGrpSpPr>
          <p:grpSpPr>
            <a:xfrm rot="5400000">
              <a:off x="1088028" y="324221"/>
              <a:ext cx="209501" cy="209501"/>
              <a:chOff x="6834328" y="-286390"/>
              <a:chExt cx="192787" cy="192787"/>
            </a:xfrm>
          </p:grpSpPr>
          <p:sp>
            <p:nvSpPr>
              <p:cNvPr id="25"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Google Shape;15166;p51"/>
            <p:cNvCxnSpPr>
              <a:stCxn id="33" idx="2"/>
              <a:endCxn id="25"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 xmlns:p14="http://schemas.microsoft.com/office/powerpoint/2010/main" val="324260827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6270927-EE66-6ED6-C055-D11415E0A825}"/>
              </a:ext>
            </a:extLst>
          </p:cNvPr>
          <p:cNvSpPr txBox="1"/>
          <p:nvPr/>
        </p:nvSpPr>
        <p:spPr>
          <a:xfrm>
            <a:off x="99071" y="852558"/>
            <a:ext cx="5971592" cy="1569660"/>
          </a:xfrm>
          <a:prstGeom prst="rect">
            <a:avLst/>
          </a:prstGeom>
          <a:noFill/>
        </p:spPr>
        <p:txBody>
          <a:bodyPr wrap="square">
            <a:spAutoFit/>
          </a:bodyPr>
          <a:lstStyle/>
          <a:p>
            <a:r>
              <a:rPr lang="fr-FR" sz="2400" b="1" i="0" dirty="0">
                <a:solidFill>
                  <a:schemeClr val="tx1"/>
                </a:solidFill>
                <a:effectLst/>
                <a:latin typeface="Abel" panose="02000506030000020004" pitchFamily="2" charset="0"/>
              </a:rPr>
              <a:t>L'acide sulfurique (H₂SO₄) est un acide fort et un produit chimique essentiel dans de nombreuses industries.  </a:t>
            </a:r>
            <a:r>
              <a:rPr lang="fr-FR" sz="2400" b="1" dirty="0">
                <a:solidFill>
                  <a:schemeClr val="tx1"/>
                </a:solidFill>
                <a:latin typeface="Abel" panose="02000506030000020004" pitchFamily="2" charset="0"/>
              </a:rPr>
              <a:t/>
            </a:r>
            <a:br>
              <a:rPr lang="fr-FR" sz="2400" b="1" dirty="0">
                <a:solidFill>
                  <a:schemeClr val="tx1"/>
                </a:solidFill>
                <a:latin typeface="Abel" panose="02000506030000020004" pitchFamily="2" charset="0"/>
              </a:rPr>
            </a:br>
            <a:endParaRPr lang="fr-FR" sz="2400" b="1" dirty="0">
              <a:solidFill>
                <a:schemeClr val="tx1"/>
              </a:solidFill>
              <a:latin typeface="Abel" panose="02000506030000020004" pitchFamily="2" charset="0"/>
            </a:endParaRPr>
          </a:p>
        </p:txBody>
      </p:sp>
      <p:sp>
        <p:nvSpPr>
          <p:cNvPr id="7" name="TextBox 6">
            <a:extLst>
              <a:ext uri="{FF2B5EF4-FFF2-40B4-BE49-F238E27FC236}">
                <a16:creationId xmlns="" xmlns:a16="http://schemas.microsoft.com/office/drawing/2014/main" id="{73A33D9E-DB89-1305-C0B9-34964BAEFA44}"/>
              </a:ext>
            </a:extLst>
          </p:cNvPr>
          <p:cNvSpPr txBox="1"/>
          <p:nvPr/>
        </p:nvSpPr>
        <p:spPr>
          <a:xfrm>
            <a:off x="802432" y="153602"/>
            <a:ext cx="4572000" cy="523220"/>
          </a:xfrm>
          <a:prstGeom prst="rect">
            <a:avLst/>
          </a:prstGeom>
          <a:noFill/>
        </p:spPr>
        <p:txBody>
          <a:bodyPr wrap="square">
            <a:spAutoFit/>
          </a:bodyPr>
          <a:lstStyle/>
          <a:p>
            <a:r>
              <a:rPr lang="fr-FR" sz="2800" b="1" dirty="0">
                <a:solidFill>
                  <a:schemeClr val="bg1">
                    <a:lumMod val="50000"/>
                  </a:schemeClr>
                </a:solidFill>
                <a:latin typeface="Arial Rounded MT Bold" panose="020F0704030504030204" pitchFamily="34" charset="0"/>
              </a:rPr>
              <a:t>l’acide sulfurique</a:t>
            </a:r>
            <a:endParaRPr lang="fr-FR" sz="2800" dirty="0"/>
          </a:p>
        </p:txBody>
      </p:sp>
      <p:pic>
        <p:nvPicPr>
          <p:cNvPr id="8" name="Picture 7">
            <a:extLst>
              <a:ext uri="{FF2B5EF4-FFF2-40B4-BE49-F238E27FC236}">
                <a16:creationId xmlns="" xmlns:a16="http://schemas.microsoft.com/office/drawing/2014/main" id="{69F1FAA0-FE45-CF84-57CA-0F94003E3CBC}"/>
              </a:ext>
            </a:extLst>
          </p:cNvPr>
          <p:cNvPicPr>
            <a:picLocks noChangeAspect="1"/>
          </p:cNvPicPr>
          <p:nvPr/>
        </p:nvPicPr>
        <p:blipFill>
          <a:blip r:embed="rId2"/>
          <a:stretch>
            <a:fillRect/>
          </a:stretch>
        </p:blipFill>
        <p:spPr>
          <a:xfrm>
            <a:off x="5872520" y="154899"/>
            <a:ext cx="2985796" cy="1824050"/>
          </a:xfrm>
          <a:prstGeom prst="rect">
            <a:avLst/>
          </a:prstGeom>
        </p:spPr>
      </p:pic>
      <p:sp>
        <p:nvSpPr>
          <p:cNvPr id="10" name="TextBox 9">
            <a:extLst>
              <a:ext uri="{FF2B5EF4-FFF2-40B4-BE49-F238E27FC236}">
                <a16:creationId xmlns="" xmlns:a16="http://schemas.microsoft.com/office/drawing/2014/main" id="{D76846AA-1807-D0AC-4466-7D87750ECEDF}"/>
              </a:ext>
            </a:extLst>
          </p:cNvPr>
          <p:cNvSpPr txBox="1"/>
          <p:nvPr/>
        </p:nvSpPr>
        <p:spPr>
          <a:xfrm>
            <a:off x="2836506" y="1694528"/>
            <a:ext cx="2118049" cy="584775"/>
          </a:xfrm>
          <a:prstGeom prst="rect">
            <a:avLst/>
          </a:prstGeom>
          <a:noFill/>
        </p:spPr>
        <p:txBody>
          <a:bodyPr wrap="square">
            <a:spAutoFit/>
          </a:bodyPr>
          <a:lstStyle/>
          <a:p>
            <a:pPr algn="ctr"/>
            <a:r>
              <a:rPr lang="fr-FR" sz="3200" b="1" dirty="0">
                <a:solidFill>
                  <a:srgbClr val="00965F"/>
                </a:solidFill>
                <a:latin typeface="Abel" panose="02000506030000020004" pitchFamily="2" charset="0"/>
              </a:rPr>
              <a:t>fabrication </a:t>
            </a:r>
          </a:p>
        </p:txBody>
      </p:sp>
      <p:sp>
        <p:nvSpPr>
          <p:cNvPr id="12" name="TextBox 11">
            <a:extLst>
              <a:ext uri="{FF2B5EF4-FFF2-40B4-BE49-F238E27FC236}">
                <a16:creationId xmlns="" xmlns:a16="http://schemas.microsoft.com/office/drawing/2014/main" id="{C258BCAF-2084-1A9E-4313-175DAE336D84}"/>
              </a:ext>
            </a:extLst>
          </p:cNvPr>
          <p:cNvSpPr txBox="1"/>
          <p:nvPr/>
        </p:nvSpPr>
        <p:spPr>
          <a:xfrm>
            <a:off x="219269" y="2176095"/>
            <a:ext cx="8430208" cy="1200329"/>
          </a:xfrm>
          <a:prstGeom prst="rect">
            <a:avLst/>
          </a:prstGeom>
          <a:noFill/>
        </p:spPr>
        <p:txBody>
          <a:bodyPr wrap="square">
            <a:spAutoFit/>
          </a:bodyPr>
          <a:lstStyle/>
          <a:p>
            <a:r>
              <a:rPr lang="fr-FR" sz="2400" b="1" i="0" dirty="0">
                <a:solidFill>
                  <a:schemeClr val="tx1"/>
                </a:solidFill>
                <a:effectLst/>
                <a:latin typeface="Arial Rounded MT Bold" panose="020F0704030504030204" pitchFamily="34" charset="0"/>
              </a:rPr>
              <a:t>L'acide sulfurique est principalement fabriqué par le procédé de contact, qui implique plusieurs étapes clés : </a:t>
            </a:r>
            <a:r>
              <a:rPr lang="fr-FR" sz="2400" b="1" dirty="0">
                <a:solidFill>
                  <a:schemeClr val="tx1"/>
                </a:solidFill>
                <a:latin typeface="Arial Rounded MT Bold" panose="020F0704030504030204" pitchFamily="34" charset="0"/>
              </a:rPr>
              <a:t/>
            </a:r>
            <a:br>
              <a:rPr lang="fr-FR" sz="2400" b="1" dirty="0">
                <a:solidFill>
                  <a:schemeClr val="tx1"/>
                </a:solidFill>
                <a:latin typeface="Arial Rounded MT Bold" panose="020F0704030504030204" pitchFamily="34" charset="0"/>
              </a:rPr>
            </a:br>
            <a:endParaRPr lang="fr-FR" sz="2400" b="1" dirty="0">
              <a:solidFill>
                <a:schemeClr val="tx1"/>
              </a:solidFill>
              <a:latin typeface="Arial Rounded MT Bold" panose="020F0704030504030204" pitchFamily="34" charset="0"/>
            </a:endParaRPr>
          </a:p>
        </p:txBody>
      </p:sp>
      <p:sp>
        <p:nvSpPr>
          <p:cNvPr id="14" name="TextBox 13">
            <a:extLst>
              <a:ext uri="{FF2B5EF4-FFF2-40B4-BE49-F238E27FC236}">
                <a16:creationId xmlns="" xmlns:a16="http://schemas.microsoft.com/office/drawing/2014/main" id="{C5522AA9-030E-803A-6EE7-0E47BEA1A5F7}"/>
              </a:ext>
            </a:extLst>
          </p:cNvPr>
          <p:cNvSpPr txBox="1"/>
          <p:nvPr/>
        </p:nvSpPr>
        <p:spPr>
          <a:xfrm>
            <a:off x="99070" y="3126553"/>
            <a:ext cx="7617345" cy="1862048"/>
          </a:xfrm>
          <a:prstGeom prst="rect">
            <a:avLst/>
          </a:prstGeom>
          <a:noFill/>
        </p:spPr>
        <p:txBody>
          <a:bodyPr wrap="square">
            <a:spAutoFit/>
          </a:bodyPr>
          <a:lstStyle/>
          <a:p>
            <a:r>
              <a:rPr lang="fr-FR" sz="2300" b="1" dirty="0">
                <a:solidFill>
                  <a:schemeClr val="accent4">
                    <a:lumMod val="50000"/>
                  </a:schemeClr>
                </a:solidFill>
                <a:latin typeface="Arial Rounded MT Bold" panose="020F0704030504030204" pitchFamily="34" charset="0"/>
              </a:rPr>
              <a:t>Oxydation du dioxyde de soufre (SO₂) </a:t>
            </a:r>
            <a:r>
              <a:rPr lang="fr-FR" sz="2300" b="1" dirty="0">
                <a:latin typeface="Abel" panose="02000506030000020004" pitchFamily="2" charset="0"/>
              </a:rPr>
              <a:t>: Le SO₂ est obtenu par combustion de soufre ou de sulfure d'hydrogène (H₂S). Ce gaz est ensuite oxydé en trioxyde de soufre (SO₃) à l'aide d'un catalyseur, généralement du pentoxyde de vanadium (V₂O₅), à des températures de 450 °C et sous pression contrôlée.</a:t>
            </a:r>
          </a:p>
        </p:txBody>
      </p:sp>
    </p:spTree>
    <p:extLst>
      <p:ext uri="{BB962C8B-B14F-4D97-AF65-F5344CB8AC3E}">
        <p14:creationId xmlns="" xmlns:p14="http://schemas.microsoft.com/office/powerpoint/2010/main" val="335668281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up)">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1000"/>
                                        <p:tgtEl>
                                          <p:spTgt spid="14">
                                            <p:txEl>
                                              <p:pRg st="0" end="0"/>
                                            </p:txEl>
                                          </p:spTgt>
                                        </p:tgtEl>
                                      </p:cBhvr>
                                    </p:animEffect>
                                    <p:anim calcmode="lin" valueType="num">
                                      <p:cBhvr>
                                        <p:cTn id="4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D78B9A7-142F-E9B3-78C0-669BDF05B494}"/>
              </a:ext>
            </a:extLst>
          </p:cNvPr>
          <p:cNvSpPr txBox="1"/>
          <p:nvPr/>
        </p:nvSpPr>
        <p:spPr>
          <a:xfrm>
            <a:off x="363895" y="335902"/>
            <a:ext cx="8584162" cy="4401205"/>
          </a:xfrm>
          <a:prstGeom prst="rect">
            <a:avLst/>
          </a:prstGeom>
          <a:noFill/>
        </p:spPr>
        <p:txBody>
          <a:bodyPr wrap="square">
            <a:spAutoFit/>
          </a:bodyPr>
          <a:lstStyle/>
          <a:p>
            <a:r>
              <a:rPr lang="fr-FR" sz="2800" b="1" i="0" dirty="0">
                <a:solidFill>
                  <a:schemeClr val="accent4">
                    <a:lumMod val="50000"/>
                  </a:schemeClr>
                </a:solidFill>
                <a:effectLst/>
                <a:latin typeface="Abel" panose="02000506030000020004" pitchFamily="2" charset="0"/>
              </a:rPr>
              <a:t>Hydratation du trioxyde de soufre </a:t>
            </a:r>
            <a:r>
              <a:rPr lang="fr-FR" sz="2800" b="1" i="0" dirty="0">
                <a:solidFill>
                  <a:schemeClr val="tx1"/>
                </a:solidFill>
                <a:effectLst/>
                <a:latin typeface="Abel" panose="02000506030000020004" pitchFamily="2" charset="0"/>
              </a:rPr>
              <a:t>: Le SO₃ est ensuite dissous dans de l'eau pour former de l'acide sulfurique. Cette réaction est très exothermique, et il est donc crucial de contrôler la température pour éviter des projections dangereuses.</a:t>
            </a:r>
          </a:p>
          <a:p>
            <a:endParaRPr lang="fr-FR" sz="2800" b="1" i="0" dirty="0">
              <a:solidFill>
                <a:schemeClr val="tx1"/>
              </a:solidFill>
              <a:effectLst/>
              <a:latin typeface="Abel" panose="02000506030000020004" pitchFamily="2" charset="0"/>
            </a:endParaRPr>
          </a:p>
          <a:p>
            <a:r>
              <a:rPr lang="fr-FR" sz="2800" b="1" i="0" dirty="0">
                <a:solidFill>
                  <a:schemeClr val="tx1"/>
                </a:solidFill>
                <a:effectLst/>
                <a:latin typeface="Abel" panose="02000506030000020004" pitchFamily="2" charset="0"/>
              </a:rPr>
              <a:t> </a:t>
            </a:r>
            <a:r>
              <a:rPr lang="fr-FR" sz="2800" b="1" i="0" dirty="0">
                <a:solidFill>
                  <a:schemeClr val="accent4">
                    <a:lumMod val="50000"/>
                  </a:schemeClr>
                </a:solidFill>
                <a:effectLst/>
                <a:latin typeface="Abel" panose="02000506030000020004" pitchFamily="2" charset="0"/>
              </a:rPr>
              <a:t>Concentration</a:t>
            </a:r>
            <a:r>
              <a:rPr lang="fr-FR" sz="2800" b="1" i="0" dirty="0">
                <a:solidFill>
                  <a:schemeClr val="tx1"/>
                </a:solidFill>
                <a:effectLst/>
                <a:latin typeface="Abel" panose="02000506030000020004" pitchFamily="2" charset="0"/>
              </a:rPr>
              <a:t> : L'acide sulfurique produit est généralement concentré à environ 98 % pour des applications industrielles. Il peut également être transformé en oléum (H₂S₂O₇) pour faciliter le transport et le stockage. </a:t>
            </a:r>
            <a:r>
              <a:rPr lang="fr-FR" sz="2800" b="1" dirty="0">
                <a:solidFill>
                  <a:schemeClr val="tx1"/>
                </a:solidFill>
                <a:latin typeface="Abel" panose="02000506030000020004" pitchFamily="2" charset="0"/>
              </a:rPr>
              <a:t/>
            </a:r>
            <a:br>
              <a:rPr lang="fr-FR" sz="2800" b="1" dirty="0">
                <a:solidFill>
                  <a:schemeClr val="tx1"/>
                </a:solidFill>
                <a:latin typeface="Abel" panose="02000506030000020004" pitchFamily="2" charset="0"/>
              </a:rPr>
            </a:br>
            <a:endParaRPr lang="fr-FR" sz="2800" b="1" dirty="0">
              <a:solidFill>
                <a:schemeClr val="tx1"/>
              </a:solidFill>
              <a:latin typeface="Abel" panose="02000506030000020004" pitchFamily="2" charset="0"/>
            </a:endParaRPr>
          </a:p>
        </p:txBody>
      </p:sp>
    </p:spTree>
    <p:extLst>
      <p:ext uri="{BB962C8B-B14F-4D97-AF65-F5344CB8AC3E}">
        <p14:creationId xmlns="" xmlns:p14="http://schemas.microsoft.com/office/powerpoint/2010/main" val="134933218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8F8255C-D208-8B4A-597E-5377A7C62236}"/>
              </a:ext>
            </a:extLst>
          </p:cNvPr>
          <p:cNvSpPr txBox="1"/>
          <p:nvPr/>
        </p:nvSpPr>
        <p:spPr>
          <a:xfrm>
            <a:off x="2153039" y="11180"/>
            <a:ext cx="4572000" cy="954107"/>
          </a:xfrm>
          <a:prstGeom prst="rect">
            <a:avLst/>
          </a:prstGeom>
          <a:noFill/>
        </p:spPr>
        <p:txBody>
          <a:bodyPr wrap="square">
            <a:spAutoFit/>
          </a:bodyPr>
          <a:lstStyle/>
          <a:p>
            <a:pPr algn="ctr"/>
            <a:r>
              <a:rPr lang="fr-FR" sz="2800" b="1" i="0" dirty="0">
                <a:solidFill>
                  <a:srgbClr val="00965F"/>
                </a:solidFill>
                <a:effectLst/>
                <a:latin typeface="Arial Rounded MT Bold" panose="020F0704030504030204" pitchFamily="34" charset="0"/>
              </a:rPr>
              <a:t>Utilisations </a:t>
            </a:r>
            <a:r>
              <a:rPr lang="fr-FR" sz="2800" b="1" dirty="0">
                <a:solidFill>
                  <a:srgbClr val="00965F"/>
                </a:solidFill>
                <a:latin typeface="Arial Rounded MT Bold" panose="020F0704030504030204" pitchFamily="34" charset="0"/>
              </a:rPr>
              <a:t/>
            </a:r>
            <a:br>
              <a:rPr lang="fr-FR" sz="2800" b="1" dirty="0">
                <a:solidFill>
                  <a:srgbClr val="00965F"/>
                </a:solidFill>
                <a:latin typeface="Arial Rounded MT Bold" panose="020F0704030504030204" pitchFamily="34" charset="0"/>
              </a:rPr>
            </a:br>
            <a:endParaRPr lang="fr-FR" sz="2800" b="1" dirty="0">
              <a:solidFill>
                <a:srgbClr val="00965F"/>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0EFC1ACB-5E62-64F6-AABE-BA8F3A629C6C}"/>
              </a:ext>
            </a:extLst>
          </p:cNvPr>
          <p:cNvSpPr txBox="1"/>
          <p:nvPr/>
        </p:nvSpPr>
        <p:spPr>
          <a:xfrm>
            <a:off x="-30324" y="488233"/>
            <a:ext cx="8938726" cy="461665"/>
          </a:xfrm>
          <a:prstGeom prst="rect">
            <a:avLst/>
          </a:prstGeom>
          <a:noFill/>
        </p:spPr>
        <p:txBody>
          <a:bodyPr wrap="square">
            <a:spAutoFit/>
          </a:bodyPr>
          <a:lstStyle/>
          <a:p>
            <a:r>
              <a:rPr lang="fr-FR" sz="2400" b="1" i="0" dirty="0">
                <a:solidFill>
                  <a:schemeClr val="tx1"/>
                </a:solidFill>
                <a:effectLst/>
                <a:latin typeface="Abel" panose="02000506030000020004" pitchFamily="2" charset="0"/>
              </a:rPr>
              <a:t>L'acide sulfurique a de nombreuses applications industrielles, notamment : </a:t>
            </a:r>
            <a:endParaRPr lang="fr-FR" sz="2400" b="1" dirty="0">
              <a:solidFill>
                <a:schemeClr val="tx1"/>
              </a:solidFill>
              <a:latin typeface="Abel" panose="02000506030000020004" pitchFamily="2" charset="0"/>
            </a:endParaRPr>
          </a:p>
        </p:txBody>
      </p:sp>
      <p:sp>
        <p:nvSpPr>
          <p:cNvPr id="9" name="TextBox 8">
            <a:extLst>
              <a:ext uri="{FF2B5EF4-FFF2-40B4-BE49-F238E27FC236}">
                <a16:creationId xmlns="" xmlns:a16="http://schemas.microsoft.com/office/drawing/2014/main" id="{8DE90918-10BD-5823-1778-41CAB6EDE742}"/>
              </a:ext>
            </a:extLst>
          </p:cNvPr>
          <p:cNvSpPr txBox="1"/>
          <p:nvPr/>
        </p:nvSpPr>
        <p:spPr>
          <a:xfrm>
            <a:off x="1" y="1182993"/>
            <a:ext cx="6503436" cy="3785652"/>
          </a:xfrm>
          <a:prstGeom prst="rect">
            <a:avLst/>
          </a:prstGeom>
          <a:noFill/>
        </p:spPr>
        <p:txBody>
          <a:bodyPr wrap="square">
            <a:spAutoFit/>
          </a:bodyPr>
          <a:lstStyle/>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Batteries</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au</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plomb</a:t>
            </a:r>
            <a:r>
              <a:rPr lang="fr-FR" sz="2400" b="1" i="0" dirty="0">
                <a:solidFill>
                  <a:schemeClr val="tx1"/>
                </a:solidFill>
                <a:effectLst/>
                <a:latin typeface="Abel" panose="02000506030000020004" pitchFamily="2" charset="0"/>
              </a:rPr>
              <a:t> : Utilisé comme électrolyte dans les batteries, notamment celles des voitures. </a:t>
            </a:r>
          </a:p>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Fabrication</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d'engrais</a:t>
            </a:r>
            <a:r>
              <a:rPr lang="fr-FR" sz="2400" b="1" i="0" dirty="0">
                <a:solidFill>
                  <a:schemeClr val="tx1"/>
                </a:solidFill>
                <a:effectLst/>
                <a:latin typeface="Abel" panose="02000506030000020004" pitchFamily="2" charset="0"/>
              </a:rPr>
              <a:t> : Essentiel dans la production d'engrais phosphatés, il aide à libérer le phosphore des minerais. </a:t>
            </a:r>
            <a:endParaRPr lang="fr-FR" sz="2400" b="1" dirty="0">
              <a:solidFill>
                <a:schemeClr val="tx1"/>
              </a:solidFill>
              <a:latin typeface="Abel" panose="02000506030000020004" pitchFamily="2" charset="0"/>
            </a:endParaRPr>
          </a:p>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Raffinage</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du</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pétrole</a:t>
            </a:r>
            <a:r>
              <a:rPr lang="fr-FR" sz="2400" b="1" i="0" dirty="0">
                <a:solidFill>
                  <a:schemeClr val="tx1"/>
                </a:solidFill>
                <a:effectLst/>
                <a:latin typeface="Abel" panose="02000506030000020004" pitchFamily="2" charset="0"/>
              </a:rPr>
              <a:t> : Utilisé comme catalyseur dans divers processus de raffinage, notamment l'alkylation. </a:t>
            </a:r>
          </a:p>
          <a:p>
            <a:pPr marL="285750" indent="-285750">
              <a:buFont typeface="Arial" panose="020B0604020202020204" pitchFamily="34" charset="0"/>
              <a:buChar char="•"/>
            </a:pPr>
            <a:r>
              <a:rPr lang="fr-FR" sz="2400" b="1" i="0" dirty="0">
                <a:solidFill>
                  <a:srgbClr val="7030A0"/>
                </a:solidFill>
                <a:effectLst/>
                <a:latin typeface="Abel" panose="02000506030000020004" pitchFamily="2" charset="0"/>
              </a:rPr>
              <a:t>Traitement</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des</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eaux</a:t>
            </a:r>
            <a:r>
              <a:rPr lang="fr-FR" sz="2400" b="1" i="0" dirty="0">
                <a:solidFill>
                  <a:schemeClr val="tx1"/>
                </a:solidFill>
                <a:effectLst/>
                <a:latin typeface="Abel" panose="02000506030000020004" pitchFamily="2" charset="0"/>
              </a:rPr>
              <a:t> </a:t>
            </a:r>
            <a:r>
              <a:rPr lang="fr-FR" sz="2400" b="1" i="0" dirty="0">
                <a:solidFill>
                  <a:srgbClr val="7030A0"/>
                </a:solidFill>
                <a:effectLst/>
                <a:latin typeface="Abel" panose="02000506030000020004" pitchFamily="2" charset="0"/>
              </a:rPr>
              <a:t>usées</a:t>
            </a:r>
            <a:r>
              <a:rPr lang="fr-FR" sz="2400" b="1" i="0" dirty="0">
                <a:solidFill>
                  <a:schemeClr val="tx1"/>
                </a:solidFill>
                <a:effectLst/>
                <a:latin typeface="Abel" panose="02000506030000020004" pitchFamily="2" charset="0"/>
              </a:rPr>
              <a:t> : Employé pour neutraliser les bases et traiter les effluents acides. </a:t>
            </a:r>
            <a:endParaRPr lang="fr-FR" sz="2400" b="1" dirty="0">
              <a:solidFill>
                <a:schemeClr val="tx1"/>
              </a:solidFill>
              <a:latin typeface="Abel" panose="02000506030000020004" pitchFamily="2" charset="0"/>
            </a:endParaRPr>
          </a:p>
        </p:txBody>
      </p:sp>
      <p:pic>
        <p:nvPicPr>
          <p:cNvPr id="11" name="Picture 10">
            <a:extLst>
              <a:ext uri="{FF2B5EF4-FFF2-40B4-BE49-F238E27FC236}">
                <a16:creationId xmlns="" xmlns:a16="http://schemas.microsoft.com/office/drawing/2014/main" id="{58E5DD9E-3B86-9138-C47F-0ACB2626F2CB}"/>
              </a:ext>
            </a:extLst>
          </p:cNvPr>
          <p:cNvPicPr>
            <a:picLocks noChangeAspect="1"/>
          </p:cNvPicPr>
          <p:nvPr/>
        </p:nvPicPr>
        <p:blipFill>
          <a:blip r:embed="rId2"/>
          <a:stretch>
            <a:fillRect/>
          </a:stretch>
        </p:blipFill>
        <p:spPr>
          <a:xfrm>
            <a:off x="6946641" y="608339"/>
            <a:ext cx="2099387" cy="132207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 xmlns:a16="http://schemas.microsoft.com/office/drawing/2014/main" id="{E57E10BC-EB31-4A88-84A4-7E9EB0319474}"/>
              </a:ext>
            </a:extLst>
          </p:cNvPr>
          <p:cNvPicPr>
            <a:picLocks noChangeAspect="1"/>
          </p:cNvPicPr>
          <p:nvPr/>
        </p:nvPicPr>
        <p:blipFill>
          <a:blip r:embed="rId3"/>
          <a:stretch>
            <a:fillRect/>
          </a:stretch>
        </p:blipFill>
        <p:spPr>
          <a:xfrm>
            <a:off x="6946641" y="1953990"/>
            <a:ext cx="2099387" cy="140061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 xmlns:a16="http://schemas.microsoft.com/office/drawing/2014/main" id="{647A70A1-2238-F827-2754-643D31CC6B5E}"/>
              </a:ext>
            </a:extLst>
          </p:cNvPr>
          <p:cNvPicPr>
            <a:picLocks noChangeAspect="1"/>
          </p:cNvPicPr>
          <p:nvPr/>
        </p:nvPicPr>
        <p:blipFill>
          <a:blip r:embed="rId4"/>
          <a:stretch>
            <a:fillRect/>
          </a:stretch>
        </p:blipFill>
        <p:spPr>
          <a:xfrm>
            <a:off x="6915615" y="3354604"/>
            <a:ext cx="2161437" cy="158948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 xmlns:a16="http://schemas.microsoft.com/office/drawing/2014/main" id="{011096B9-4F43-BD06-8601-6332CB8F15B3}"/>
              </a:ext>
            </a:extLst>
          </p:cNvPr>
          <p:cNvPicPr>
            <a:picLocks noChangeAspect="1"/>
          </p:cNvPicPr>
          <p:nvPr/>
        </p:nvPicPr>
        <p:blipFill>
          <a:blip r:embed="rId5"/>
          <a:stretch>
            <a:fillRect/>
          </a:stretch>
        </p:blipFill>
        <p:spPr>
          <a:xfrm>
            <a:off x="6931126" y="3378179"/>
            <a:ext cx="2130413" cy="162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28739037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wipe(left)">
                                      <p:cBhvr>
                                        <p:cTn id="49" dur="500"/>
                                        <p:tgtEl>
                                          <p:spTgt spid="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heel(1)">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31972EC-D7B2-7849-3425-A6E6103473F6}"/>
              </a:ext>
            </a:extLst>
          </p:cNvPr>
          <p:cNvSpPr txBox="1"/>
          <p:nvPr/>
        </p:nvSpPr>
        <p:spPr>
          <a:xfrm>
            <a:off x="466530" y="615047"/>
            <a:ext cx="8210940" cy="1200329"/>
          </a:xfrm>
          <a:prstGeom prst="rect">
            <a:avLst/>
          </a:prstGeom>
          <a:noFill/>
        </p:spPr>
        <p:txBody>
          <a:bodyPr wrap="square">
            <a:spAutoFit/>
          </a:bodyPr>
          <a:lstStyle/>
          <a:p>
            <a:pPr algn="ctr"/>
            <a:r>
              <a:rPr lang="fr-FR" sz="2400" b="1" dirty="0">
                <a:solidFill>
                  <a:srgbClr val="7030A0"/>
                </a:solidFill>
                <a:latin typeface="Abel" panose="02000506030000020004" pitchFamily="2" charset="0"/>
              </a:rPr>
              <a:t>Synthèse</a:t>
            </a:r>
            <a:r>
              <a:rPr lang="fr-FR" sz="2400" b="1" dirty="0">
                <a:latin typeface="Abel" panose="02000506030000020004" pitchFamily="2" charset="0"/>
              </a:rPr>
              <a:t> </a:t>
            </a:r>
            <a:r>
              <a:rPr lang="fr-FR" sz="2400" b="1" dirty="0">
                <a:solidFill>
                  <a:srgbClr val="7030A0"/>
                </a:solidFill>
                <a:latin typeface="Abel" panose="02000506030000020004" pitchFamily="2" charset="0"/>
              </a:rPr>
              <a:t>chimique</a:t>
            </a:r>
            <a:r>
              <a:rPr lang="fr-FR" sz="2400" b="1" dirty="0">
                <a:latin typeface="Abel" panose="02000506030000020004" pitchFamily="2" charset="0"/>
              </a:rPr>
              <a:t> : Utilisé dans la fabrication de divers produits chimiques, y compris des explosifs comme la nitroglycérine et le trinitrotoluène (TNT).</a:t>
            </a:r>
          </a:p>
        </p:txBody>
      </p:sp>
      <p:sp>
        <p:nvSpPr>
          <p:cNvPr id="7" name="TextBox 6">
            <a:extLst>
              <a:ext uri="{FF2B5EF4-FFF2-40B4-BE49-F238E27FC236}">
                <a16:creationId xmlns="" xmlns:a16="http://schemas.microsoft.com/office/drawing/2014/main" id="{9735EBBB-6142-34B8-93A6-5F76E01564DF}"/>
              </a:ext>
            </a:extLst>
          </p:cNvPr>
          <p:cNvSpPr txBox="1"/>
          <p:nvPr/>
        </p:nvSpPr>
        <p:spPr>
          <a:xfrm>
            <a:off x="0" y="2173963"/>
            <a:ext cx="9144000" cy="2431435"/>
          </a:xfrm>
          <a:prstGeom prst="rect">
            <a:avLst/>
          </a:prstGeom>
          <a:noFill/>
        </p:spPr>
        <p:txBody>
          <a:bodyPr wrap="square">
            <a:spAutoFit/>
          </a:bodyPr>
          <a:lstStyle/>
          <a:p>
            <a:pPr algn="ctr"/>
            <a:r>
              <a:rPr lang="fr-FR" sz="3200" b="1" dirty="0">
                <a:solidFill>
                  <a:srgbClr val="00965F"/>
                </a:solidFill>
                <a:latin typeface="Abel" panose="02000506030000020004" pitchFamily="2" charset="0"/>
              </a:rPr>
              <a:t>Conclusion</a:t>
            </a:r>
            <a:endParaRPr lang="ar-DZ" sz="3200" b="1" dirty="0">
              <a:solidFill>
                <a:srgbClr val="00965F"/>
              </a:solidFill>
              <a:latin typeface="Abel" panose="02000506030000020004" pitchFamily="2" charset="0"/>
            </a:endParaRPr>
          </a:p>
          <a:p>
            <a:pPr marL="342900" indent="-342900" algn="ctr">
              <a:buFont typeface="Arial" panose="020B0604020202020204" pitchFamily="34" charset="0"/>
              <a:buChar char="•"/>
            </a:pPr>
            <a:r>
              <a:rPr lang="ar-DZ" sz="2400" b="1" dirty="0">
                <a:solidFill>
                  <a:schemeClr val="tx1"/>
                </a:solidFill>
                <a:latin typeface="Abel" panose="02000506030000020004" pitchFamily="2" charset="0"/>
              </a:rPr>
              <a:t>  </a:t>
            </a:r>
            <a:r>
              <a:rPr lang="fr-FR" sz="2400" b="1" dirty="0">
                <a:solidFill>
                  <a:schemeClr val="tx1"/>
                </a:solidFill>
                <a:latin typeface="Abel" panose="02000506030000020004" pitchFamily="2" charset="0"/>
              </a:rPr>
              <a:t>L'acide sulfurique est un produit chimique fondamental dans de nombreuses industries, mais sa manipulation nécessite des précautions strictes en raison de sa nature corrosive et de ses propriétés dangereuses. Sa production et son utilisation sont essentielles pour le fonctionnement de divers secteurs industriels.</a:t>
            </a:r>
          </a:p>
        </p:txBody>
      </p:sp>
    </p:spTree>
    <p:extLst>
      <p:ext uri="{BB962C8B-B14F-4D97-AF65-F5344CB8AC3E}">
        <p14:creationId xmlns="" xmlns:p14="http://schemas.microsoft.com/office/powerpoint/2010/main" val="3356654603"/>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360F18-9020-E468-CAC1-FC175658DE6B}"/>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6B98E580-469E-E290-128C-E6D96F07F013}"/>
              </a:ext>
            </a:extLst>
          </p:cNvPr>
          <p:cNvSpPr>
            <a:spLocks noGrp="1"/>
          </p:cNvSpPr>
          <p:nvPr>
            <p:ph type="title"/>
          </p:nvPr>
        </p:nvSpPr>
        <p:spPr>
          <a:xfrm>
            <a:off x="1388100" y="1382999"/>
            <a:ext cx="6367800" cy="2638585"/>
          </a:xfrm>
          <a:ln>
            <a:solidFill>
              <a:schemeClr val="tx1"/>
            </a:solidFill>
          </a:ln>
        </p:spPr>
        <p:txBody>
          <a:bodyPr/>
          <a:lstStyle/>
          <a:p>
            <a:r>
              <a:rPr lang="fr-FR" sz="6600" b="1" i="0" dirty="0">
                <a:solidFill>
                  <a:schemeClr val="bg1">
                    <a:lumMod val="50000"/>
                  </a:schemeClr>
                </a:solidFill>
                <a:effectLst/>
                <a:latin typeface="Hammersmith One" panose="02010703030501060504" pitchFamily="2" charset="0"/>
              </a:rPr>
              <a:t>Composés</a:t>
            </a:r>
            <a:br>
              <a:rPr lang="fr-FR" sz="6600" b="1" i="0" dirty="0">
                <a:solidFill>
                  <a:schemeClr val="bg1">
                    <a:lumMod val="50000"/>
                  </a:schemeClr>
                </a:solidFill>
                <a:effectLst/>
                <a:latin typeface="Hammersmith One" panose="02010703030501060504" pitchFamily="2" charset="0"/>
              </a:rPr>
            </a:br>
            <a:r>
              <a:rPr lang="fr-FR" sz="6600" b="1" i="0" dirty="0">
                <a:solidFill>
                  <a:schemeClr val="bg1">
                    <a:lumMod val="50000"/>
                  </a:schemeClr>
                </a:solidFill>
                <a:effectLst/>
                <a:latin typeface="Hammersmith One" panose="02010703030501060504" pitchFamily="2" charset="0"/>
              </a:rPr>
              <a:t> de </a:t>
            </a:r>
            <a:br>
              <a:rPr lang="fr-FR" sz="6600" b="1" i="0" dirty="0">
                <a:solidFill>
                  <a:schemeClr val="bg1">
                    <a:lumMod val="50000"/>
                  </a:schemeClr>
                </a:solidFill>
                <a:effectLst/>
                <a:latin typeface="Hammersmith One" panose="02010703030501060504" pitchFamily="2" charset="0"/>
              </a:rPr>
            </a:br>
            <a:r>
              <a:rPr lang="fr-FR" sz="6600" b="1" i="0" dirty="0">
                <a:solidFill>
                  <a:schemeClr val="bg1">
                    <a:lumMod val="50000"/>
                  </a:schemeClr>
                </a:solidFill>
                <a:effectLst/>
                <a:latin typeface="Hammersmith One" panose="02010703030501060504" pitchFamily="2" charset="0"/>
              </a:rPr>
              <a:t>soufre</a:t>
            </a:r>
            <a:endParaRPr lang="fr-FR" sz="6600" b="1" dirty="0">
              <a:solidFill>
                <a:schemeClr val="bg1">
                  <a:lumMod val="50000"/>
                </a:schemeClr>
              </a:solidFill>
              <a:latin typeface="Hammersmith One" panose="02010703030501060504" pitchFamily="2" charset="0"/>
            </a:endParaRPr>
          </a:p>
        </p:txBody>
      </p:sp>
      <p:grpSp>
        <p:nvGrpSpPr>
          <p:cNvPr id="3" name="Google Shape;15167;p51"/>
          <p:cNvGrpSpPr/>
          <p:nvPr/>
        </p:nvGrpSpPr>
        <p:grpSpPr>
          <a:xfrm>
            <a:off x="743997" y="4124969"/>
            <a:ext cx="680119" cy="621701"/>
            <a:chOff x="6804422" y="-316297"/>
            <a:chExt cx="680119" cy="621701"/>
          </a:xfrm>
        </p:grpSpPr>
        <p:cxnSp>
          <p:nvCxnSpPr>
            <p:cNvPr id="4" name="Google Shape;15168;p51"/>
            <p:cNvCxnSpPr>
              <a:stCxn id="1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70;p51"/>
            <p:cNvCxnSpPr>
              <a:stCxn id="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72;p51"/>
            <p:cNvGrpSpPr/>
            <p:nvPr/>
          </p:nvGrpSpPr>
          <p:grpSpPr>
            <a:xfrm>
              <a:off x="6834328" y="-286390"/>
              <a:ext cx="192787" cy="192787"/>
              <a:chOff x="6834328" y="-286390"/>
              <a:chExt cx="192787" cy="192787"/>
            </a:xfrm>
          </p:grpSpPr>
          <p:sp>
            <p:nvSpPr>
              <p:cNvPr id="1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74;p51"/>
            <p:cNvGrpSpPr/>
            <p:nvPr/>
          </p:nvGrpSpPr>
          <p:grpSpPr>
            <a:xfrm>
              <a:off x="7291941" y="112804"/>
              <a:ext cx="192600" cy="192600"/>
              <a:chOff x="7291941" y="112804"/>
              <a:chExt cx="192600" cy="192600"/>
            </a:xfrm>
          </p:grpSpPr>
          <p:sp>
            <p:nvSpPr>
              <p:cNvPr id="1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77;p51"/>
            <p:cNvGrpSpPr/>
            <p:nvPr/>
          </p:nvGrpSpPr>
          <p:grpSpPr>
            <a:xfrm>
              <a:off x="7002590" y="16208"/>
              <a:ext cx="192544" cy="192544"/>
              <a:chOff x="7002590" y="16208"/>
              <a:chExt cx="192544" cy="192544"/>
            </a:xfrm>
          </p:grpSpPr>
          <p:sp>
            <p:nvSpPr>
              <p:cNvPr id="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 xmlns:p14="http://schemas.microsoft.com/office/powerpoint/2010/main" val="282883188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CFF3215-1ABB-AC68-419E-75DBDC6BC9CA}"/>
              </a:ext>
            </a:extLst>
          </p:cNvPr>
          <p:cNvSpPr txBox="1"/>
          <p:nvPr/>
        </p:nvSpPr>
        <p:spPr>
          <a:xfrm>
            <a:off x="-75461" y="51754"/>
            <a:ext cx="6138909" cy="3046988"/>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Arial Rounded MT Bold" panose="020F0704030504030204" pitchFamily="34" charset="0"/>
              </a:rPr>
              <a:t>Dioxyde de soufre (SO₂) </a:t>
            </a:r>
            <a:r>
              <a:rPr lang="fr-FR" sz="2400" b="1" i="0" dirty="0">
                <a:solidFill>
                  <a:schemeClr val="tx1"/>
                </a:solidFill>
                <a:effectLst/>
                <a:latin typeface="Arial Rounded MT Bold" panose="020F0704030504030204" pitchFamily="34" charset="0"/>
              </a:rPr>
              <a:t>: Un gaz incolore à l'odeur piquante, souvent produit par la combustion de combustibles fossiles. Il est utilisé dans la fabrication de l'acide sulfurique et comme agent de conservation dans l'industrie alimentaire.</a:t>
            </a:r>
            <a:endParaRPr lang="fr-FR" sz="2400" b="1" dirty="0">
              <a:solidFill>
                <a:schemeClr val="tx1"/>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5182E2E7-D119-7C7F-B561-A60BB4E0DAC5}"/>
              </a:ext>
            </a:extLst>
          </p:cNvPr>
          <p:cNvSpPr txBox="1"/>
          <p:nvPr/>
        </p:nvSpPr>
        <p:spPr>
          <a:xfrm>
            <a:off x="0" y="2898496"/>
            <a:ext cx="6130032" cy="2677656"/>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Arial Rounded MT Bold" panose="020F0704030504030204" pitchFamily="34" charset="0"/>
              </a:rPr>
              <a:t>Acide sulfurique (H₂SO₄) </a:t>
            </a:r>
            <a:r>
              <a:rPr lang="fr-FR" sz="2400" b="1" i="0" dirty="0">
                <a:solidFill>
                  <a:schemeClr val="tx1"/>
                </a:solidFill>
                <a:effectLst/>
                <a:latin typeface="Arial Rounded MT Bold" panose="020F0704030504030204" pitchFamily="34" charset="0"/>
              </a:rPr>
              <a:t>: Un acide fort et un des produits chimiques les plus utilisés dans l'industrie. Il est essentiel dans la fabrication d'engrais, de produits chimiques et dans le traitement des eaux. </a:t>
            </a:r>
            <a:r>
              <a:rPr lang="fr-FR" sz="2400" b="1" dirty="0">
                <a:solidFill>
                  <a:schemeClr val="tx1"/>
                </a:solidFill>
                <a:latin typeface="Arial Rounded MT Bold" panose="020F0704030504030204" pitchFamily="34" charset="0"/>
              </a:rPr>
              <a:t/>
            </a:r>
            <a:br>
              <a:rPr lang="fr-FR" sz="2400" b="1" dirty="0">
                <a:solidFill>
                  <a:schemeClr val="tx1"/>
                </a:solidFill>
                <a:latin typeface="Arial Rounded MT Bold" panose="020F0704030504030204" pitchFamily="34" charset="0"/>
              </a:rPr>
            </a:br>
            <a:endParaRPr lang="fr-FR" sz="2400" b="1" dirty="0">
              <a:solidFill>
                <a:schemeClr val="tx1"/>
              </a:solidFill>
              <a:latin typeface="Arial Rounded MT Bold" panose="020F0704030504030204" pitchFamily="34" charset="0"/>
            </a:endParaRPr>
          </a:p>
        </p:txBody>
      </p:sp>
      <p:pic>
        <p:nvPicPr>
          <p:cNvPr id="11" name="Picture 10">
            <a:extLst>
              <a:ext uri="{FF2B5EF4-FFF2-40B4-BE49-F238E27FC236}">
                <a16:creationId xmlns="" xmlns:a16="http://schemas.microsoft.com/office/drawing/2014/main" id="{1B5643D2-F740-8425-F1B0-BBB9C569F19C}"/>
              </a:ext>
            </a:extLst>
          </p:cNvPr>
          <p:cNvPicPr>
            <a:picLocks noChangeAspect="1"/>
          </p:cNvPicPr>
          <p:nvPr/>
        </p:nvPicPr>
        <p:blipFill>
          <a:blip r:embed="rId2"/>
          <a:stretch>
            <a:fillRect/>
          </a:stretch>
        </p:blipFill>
        <p:spPr>
          <a:xfrm>
            <a:off x="5788546" y="2840055"/>
            <a:ext cx="3151267" cy="1925138"/>
          </a:xfrm>
          <a:prstGeom prst="rect">
            <a:avLst/>
          </a:prstGeom>
        </p:spPr>
      </p:pic>
      <p:pic>
        <p:nvPicPr>
          <p:cNvPr id="13" name="Picture 12">
            <a:extLst>
              <a:ext uri="{FF2B5EF4-FFF2-40B4-BE49-F238E27FC236}">
                <a16:creationId xmlns="" xmlns:a16="http://schemas.microsoft.com/office/drawing/2014/main" id="{674E881F-E8DD-C002-7DCF-F3ABD16F298D}"/>
              </a:ext>
            </a:extLst>
          </p:cNvPr>
          <p:cNvPicPr>
            <a:picLocks noChangeAspect="1"/>
          </p:cNvPicPr>
          <p:nvPr/>
        </p:nvPicPr>
        <p:blipFill>
          <a:blip r:embed="rId3"/>
          <a:stretch>
            <a:fillRect/>
          </a:stretch>
        </p:blipFill>
        <p:spPr>
          <a:xfrm>
            <a:off x="6130032" y="213282"/>
            <a:ext cx="2613342" cy="2090163"/>
          </a:xfrm>
          <a:prstGeom prst="rect">
            <a:avLst/>
          </a:prstGeom>
        </p:spPr>
      </p:pic>
    </p:spTree>
    <p:extLst>
      <p:ext uri="{BB962C8B-B14F-4D97-AF65-F5344CB8AC3E}">
        <p14:creationId xmlns="" xmlns:p14="http://schemas.microsoft.com/office/powerpoint/2010/main" val="82733789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960FE69-B7FE-E8AA-9FB0-698530A115A7}"/>
              </a:ext>
            </a:extLst>
          </p:cNvPr>
          <p:cNvSpPr txBox="1"/>
          <p:nvPr/>
        </p:nvSpPr>
        <p:spPr>
          <a:xfrm>
            <a:off x="0" y="139726"/>
            <a:ext cx="6241002" cy="2739211"/>
          </a:xfrm>
          <a:prstGeom prst="rect">
            <a:avLst/>
          </a:prstGeom>
          <a:noFill/>
        </p:spPr>
        <p:txBody>
          <a:bodyPr wrap="square">
            <a:spAutoFit/>
          </a:bodyPr>
          <a:lstStyle/>
          <a:p>
            <a:pPr marL="457200" indent="-457200">
              <a:buFont typeface="Arial" panose="020B0604020202020204" pitchFamily="34" charset="0"/>
              <a:buChar char="•"/>
            </a:pPr>
            <a:r>
              <a:rPr lang="fr-FR" sz="2800" b="1" i="0" dirty="0">
                <a:solidFill>
                  <a:srgbClr val="00965F"/>
                </a:solidFill>
                <a:effectLst/>
                <a:latin typeface="Abel" panose="02000506030000020004" pitchFamily="2" charset="0"/>
              </a:rPr>
              <a:t>Sulfure d'hydrogène (H₂S) </a:t>
            </a:r>
            <a:r>
              <a:rPr lang="fr-FR" sz="2400" b="1" i="0" dirty="0">
                <a:solidFill>
                  <a:schemeClr val="tx1"/>
                </a:solidFill>
                <a:effectLst/>
                <a:latin typeface="Arial Rounded MT Bold" panose="020F0704030504030204" pitchFamily="34" charset="0"/>
              </a:rPr>
              <a:t>: Un gaz toxique avec une odeur d'œuf pourri. Il est produit par la décomposition de matières organiques et est utilisé dans la synthèse de divers composés chimiques. </a:t>
            </a:r>
            <a:r>
              <a:rPr lang="fr-FR" sz="2400" b="1" dirty="0">
                <a:solidFill>
                  <a:schemeClr val="tx1"/>
                </a:solidFill>
                <a:latin typeface="Arial Rounded MT Bold" panose="020F0704030504030204" pitchFamily="34" charset="0"/>
              </a:rPr>
              <a:t/>
            </a:r>
            <a:br>
              <a:rPr lang="fr-FR" sz="2400" b="1" dirty="0">
                <a:solidFill>
                  <a:schemeClr val="tx1"/>
                </a:solidFill>
                <a:latin typeface="Arial Rounded MT Bold" panose="020F0704030504030204" pitchFamily="34" charset="0"/>
              </a:rPr>
            </a:br>
            <a:endParaRPr lang="fr-FR" sz="2400" b="1" dirty="0">
              <a:solidFill>
                <a:schemeClr val="tx1"/>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2B0F98BF-28F4-63BC-0F36-38B65E773F68}"/>
              </a:ext>
            </a:extLst>
          </p:cNvPr>
          <p:cNvSpPr txBox="1"/>
          <p:nvPr/>
        </p:nvSpPr>
        <p:spPr>
          <a:xfrm>
            <a:off x="0" y="2480899"/>
            <a:ext cx="6094520" cy="2739211"/>
          </a:xfrm>
          <a:prstGeom prst="rect">
            <a:avLst/>
          </a:prstGeom>
          <a:noFill/>
        </p:spPr>
        <p:txBody>
          <a:bodyPr wrap="square">
            <a:spAutoFit/>
          </a:bodyPr>
          <a:lstStyle/>
          <a:p>
            <a:pPr marL="457200" indent="-457200">
              <a:buFont typeface="Arial" panose="020B0604020202020204" pitchFamily="34" charset="0"/>
              <a:buChar char="•"/>
            </a:pPr>
            <a:r>
              <a:rPr lang="fr-FR" sz="2800" b="1" i="0" dirty="0">
                <a:solidFill>
                  <a:srgbClr val="00965F"/>
                </a:solidFill>
                <a:effectLst/>
                <a:latin typeface="Abel" panose="02000506030000020004" pitchFamily="2" charset="0"/>
              </a:rPr>
              <a:t>Sulfures</a:t>
            </a:r>
            <a:r>
              <a:rPr lang="fr-FR" sz="2400" b="1" i="0" dirty="0">
                <a:solidFill>
                  <a:schemeClr val="tx1"/>
                </a:solidFill>
                <a:effectLst/>
                <a:latin typeface="Arial Rounded MT Bold" panose="020F0704030504030204" pitchFamily="34" charset="0"/>
              </a:rPr>
              <a:t> : Composés formés lorsque le soufre se combine avec des métaux. Par exemple, le sulfure de fer (</a:t>
            </a:r>
            <a:r>
              <a:rPr lang="fr-FR" sz="2400" b="1" i="0" dirty="0" err="1">
                <a:solidFill>
                  <a:schemeClr val="tx1"/>
                </a:solidFill>
                <a:effectLst/>
                <a:latin typeface="Arial Rounded MT Bold" panose="020F0704030504030204" pitchFamily="34" charset="0"/>
              </a:rPr>
              <a:t>FeS</a:t>
            </a:r>
            <a:r>
              <a:rPr lang="fr-FR" sz="2400" b="1" i="0" dirty="0">
                <a:solidFill>
                  <a:schemeClr val="tx1"/>
                </a:solidFill>
                <a:effectLst/>
                <a:latin typeface="Arial Rounded MT Bold" panose="020F0704030504030204" pitchFamily="34" charset="0"/>
              </a:rPr>
              <a:t>), le sulfure de zinc (</a:t>
            </a:r>
            <a:r>
              <a:rPr lang="fr-FR" sz="2400" b="1" i="0" dirty="0" err="1">
                <a:solidFill>
                  <a:schemeClr val="tx1"/>
                </a:solidFill>
                <a:effectLst/>
                <a:latin typeface="Arial Rounded MT Bold" panose="020F0704030504030204" pitchFamily="34" charset="0"/>
              </a:rPr>
              <a:t>ZnS</a:t>
            </a:r>
            <a:r>
              <a:rPr lang="fr-FR" sz="2400" b="1" i="0" dirty="0">
                <a:solidFill>
                  <a:schemeClr val="tx1"/>
                </a:solidFill>
                <a:effectLst/>
                <a:latin typeface="Arial Rounded MT Bold" panose="020F0704030504030204" pitchFamily="34" charset="0"/>
              </a:rPr>
              <a:t>) et le sulfure de cuivre (</a:t>
            </a:r>
            <a:r>
              <a:rPr lang="fr-FR" sz="2400" b="1" i="0" dirty="0" err="1">
                <a:solidFill>
                  <a:schemeClr val="tx1"/>
                </a:solidFill>
                <a:effectLst/>
                <a:latin typeface="Arial Rounded MT Bold" panose="020F0704030504030204" pitchFamily="34" charset="0"/>
              </a:rPr>
              <a:t>CuS</a:t>
            </a:r>
            <a:r>
              <a:rPr lang="fr-FR" sz="2400" b="1" i="0" dirty="0">
                <a:solidFill>
                  <a:schemeClr val="tx1"/>
                </a:solidFill>
                <a:effectLst/>
                <a:latin typeface="Arial Rounded MT Bold" panose="020F0704030504030204" pitchFamily="34" charset="0"/>
              </a:rPr>
              <a:t>) sont des exemples de sulfures métalliques. </a:t>
            </a:r>
            <a:r>
              <a:rPr lang="fr-FR" sz="2400" b="1" dirty="0">
                <a:solidFill>
                  <a:schemeClr val="tx1"/>
                </a:solidFill>
                <a:latin typeface="Arial Rounded MT Bold" panose="020F0704030504030204" pitchFamily="34" charset="0"/>
              </a:rPr>
              <a:t/>
            </a:r>
            <a:br>
              <a:rPr lang="fr-FR" sz="2400" b="1" dirty="0">
                <a:solidFill>
                  <a:schemeClr val="tx1"/>
                </a:solidFill>
                <a:latin typeface="Arial Rounded MT Bold" panose="020F0704030504030204" pitchFamily="34" charset="0"/>
              </a:rPr>
            </a:br>
            <a:endParaRPr lang="fr-FR" sz="2400" b="1" dirty="0">
              <a:solidFill>
                <a:schemeClr val="tx1"/>
              </a:solidFill>
              <a:latin typeface="Arial Rounded MT Bold" panose="020F0704030504030204" pitchFamily="34" charset="0"/>
            </a:endParaRPr>
          </a:p>
        </p:txBody>
      </p:sp>
      <p:pic>
        <p:nvPicPr>
          <p:cNvPr id="13" name="Picture 12">
            <a:extLst>
              <a:ext uri="{FF2B5EF4-FFF2-40B4-BE49-F238E27FC236}">
                <a16:creationId xmlns="" xmlns:a16="http://schemas.microsoft.com/office/drawing/2014/main" id="{E9CC2345-E8B3-62CA-69D1-545A563A9ADF}"/>
              </a:ext>
            </a:extLst>
          </p:cNvPr>
          <p:cNvPicPr>
            <a:picLocks noChangeAspect="1"/>
          </p:cNvPicPr>
          <p:nvPr/>
        </p:nvPicPr>
        <p:blipFill>
          <a:blip r:embed="rId2"/>
          <a:stretch>
            <a:fillRect/>
          </a:stretch>
        </p:blipFill>
        <p:spPr>
          <a:xfrm>
            <a:off x="6061560" y="3068461"/>
            <a:ext cx="2933575" cy="1800000"/>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15" name="Picture 14">
            <a:extLst>
              <a:ext uri="{FF2B5EF4-FFF2-40B4-BE49-F238E27FC236}">
                <a16:creationId xmlns="" xmlns:a16="http://schemas.microsoft.com/office/drawing/2014/main" id="{3DA2EDA7-CE93-B51B-A5AD-D8E37E73BD71}"/>
              </a:ext>
            </a:extLst>
          </p:cNvPr>
          <p:cNvPicPr>
            <a:picLocks noChangeAspect="1"/>
          </p:cNvPicPr>
          <p:nvPr/>
        </p:nvPicPr>
        <p:blipFill>
          <a:blip r:embed="rId3"/>
          <a:stretch>
            <a:fillRect/>
          </a:stretch>
        </p:blipFill>
        <p:spPr>
          <a:xfrm>
            <a:off x="6241002" y="-49798"/>
            <a:ext cx="2268903" cy="2254723"/>
          </a:xfrm>
          <a:prstGeom prst="rect">
            <a:avLst/>
          </a:prstGeom>
        </p:spPr>
      </p:pic>
    </p:spTree>
    <p:extLst>
      <p:ext uri="{BB962C8B-B14F-4D97-AF65-F5344CB8AC3E}">
        <p14:creationId xmlns="" xmlns:p14="http://schemas.microsoft.com/office/powerpoint/2010/main" val="234313090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8)">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out)">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5C3D8F-15CA-0690-299C-C68583E43B2F}"/>
              </a:ext>
            </a:extLst>
          </p:cNvPr>
          <p:cNvSpPr txBox="1"/>
          <p:nvPr/>
        </p:nvSpPr>
        <p:spPr>
          <a:xfrm>
            <a:off x="128727" y="2000014"/>
            <a:ext cx="6112276" cy="1938992"/>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Placeholder Font"/>
              </a:rPr>
              <a:t>Thiosulfate</a:t>
            </a:r>
            <a:r>
              <a:rPr lang="fr-FR" sz="2400" b="1" i="0" dirty="0">
                <a:solidFill>
                  <a:schemeClr val="tx1"/>
                </a:solidFill>
                <a:effectLst/>
                <a:latin typeface="Placeholder Font"/>
              </a:rPr>
              <a:t> : Par exemple, le thiosulfate de sodium (Na₂S₂O₃), utilisé dans le développement photographique et comme agent réducteur. </a:t>
            </a:r>
            <a:r>
              <a:rPr lang="fr-FR" sz="2400" b="1" dirty="0">
                <a:solidFill>
                  <a:schemeClr val="tx1"/>
                </a:solidFill>
              </a:rPr>
              <a:t/>
            </a:r>
            <a:br>
              <a:rPr lang="fr-FR" sz="2400" b="1" dirty="0">
                <a:solidFill>
                  <a:schemeClr val="tx1"/>
                </a:solidFill>
              </a:rPr>
            </a:br>
            <a:endParaRPr lang="fr-FR" sz="2400" b="1" dirty="0">
              <a:solidFill>
                <a:schemeClr val="tx1"/>
              </a:solidFill>
            </a:endParaRPr>
          </a:p>
        </p:txBody>
      </p:sp>
      <p:sp>
        <p:nvSpPr>
          <p:cNvPr id="7" name="TextBox 6">
            <a:extLst>
              <a:ext uri="{FF2B5EF4-FFF2-40B4-BE49-F238E27FC236}">
                <a16:creationId xmlns="" xmlns:a16="http://schemas.microsoft.com/office/drawing/2014/main" id="{D129B13C-5152-B7DE-5509-EB331C407BF3}"/>
              </a:ext>
            </a:extLst>
          </p:cNvPr>
          <p:cNvSpPr txBox="1"/>
          <p:nvPr/>
        </p:nvSpPr>
        <p:spPr>
          <a:xfrm>
            <a:off x="128726" y="181143"/>
            <a:ext cx="6724834" cy="1938992"/>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Placeholder Font"/>
              </a:rPr>
              <a:t>Sulfates</a:t>
            </a:r>
            <a:r>
              <a:rPr lang="fr-FR" sz="2400" b="1" i="0" dirty="0">
                <a:solidFill>
                  <a:schemeClr val="tx1"/>
                </a:solidFill>
                <a:effectLst/>
                <a:latin typeface="Placeholder Font"/>
              </a:rPr>
              <a:t> : Composés contenant le groupe sulfate (SO₄²⁻). Par exemple, le sulfate de calcium (CaSO₄) est utilisé dans la fabrication de plâtre, et le sulfate de magnésium (MgSO₄) est connu sous le nom de sel d'Epsom. </a:t>
            </a:r>
            <a:endParaRPr lang="fr-FR" sz="2400" b="1" dirty="0">
              <a:solidFill>
                <a:schemeClr val="tx1"/>
              </a:solidFill>
            </a:endParaRPr>
          </a:p>
        </p:txBody>
      </p:sp>
      <p:sp>
        <p:nvSpPr>
          <p:cNvPr id="9" name="TextBox 8">
            <a:extLst>
              <a:ext uri="{FF2B5EF4-FFF2-40B4-BE49-F238E27FC236}">
                <a16:creationId xmlns="" xmlns:a16="http://schemas.microsoft.com/office/drawing/2014/main" id="{8B10D1CF-9DD9-821F-AD04-BBDD69A01D32}"/>
              </a:ext>
            </a:extLst>
          </p:cNvPr>
          <p:cNvSpPr txBox="1"/>
          <p:nvPr/>
        </p:nvSpPr>
        <p:spPr>
          <a:xfrm>
            <a:off x="53265" y="3564962"/>
            <a:ext cx="6875755" cy="1938992"/>
          </a:xfrm>
          <a:prstGeom prst="rect">
            <a:avLst/>
          </a:prstGeom>
          <a:noFill/>
        </p:spPr>
        <p:txBody>
          <a:bodyPr wrap="square">
            <a:spAutoFit/>
          </a:bodyPr>
          <a:lstStyle/>
          <a:p>
            <a:pPr marL="342900" indent="-342900">
              <a:buFont typeface="Arial" panose="020B0604020202020204" pitchFamily="34" charset="0"/>
              <a:buChar char="•"/>
            </a:pPr>
            <a:r>
              <a:rPr lang="fr-FR" sz="2400" b="1" i="0" dirty="0">
                <a:solidFill>
                  <a:srgbClr val="00965F"/>
                </a:solidFill>
                <a:effectLst/>
                <a:latin typeface="Placeholder Font"/>
              </a:rPr>
              <a:t>Sulfamides</a:t>
            </a:r>
            <a:r>
              <a:rPr lang="fr-FR" sz="2400" b="1" i="0" dirty="0">
                <a:solidFill>
                  <a:schemeClr val="tx1"/>
                </a:solidFill>
                <a:effectLst/>
                <a:latin typeface="Placeholder Font"/>
              </a:rPr>
              <a:t> : Composés contenant le groupe sulfonamide, qui sont utilisés en médecine comme antibiotiques (par exemple, le sulfaméthoxazole). </a:t>
            </a:r>
            <a:r>
              <a:rPr lang="fr-FR" sz="2400" b="1" dirty="0">
                <a:solidFill>
                  <a:schemeClr val="tx1"/>
                </a:solidFill>
              </a:rPr>
              <a:t/>
            </a:r>
            <a:br>
              <a:rPr lang="fr-FR" sz="2400" b="1" dirty="0">
                <a:solidFill>
                  <a:schemeClr val="tx1"/>
                </a:solidFill>
              </a:rPr>
            </a:br>
            <a:endParaRPr lang="fr-FR" sz="2400" b="1" dirty="0">
              <a:solidFill>
                <a:schemeClr val="tx1"/>
              </a:solidFill>
            </a:endParaRPr>
          </a:p>
        </p:txBody>
      </p:sp>
      <p:pic>
        <p:nvPicPr>
          <p:cNvPr id="11" name="Picture 10">
            <a:extLst>
              <a:ext uri="{FF2B5EF4-FFF2-40B4-BE49-F238E27FC236}">
                <a16:creationId xmlns="" xmlns:a16="http://schemas.microsoft.com/office/drawing/2014/main" id="{1E67D50B-74FD-3681-6F37-1E97AE06D703}"/>
              </a:ext>
            </a:extLst>
          </p:cNvPr>
          <p:cNvPicPr>
            <a:picLocks noChangeAspect="1"/>
          </p:cNvPicPr>
          <p:nvPr/>
        </p:nvPicPr>
        <p:blipFill>
          <a:blip r:embed="rId2"/>
          <a:stretch>
            <a:fillRect/>
          </a:stretch>
        </p:blipFill>
        <p:spPr>
          <a:xfrm>
            <a:off x="6853560" y="213196"/>
            <a:ext cx="1864312" cy="1704975"/>
          </a:xfrm>
          <a:prstGeom prst="rect">
            <a:avLst/>
          </a:prstGeom>
          <a:ln w="127000" cap="sq">
            <a:solidFill>
              <a:srgbClr val="002060"/>
            </a:solidFill>
            <a:miter lim="800000"/>
          </a:ln>
          <a:effectLst>
            <a:outerShdw blurRad="57150" dist="50800" dir="2700000" algn="tl" rotWithShape="0">
              <a:srgbClr val="000000">
                <a:alpha val="40000"/>
              </a:srgbClr>
            </a:outerShdw>
          </a:effectLst>
        </p:spPr>
      </p:pic>
      <p:pic>
        <p:nvPicPr>
          <p:cNvPr id="13" name="Picture 12">
            <a:extLst>
              <a:ext uri="{FF2B5EF4-FFF2-40B4-BE49-F238E27FC236}">
                <a16:creationId xmlns="" xmlns:a16="http://schemas.microsoft.com/office/drawing/2014/main" id="{65CC6A58-B7DF-02FE-6EFC-30B07189C22F}"/>
              </a:ext>
            </a:extLst>
          </p:cNvPr>
          <p:cNvPicPr>
            <a:picLocks noChangeAspect="1"/>
          </p:cNvPicPr>
          <p:nvPr/>
        </p:nvPicPr>
        <p:blipFill>
          <a:blip r:embed="rId3"/>
          <a:stretch>
            <a:fillRect/>
          </a:stretch>
        </p:blipFill>
        <p:spPr>
          <a:xfrm>
            <a:off x="6241003" y="2120135"/>
            <a:ext cx="2554048" cy="1484541"/>
          </a:xfrm>
          <a:prstGeom prst="rect">
            <a:avLst/>
          </a:prstGeom>
        </p:spPr>
      </p:pic>
      <p:pic>
        <p:nvPicPr>
          <p:cNvPr id="15" name="Picture 14">
            <a:extLst>
              <a:ext uri="{FF2B5EF4-FFF2-40B4-BE49-F238E27FC236}">
                <a16:creationId xmlns="" xmlns:a16="http://schemas.microsoft.com/office/drawing/2014/main" id="{EDB1A14D-3030-33F6-D8D8-D3697C2D87EB}"/>
              </a:ext>
            </a:extLst>
          </p:cNvPr>
          <p:cNvPicPr>
            <a:picLocks noChangeAspect="1"/>
          </p:cNvPicPr>
          <p:nvPr/>
        </p:nvPicPr>
        <p:blipFill>
          <a:blip r:embed="rId4"/>
          <a:stretch>
            <a:fillRect/>
          </a:stretch>
        </p:blipFill>
        <p:spPr>
          <a:xfrm>
            <a:off x="6512295" y="3564962"/>
            <a:ext cx="2011464" cy="1552447"/>
          </a:xfrm>
          <a:prstGeom prst="rect">
            <a:avLst/>
          </a:prstGeom>
        </p:spPr>
      </p:pic>
    </p:spTree>
    <p:extLst>
      <p:ext uri="{BB962C8B-B14F-4D97-AF65-F5344CB8AC3E}">
        <p14:creationId xmlns="" xmlns:p14="http://schemas.microsoft.com/office/powerpoint/2010/main" val="265980313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2)">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out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98A1A19-5AF8-416E-5ED3-8DC177CC295F}"/>
              </a:ext>
            </a:extLst>
          </p:cNvPr>
          <p:cNvSpPr txBox="1"/>
          <p:nvPr/>
        </p:nvSpPr>
        <p:spPr>
          <a:xfrm>
            <a:off x="0" y="141641"/>
            <a:ext cx="6055567" cy="4893647"/>
          </a:xfrm>
          <a:prstGeom prst="rect">
            <a:avLst/>
          </a:prstGeom>
          <a:noFill/>
        </p:spPr>
        <p:txBody>
          <a:bodyPr wrap="square">
            <a:spAutoFit/>
          </a:bodyPr>
          <a:lstStyle/>
          <a:p>
            <a:r>
              <a:rPr lang="fr-FR" sz="2400" b="1" i="0" dirty="0">
                <a:solidFill>
                  <a:srgbClr val="00965F"/>
                </a:solidFill>
                <a:effectLst/>
                <a:latin typeface="Arial Rounded MT Bold" panose="020F0704030504030204" pitchFamily="34" charset="0"/>
              </a:rPr>
              <a:t>Polys</a:t>
            </a:r>
            <a:r>
              <a:rPr lang="fr-FR" sz="2400" b="1" dirty="0">
                <a:solidFill>
                  <a:srgbClr val="00965F"/>
                </a:solidFill>
                <a:latin typeface="Arial Rounded MT Bold" panose="020F0704030504030204" pitchFamily="34" charset="0"/>
              </a:rPr>
              <a:t>f</a:t>
            </a:r>
            <a:r>
              <a:rPr lang="fr-FR" sz="2400" b="1" i="0" dirty="0">
                <a:solidFill>
                  <a:srgbClr val="00965F"/>
                </a:solidFill>
                <a:effectLst/>
                <a:latin typeface="Arial Rounded MT Bold" panose="020F0704030504030204" pitchFamily="34" charset="0"/>
              </a:rPr>
              <a:t>ulures</a:t>
            </a:r>
            <a:r>
              <a:rPr lang="fr-FR" sz="2400" b="1" i="0" dirty="0">
                <a:solidFill>
                  <a:schemeClr val="tx1"/>
                </a:solidFill>
                <a:effectLst/>
                <a:latin typeface="Abel" panose="02000506030000020004" pitchFamily="2" charset="0"/>
              </a:rPr>
              <a:t> : Composés contenant des chaînes de soufre, utilisés dans certaines applications industrielles, notamment dans les caoutchoucs.</a:t>
            </a:r>
          </a:p>
          <a:p>
            <a:endParaRPr lang="fr-FR" sz="2400" b="1" dirty="0">
              <a:solidFill>
                <a:schemeClr val="tx1"/>
              </a:solidFill>
              <a:latin typeface="Abel" panose="02000506030000020004" pitchFamily="2" charset="0"/>
            </a:endParaRPr>
          </a:p>
          <a:p>
            <a:r>
              <a:rPr lang="fr-FR" sz="2400" b="1" i="0" dirty="0">
                <a:solidFill>
                  <a:schemeClr val="tx1"/>
                </a:solidFill>
                <a:effectLst/>
                <a:latin typeface="Abel" panose="02000506030000020004" pitchFamily="2" charset="0"/>
              </a:rPr>
              <a:t> </a:t>
            </a:r>
            <a:r>
              <a:rPr lang="fr-FR" sz="2400" b="1" i="0" dirty="0">
                <a:solidFill>
                  <a:srgbClr val="00965F"/>
                </a:solidFill>
                <a:effectLst/>
                <a:latin typeface="Arial Rounded MT Bold" panose="020F0704030504030204" pitchFamily="34" charset="0"/>
              </a:rPr>
              <a:t>Acides</a:t>
            </a:r>
            <a:r>
              <a:rPr lang="fr-FR" sz="2400" b="1" i="0" dirty="0">
                <a:solidFill>
                  <a:schemeClr val="tx1"/>
                </a:solidFill>
                <a:effectLst/>
                <a:latin typeface="Abel" panose="02000506030000020004" pitchFamily="2" charset="0"/>
              </a:rPr>
              <a:t> </a:t>
            </a:r>
            <a:r>
              <a:rPr lang="fr-FR" sz="2400" b="1" i="0" dirty="0">
                <a:solidFill>
                  <a:srgbClr val="00965F"/>
                </a:solidFill>
                <a:effectLst/>
                <a:latin typeface="Arial Rounded MT Bold" panose="020F0704030504030204" pitchFamily="34" charset="0"/>
              </a:rPr>
              <a:t>Thio</a:t>
            </a:r>
            <a:r>
              <a:rPr lang="fr-FR" sz="2400" b="1" i="0" dirty="0">
                <a:solidFill>
                  <a:schemeClr val="tx1"/>
                </a:solidFill>
                <a:effectLst/>
                <a:latin typeface="Abel" panose="02000506030000020004" pitchFamily="2" charset="0"/>
              </a:rPr>
              <a:t> : Par exemple, l'acide Thioacétique (C₂H₄OS) et l'acide thiocyanique (HSCN), qui contiennent du soufre dans leur structure.</a:t>
            </a:r>
          </a:p>
          <a:p>
            <a:endParaRPr lang="fr-FR" sz="2400" b="1" dirty="0">
              <a:solidFill>
                <a:schemeClr val="tx1"/>
              </a:solidFill>
              <a:latin typeface="Abel" panose="02000506030000020004" pitchFamily="2" charset="0"/>
            </a:endParaRPr>
          </a:p>
          <a:p>
            <a:r>
              <a:rPr lang="fr-FR" sz="2400" b="1" i="0" dirty="0">
                <a:solidFill>
                  <a:schemeClr val="tx1"/>
                </a:solidFill>
                <a:effectLst/>
                <a:latin typeface="Abel" panose="02000506030000020004" pitchFamily="2" charset="0"/>
              </a:rPr>
              <a:t> Le soufre joue un rôle crucial dans de nombreux processus biologiques et industriels, et ses composés sont largement utilisés dans diverses applications</a:t>
            </a:r>
            <a:endParaRPr lang="fr-FR" sz="2400" b="1" dirty="0">
              <a:solidFill>
                <a:schemeClr val="tx1"/>
              </a:solidFill>
              <a:latin typeface="Abel" panose="02000506030000020004" pitchFamily="2" charset="0"/>
            </a:endParaRPr>
          </a:p>
        </p:txBody>
      </p:sp>
      <p:pic>
        <p:nvPicPr>
          <p:cNvPr id="7" name="Picture 6">
            <a:extLst>
              <a:ext uri="{FF2B5EF4-FFF2-40B4-BE49-F238E27FC236}">
                <a16:creationId xmlns="" xmlns:a16="http://schemas.microsoft.com/office/drawing/2014/main" id="{8E826770-C601-7861-CAA9-70872358C2B7}"/>
              </a:ext>
            </a:extLst>
          </p:cNvPr>
          <p:cNvPicPr>
            <a:picLocks noChangeAspect="1"/>
          </p:cNvPicPr>
          <p:nvPr/>
        </p:nvPicPr>
        <p:blipFill>
          <a:blip r:embed="rId2"/>
          <a:stretch>
            <a:fillRect/>
          </a:stretch>
        </p:blipFill>
        <p:spPr>
          <a:xfrm>
            <a:off x="5285962" y="141641"/>
            <a:ext cx="3764732" cy="82427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id="{EA6472F3-F007-12EB-CF11-B3166BB5E700}"/>
              </a:ext>
            </a:extLst>
          </p:cNvPr>
          <p:cNvPicPr>
            <a:picLocks noChangeAspect="1"/>
          </p:cNvPicPr>
          <p:nvPr/>
        </p:nvPicPr>
        <p:blipFill>
          <a:blip r:embed="rId3"/>
          <a:stretch>
            <a:fillRect/>
          </a:stretch>
        </p:blipFill>
        <p:spPr>
          <a:xfrm>
            <a:off x="6053131" y="1839702"/>
            <a:ext cx="3000000" cy="18000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34656446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595D8-13BC-9CFC-7BE6-70B9BE523A47}"/>
              </a:ext>
            </a:extLst>
          </p:cNvPr>
          <p:cNvSpPr>
            <a:spLocks noGrp="1"/>
          </p:cNvSpPr>
          <p:nvPr>
            <p:ph type="title"/>
          </p:nvPr>
        </p:nvSpPr>
        <p:spPr>
          <a:xfrm>
            <a:off x="1427584" y="1383000"/>
            <a:ext cx="6074228" cy="2349245"/>
          </a:xfrm>
        </p:spPr>
        <p:txBody>
          <a:bodyPr/>
          <a:lstStyle/>
          <a:p>
            <a:r>
              <a:rPr lang="fr-FR" sz="7200" b="1" dirty="0">
                <a:solidFill>
                  <a:schemeClr val="bg1">
                    <a:lumMod val="50000"/>
                  </a:schemeClr>
                </a:solidFill>
                <a:latin typeface="Arial Rounded MT Bold" panose="020F0704030504030204" pitchFamily="34" charset="0"/>
              </a:rPr>
              <a:t>le sulfure</a:t>
            </a:r>
            <a:br>
              <a:rPr lang="fr-FR" sz="7200" b="1" dirty="0">
                <a:solidFill>
                  <a:schemeClr val="bg1">
                    <a:lumMod val="50000"/>
                  </a:schemeClr>
                </a:solidFill>
                <a:latin typeface="Arial Rounded MT Bold" panose="020F0704030504030204" pitchFamily="34" charset="0"/>
              </a:rPr>
            </a:br>
            <a:r>
              <a:rPr lang="fr-FR" sz="7200" b="1" dirty="0">
                <a:solidFill>
                  <a:schemeClr val="bg1">
                    <a:lumMod val="50000"/>
                  </a:schemeClr>
                </a:solidFill>
                <a:latin typeface="Arial Rounded MT Bold" panose="020F0704030504030204" pitchFamily="34" charset="0"/>
              </a:rPr>
              <a:t>d’hydrogène</a:t>
            </a:r>
            <a:endParaRPr lang="fr-FR" sz="8000" dirty="0">
              <a:solidFill>
                <a:schemeClr val="bg1">
                  <a:lumMod val="50000"/>
                </a:schemeClr>
              </a:solidFill>
              <a:latin typeface="Arial Rounded MT Bold" panose="020F0704030504030204" pitchFamily="34" charset="0"/>
            </a:endParaRPr>
          </a:p>
        </p:txBody>
      </p:sp>
      <p:grpSp>
        <p:nvGrpSpPr>
          <p:cNvPr id="3" name="Google Shape;15167;p51"/>
          <p:cNvGrpSpPr/>
          <p:nvPr/>
        </p:nvGrpSpPr>
        <p:grpSpPr>
          <a:xfrm>
            <a:off x="518914" y="439234"/>
            <a:ext cx="680119" cy="621701"/>
            <a:chOff x="6804422" y="-316297"/>
            <a:chExt cx="680119" cy="621701"/>
          </a:xfrm>
        </p:grpSpPr>
        <p:cxnSp>
          <p:nvCxnSpPr>
            <p:cNvPr id="4" name="Google Shape;15168;p51"/>
            <p:cNvCxnSpPr>
              <a:stCxn id="13"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5" name="Google Shape;15170;p51"/>
            <p:cNvCxnSpPr>
              <a:stCxn id="9"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6" name="Google Shape;15172;p51"/>
            <p:cNvGrpSpPr/>
            <p:nvPr/>
          </p:nvGrpSpPr>
          <p:grpSpPr>
            <a:xfrm>
              <a:off x="6834328" y="-286390"/>
              <a:ext cx="192787" cy="192787"/>
              <a:chOff x="6834328" y="-286390"/>
              <a:chExt cx="192787" cy="192787"/>
            </a:xfrm>
          </p:grpSpPr>
          <p:sp>
            <p:nvSpPr>
              <p:cNvPr id="13"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5174;p51"/>
            <p:cNvGrpSpPr/>
            <p:nvPr/>
          </p:nvGrpSpPr>
          <p:grpSpPr>
            <a:xfrm>
              <a:off x="7291941" y="112804"/>
              <a:ext cx="192600" cy="192600"/>
              <a:chOff x="7291941" y="112804"/>
              <a:chExt cx="192600" cy="192600"/>
            </a:xfrm>
          </p:grpSpPr>
          <p:sp>
            <p:nvSpPr>
              <p:cNvPr id="11"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5177;p51"/>
            <p:cNvGrpSpPr/>
            <p:nvPr/>
          </p:nvGrpSpPr>
          <p:grpSpPr>
            <a:xfrm>
              <a:off x="7002590" y="16208"/>
              <a:ext cx="192544" cy="192544"/>
              <a:chOff x="7002590" y="16208"/>
              <a:chExt cx="192544" cy="192544"/>
            </a:xfrm>
          </p:grpSpPr>
          <p:sp>
            <p:nvSpPr>
              <p:cNvPr id="9"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147;p51"/>
          <p:cNvGrpSpPr/>
          <p:nvPr/>
        </p:nvGrpSpPr>
        <p:grpSpPr>
          <a:xfrm rot="6260301">
            <a:off x="7878118" y="3692805"/>
            <a:ext cx="1348315" cy="1071071"/>
            <a:chOff x="343445" y="291733"/>
            <a:chExt cx="1348335" cy="1071087"/>
          </a:xfrm>
        </p:grpSpPr>
        <p:cxnSp>
          <p:nvCxnSpPr>
            <p:cNvPr id="16"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5149;p51"/>
            <p:cNvCxnSpPr>
              <a:stCxn id="29"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8" name="Google Shape;15151;p51"/>
            <p:cNvGrpSpPr/>
            <p:nvPr/>
          </p:nvGrpSpPr>
          <p:grpSpPr>
            <a:xfrm rot="5400000">
              <a:off x="815477" y="702670"/>
              <a:ext cx="405046" cy="405046"/>
              <a:chOff x="6834328" y="-286390"/>
              <a:chExt cx="192787" cy="192787"/>
            </a:xfrm>
          </p:grpSpPr>
          <p:sp>
            <p:nvSpPr>
              <p:cNvPr id="33" name="Google Shape;15152;p51"/>
              <p:cNvSpPr/>
              <p:nvPr/>
            </p:nvSpPr>
            <p:spPr>
              <a:xfrm rot="1373652">
                <a:off x="6834328" y="-286390"/>
                <a:ext cx="192787" cy="192787"/>
              </a:xfrm>
              <a:prstGeom prst="ellipse">
                <a:avLst/>
              </a:prstGeom>
              <a:solidFill>
                <a:srgbClr val="FF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5154;p51"/>
            <p:cNvGrpSpPr/>
            <p:nvPr/>
          </p:nvGrpSpPr>
          <p:grpSpPr>
            <a:xfrm rot="5400000">
              <a:off x="343445" y="1149300"/>
              <a:ext cx="192600" cy="192600"/>
              <a:chOff x="7291941" y="112804"/>
              <a:chExt cx="192600" cy="192600"/>
            </a:xfrm>
          </p:grpSpPr>
          <p:sp>
            <p:nvSpPr>
              <p:cNvPr id="31"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157;p51"/>
            <p:cNvGrpSpPr/>
            <p:nvPr/>
          </p:nvGrpSpPr>
          <p:grpSpPr>
            <a:xfrm rot="5400000">
              <a:off x="440097" y="859949"/>
              <a:ext cx="192544" cy="192544"/>
              <a:chOff x="7002590" y="16208"/>
              <a:chExt cx="192544" cy="192544"/>
            </a:xfrm>
          </p:grpSpPr>
          <p:sp>
            <p:nvSpPr>
              <p:cNvPr id="29"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5159;p51"/>
            <p:cNvGrpSpPr/>
            <p:nvPr/>
          </p:nvGrpSpPr>
          <p:grpSpPr>
            <a:xfrm rot="5400000">
              <a:off x="1369119" y="1040159"/>
              <a:ext cx="279329" cy="279329"/>
              <a:chOff x="6834328" y="-286390"/>
              <a:chExt cx="192787" cy="192787"/>
            </a:xfrm>
          </p:grpSpPr>
          <p:sp>
            <p:nvSpPr>
              <p:cNvPr id="27"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Google Shape;15162;p51"/>
            <p:cNvCxnSpPr>
              <a:stCxn id="33" idx="0"/>
              <a:endCxn id="27"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23" name="Google Shape;15163;p51"/>
            <p:cNvGrpSpPr/>
            <p:nvPr/>
          </p:nvGrpSpPr>
          <p:grpSpPr>
            <a:xfrm rot="5400000">
              <a:off x="1088028" y="324221"/>
              <a:ext cx="209501" cy="209501"/>
              <a:chOff x="6834328" y="-286390"/>
              <a:chExt cx="192787" cy="192787"/>
            </a:xfrm>
          </p:grpSpPr>
          <p:sp>
            <p:nvSpPr>
              <p:cNvPr id="25"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Google Shape;15166;p51"/>
            <p:cNvCxnSpPr>
              <a:stCxn id="33" idx="2"/>
              <a:endCxn id="25"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 xmlns:p14="http://schemas.microsoft.com/office/powerpoint/2010/main" val="116672916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C969D17-8AEA-6A21-1E60-A556E5E9010A}"/>
              </a:ext>
            </a:extLst>
          </p:cNvPr>
          <p:cNvSpPr txBox="1"/>
          <p:nvPr/>
        </p:nvSpPr>
        <p:spPr>
          <a:xfrm>
            <a:off x="111968" y="572642"/>
            <a:ext cx="6857999" cy="1154162"/>
          </a:xfrm>
          <a:prstGeom prst="rect">
            <a:avLst/>
          </a:prstGeom>
          <a:noFill/>
        </p:spPr>
        <p:txBody>
          <a:bodyPr wrap="square">
            <a:spAutoFit/>
          </a:bodyPr>
          <a:lstStyle/>
          <a:p>
            <a:r>
              <a:rPr lang="fr-FR" sz="2300" b="1" dirty="0">
                <a:latin typeface="Abel" panose="02000506030000020004" pitchFamily="2" charset="0"/>
              </a:rPr>
              <a:t>Le sulfure d'hydrogène (H₂S) est un composé chimique formé par la combinaison de deux atomes d'hydrogène et d'un atome de soufre. </a:t>
            </a:r>
          </a:p>
        </p:txBody>
      </p:sp>
      <p:sp>
        <p:nvSpPr>
          <p:cNvPr id="9" name="TextBox 8">
            <a:extLst>
              <a:ext uri="{FF2B5EF4-FFF2-40B4-BE49-F238E27FC236}">
                <a16:creationId xmlns="" xmlns:a16="http://schemas.microsoft.com/office/drawing/2014/main" id="{EB74C95B-5CB8-EFA9-8C56-DE64D312F038}"/>
              </a:ext>
            </a:extLst>
          </p:cNvPr>
          <p:cNvSpPr txBox="1"/>
          <p:nvPr/>
        </p:nvSpPr>
        <p:spPr>
          <a:xfrm>
            <a:off x="1744825" y="0"/>
            <a:ext cx="6176862" cy="584775"/>
          </a:xfrm>
          <a:prstGeom prst="rect">
            <a:avLst/>
          </a:prstGeom>
          <a:noFill/>
        </p:spPr>
        <p:txBody>
          <a:bodyPr wrap="square">
            <a:spAutoFit/>
          </a:bodyPr>
          <a:lstStyle/>
          <a:p>
            <a:r>
              <a:rPr lang="fr-FR" sz="3200" b="1" dirty="0">
                <a:solidFill>
                  <a:schemeClr val="bg1">
                    <a:lumMod val="50000"/>
                  </a:schemeClr>
                </a:solidFill>
                <a:latin typeface="Arial Rounded MT Bold" panose="020F0704030504030204" pitchFamily="34" charset="0"/>
              </a:rPr>
              <a:t>le sulfure d’hydrogène</a:t>
            </a:r>
            <a:endParaRPr lang="fr-FR" sz="3200" dirty="0"/>
          </a:p>
        </p:txBody>
      </p:sp>
      <p:sp>
        <p:nvSpPr>
          <p:cNvPr id="11" name="TextBox 10">
            <a:extLst>
              <a:ext uri="{FF2B5EF4-FFF2-40B4-BE49-F238E27FC236}">
                <a16:creationId xmlns="" xmlns:a16="http://schemas.microsoft.com/office/drawing/2014/main" id="{23C17235-2C11-AEBB-973F-7838AECB343C}"/>
              </a:ext>
            </a:extLst>
          </p:cNvPr>
          <p:cNvSpPr txBox="1"/>
          <p:nvPr/>
        </p:nvSpPr>
        <p:spPr>
          <a:xfrm>
            <a:off x="0" y="1564252"/>
            <a:ext cx="6755363" cy="3708708"/>
          </a:xfrm>
          <a:prstGeom prst="rect">
            <a:avLst/>
          </a:prstGeom>
          <a:noFill/>
        </p:spPr>
        <p:txBody>
          <a:bodyPr wrap="square">
            <a:spAutoFit/>
          </a:bodyPr>
          <a:lstStyle/>
          <a:p>
            <a:pPr algn="ctr"/>
            <a:r>
              <a:rPr lang="fr-FR" sz="2400" b="1" i="0" dirty="0">
                <a:solidFill>
                  <a:srgbClr val="00965F"/>
                </a:solidFill>
                <a:effectLst/>
                <a:latin typeface="Arial Rounded MT Bold" panose="020F0704030504030204" pitchFamily="34" charset="0"/>
              </a:rPr>
              <a:t>Propriétés</a:t>
            </a:r>
          </a:p>
          <a:p>
            <a:r>
              <a:rPr lang="fr-FR" sz="2300" b="1" i="0" dirty="0">
                <a:solidFill>
                  <a:schemeClr val="tx1"/>
                </a:solidFill>
                <a:effectLst/>
                <a:latin typeface="Abel" panose="02000506030000020004" pitchFamily="2" charset="0"/>
              </a:rPr>
              <a:t> </a:t>
            </a:r>
            <a:r>
              <a:rPr lang="fr-FR" sz="2300" b="1" i="0" dirty="0">
                <a:solidFill>
                  <a:srgbClr val="7030A0"/>
                </a:solidFill>
                <a:effectLst/>
                <a:latin typeface="Abel" panose="02000506030000020004" pitchFamily="2" charset="0"/>
              </a:rPr>
              <a:t>État</a:t>
            </a:r>
            <a:r>
              <a:rPr lang="fr-FR" sz="2300" b="1" i="0" dirty="0">
                <a:solidFill>
                  <a:schemeClr val="tx1"/>
                </a:solidFill>
                <a:effectLst/>
                <a:latin typeface="Abel" panose="02000506030000020004" pitchFamily="2" charset="0"/>
              </a:rPr>
              <a:t> </a:t>
            </a:r>
            <a:r>
              <a:rPr lang="fr-FR" sz="2300" b="1" i="0" dirty="0">
                <a:solidFill>
                  <a:srgbClr val="7030A0"/>
                </a:solidFill>
                <a:effectLst/>
                <a:latin typeface="Abel" panose="02000506030000020004" pitchFamily="2" charset="0"/>
              </a:rPr>
              <a:t>physique</a:t>
            </a:r>
            <a:r>
              <a:rPr lang="fr-FR" sz="2300" b="1" i="0" dirty="0">
                <a:solidFill>
                  <a:schemeClr val="tx1"/>
                </a:solidFill>
                <a:effectLst/>
                <a:latin typeface="Abel" panose="02000506030000020004" pitchFamily="2" charset="0"/>
              </a:rPr>
              <a:t> : À température ambiante, le sulfure d'hydrogène est un gaz incolore.</a:t>
            </a:r>
          </a:p>
          <a:p>
            <a:r>
              <a:rPr lang="fr-FR" sz="2300" b="1" i="0" dirty="0">
                <a:solidFill>
                  <a:schemeClr val="tx1"/>
                </a:solidFill>
                <a:effectLst/>
                <a:latin typeface="Abel" panose="02000506030000020004" pitchFamily="2" charset="0"/>
              </a:rPr>
              <a:t> </a:t>
            </a:r>
            <a:r>
              <a:rPr lang="fr-FR" sz="2300" b="1" i="0" dirty="0">
                <a:solidFill>
                  <a:srgbClr val="7030A0"/>
                </a:solidFill>
                <a:effectLst/>
                <a:latin typeface="Abel" panose="02000506030000020004" pitchFamily="2" charset="0"/>
              </a:rPr>
              <a:t>Odeur</a:t>
            </a:r>
            <a:r>
              <a:rPr lang="fr-FR" sz="2300" b="1" i="0" dirty="0">
                <a:solidFill>
                  <a:schemeClr val="tx1"/>
                </a:solidFill>
                <a:effectLst/>
                <a:latin typeface="Abel" panose="02000506030000020004" pitchFamily="2" charset="0"/>
              </a:rPr>
              <a:t> : Il a une odeur caractéristique d'œuf pourri, ce qui le rend facilement identifiable.</a:t>
            </a:r>
          </a:p>
          <a:p>
            <a:r>
              <a:rPr lang="fr-FR" sz="2300" b="1" i="0" dirty="0">
                <a:solidFill>
                  <a:schemeClr val="tx1"/>
                </a:solidFill>
                <a:effectLst/>
                <a:latin typeface="Abel" panose="02000506030000020004" pitchFamily="2" charset="0"/>
              </a:rPr>
              <a:t> </a:t>
            </a:r>
            <a:r>
              <a:rPr lang="fr-FR" sz="2300" b="1" i="0" dirty="0">
                <a:solidFill>
                  <a:srgbClr val="7030A0"/>
                </a:solidFill>
                <a:effectLst/>
                <a:latin typeface="Abel" panose="02000506030000020004" pitchFamily="2" charset="0"/>
              </a:rPr>
              <a:t>Toxicité</a:t>
            </a:r>
            <a:r>
              <a:rPr lang="fr-FR" sz="2300" b="1" i="0" dirty="0">
                <a:solidFill>
                  <a:schemeClr val="tx1"/>
                </a:solidFill>
                <a:effectLst/>
                <a:latin typeface="Abel" panose="02000506030000020004" pitchFamily="2" charset="0"/>
              </a:rPr>
              <a:t> : Le H₂S est extrêmement toxique et peut être mortel à des concentrations élevées. Il est important de manipuler ce gaz avec précaution, car il peut provoquer des irritations des voies respiratoires et des effets neurologiques. </a:t>
            </a:r>
            <a:endParaRPr lang="fr-FR" sz="2300" b="1" dirty="0">
              <a:solidFill>
                <a:schemeClr val="tx1"/>
              </a:solidFill>
              <a:latin typeface="Abel" panose="02000506030000020004" pitchFamily="2" charset="0"/>
            </a:endParaRPr>
          </a:p>
        </p:txBody>
      </p:sp>
      <p:pic>
        <p:nvPicPr>
          <p:cNvPr id="3" name="Picture 2">
            <a:extLst>
              <a:ext uri="{FF2B5EF4-FFF2-40B4-BE49-F238E27FC236}">
                <a16:creationId xmlns="" xmlns:a16="http://schemas.microsoft.com/office/drawing/2014/main" id="{EF67B5E9-56A8-B409-9B68-E77C5EAA0B0A}"/>
              </a:ext>
            </a:extLst>
          </p:cNvPr>
          <p:cNvPicPr>
            <a:picLocks noChangeAspect="1"/>
          </p:cNvPicPr>
          <p:nvPr/>
        </p:nvPicPr>
        <p:blipFill>
          <a:blip r:embed="rId3"/>
          <a:stretch>
            <a:fillRect/>
          </a:stretch>
        </p:blipFill>
        <p:spPr>
          <a:xfrm>
            <a:off x="7130156" y="3584524"/>
            <a:ext cx="1454007" cy="145400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CED0A3D9-CFC8-A698-B806-7A85102FDE34}"/>
              </a:ext>
            </a:extLst>
          </p:cNvPr>
          <p:cNvPicPr>
            <a:picLocks noChangeAspect="1"/>
          </p:cNvPicPr>
          <p:nvPr/>
        </p:nvPicPr>
        <p:blipFill>
          <a:blip r:embed="rId4"/>
          <a:stretch>
            <a:fillRect/>
          </a:stretch>
        </p:blipFill>
        <p:spPr>
          <a:xfrm>
            <a:off x="7130155" y="1832821"/>
            <a:ext cx="1500659" cy="15006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 xmlns:a16="http://schemas.microsoft.com/office/drawing/2014/main" id="{1CC62CF1-2F30-E1E2-DAE6-107466115E60}"/>
              </a:ext>
            </a:extLst>
          </p:cNvPr>
          <p:cNvPicPr>
            <a:picLocks noChangeAspect="1"/>
          </p:cNvPicPr>
          <p:nvPr/>
        </p:nvPicPr>
        <p:blipFill>
          <a:blip r:embed="rId5"/>
          <a:stretch>
            <a:fillRect/>
          </a:stretch>
        </p:blipFill>
        <p:spPr>
          <a:xfrm>
            <a:off x="7081935" y="222063"/>
            <a:ext cx="1594912" cy="133691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481785778"/>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1000"/>
                                        <p:tgtEl>
                                          <p:spTgt spid="11">
                                            <p:txEl>
                                              <p:pRg st="1" end="1"/>
                                            </p:txEl>
                                          </p:spTgt>
                                        </p:tgtEl>
                                      </p:cBhvr>
                                    </p:animEffect>
                                    <p:anim calcmode="lin" valueType="num">
                                      <p:cBhvr>
                                        <p:cTn id="3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1000"/>
                                        <p:tgtEl>
                                          <p:spTgt spid="11">
                                            <p:txEl>
                                              <p:pRg st="2" end="2"/>
                                            </p:txEl>
                                          </p:spTgt>
                                        </p:tgtEl>
                                      </p:cBhvr>
                                    </p:animEffect>
                                    <p:anim calcmode="lin" valueType="num">
                                      <p:cBhvr>
                                        <p:cTn id="4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Effect transition="in" filter="fade">
                                      <p:cBhvr>
                                        <p:cTn id="55" dur="1000"/>
                                        <p:tgtEl>
                                          <p:spTgt spid="11">
                                            <p:txEl>
                                              <p:pRg st="3" end="3"/>
                                            </p:txEl>
                                          </p:spTgt>
                                        </p:tgtEl>
                                      </p:cBhvr>
                                    </p:animEffect>
                                    <p:anim calcmode="lin" valueType="num">
                                      <p:cBhvr>
                                        <p:cTn id="5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EEB6F87-F523-7CE5-667B-01061277A942}"/>
              </a:ext>
            </a:extLst>
          </p:cNvPr>
          <p:cNvSpPr txBox="1"/>
          <p:nvPr/>
        </p:nvSpPr>
        <p:spPr>
          <a:xfrm>
            <a:off x="2146040" y="79538"/>
            <a:ext cx="4572000" cy="954107"/>
          </a:xfrm>
          <a:prstGeom prst="rect">
            <a:avLst/>
          </a:prstGeom>
          <a:noFill/>
        </p:spPr>
        <p:txBody>
          <a:bodyPr wrap="square">
            <a:spAutoFit/>
          </a:bodyPr>
          <a:lstStyle/>
          <a:p>
            <a:pPr algn="ctr"/>
            <a:r>
              <a:rPr lang="fr-FR" sz="2800" b="1" i="0" dirty="0">
                <a:solidFill>
                  <a:srgbClr val="00965F"/>
                </a:solidFill>
                <a:effectLst/>
                <a:latin typeface="Arial Rounded MT Bold" panose="020F0704030504030204" pitchFamily="34" charset="0"/>
              </a:rPr>
              <a:t>Production </a:t>
            </a:r>
            <a:r>
              <a:rPr lang="fr-FR" sz="2800" b="1" dirty="0">
                <a:solidFill>
                  <a:srgbClr val="00965F"/>
                </a:solidFill>
                <a:latin typeface="Arial Rounded MT Bold" panose="020F0704030504030204" pitchFamily="34" charset="0"/>
              </a:rPr>
              <a:t/>
            </a:r>
            <a:br>
              <a:rPr lang="fr-FR" sz="2800" b="1" dirty="0">
                <a:solidFill>
                  <a:srgbClr val="00965F"/>
                </a:solidFill>
                <a:latin typeface="Arial Rounded MT Bold" panose="020F0704030504030204" pitchFamily="34" charset="0"/>
              </a:rPr>
            </a:br>
            <a:endParaRPr lang="fr-FR" sz="2800" b="1" dirty="0">
              <a:solidFill>
                <a:srgbClr val="00965F"/>
              </a:solidFill>
              <a:latin typeface="Arial Rounded MT Bold" panose="020F0704030504030204" pitchFamily="34" charset="0"/>
            </a:endParaRPr>
          </a:p>
        </p:txBody>
      </p:sp>
      <p:sp>
        <p:nvSpPr>
          <p:cNvPr id="7" name="TextBox 6">
            <a:extLst>
              <a:ext uri="{FF2B5EF4-FFF2-40B4-BE49-F238E27FC236}">
                <a16:creationId xmlns="" xmlns:a16="http://schemas.microsoft.com/office/drawing/2014/main" id="{557749A8-A0E9-4F70-9538-49C8DCDC4CB1}"/>
              </a:ext>
            </a:extLst>
          </p:cNvPr>
          <p:cNvSpPr txBox="1"/>
          <p:nvPr/>
        </p:nvSpPr>
        <p:spPr>
          <a:xfrm>
            <a:off x="951722" y="826267"/>
            <a:ext cx="7501812" cy="3970318"/>
          </a:xfrm>
          <a:prstGeom prst="rect">
            <a:avLst/>
          </a:prstGeom>
          <a:noFill/>
        </p:spPr>
        <p:txBody>
          <a:bodyPr wrap="square">
            <a:spAutoFit/>
          </a:bodyPr>
          <a:lstStyle/>
          <a:p>
            <a:r>
              <a:rPr lang="fr-FR" sz="2800" b="1" i="0" dirty="0">
                <a:solidFill>
                  <a:schemeClr val="tx1"/>
                </a:solidFill>
                <a:effectLst/>
                <a:latin typeface="Abel" panose="02000506030000020004" pitchFamily="2" charset="0"/>
              </a:rPr>
              <a:t>Le  sulfure d'hydrogène se forme naturellement lors de la décomposition de matières organiques en absence d'oxygène (anaérobie). Il peut également être produit par des processus industriels, notamment :</a:t>
            </a:r>
          </a:p>
          <a:p>
            <a:pPr marL="342900" indent="-342900">
              <a:buFont typeface="Arial" panose="020B0604020202020204" pitchFamily="34" charset="0"/>
              <a:buChar char="•"/>
            </a:pPr>
            <a:r>
              <a:rPr lang="fr-FR" sz="2800" b="1" i="0" dirty="0">
                <a:solidFill>
                  <a:schemeClr val="tx1"/>
                </a:solidFill>
                <a:effectLst/>
                <a:latin typeface="Abel" panose="02000506030000020004" pitchFamily="2" charset="0"/>
              </a:rPr>
              <a:t> La désulfuration de combustibles fossiles. </a:t>
            </a:r>
          </a:p>
          <a:p>
            <a:pPr marL="342900" indent="-342900">
              <a:buFont typeface="Arial" panose="020B0604020202020204" pitchFamily="34" charset="0"/>
              <a:buChar char="•"/>
            </a:pPr>
            <a:r>
              <a:rPr lang="fr-FR" sz="2800" b="1" i="0" dirty="0">
                <a:solidFill>
                  <a:schemeClr val="tx1"/>
                </a:solidFill>
                <a:effectLst/>
                <a:latin typeface="Abel" panose="02000506030000020004" pitchFamily="2" charset="0"/>
              </a:rPr>
              <a:t>La fermentation de matières organiques</a:t>
            </a:r>
          </a:p>
          <a:p>
            <a:pPr marL="342900" indent="-342900">
              <a:buFont typeface="Arial" panose="020B0604020202020204" pitchFamily="34" charset="0"/>
              <a:buChar char="•"/>
            </a:pPr>
            <a:r>
              <a:rPr lang="fr-FR" sz="2800" b="1" i="0" dirty="0">
                <a:solidFill>
                  <a:schemeClr val="tx1"/>
                </a:solidFill>
                <a:effectLst/>
                <a:latin typeface="Abel" panose="02000506030000020004" pitchFamily="2" charset="0"/>
              </a:rPr>
              <a:t> La réaction de certains acides avec des sulfures métalliques.</a:t>
            </a:r>
            <a:endParaRPr lang="fr-FR" sz="2800" b="1" dirty="0">
              <a:solidFill>
                <a:schemeClr val="tx1"/>
              </a:solidFill>
              <a:latin typeface="Abel" panose="02000506030000020004" pitchFamily="2" charset="0"/>
            </a:endParaRPr>
          </a:p>
        </p:txBody>
      </p:sp>
    </p:spTree>
    <p:extLst>
      <p:ext uri="{BB962C8B-B14F-4D97-AF65-F5344CB8AC3E}">
        <p14:creationId xmlns="" xmlns:p14="http://schemas.microsoft.com/office/powerpoint/2010/main" val="124433978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1049</Words>
  <Application>Microsoft Office PowerPoint</Application>
  <PresentationFormat>Affichage à l'écran (16:9)</PresentationFormat>
  <Paragraphs>59</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Hammersmith One</vt:lpstr>
      <vt:lpstr>Abel</vt:lpstr>
      <vt:lpstr>Arial Rounded MT Bold</vt:lpstr>
      <vt:lpstr>Placeholder Font</vt:lpstr>
      <vt:lpstr>Roboto Condensed Light</vt:lpstr>
      <vt:lpstr>Science Subject for High School - 10th Grade: Atoms and the Periodic Table by Slidesgo</vt:lpstr>
      <vt:lpstr>S</vt:lpstr>
      <vt:lpstr>Composés  de  soufre</vt:lpstr>
      <vt:lpstr>Diapositive 3</vt:lpstr>
      <vt:lpstr>Diapositive 4</vt:lpstr>
      <vt:lpstr>Diapositive 5</vt:lpstr>
      <vt:lpstr>Diapositive 6</vt:lpstr>
      <vt:lpstr>le sulfure d’hydrogène</vt:lpstr>
      <vt:lpstr>Diapositive 8</vt:lpstr>
      <vt:lpstr>Diapositive 9</vt:lpstr>
      <vt:lpstr>Diapositive 10</vt:lpstr>
      <vt:lpstr>Diapositive 11</vt:lpstr>
      <vt:lpstr> fabrication de l’acide sulfurique  et son utilisation  </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DH</dc:creator>
  <cp:lastModifiedBy>DH</cp:lastModifiedBy>
  <cp:revision>76</cp:revision>
  <dcterms:modified xsi:type="dcterms:W3CDTF">2025-03-13T20:49:16Z</dcterms:modified>
</cp:coreProperties>
</file>