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58" r:id="rId5"/>
    <p:sldId id="273" r:id="rId6"/>
    <p:sldId id="274" r:id="rId7"/>
    <p:sldId id="275" r:id="rId8"/>
    <p:sldId id="276" r:id="rId9"/>
    <p:sldId id="277" r:id="rId10"/>
    <p:sldId id="278" r:id="rId11"/>
    <p:sldId id="279" r:id="rId12"/>
    <p:sldId id="280" r:id="rId13"/>
    <p:sldId id="281" r:id="rId14"/>
    <p:sldId id="282" r:id="rId15"/>
    <p:sldId id="28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8189DCA-6875-480D-A964-DCE2858D49E2}">
          <p14:sldIdLst>
            <p14:sldId id="256"/>
            <p14:sldId id="257"/>
            <p14:sldId id="272"/>
            <p14:sldId id="258"/>
            <p14:sldId id="273"/>
            <p14:sldId id="274"/>
            <p14:sldId id="275"/>
            <p14:sldId id="276"/>
            <p14:sldId id="277"/>
            <p14:sldId id="278"/>
            <p14:sldId id="279"/>
            <p14:sldId id="280"/>
            <p14:sldId id="281"/>
            <p14:sldId id="282"/>
            <p14:sldId id="2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07000"/>
              </a:lnSpc>
              <a:spcAft>
                <a:spcPts val="800"/>
              </a:spcAft>
            </a:pPr>
            <a:r>
              <a:rPr lang="fr-FR" sz="4000" b="1" kern="100" dirty="0">
                <a:effectLst/>
                <a:ea typeface="Calibri" panose="020F0502020204030204" pitchFamily="34" charset="0"/>
                <a:cs typeface="Arial" panose="020B0604020202020204" pitchFamily="34" charset="0"/>
              </a:rPr>
              <a:t>Lecture VI</a:t>
            </a:r>
            <a:br>
              <a:rPr lang="fr-FR" sz="4000" b="1" kern="100" dirty="0">
                <a:effectLst/>
                <a:ea typeface="Calibri" panose="020F0502020204030204" pitchFamily="34" charset="0"/>
                <a:cs typeface="Arial" panose="020B0604020202020204" pitchFamily="34" charset="0"/>
              </a:rPr>
            </a:br>
            <a:br>
              <a:rPr lang="fr-FR" sz="4000" b="1"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First-Past-The-Post: Analytical Study</a:t>
            </a:r>
            <a:br>
              <a:rPr lang="en-US" sz="4000" b="1"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endParaRPr lang="fr-FR" sz="40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77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600" b="1" kern="0" dirty="0">
                <a:solidFill>
                  <a:srgbClr val="1D2228"/>
                </a:solidFill>
                <a:effectLst/>
                <a:latin typeface="+mj-lt"/>
                <a:ea typeface="Times New Roman" panose="02020603050405020304" pitchFamily="18" charset="0"/>
                <a:cs typeface="Arial" panose="020B0604020202020204" pitchFamily="34" charset="0"/>
              </a:rPr>
              <a:t>4. FPTP in Practice</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ea typeface="Times New Roman" panose="02020603050405020304" pitchFamily="18" charset="0"/>
                <a:cs typeface="Arial" panose="020B0604020202020204" pitchFamily="34" charset="0"/>
              </a:rPr>
              <a:t>A prominent example of FPTP failure to represent majority votes in Britain is the 2015 general election. In that election, the conservative party won an overall majority of seats in the House of Commons, even though they received only 36.8% of the popular votes. This means that more than 63% of voters did not support the conservative party, but they still formed the government with a majority of seats.</a:t>
            </a:r>
            <a:endParaRPr lang="fr-FR" sz="2800" kern="100" dirty="0">
              <a:effectLst/>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063866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600" b="1" kern="0" dirty="0">
                <a:solidFill>
                  <a:srgbClr val="1D2228"/>
                </a:solidFill>
                <a:effectLst/>
                <a:latin typeface="+mj-lt"/>
                <a:ea typeface="Times New Roman" panose="02020603050405020304" pitchFamily="18" charset="0"/>
                <a:cs typeface="Arial" panose="020B0604020202020204" pitchFamily="34" charset="0"/>
              </a:rPr>
              <a:t>4. FPTP in Practice</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ea typeface="Times New Roman" panose="02020603050405020304" pitchFamily="18" charset="0"/>
                <a:cs typeface="Arial" panose="020B0604020202020204" pitchFamily="34" charset="0"/>
              </a:rPr>
              <a:t>Another example is the 2017 general election, where the Conservative Party again won the most seats, but failed to secure a majority. They received 42.4% of the popular vote, but this was not enough to form a majority government. Conversely, the </a:t>
            </a:r>
            <a:r>
              <a:rPr lang="en-US" sz="2800" kern="0" dirty="0" err="1">
                <a:solidFill>
                  <a:srgbClr val="1D2228"/>
                </a:solidFill>
                <a:effectLst/>
                <a:ea typeface="Times New Roman" panose="02020603050405020304" pitchFamily="18" charset="0"/>
                <a:cs typeface="Arial" panose="020B0604020202020204" pitchFamily="34" charset="0"/>
              </a:rPr>
              <a:t>Labour</a:t>
            </a:r>
            <a:r>
              <a:rPr lang="en-US" sz="2800" kern="0" dirty="0">
                <a:solidFill>
                  <a:srgbClr val="1D2228"/>
                </a:solidFill>
                <a:effectLst/>
                <a:ea typeface="Times New Roman" panose="02020603050405020304" pitchFamily="18" charset="0"/>
                <a:cs typeface="Arial" panose="020B0604020202020204" pitchFamily="34" charset="0"/>
              </a:rPr>
              <a:t> Party received 40% of the popular vote but ended up with fewer seats overall.</a:t>
            </a:r>
            <a:endParaRPr lang="fr-FR" sz="2800" kern="100" dirty="0">
              <a:effectLst/>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115001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ea typeface="Times New Roman" panose="02020603050405020304" pitchFamily="18" charset="0"/>
                <a:cs typeface="Arial" panose="020B0604020202020204" pitchFamily="34" charset="0"/>
              </a:rPr>
              <a:t>In both examples, FPTP did not accurately reflect the will of the majority of voters and created discrepancies between the percentage of seats won and the percentage of votes cast. Critics argue that this kind of discrepancy undermines the democratic principles of representation and fairness.</a:t>
            </a:r>
            <a:endParaRPr lang="fr-FR" sz="2800" kern="100" dirty="0">
              <a:effectLst/>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36413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850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600" b="1" kern="0" dirty="0">
                <a:solidFill>
                  <a:srgbClr val="1D2228"/>
                </a:solidFill>
                <a:latin typeface="+mj-lt"/>
                <a:ea typeface="Times New Roman" panose="02020603050405020304" pitchFamily="18" charset="0"/>
                <a:cs typeface="Arial" panose="020B0604020202020204" pitchFamily="34" charset="0"/>
              </a:rPr>
              <a:t>5</a:t>
            </a:r>
            <a:r>
              <a:rPr lang="en-US" sz="3600" b="1" kern="0" dirty="0">
                <a:solidFill>
                  <a:srgbClr val="1D2228"/>
                </a:solidFill>
                <a:effectLst/>
                <a:latin typeface="+mj-lt"/>
                <a:ea typeface="Times New Roman" panose="02020603050405020304" pitchFamily="18" charset="0"/>
                <a:cs typeface="Arial" panose="020B0604020202020204" pitchFamily="34" charset="0"/>
              </a:rPr>
              <a:t>. Impact on Party Politics:</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latin typeface="Times New Roman" panose="02020603050405020304" pitchFamily="18" charset="0"/>
                <a:ea typeface="Times New Roman" panose="02020603050405020304" pitchFamily="18" charset="0"/>
                <a:cs typeface="Arial" panose="020B0604020202020204" pitchFamily="34" charset="0"/>
              </a:rPr>
              <a:t>FPTP has influenced the behavior and strategies of political parties in Britain. The system encourages parties to concentrate their efforts in key swing constituencies, often leading to a focus on targeting competitive seats rather than campaigning nationwide. Additionally, FPTP has historically favored the Conservative and </a:t>
            </a:r>
            <a:r>
              <a:rPr lang="en-US" sz="2800" kern="0" dirty="0" err="1">
                <a:solidFill>
                  <a:srgbClr val="1D2228"/>
                </a:solidFill>
                <a:effectLst/>
                <a:latin typeface="Times New Roman" panose="02020603050405020304" pitchFamily="18" charset="0"/>
                <a:ea typeface="Times New Roman" panose="02020603050405020304" pitchFamily="18" charset="0"/>
                <a:cs typeface="Arial" panose="020B0604020202020204" pitchFamily="34" charset="0"/>
              </a:rPr>
              <a:t>Labour</a:t>
            </a:r>
            <a:r>
              <a:rPr lang="en-US" sz="2800" kern="0" dirty="0">
                <a:solidFill>
                  <a:srgbClr val="1D2228"/>
                </a:solidFill>
                <a:effectLst/>
                <a:latin typeface="Times New Roman" panose="02020603050405020304" pitchFamily="18" charset="0"/>
                <a:ea typeface="Times New Roman" panose="02020603050405020304" pitchFamily="18" charset="0"/>
                <a:cs typeface="Arial" panose="020B0604020202020204" pitchFamily="34" charset="0"/>
              </a:rPr>
              <a:t> parties, making it challenging for smaller parties to gain significant representation.</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59854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10000"/>
          </a:bodyPr>
          <a:lstStyle/>
          <a:p>
            <a:pPr>
              <a:lnSpc>
                <a:spcPct val="200000"/>
              </a:lnSpc>
              <a:spcAft>
                <a:spcPts val="800"/>
              </a:spcAft>
            </a:pPr>
            <a:r>
              <a:rPr lang="en-US" sz="3600" b="1" kern="0" dirty="0">
                <a:solidFill>
                  <a:srgbClr val="1D2228"/>
                </a:solidFill>
                <a:effectLst/>
                <a:latin typeface="+mj-lt"/>
                <a:ea typeface="Times New Roman" panose="02020603050405020304" pitchFamily="18" charset="0"/>
                <a:cs typeface="Arial" panose="020B0604020202020204" pitchFamily="34" charset="0"/>
              </a:rPr>
              <a:t>5. Alternative Electoral Systems:</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ea typeface="Times New Roman" panose="02020603050405020304" pitchFamily="18" charset="0"/>
                <a:cs typeface="Arial" panose="020B0604020202020204" pitchFamily="34" charset="0"/>
              </a:rPr>
              <a:t>Critics of FPTP have proposed alternative electoral systems, such as </a:t>
            </a:r>
            <a:r>
              <a:rPr lang="en-US" sz="2800" b="1" kern="0" dirty="0">
                <a:solidFill>
                  <a:srgbClr val="1D2228"/>
                </a:solidFill>
                <a:effectLst/>
                <a:ea typeface="Times New Roman" panose="02020603050405020304" pitchFamily="18" charset="0"/>
                <a:cs typeface="Arial" panose="020B0604020202020204" pitchFamily="34" charset="0"/>
              </a:rPr>
              <a:t>Proportional Representation (PR) </a:t>
            </a:r>
            <a:r>
              <a:rPr lang="en-US" sz="2800" kern="0" dirty="0">
                <a:solidFill>
                  <a:srgbClr val="1D2228"/>
                </a:solidFill>
                <a:effectLst/>
                <a:ea typeface="Times New Roman" panose="02020603050405020304" pitchFamily="18" charset="0"/>
                <a:cs typeface="Arial" panose="020B0604020202020204" pitchFamily="34" charset="0"/>
              </a:rPr>
              <a:t>or a hybrid system like the </a:t>
            </a:r>
            <a:r>
              <a:rPr lang="en-US" sz="2800" b="1" kern="0" dirty="0">
                <a:solidFill>
                  <a:srgbClr val="1D2228"/>
                </a:solidFill>
                <a:effectLst/>
                <a:ea typeface="Times New Roman" panose="02020603050405020304" pitchFamily="18" charset="0"/>
                <a:cs typeface="Arial" panose="020B0604020202020204" pitchFamily="34" charset="0"/>
              </a:rPr>
              <a:t>Additional Member System (AMS). </a:t>
            </a:r>
            <a:r>
              <a:rPr lang="en-US" sz="2800" kern="0" dirty="0">
                <a:solidFill>
                  <a:srgbClr val="1D2228"/>
                </a:solidFill>
                <a:effectLst/>
                <a:ea typeface="Times New Roman" panose="02020603050405020304" pitchFamily="18" charset="0"/>
                <a:cs typeface="Arial" panose="020B0604020202020204" pitchFamily="34" charset="0"/>
              </a:rPr>
              <a:t>These systems aim to address the perceived shortcomings of FPTP by ensuring a more proportional allocation of seats and greater representation for smaller parties.</a:t>
            </a:r>
            <a:endParaRPr lang="fr-FR" sz="2800" kern="100" dirty="0">
              <a:effectLst/>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19982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77500" lnSpcReduction="20000"/>
          </a:bodyPr>
          <a:lstStyle/>
          <a:p>
            <a:pPr>
              <a:lnSpc>
                <a:spcPct val="200000"/>
              </a:lnSpc>
              <a:spcAft>
                <a:spcPts val="800"/>
              </a:spcAft>
            </a:pPr>
            <a:r>
              <a:rPr lang="en-US" sz="3600" b="1" kern="0" dirty="0">
                <a:solidFill>
                  <a:srgbClr val="1D2228"/>
                </a:solidFill>
                <a:effectLst/>
                <a:latin typeface="+mj-lt"/>
                <a:ea typeface="Times New Roman" panose="02020603050405020304" pitchFamily="18" charset="0"/>
                <a:cs typeface="Arial" panose="020B0604020202020204" pitchFamily="34" charset="0"/>
              </a:rPr>
              <a:t>Conclusion:</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100" dirty="0">
                <a:solidFill>
                  <a:srgbClr val="1D2228"/>
                </a:solidFill>
                <a:effectLst/>
                <a:ea typeface="Calibri" panose="020F0502020204030204" pitchFamily="34" charset="0"/>
                <a:cs typeface="Arial" panose="020B0604020202020204" pitchFamily="34" charset="0"/>
              </a:rPr>
              <a:t>Overall, the FPTP system has its advantages in terms of simplicity and constituency representation, but it also has significant drawbacks in terms of disproportionate results, limited party representation, and discouraging voter turnout. These criticisms have led to calls for electoral reform in Britain, with proponents advocating for alternative systems such as proportional representation to ensure a fairer and more representative democracy.</a:t>
            </a:r>
            <a:endParaRPr lang="fr-FR" sz="2800" kern="100" dirty="0">
              <a:effectLst/>
              <a:ea typeface="Calibri" panose="020F0502020204030204" pitchFamily="34" charset="0"/>
              <a:cs typeface="Arial" panose="020B0604020202020204" pitchFamily="34" charset="0"/>
            </a:endParaRPr>
          </a:p>
          <a:p>
            <a:pP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854478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fontScale="550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6500" b="1" kern="100" dirty="0">
                <a:solidFill>
                  <a:srgbClr val="1D2228"/>
                </a:solidFill>
                <a:latin typeface="+mj-lt"/>
                <a:ea typeface="Calibri" panose="020F0502020204030204" pitchFamily="34" charset="0"/>
                <a:cs typeface="Arial" panose="020B0604020202020204" pitchFamily="34" charset="0"/>
              </a:rPr>
              <a:t>Introduction</a:t>
            </a:r>
          </a:p>
          <a:p>
            <a:pPr marL="0" indent="0">
              <a:lnSpc>
                <a:spcPct val="220000"/>
              </a:lnSpc>
              <a:buNone/>
            </a:pPr>
            <a:r>
              <a:rPr lang="en-US" sz="4400" i="0" dirty="0">
                <a:solidFill>
                  <a:schemeClr val="tx1"/>
                </a:solidFill>
                <a:effectLst/>
              </a:rPr>
              <a:t>General elections in Britain are pivotal events that shape the country's political landscape and determine the composition of the House of Commons. These elections are characterized by a complex interplay of factors, including historical legacies, party dynamics, voter behavior, and other socio-economic factors.</a:t>
            </a:r>
            <a:endParaRPr lang="en-US" sz="4400" dirty="0">
              <a:solidFill>
                <a:schemeClr val="tx1"/>
              </a:solidFill>
            </a:endParaRPr>
          </a:p>
          <a:p>
            <a:pPr marL="0" indent="0">
              <a:lnSpc>
                <a:spcPct val="220000"/>
              </a:lnSpc>
              <a:buNone/>
            </a:pPr>
            <a:r>
              <a:rPr lang="en-US" sz="4400" i="0" dirty="0">
                <a:solidFill>
                  <a:schemeClr val="tx1"/>
                </a:solidFill>
                <a:effectLst/>
              </a:rPr>
              <a:t> Understanding the dynamics of general elections is crucial for comprehending the functioning of the British political system and the forces that drive electoral outcomes. </a:t>
            </a:r>
            <a:endParaRPr lang="en-US" sz="4400" kern="100" dirty="0">
              <a:solidFill>
                <a:schemeClr val="tx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742950" indent="-742950">
              <a:buAutoNum type="arabicPeriod"/>
            </a:pPr>
            <a:r>
              <a:rPr lang="en-US" sz="4000" b="1" kern="100" dirty="0">
                <a:solidFill>
                  <a:srgbClr val="1D2228"/>
                </a:solidFill>
                <a:latin typeface="+mj-lt"/>
                <a:ea typeface="Calibri" panose="020F0502020204030204" pitchFamily="34" charset="0"/>
                <a:cs typeface="Arial" panose="020B0604020202020204" pitchFamily="34" charset="0"/>
              </a:rPr>
              <a:t>Definition</a:t>
            </a:r>
          </a:p>
          <a:p>
            <a:pPr marL="0" indent="0">
              <a:lnSpc>
                <a:spcPct val="200000"/>
              </a:lnSpc>
              <a:buNone/>
            </a:pPr>
            <a:r>
              <a:rPr lang="en-US" sz="2800" kern="0" dirty="0">
                <a:solidFill>
                  <a:srgbClr val="1D2228"/>
                </a:solidFill>
                <a:effectLst/>
                <a:ea typeface="Times New Roman" panose="02020603050405020304" pitchFamily="18" charset="0"/>
                <a:cs typeface="Arial" panose="020B0604020202020204" pitchFamily="34" charset="0"/>
              </a:rPr>
              <a:t>First-Past-the-Post has a long history in Britain, dating back to the 18</a:t>
            </a:r>
            <a:r>
              <a:rPr lang="en-US" sz="2800" kern="0" baseline="30000" dirty="0">
                <a:solidFill>
                  <a:srgbClr val="1D2228"/>
                </a:solidFill>
                <a:effectLst/>
                <a:ea typeface="Times New Roman" panose="02020603050405020304" pitchFamily="18" charset="0"/>
                <a:cs typeface="Arial" panose="020B0604020202020204" pitchFamily="34" charset="0"/>
              </a:rPr>
              <a:t>th</a:t>
            </a:r>
            <a:r>
              <a:rPr lang="en-US" sz="2800" kern="0" dirty="0">
                <a:solidFill>
                  <a:srgbClr val="1D2228"/>
                </a:solidFill>
                <a:effectLst/>
                <a:ea typeface="Times New Roman" panose="02020603050405020304" pitchFamily="18" charset="0"/>
                <a:cs typeface="Arial" panose="020B0604020202020204" pitchFamily="34" charset="0"/>
              </a:rPr>
              <a:t> century. Under this electoral system, each constituency elects a single representative, and the candidate who receives the most votes wins the seat, regardless of the margin of victory. The system operates on a winner-takes-all basis, where the candidate with the plurality of votes secures the seat.</a:t>
            </a:r>
            <a:endParaRPr lang="fr-FR" sz="2800" kern="100" dirty="0">
              <a:effectLst/>
              <a:ea typeface="Calibri" panose="020F0502020204030204" pitchFamily="34" charset="0"/>
              <a:cs typeface="Arial" panose="020B0604020202020204" pitchFamily="34" charset="0"/>
            </a:endParaRPr>
          </a:p>
          <a:p>
            <a:pPr marL="0" indent="0">
              <a:buNone/>
            </a:pPr>
            <a:endParaRPr lang="en-US" sz="4000" b="1" kern="100" dirty="0">
              <a:solidFill>
                <a:srgbClr val="1D2228"/>
              </a:solidFill>
              <a:latin typeface="+mj-lt"/>
              <a:ea typeface="Calibri" panose="020F0502020204030204" pitchFamily="34" charset="0"/>
              <a:cs typeface="Arial" panose="020B0604020202020204" pitchFamily="34" charset="0"/>
            </a:endParaRPr>
          </a:p>
          <a:p>
            <a:pPr marL="0" indent="0">
              <a:buNone/>
            </a:pPr>
            <a:endParaRPr lang="en-US" sz="4000" b="1" kern="100" dirty="0">
              <a:solidFill>
                <a:srgbClr val="1D2228"/>
              </a:solidFill>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149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2. </a:t>
            </a:r>
            <a:r>
              <a:rPr lang="en-US" sz="3600" b="1" kern="0" dirty="0">
                <a:solidFill>
                  <a:schemeClr val="tx1"/>
                </a:solidFill>
                <a:effectLst/>
                <a:latin typeface="+mj-lt"/>
                <a:ea typeface="Times New Roman" panose="02020603050405020304" pitchFamily="18" charset="0"/>
                <a:cs typeface="Arial" panose="020B0604020202020204" pitchFamily="34" charset="0"/>
              </a:rPr>
              <a:t>Advantages of FPTP</a:t>
            </a:r>
            <a:endParaRPr lang="fr-FR" sz="3600" kern="100" dirty="0">
              <a:solidFill>
                <a:schemeClr val="tx1"/>
              </a:solidFill>
              <a:effectLst/>
              <a:latin typeface="+mj-lt"/>
              <a:ea typeface="Calibri" panose="020F0502020204030204" pitchFamily="34" charset="0"/>
              <a:cs typeface="Arial" panose="020B0604020202020204" pitchFamily="34" charset="0"/>
            </a:endParaRPr>
          </a:p>
          <a:p>
            <a:pPr algn="ctr">
              <a:lnSpc>
                <a:spcPct val="200000"/>
              </a:lnSpc>
              <a:spcAft>
                <a:spcPts val="800"/>
              </a:spcAft>
            </a:pPr>
            <a:r>
              <a:rPr lang="en-US" sz="2800" b="1" kern="0" dirty="0">
                <a:solidFill>
                  <a:srgbClr val="1D2228"/>
                </a:solidFill>
                <a:effectLst/>
                <a:ea typeface="Times New Roman" panose="02020603050405020304" pitchFamily="18" charset="0"/>
                <a:cs typeface="Arial" panose="020B0604020202020204" pitchFamily="34" charset="0"/>
              </a:rPr>
              <a:t>a) Simplicity:</a:t>
            </a:r>
            <a:r>
              <a:rPr lang="en-US" sz="2800" kern="0" dirty="0">
                <a:solidFill>
                  <a:srgbClr val="1D2228"/>
                </a:solidFill>
                <a:effectLst/>
                <a:ea typeface="Times New Roman" panose="02020603050405020304" pitchFamily="18" charset="0"/>
                <a:cs typeface="Arial" panose="020B0604020202020204" pitchFamily="34" charset="0"/>
              </a:rPr>
              <a:t> FPTP is a relatively straightforward system, easy for voters to understand and participate in.</a:t>
            </a:r>
            <a:endParaRPr lang="fr-FR" sz="2800" kern="100" dirty="0">
              <a:effectLst/>
              <a:ea typeface="Calibri" panose="020F0502020204030204" pitchFamily="34" charset="0"/>
              <a:cs typeface="Arial" panose="020B0604020202020204" pitchFamily="34" charset="0"/>
            </a:endParaRPr>
          </a:p>
          <a:p>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75039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2. </a:t>
            </a:r>
            <a:r>
              <a:rPr lang="en-US" sz="3600" b="1" kern="0" dirty="0">
                <a:solidFill>
                  <a:schemeClr val="tx1"/>
                </a:solidFill>
                <a:effectLst/>
                <a:latin typeface="+mj-lt"/>
                <a:ea typeface="Times New Roman" panose="02020603050405020304" pitchFamily="18" charset="0"/>
                <a:cs typeface="Arial" panose="020B0604020202020204" pitchFamily="34" charset="0"/>
              </a:rPr>
              <a:t>Advantages of FPTP</a:t>
            </a:r>
            <a:endParaRPr lang="fr-FR" sz="3600" kern="100" dirty="0">
              <a:solidFill>
                <a:schemeClr val="tx1"/>
              </a:solidFill>
              <a:effectLst/>
              <a:latin typeface="+mj-lt"/>
              <a:ea typeface="Calibri" panose="020F0502020204030204" pitchFamily="34" charset="0"/>
              <a:cs typeface="Arial" panose="020B0604020202020204" pitchFamily="34" charset="0"/>
            </a:endParaRPr>
          </a:p>
          <a:p>
            <a:pPr algn="ctr">
              <a:lnSpc>
                <a:spcPct val="200000"/>
              </a:lnSpc>
            </a:pPr>
            <a:r>
              <a:rPr lang="en-US" sz="2800" b="1" kern="0" dirty="0">
                <a:solidFill>
                  <a:srgbClr val="1D2228"/>
                </a:solidFill>
                <a:effectLst/>
                <a:ea typeface="Times New Roman" panose="02020603050405020304" pitchFamily="18" charset="0"/>
                <a:cs typeface="Arial" panose="020B0604020202020204" pitchFamily="34" charset="0"/>
              </a:rPr>
              <a:t>b) Strong and Stable Governments:</a:t>
            </a:r>
            <a:r>
              <a:rPr lang="en-US" sz="2800" kern="0" dirty="0">
                <a:solidFill>
                  <a:srgbClr val="1D2228"/>
                </a:solidFill>
                <a:effectLst/>
                <a:ea typeface="Times New Roman" panose="02020603050405020304" pitchFamily="18" charset="0"/>
                <a:cs typeface="Arial" panose="020B0604020202020204" pitchFamily="34" charset="0"/>
              </a:rPr>
              <a:t> FPTP often produces governments with clear majorities, allowing for decisive decision-making and stability.</a:t>
            </a:r>
            <a:endParaRPr lang="fr-FR" sz="2800" kern="100" dirty="0">
              <a:effectLst/>
              <a:ea typeface="Calibri" panose="020F0502020204030204" pitchFamily="34" charset="0"/>
              <a:cs typeface="Arial" panose="020B0604020202020204" pitchFamily="34" charset="0"/>
            </a:endParaRPr>
          </a:p>
          <a:p>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977890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2. </a:t>
            </a:r>
            <a:r>
              <a:rPr lang="en-US" sz="3600" b="1" kern="0" dirty="0">
                <a:solidFill>
                  <a:schemeClr val="tx1"/>
                </a:solidFill>
                <a:effectLst/>
                <a:latin typeface="+mj-lt"/>
                <a:ea typeface="Times New Roman" panose="02020603050405020304" pitchFamily="18" charset="0"/>
                <a:cs typeface="Arial" panose="020B0604020202020204" pitchFamily="34" charset="0"/>
              </a:rPr>
              <a:t>Advantages of FPTP</a:t>
            </a:r>
            <a:endParaRPr lang="fr-FR" sz="3600" kern="100" dirty="0">
              <a:solidFill>
                <a:schemeClr val="tx1"/>
              </a:solidFill>
              <a:effectLst/>
              <a:latin typeface="+mj-lt"/>
              <a:ea typeface="Calibri" panose="020F0502020204030204" pitchFamily="34" charset="0"/>
              <a:cs typeface="Arial" panose="020B0604020202020204" pitchFamily="34" charset="0"/>
            </a:endParaRPr>
          </a:p>
          <a:p>
            <a:pPr>
              <a:lnSpc>
                <a:spcPct val="200000"/>
              </a:lnSpc>
            </a:pPr>
            <a:r>
              <a:rPr lang="en-US" sz="2800" b="1" kern="0" dirty="0">
                <a:solidFill>
                  <a:srgbClr val="1D2228"/>
                </a:solidFill>
                <a:effectLst/>
                <a:ea typeface="Times New Roman" panose="02020603050405020304" pitchFamily="18" charset="0"/>
                <a:cs typeface="Arial" panose="020B0604020202020204" pitchFamily="34" charset="0"/>
              </a:rPr>
              <a:t>c) Constituency Representation:</a:t>
            </a:r>
            <a:r>
              <a:rPr lang="en-US" sz="2800" kern="0" dirty="0">
                <a:solidFill>
                  <a:srgbClr val="1D2228"/>
                </a:solidFill>
                <a:effectLst/>
                <a:ea typeface="Times New Roman" panose="02020603050405020304" pitchFamily="18" charset="0"/>
                <a:cs typeface="Arial" panose="020B0604020202020204" pitchFamily="34" charset="0"/>
              </a:rPr>
              <a:t> FPTP ensures that each constituency has a dedicated representative, fostering a direct link between constituents and their elected officials.</a:t>
            </a:r>
            <a:endParaRPr lang="fr-FR" sz="2800" kern="100" dirty="0">
              <a:effectLst/>
              <a:ea typeface="Calibri" panose="020F0502020204030204" pitchFamily="34" charset="0"/>
              <a:cs typeface="Arial" panose="020B0604020202020204" pitchFamily="34" charset="0"/>
            </a:endParaRPr>
          </a:p>
          <a:p>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17179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3. </a:t>
            </a:r>
            <a:r>
              <a:rPr lang="en-US" sz="3600" b="1" kern="0" dirty="0">
                <a:solidFill>
                  <a:srgbClr val="1D2228"/>
                </a:solidFill>
                <a:effectLst/>
                <a:latin typeface="+mj-lt"/>
                <a:ea typeface="Times New Roman" panose="02020603050405020304" pitchFamily="18" charset="0"/>
                <a:cs typeface="Arial" panose="020B0604020202020204" pitchFamily="34" charset="0"/>
              </a:rPr>
              <a:t>Criticisms of FPTP:</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b="1" kern="0" dirty="0">
                <a:solidFill>
                  <a:srgbClr val="1D2228"/>
                </a:solidFill>
                <a:effectLst/>
                <a:ea typeface="Times New Roman" panose="02020603050405020304" pitchFamily="18" charset="0"/>
                <a:cs typeface="Arial" panose="020B0604020202020204" pitchFamily="34" charset="0"/>
              </a:rPr>
              <a:t>a) Disproportionate Seat Allocation:</a:t>
            </a:r>
            <a:r>
              <a:rPr lang="en-US" sz="2800" kern="0" dirty="0">
                <a:solidFill>
                  <a:srgbClr val="1D2228"/>
                </a:solidFill>
                <a:effectLst/>
                <a:ea typeface="Times New Roman" panose="02020603050405020304" pitchFamily="18" charset="0"/>
                <a:cs typeface="Arial" panose="020B0604020202020204" pitchFamily="34" charset="0"/>
              </a:rPr>
              <a:t> FPTP can lead to a discrepancy between a party's share of the popular vote and its representation in Parliament. Parties with significant levels of support may not secure a proportionate number of seats, resulting in a potential lack of representation for certain segments of the electorate.</a:t>
            </a:r>
            <a:endParaRPr lang="fr-FR" sz="2800" kern="100" dirty="0">
              <a:effectLst/>
              <a:ea typeface="Calibri" panose="020F0502020204030204" pitchFamily="34" charset="0"/>
              <a:cs typeface="Arial" panose="020B0604020202020204" pitchFamily="34" charset="0"/>
            </a:endParaRPr>
          </a:p>
          <a:p>
            <a:pPr algn="ct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739329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3. </a:t>
            </a:r>
            <a:r>
              <a:rPr lang="en-US" sz="3600" b="1" kern="0" dirty="0">
                <a:solidFill>
                  <a:srgbClr val="1D2228"/>
                </a:solidFill>
                <a:effectLst/>
                <a:latin typeface="+mj-lt"/>
                <a:ea typeface="Times New Roman" panose="02020603050405020304" pitchFamily="18" charset="0"/>
                <a:cs typeface="Arial" panose="020B0604020202020204" pitchFamily="34" charset="0"/>
              </a:rPr>
              <a:t>Criticisms of FPTP:</a:t>
            </a:r>
            <a:endParaRPr lang="fr-FR" sz="3600" kern="100" dirty="0">
              <a:effectLst/>
              <a:latin typeface="+mj-lt"/>
              <a:ea typeface="Calibri" panose="020F0502020204030204" pitchFamily="34" charset="0"/>
              <a:cs typeface="Arial" panose="020B0604020202020204" pitchFamily="34" charset="0"/>
            </a:endParaRPr>
          </a:p>
          <a:p>
            <a:pPr algn="ctr">
              <a:lnSpc>
                <a:spcPct val="200000"/>
              </a:lnSpc>
              <a:spcAft>
                <a:spcPts val="800"/>
              </a:spcAft>
            </a:pPr>
            <a:r>
              <a:rPr lang="en-US" sz="2800" b="1" kern="0" dirty="0">
                <a:solidFill>
                  <a:srgbClr val="1D2228"/>
                </a:solidFill>
                <a:effectLst/>
                <a:ea typeface="Times New Roman" panose="02020603050405020304" pitchFamily="18" charset="0"/>
                <a:cs typeface="Arial" panose="020B0604020202020204" pitchFamily="34" charset="0"/>
              </a:rPr>
              <a:t>b) Wasted Votes:</a:t>
            </a:r>
            <a:r>
              <a:rPr lang="en-US" sz="2800" kern="0" dirty="0">
                <a:solidFill>
                  <a:srgbClr val="1D2228"/>
                </a:solidFill>
                <a:effectLst/>
                <a:ea typeface="Times New Roman" panose="02020603050405020304" pitchFamily="18" charset="0"/>
                <a:cs typeface="Arial" panose="020B0604020202020204" pitchFamily="34" charset="0"/>
              </a:rPr>
              <a:t> FPTP can lead to "wasted votes" for candidates who do not win in a constituency, as those votes do not contribute to the final outcome.</a:t>
            </a:r>
            <a:endParaRPr lang="fr-FR" sz="2800" kern="100" dirty="0">
              <a:effectLst/>
              <a:ea typeface="Calibri" panose="020F0502020204030204" pitchFamily="34" charset="0"/>
              <a:cs typeface="Arial" panose="020B0604020202020204" pitchFamily="34" charset="0"/>
            </a:endParaRPr>
          </a:p>
          <a:p>
            <a:pPr algn="ct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411177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200000"/>
              </a:lnSpc>
              <a:spcAft>
                <a:spcPts val="800"/>
              </a:spcAft>
            </a:pPr>
            <a:r>
              <a:rPr lang="fr-FR" sz="3600" b="1" kern="0" dirty="0">
                <a:solidFill>
                  <a:schemeClr val="tx1"/>
                </a:solidFill>
                <a:latin typeface="+mj-lt"/>
                <a:ea typeface="Times New Roman" panose="02020603050405020304" pitchFamily="18" charset="0"/>
                <a:cs typeface="Arial" panose="020B0604020202020204" pitchFamily="34" charset="0"/>
              </a:rPr>
              <a:t>3. </a:t>
            </a:r>
            <a:r>
              <a:rPr lang="en-US" sz="3600" b="1" kern="0" dirty="0">
                <a:solidFill>
                  <a:srgbClr val="1D2228"/>
                </a:solidFill>
                <a:effectLst/>
                <a:latin typeface="+mj-lt"/>
                <a:ea typeface="Times New Roman" panose="02020603050405020304" pitchFamily="18" charset="0"/>
                <a:cs typeface="Arial" panose="020B0604020202020204" pitchFamily="34" charset="0"/>
              </a:rPr>
              <a:t>Criticisms of FPTP:</a:t>
            </a:r>
            <a:endParaRPr lang="fr-FR" sz="3600" kern="100" dirty="0">
              <a:effectLst/>
              <a:latin typeface="+mj-lt"/>
              <a:ea typeface="Calibri" panose="020F0502020204030204" pitchFamily="34" charset="0"/>
              <a:cs typeface="Arial" panose="020B0604020202020204" pitchFamily="34" charset="0"/>
            </a:endParaRPr>
          </a:p>
          <a:p>
            <a:pPr algn="ctr">
              <a:lnSpc>
                <a:spcPct val="200000"/>
              </a:lnSpc>
              <a:spcAft>
                <a:spcPts val="800"/>
              </a:spcAft>
            </a:pPr>
            <a:r>
              <a:rPr lang="en-US" sz="2800" b="1" kern="0" dirty="0">
                <a:solidFill>
                  <a:srgbClr val="1D2228"/>
                </a:solidFill>
                <a:effectLst/>
                <a:ea typeface="Times New Roman" panose="02020603050405020304" pitchFamily="18" charset="0"/>
                <a:cs typeface="Arial" panose="020B0604020202020204" pitchFamily="34" charset="0"/>
              </a:rPr>
              <a:t>c) Limited Choice:</a:t>
            </a:r>
            <a:r>
              <a:rPr lang="en-US" sz="2800" kern="0" dirty="0">
                <a:solidFill>
                  <a:srgbClr val="1D2228"/>
                </a:solidFill>
                <a:effectLst/>
                <a:ea typeface="Times New Roman" panose="02020603050405020304" pitchFamily="18" charset="0"/>
                <a:cs typeface="Arial" panose="020B0604020202020204" pitchFamily="34" charset="0"/>
              </a:rPr>
              <a:t> FPTP tends to favor the two major parties, potentially marginalizing smaller parties and reducing voter choice.</a:t>
            </a:r>
            <a:endParaRPr lang="fr-FR" sz="2800" kern="100" dirty="0">
              <a:effectLst/>
              <a:ea typeface="Calibri" panose="020F0502020204030204" pitchFamily="34" charset="0"/>
              <a:cs typeface="Arial" panose="020B0604020202020204" pitchFamily="34" charset="0"/>
            </a:endParaRPr>
          </a:p>
          <a:p>
            <a:pPr algn="ctr">
              <a:lnSpc>
                <a:spcPct val="200000"/>
              </a:lnSpc>
              <a:spcAft>
                <a:spcPts val="800"/>
              </a:spcAft>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02656537"/>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263</TotalTime>
  <Words>766</Words>
  <Application>Microsoft Office PowerPoint</Application>
  <PresentationFormat>Grand écran</PresentationFormat>
  <Paragraphs>41</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Century Gothic</vt:lpstr>
      <vt:lpstr>Times New Roman</vt:lpstr>
      <vt:lpstr>Wingdings 3</vt:lpstr>
      <vt:lpstr>Brin</vt:lpstr>
      <vt:lpstr>Lecture VI  First-Past-The-Post: Analytical Study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23</cp:revision>
  <dcterms:created xsi:type="dcterms:W3CDTF">2023-10-06T13:08:38Z</dcterms:created>
  <dcterms:modified xsi:type="dcterms:W3CDTF">2023-11-11T20:37:50Z</dcterms:modified>
</cp:coreProperties>
</file>