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40"/>
  </p:notesMasterIdLst>
  <p:sldIdLst>
    <p:sldId id="293" r:id="rId2"/>
    <p:sldId id="265" r:id="rId3"/>
    <p:sldId id="268" r:id="rId4"/>
    <p:sldId id="267" r:id="rId5"/>
    <p:sldId id="272" r:id="rId6"/>
    <p:sldId id="279" r:id="rId7"/>
    <p:sldId id="259" r:id="rId8"/>
    <p:sldId id="280" r:id="rId9"/>
    <p:sldId id="260" r:id="rId10"/>
    <p:sldId id="281" r:id="rId11"/>
    <p:sldId id="282" r:id="rId12"/>
    <p:sldId id="283" r:id="rId13"/>
    <p:sldId id="262" r:id="rId14"/>
    <p:sldId id="257" r:id="rId15"/>
    <p:sldId id="284" r:id="rId16"/>
    <p:sldId id="285" r:id="rId17"/>
    <p:sldId id="286" r:id="rId18"/>
    <p:sldId id="287" r:id="rId19"/>
    <p:sldId id="263" r:id="rId20"/>
    <p:sldId id="256" r:id="rId21"/>
    <p:sldId id="258" r:id="rId22"/>
    <p:sldId id="269" r:id="rId23"/>
    <p:sldId id="277" r:id="rId24"/>
    <p:sldId id="278" r:id="rId25"/>
    <p:sldId id="275" r:id="rId26"/>
    <p:sldId id="276" r:id="rId27"/>
    <p:sldId id="261" r:id="rId28"/>
    <p:sldId id="289" r:id="rId29"/>
    <p:sldId id="290" r:id="rId30"/>
    <p:sldId id="295" r:id="rId31"/>
    <p:sldId id="294" r:id="rId32"/>
    <p:sldId id="291" r:id="rId33"/>
    <p:sldId id="273" r:id="rId34"/>
    <p:sldId id="288" r:id="rId35"/>
    <p:sldId id="264" r:id="rId36"/>
    <p:sldId id="274" r:id="rId37"/>
    <p:sldId id="271" r:id="rId38"/>
    <p:sldId id="292"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3405C-0CF0-48DB-9553-1A2F1C8A4D90}" type="datetimeFigureOut">
              <a:rPr lang="fr-FR" smtClean="0"/>
              <a:t>24/02/2019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F0D91-F592-492C-8F39-02A7AC72385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578141A0-8237-4305-BCA6-AB01FD1CBF37}" type="datetime1">
              <a:rPr lang="fr-FR" smtClean="0"/>
              <a:t>24/02/2019</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r>
              <a:rPr lang="fr-FR" smtClean="0"/>
              <a:t>1</a:t>
            </a:r>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6E51570-54B9-406A-9C6E-D5194775748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D11AD19-CE48-4EF6-9061-53E24FADAC67}" type="datetime1">
              <a:rPr lang="fr-FR" smtClean="0"/>
              <a:t>24/02/2019</a:t>
            </a:fld>
            <a:endParaRPr lang="fr-FR"/>
          </a:p>
        </p:txBody>
      </p:sp>
      <p:sp>
        <p:nvSpPr>
          <p:cNvPr id="5" name="Espace réservé du pied de page 4"/>
          <p:cNvSpPr>
            <a:spLocks noGrp="1"/>
          </p:cNvSpPr>
          <p:nvPr>
            <p:ph type="ftr" sz="quarter" idx="11"/>
          </p:nvPr>
        </p:nvSpPr>
        <p:spPr/>
        <p:txBody>
          <a:bodyPr/>
          <a:lstStyle>
            <a:extLst/>
          </a:lstStyle>
          <a:p>
            <a:r>
              <a:rPr lang="fr-FR" smtClean="0"/>
              <a:t>1</a:t>
            </a:r>
            <a:endParaRPr lang="fr-FR"/>
          </a:p>
        </p:txBody>
      </p:sp>
      <p:sp>
        <p:nvSpPr>
          <p:cNvPr id="6" name="Espace réservé du numéro de diapositive 5"/>
          <p:cNvSpPr>
            <a:spLocks noGrp="1"/>
          </p:cNvSpPr>
          <p:nvPr>
            <p:ph type="sldNum" sz="quarter" idx="12"/>
          </p:nvPr>
        </p:nvSpPr>
        <p:spPr/>
        <p:txBody>
          <a:bodyPr/>
          <a:lstStyle>
            <a:extLst/>
          </a:lstStyle>
          <a:p>
            <a:fld id="{C6E51570-54B9-406A-9C6E-D519477574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D854D7-2F71-430C-BBE0-1AFC52D882C1}" type="datetime1">
              <a:rPr lang="fr-FR" smtClean="0"/>
              <a:t>24/02/2019</a:t>
            </a:fld>
            <a:endParaRPr lang="fr-FR"/>
          </a:p>
        </p:txBody>
      </p:sp>
      <p:sp>
        <p:nvSpPr>
          <p:cNvPr id="5" name="Espace réservé du pied de page 4"/>
          <p:cNvSpPr>
            <a:spLocks noGrp="1"/>
          </p:cNvSpPr>
          <p:nvPr>
            <p:ph type="ftr" sz="quarter" idx="11"/>
          </p:nvPr>
        </p:nvSpPr>
        <p:spPr/>
        <p:txBody>
          <a:bodyPr/>
          <a:lstStyle>
            <a:extLst/>
          </a:lstStyle>
          <a:p>
            <a:r>
              <a:rPr lang="fr-FR" smtClean="0"/>
              <a:t>1</a:t>
            </a:r>
            <a:endParaRPr lang="fr-FR"/>
          </a:p>
        </p:txBody>
      </p:sp>
      <p:sp>
        <p:nvSpPr>
          <p:cNvPr id="6" name="Espace réservé du numéro de diapositive 5"/>
          <p:cNvSpPr>
            <a:spLocks noGrp="1"/>
          </p:cNvSpPr>
          <p:nvPr>
            <p:ph type="sldNum" sz="quarter" idx="12"/>
          </p:nvPr>
        </p:nvSpPr>
        <p:spPr/>
        <p:txBody>
          <a:bodyPr/>
          <a:lstStyle>
            <a:extLst/>
          </a:lstStyle>
          <a:p>
            <a:fld id="{C6E51570-54B9-406A-9C6E-D5194775748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ADAF39-C9D0-41F2-B3C8-812453A5527B}" type="datetime1">
              <a:rPr lang="fr-FR" smtClean="0"/>
              <a:t>24/02/2019</a:t>
            </a:fld>
            <a:endParaRPr lang="fr-FR"/>
          </a:p>
        </p:txBody>
      </p:sp>
      <p:sp>
        <p:nvSpPr>
          <p:cNvPr id="5" name="Espace réservé du pied de page 4"/>
          <p:cNvSpPr>
            <a:spLocks noGrp="1"/>
          </p:cNvSpPr>
          <p:nvPr>
            <p:ph type="ftr" sz="quarter" idx="11"/>
          </p:nvPr>
        </p:nvSpPr>
        <p:spPr/>
        <p:txBody>
          <a:bodyPr/>
          <a:lstStyle>
            <a:extLst/>
          </a:lstStyle>
          <a:p>
            <a:r>
              <a:rPr lang="fr-FR" smtClean="0"/>
              <a:t>1</a:t>
            </a:r>
            <a:endParaRPr lang="fr-FR"/>
          </a:p>
        </p:txBody>
      </p:sp>
      <p:sp>
        <p:nvSpPr>
          <p:cNvPr id="6" name="Espace réservé du numéro de diapositive 5"/>
          <p:cNvSpPr>
            <a:spLocks noGrp="1"/>
          </p:cNvSpPr>
          <p:nvPr>
            <p:ph type="sldNum" sz="quarter" idx="12"/>
          </p:nvPr>
        </p:nvSpPr>
        <p:spPr/>
        <p:txBody>
          <a:bodyPr/>
          <a:lstStyle>
            <a:extLst/>
          </a:lstStyle>
          <a:p>
            <a:fld id="{C6E51570-54B9-406A-9C6E-D51947757485}"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C4C48CE-4BD9-4B31-B8C2-7988D7872DA4}" type="datetime1">
              <a:rPr lang="fr-FR" smtClean="0"/>
              <a:t>24/02/2019</a:t>
            </a:fld>
            <a:endParaRPr lang="fr-FR"/>
          </a:p>
        </p:txBody>
      </p:sp>
      <p:sp>
        <p:nvSpPr>
          <p:cNvPr id="5" name="Espace réservé du pied de page 4"/>
          <p:cNvSpPr>
            <a:spLocks noGrp="1"/>
          </p:cNvSpPr>
          <p:nvPr>
            <p:ph type="ftr" sz="quarter" idx="11"/>
          </p:nvPr>
        </p:nvSpPr>
        <p:spPr/>
        <p:txBody>
          <a:bodyPr/>
          <a:lstStyle>
            <a:extLst/>
          </a:lstStyle>
          <a:p>
            <a:r>
              <a:rPr lang="fr-FR" smtClean="0"/>
              <a:t>1</a:t>
            </a:r>
            <a:endParaRPr lang="fr-FR"/>
          </a:p>
        </p:txBody>
      </p:sp>
      <p:sp>
        <p:nvSpPr>
          <p:cNvPr id="6" name="Espace réservé du numéro de diapositive 5"/>
          <p:cNvSpPr>
            <a:spLocks noGrp="1"/>
          </p:cNvSpPr>
          <p:nvPr>
            <p:ph type="sldNum" sz="quarter" idx="12"/>
          </p:nvPr>
        </p:nvSpPr>
        <p:spPr/>
        <p:txBody>
          <a:bodyPr/>
          <a:lstStyle>
            <a:extLst/>
          </a:lstStyle>
          <a:p>
            <a:fld id="{C6E51570-54B9-406A-9C6E-D51947757485}"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DB5AA2D-142B-40B5-9641-DC0B795CBDDF}" type="datetime1">
              <a:rPr lang="fr-FR" smtClean="0"/>
              <a:t>24/02/2019</a:t>
            </a:fld>
            <a:endParaRPr lang="fr-FR"/>
          </a:p>
        </p:txBody>
      </p:sp>
      <p:sp>
        <p:nvSpPr>
          <p:cNvPr id="6" name="Espace réservé du pied de page 5"/>
          <p:cNvSpPr>
            <a:spLocks noGrp="1"/>
          </p:cNvSpPr>
          <p:nvPr>
            <p:ph type="ftr" sz="quarter" idx="11"/>
          </p:nvPr>
        </p:nvSpPr>
        <p:spPr/>
        <p:txBody>
          <a:bodyPr/>
          <a:lstStyle>
            <a:extLst/>
          </a:lstStyle>
          <a:p>
            <a:r>
              <a:rPr lang="fr-FR" smtClean="0"/>
              <a:t>1</a:t>
            </a:r>
            <a:endParaRPr lang="fr-FR"/>
          </a:p>
        </p:txBody>
      </p:sp>
      <p:sp>
        <p:nvSpPr>
          <p:cNvPr id="7" name="Espace réservé du numéro de diapositive 6"/>
          <p:cNvSpPr>
            <a:spLocks noGrp="1"/>
          </p:cNvSpPr>
          <p:nvPr>
            <p:ph type="sldNum" sz="quarter" idx="12"/>
          </p:nvPr>
        </p:nvSpPr>
        <p:spPr/>
        <p:txBody>
          <a:bodyPr/>
          <a:lstStyle>
            <a:extLst/>
          </a:lstStyle>
          <a:p>
            <a:fld id="{C6E51570-54B9-406A-9C6E-D51947757485}"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19CAAC6-8B1A-4F13-8FF2-149E42660BBE}" type="datetime1">
              <a:rPr lang="fr-FR" smtClean="0"/>
              <a:t>24/02/2019</a:t>
            </a:fld>
            <a:endParaRPr lang="fr-FR"/>
          </a:p>
        </p:txBody>
      </p:sp>
      <p:sp>
        <p:nvSpPr>
          <p:cNvPr id="8" name="Espace réservé du pied de page 7"/>
          <p:cNvSpPr>
            <a:spLocks noGrp="1"/>
          </p:cNvSpPr>
          <p:nvPr>
            <p:ph type="ftr" sz="quarter" idx="11"/>
          </p:nvPr>
        </p:nvSpPr>
        <p:spPr/>
        <p:txBody>
          <a:bodyPr/>
          <a:lstStyle>
            <a:extLst/>
          </a:lstStyle>
          <a:p>
            <a:r>
              <a:rPr lang="fr-FR" smtClean="0"/>
              <a:t>1</a:t>
            </a:r>
            <a:endParaRPr lang="fr-FR"/>
          </a:p>
        </p:txBody>
      </p:sp>
      <p:sp>
        <p:nvSpPr>
          <p:cNvPr id="9" name="Espace réservé du numéro de diapositive 8"/>
          <p:cNvSpPr>
            <a:spLocks noGrp="1"/>
          </p:cNvSpPr>
          <p:nvPr>
            <p:ph type="sldNum" sz="quarter" idx="12"/>
          </p:nvPr>
        </p:nvSpPr>
        <p:spPr/>
        <p:txBody>
          <a:bodyPr/>
          <a:lstStyle>
            <a:extLst/>
          </a:lstStyle>
          <a:p>
            <a:fld id="{C6E51570-54B9-406A-9C6E-D5194775748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8AB18FFE-4888-4A62-81BA-8444F824613F}" type="datetime1">
              <a:rPr lang="fr-FR" smtClean="0"/>
              <a:t>24/02/2019</a:t>
            </a:fld>
            <a:endParaRPr lang="fr-FR"/>
          </a:p>
        </p:txBody>
      </p:sp>
      <p:sp>
        <p:nvSpPr>
          <p:cNvPr id="4" name="Espace réservé du pied de page 3"/>
          <p:cNvSpPr>
            <a:spLocks noGrp="1"/>
          </p:cNvSpPr>
          <p:nvPr>
            <p:ph type="ftr" sz="quarter" idx="11"/>
          </p:nvPr>
        </p:nvSpPr>
        <p:spPr/>
        <p:txBody>
          <a:bodyPr/>
          <a:lstStyle>
            <a:extLst/>
          </a:lstStyle>
          <a:p>
            <a:r>
              <a:rPr lang="fr-FR" smtClean="0"/>
              <a:t>1</a:t>
            </a:r>
            <a:endParaRPr lang="fr-FR"/>
          </a:p>
        </p:txBody>
      </p:sp>
      <p:sp>
        <p:nvSpPr>
          <p:cNvPr id="5" name="Espace réservé du numéro de diapositive 4"/>
          <p:cNvSpPr>
            <a:spLocks noGrp="1"/>
          </p:cNvSpPr>
          <p:nvPr>
            <p:ph type="sldNum" sz="quarter" idx="12"/>
          </p:nvPr>
        </p:nvSpPr>
        <p:spPr/>
        <p:txBody>
          <a:bodyPr/>
          <a:lstStyle>
            <a:extLst/>
          </a:lstStyle>
          <a:p>
            <a:fld id="{C6E51570-54B9-406A-9C6E-D51947757485}"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2FD7EB4F-8998-4FC7-898C-C62890F40BBF}" type="datetime1">
              <a:rPr lang="fr-FR" smtClean="0"/>
              <a:t>24/02/2019</a:t>
            </a:fld>
            <a:endParaRPr lang="fr-FR"/>
          </a:p>
        </p:txBody>
      </p:sp>
      <p:sp>
        <p:nvSpPr>
          <p:cNvPr id="3" name="Espace réservé du pied de page 2"/>
          <p:cNvSpPr>
            <a:spLocks noGrp="1"/>
          </p:cNvSpPr>
          <p:nvPr>
            <p:ph type="ftr" sz="quarter" idx="11"/>
          </p:nvPr>
        </p:nvSpPr>
        <p:spPr/>
        <p:txBody>
          <a:bodyPr/>
          <a:lstStyle>
            <a:extLst/>
          </a:lstStyle>
          <a:p>
            <a:r>
              <a:rPr lang="fr-FR" smtClean="0"/>
              <a:t>1</a:t>
            </a:r>
            <a:endParaRPr lang="fr-FR"/>
          </a:p>
        </p:txBody>
      </p:sp>
      <p:sp>
        <p:nvSpPr>
          <p:cNvPr id="4" name="Espace réservé du numéro de diapositive 3"/>
          <p:cNvSpPr>
            <a:spLocks noGrp="1"/>
          </p:cNvSpPr>
          <p:nvPr>
            <p:ph type="sldNum" sz="quarter" idx="12"/>
          </p:nvPr>
        </p:nvSpPr>
        <p:spPr/>
        <p:txBody>
          <a:bodyPr/>
          <a:lstStyle>
            <a:extLst/>
          </a:lstStyle>
          <a:p>
            <a:fld id="{C6E51570-54B9-406A-9C6E-D519477574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BD424E69-8215-4613-9AEE-271A34DA8470}" type="datetime1">
              <a:rPr lang="fr-FR" smtClean="0"/>
              <a:t>24/02/2019</a:t>
            </a:fld>
            <a:endParaRPr lang="fr-FR"/>
          </a:p>
        </p:txBody>
      </p:sp>
      <p:sp>
        <p:nvSpPr>
          <p:cNvPr id="6" name="Espace réservé du pied de page 5"/>
          <p:cNvSpPr>
            <a:spLocks noGrp="1"/>
          </p:cNvSpPr>
          <p:nvPr>
            <p:ph type="ftr" sz="quarter" idx="11"/>
          </p:nvPr>
        </p:nvSpPr>
        <p:spPr/>
        <p:txBody>
          <a:bodyPr/>
          <a:lstStyle>
            <a:extLst/>
          </a:lstStyle>
          <a:p>
            <a:r>
              <a:rPr lang="fr-FR" smtClean="0"/>
              <a:t>1</a:t>
            </a:r>
            <a:endParaRPr lang="fr-FR"/>
          </a:p>
        </p:txBody>
      </p:sp>
      <p:sp>
        <p:nvSpPr>
          <p:cNvPr id="7" name="Espace réservé du numéro de diapositive 6"/>
          <p:cNvSpPr>
            <a:spLocks noGrp="1"/>
          </p:cNvSpPr>
          <p:nvPr>
            <p:ph type="sldNum" sz="quarter" idx="12"/>
          </p:nvPr>
        </p:nvSpPr>
        <p:spPr/>
        <p:txBody>
          <a:bodyPr/>
          <a:lstStyle>
            <a:extLst/>
          </a:lstStyle>
          <a:p>
            <a:fld id="{C6E51570-54B9-406A-9C6E-D5194775748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8B145CCE-DD9E-4930-B2C3-2007BB9E0B96}" type="datetime1">
              <a:rPr lang="fr-FR" smtClean="0"/>
              <a:t>24/02/2019</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r-FR" smtClean="0"/>
              <a:t>1</a:t>
            </a:r>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6E51570-54B9-406A-9C6E-D51947757485}"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AA8B1B-F206-4CBA-BFAA-160CA3A72B82}" type="datetime1">
              <a:rPr lang="fr-FR" smtClean="0"/>
              <a:t>24/02/2019</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r-FR" smtClean="0"/>
              <a:t>1</a:t>
            </a:r>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E51570-54B9-406A-9C6E-D5194775748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J:\wiki\AD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0" y="3786190"/>
            <a:ext cx="4143372" cy="30718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29078" y="3786190"/>
            <a:ext cx="5014922" cy="307181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1562" r="2343"/>
          <a:stretch>
            <a:fillRect/>
          </a:stretch>
        </p:blipFill>
        <p:spPr bwMode="auto">
          <a:xfrm>
            <a:off x="0" y="0"/>
            <a:ext cx="9144000" cy="3786190"/>
          </a:xfrm>
          <a:prstGeom prst="rect">
            <a:avLst/>
          </a:prstGeom>
          <a:noFill/>
          <a:ln w="9525">
            <a:noFill/>
            <a:miter lim="800000"/>
            <a:headEnd/>
            <a:tailEnd/>
          </a:ln>
          <a:effectLst/>
        </p:spPr>
      </p:pic>
      <p:sp>
        <p:nvSpPr>
          <p:cNvPr id="7" name="ZoneTexte 6"/>
          <p:cNvSpPr txBox="1"/>
          <p:nvPr/>
        </p:nvSpPr>
        <p:spPr>
          <a:xfrm>
            <a:off x="857224" y="2071678"/>
            <a:ext cx="8001056" cy="769441"/>
          </a:xfrm>
          <a:prstGeom prst="rect">
            <a:avLst/>
          </a:prstGeom>
          <a:noFill/>
        </p:spPr>
        <p:txBody>
          <a:bodyPr wrap="square" rtlCol="0">
            <a:spAutoFit/>
          </a:bodyPr>
          <a:lstStyle/>
          <a:p>
            <a:r>
              <a:rPr lang="fr-FR" sz="4400" b="1" dirty="0" smtClean="0">
                <a:solidFill>
                  <a:schemeClr val="bg1"/>
                </a:solidFill>
                <a:latin typeface="Aparajita" pitchFamily="34" charset="0"/>
                <a:cs typeface="Aparajita" pitchFamily="34" charset="0"/>
              </a:rPr>
              <a:t>Mécanismes de réparation de l’ADN</a:t>
            </a:r>
            <a:endParaRPr lang="fr-FR" sz="4400" b="1" dirty="0">
              <a:solidFill>
                <a:schemeClr val="bg1"/>
              </a:solidFill>
              <a:latin typeface="Aparajita" pitchFamily="34" charset="0"/>
              <a:cs typeface="Aparajita" pitchFamily="34" charset="0"/>
            </a:endParaRPr>
          </a:p>
        </p:txBody>
      </p:sp>
      <p:sp>
        <p:nvSpPr>
          <p:cNvPr id="10" name="Espace réservé du numéro de diapositive 9"/>
          <p:cNvSpPr>
            <a:spLocks noGrp="1"/>
          </p:cNvSpPr>
          <p:nvPr>
            <p:ph type="sldNum" sz="quarter" idx="12"/>
          </p:nvPr>
        </p:nvSpPr>
        <p:spPr/>
        <p:txBody>
          <a:bodyPr/>
          <a:lstStyle/>
          <a:p>
            <a:fld id="{C6E51570-54B9-406A-9C6E-D51947757485}" type="slidenum">
              <a:rPr lang="fr-FR" smtClean="0"/>
              <a:pPr/>
              <a:t>1</a:t>
            </a:fld>
            <a:endParaRPr lang="fr-FR"/>
          </a:p>
        </p:txBody>
      </p:sp>
      <p:sp>
        <p:nvSpPr>
          <p:cNvPr id="11" name="Espace réservé du pied de page 10"/>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43956" cy="4525963"/>
          </a:xfrm>
        </p:spPr>
        <p:txBody>
          <a:bodyPr>
            <a:normAutofit lnSpcReduction="10000"/>
          </a:bodyPr>
          <a:lstStyle/>
          <a:p>
            <a:r>
              <a:rPr lang="fr-FR" sz="3200" dirty="0" smtClean="0">
                <a:latin typeface="Angsana New" pitchFamily="18" charset="-34"/>
                <a:cs typeface="Angsana New" pitchFamily="18" charset="-34"/>
              </a:rPr>
              <a:t>C’est un mécanisme de réparation simple brin.</a:t>
            </a:r>
          </a:p>
          <a:p>
            <a:r>
              <a:rPr lang="fr-FR" sz="3200" dirty="0" smtClean="0">
                <a:latin typeface="Angsana New" pitchFamily="18" charset="-34"/>
                <a:cs typeface="Angsana New" pitchFamily="18" charset="-34"/>
              </a:rPr>
              <a:t> On peut distinguer deux types de mécanismes (NER ou BER) en fonction de l’excision de la partie altérée. </a:t>
            </a:r>
          </a:p>
          <a:p>
            <a:r>
              <a:rPr lang="fr-FR" sz="3200" dirty="0" smtClean="0">
                <a:latin typeface="Angsana New" pitchFamily="18" charset="-34"/>
                <a:cs typeface="Angsana New" pitchFamily="18" charset="-34"/>
              </a:rPr>
              <a:t>Ce mécanisme agit sur les lésions présentes sur un seul brin.</a:t>
            </a:r>
          </a:p>
          <a:p>
            <a:r>
              <a:rPr lang="fr-FR" sz="3200" dirty="0" smtClean="0">
                <a:latin typeface="Angsana New" pitchFamily="18" charset="-34"/>
                <a:cs typeface="Angsana New" pitchFamily="18" charset="-34"/>
              </a:rPr>
              <a:t> C’est un mécanisme multi-étapes : </a:t>
            </a:r>
          </a:p>
          <a:p>
            <a:pPr>
              <a:buNone/>
            </a:pPr>
            <a:r>
              <a:rPr lang="fr-FR" sz="3200" dirty="0" smtClean="0">
                <a:latin typeface="Angsana New" pitchFamily="18" charset="-34"/>
                <a:cs typeface="Angsana New" pitchFamily="18" charset="-34"/>
              </a:rPr>
              <a:t>1- Reconnaissance de la lésion</a:t>
            </a:r>
          </a:p>
          <a:p>
            <a:pPr>
              <a:buNone/>
            </a:pPr>
            <a:r>
              <a:rPr lang="fr-FR" sz="3200" dirty="0" smtClean="0">
                <a:latin typeface="Angsana New" pitchFamily="18" charset="-34"/>
                <a:cs typeface="Angsana New" pitchFamily="18" charset="-34"/>
              </a:rPr>
              <a:t> 2- Excision de la partie altérée : soit sur une base (BER) soit sur plusieurs nucléotides (NER).</a:t>
            </a:r>
          </a:p>
          <a:p>
            <a:pPr>
              <a:buNone/>
            </a:pPr>
            <a:r>
              <a:rPr lang="fr-FR" sz="3200" dirty="0" smtClean="0">
                <a:latin typeface="Angsana New" pitchFamily="18" charset="-34"/>
                <a:cs typeface="Angsana New" pitchFamily="18" charset="-34"/>
              </a:rPr>
              <a:t> 3- Réparation par réplication pour combler la lacune (ADN POL et ligase).</a:t>
            </a:r>
            <a:endParaRPr lang="fr-FR" sz="3200" dirty="0">
              <a:latin typeface="Angsana New" pitchFamily="18" charset="-34"/>
              <a:cs typeface="Angsana New" pitchFamily="18" charset="-34"/>
            </a:endParaRPr>
          </a:p>
        </p:txBody>
      </p:sp>
      <p:sp>
        <p:nvSpPr>
          <p:cNvPr id="3" name="Titre 2"/>
          <p:cNvSpPr>
            <a:spLocks noGrp="1"/>
          </p:cNvSpPr>
          <p:nvPr>
            <p:ph type="title"/>
          </p:nvPr>
        </p:nvSpPr>
        <p:spPr/>
        <p:txBody>
          <a:bodyPr>
            <a:normAutofit/>
          </a:bodyPr>
          <a:lstStyle/>
          <a:p>
            <a:r>
              <a:rPr lang="fr-FR" dirty="0" smtClean="0">
                <a:latin typeface="Angsana New" pitchFamily="18" charset="-34"/>
                <a:cs typeface="Angsana New" pitchFamily="18" charset="-34"/>
              </a:rPr>
              <a:t>2- </a:t>
            </a:r>
            <a:r>
              <a:rPr lang="fr-FR" dirty="0" err="1" smtClean="0">
                <a:latin typeface="Angsana New" pitchFamily="18" charset="-34"/>
                <a:cs typeface="Angsana New" pitchFamily="18" charset="-34"/>
              </a:rPr>
              <a:t>Reparation</a:t>
            </a:r>
            <a:r>
              <a:rPr lang="fr-FR" dirty="0" smtClean="0">
                <a:latin typeface="Angsana New" pitchFamily="18" charset="-34"/>
                <a:cs typeface="Angsana New" pitchFamily="18" charset="-34"/>
              </a:rPr>
              <a:t> par excision </a:t>
            </a:r>
            <a:r>
              <a:rPr lang="fr-FR" dirty="0" err="1" smtClean="0">
                <a:latin typeface="Angsana New" pitchFamily="18" charset="-34"/>
                <a:cs typeface="Angsana New" pitchFamily="18" charset="-34"/>
              </a:rPr>
              <a:t>reparation</a:t>
            </a:r>
            <a:r>
              <a:rPr lang="fr-FR" dirty="0" smtClean="0">
                <a:latin typeface="Angsana New" pitchFamily="18" charset="-34"/>
                <a:cs typeface="Angsana New" pitchFamily="18" charset="-34"/>
              </a:rPr>
              <a:t> (BER ou NER) </a:t>
            </a:r>
            <a:endParaRPr lang="fr-FR" dirty="0">
              <a:latin typeface="Angsana New" pitchFamily="18" charset="-34"/>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10</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3600" dirty="0" smtClean="0">
                <a:latin typeface="Angsana New" pitchFamily="18" charset="-34"/>
                <a:cs typeface="Angsana New" pitchFamily="18" charset="-34"/>
              </a:rPr>
              <a:t>est aussi appelé mécanisme de correction courte. Ce système de réparation est capable de réparer par exemple </a:t>
            </a:r>
            <a:r>
              <a:rPr lang="fr-FR" sz="3600" dirty="0" smtClean="0">
                <a:solidFill>
                  <a:srgbClr val="00B050"/>
                </a:solidFill>
                <a:latin typeface="Angsana New" pitchFamily="18" charset="-34"/>
                <a:cs typeface="Angsana New" pitchFamily="18" charset="-34"/>
              </a:rPr>
              <a:t>les désaminations, les </a:t>
            </a:r>
            <a:r>
              <a:rPr lang="fr-FR" sz="3600" dirty="0" err="1" smtClean="0">
                <a:solidFill>
                  <a:srgbClr val="00B050"/>
                </a:solidFill>
                <a:latin typeface="Angsana New" pitchFamily="18" charset="-34"/>
                <a:cs typeface="Angsana New" pitchFamily="18" charset="-34"/>
              </a:rPr>
              <a:t>dépurinations</a:t>
            </a:r>
            <a:r>
              <a:rPr lang="fr-FR" sz="3600" dirty="0" smtClean="0">
                <a:solidFill>
                  <a:srgbClr val="00B050"/>
                </a:solidFill>
                <a:latin typeface="Angsana New" pitchFamily="18" charset="-34"/>
                <a:cs typeface="Angsana New" pitchFamily="18" charset="-34"/>
              </a:rPr>
              <a:t> ou les </a:t>
            </a:r>
            <a:r>
              <a:rPr lang="fr-FR" sz="3600" dirty="0" err="1" smtClean="0">
                <a:solidFill>
                  <a:srgbClr val="00B050"/>
                </a:solidFill>
                <a:latin typeface="Angsana New" pitchFamily="18" charset="-34"/>
                <a:cs typeface="Angsana New" pitchFamily="18" charset="-34"/>
              </a:rPr>
              <a:t>dépyrimidations</a:t>
            </a:r>
            <a:r>
              <a:rPr lang="fr-FR" sz="3600" dirty="0" smtClean="0">
                <a:solidFill>
                  <a:srgbClr val="00B050"/>
                </a:solidFill>
                <a:latin typeface="Angsana New" pitchFamily="18" charset="-34"/>
                <a:cs typeface="Angsana New" pitchFamily="18" charset="-34"/>
              </a:rPr>
              <a:t> spontanées</a:t>
            </a:r>
            <a:r>
              <a:rPr lang="fr-FR" sz="3600" dirty="0" smtClean="0">
                <a:latin typeface="Angsana New" pitchFamily="18" charset="-34"/>
                <a:cs typeface="Angsana New" pitchFamily="18" charset="-34"/>
              </a:rPr>
              <a:t>.</a:t>
            </a:r>
          </a:p>
          <a:p>
            <a:r>
              <a:rPr lang="fr-FR" sz="3600" dirty="0" smtClean="0">
                <a:latin typeface="Angsana New" pitchFamily="18" charset="-34"/>
                <a:cs typeface="Angsana New" pitchFamily="18" charset="-34"/>
              </a:rPr>
              <a:t> Cette réparation aboutit à la réparation d’un site AP, il y aura au préalable création du site AP).</a:t>
            </a:r>
            <a:endParaRPr lang="fr-FR" sz="3600" dirty="0">
              <a:latin typeface="Angsana New" pitchFamily="18" charset="-34"/>
              <a:cs typeface="Angsana New" pitchFamily="18" charset="-34"/>
            </a:endParaRPr>
          </a:p>
        </p:txBody>
      </p:sp>
      <p:sp>
        <p:nvSpPr>
          <p:cNvPr id="3" name="Titre 2"/>
          <p:cNvSpPr>
            <a:spLocks noGrp="1"/>
          </p:cNvSpPr>
          <p:nvPr>
            <p:ph type="title"/>
          </p:nvPr>
        </p:nvSpPr>
        <p:spPr/>
        <p:txBody>
          <a:bodyPr>
            <a:normAutofit/>
          </a:bodyPr>
          <a:lstStyle/>
          <a:p>
            <a:r>
              <a:rPr lang="fr-FR" dirty="0" smtClean="0">
                <a:solidFill>
                  <a:srgbClr val="FF0000"/>
                </a:solidFill>
                <a:effectLst/>
                <a:latin typeface="Angsana New" pitchFamily="18" charset="-34"/>
                <a:cs typeface="Angsana New" pitchFamily="18" charset="-34"/>
              </a:rPr>
              <a:t>2-1 Réparation par excision-réparation de base (BER) </a:t>
            </a:r>
            <a:endParaRPr lang="fr-FR" dirty="0">
              <a:solidFill>
                <a:srgbClr val="FF0000"/>
              </a:solidFill>
              <a:effectLst/>
              <a:latin typeface="Angsana New" pitchFamily="18" charset="-34"/>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11</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2852"/>
            <a:ext cx="8229600" cy="5864439"/>
          </a:xfrm>
        </p:spPr>
        <p:txBody>
          <a:bodyPr>
            <a:noAutofit/>
          </a:bodyPr>
          <a:lstStyle/>
          <a:p>
            <a:r>
              <a:rPr lang="fr-FR" sz="2400" dirty="0" smtClean="0">
                <a:latin typeface="Vijaya" pitchFamily="34" charset="0"/>
                <a:cs typeface="Vijaya" pitchFamily="34" charset="0"/>
              </a:rPr>
              <a:t>Ce mécanisme met en jeu une </a:t>
            </a:r>
            <a:r>
              <a:rPr lang="fr-FR" sz="2400" b="1" dirty="0" smtClean="0">
                <a:solidFill>
                  <a:srgbClr val="00B050"/>
                </a:solidFill>
                <a:latin typeface="Vijaya" pitchFamily="34" charset="0"/>
                <a:cs typeface="Vijaya" pitchFamily="34" charset="0"/>
              </a:rPr>
              <a:t>ADN-</a:t>
            </a:r>
            <a:r>
              <a:rPr lang="fr-FR" sz="2400" b="1" dirty="0" err="1" smtClean="0">
                <a:solidFill>
                  <a:srgbClr val="00B050"/>
                </a:solidFill>
                <a:latin typeface="Vijaya" pitchFamily="34" charset="0"/>
                <a:cs typeface="Vijaya" pitchFamily="34" charset="0"/>
              </a:rPr>
              <a:t>glycosylase</a:t>
            </a:r>
            <a:r>
              <a:rPr lang="fr-FR" sz="2400" dirty="0" smtClean="0">
                <a:latin typeface="Vijaya" pitchFamily="34" charset="0"/>
                <a:cs typeface="Vijaya" pitchFamily="34" charset="0"/>
              </a:rPr>
              <a:t> (cette protéine existe en plusieurs types). </a:t>
            </a:r>
          </a:p>
          <a:p>
            <a:r>
              <a:rPr lang="fr-FR" sz="2400" dirty="0" smtClean="0">
                <a:latin typeface="Vijaya" pitchFamily="34" charset="0"/>
                <a:cs typeface="Vijaya" pitchFamily="34" charset="0"/>
              </a:rPr>
              <a:t>Cette ADN-</a:t>
            </a:r>
            <a:r>
              <a:rPr lang="fr-FR" sz="2400" dirty="0" err="1" smtClean="0">
                <a:latin typeface="Vijaya" pitchFamily="34" charset="0"/>
                <a:cs typeface="Vijaya" pitchFamily="34" charset="0"/>
              </a:rPr>
              <a:t>glycosylase</a:t>
            </a:r>
            <a:r>
              <a:rPr lang="fr-FR" sz="2400" dirty="0" smtClean="0">
                <a:latin typeface="Vijaya" pitchFamily="34" charset="0"/>
                <a:cs typeface="Vijaya" pitchFamily="34" charset="0"/>
              </a:rPr>
              <a:t> va </a:t>
            </a:r>
            <a:r>
              <a:rPr lang="fr-FR" sz="2400" dirty="0" smtClean="0">
                <a:solidFill>
                  <a:srgbClr val="00B050"/>
                </a:solidFill>
                <a:latin typeface="Vijaya" pitchFamily="34" charset="0"/>
                <a:cs typeface="Vijaya" pitchFamily="34" charset="0"/>
              </a:rPr>
              <a:t>reconnaître et exciser spécifiquement une base modifiée</a:t>
            </a:r>
            <a:r>
              <a:rPr lang="fr-FR" sz="2400" dirty="0" smtClean="0">
                <a:latin typeface="Vijaya" pitchFamily="34" charset="0"/>
                <a:cs typeface="Vijaya" pitchFamily="34" charset="0"/>
              </a:rPr>
              <a:t>, par </a:t>
            </a:r>
            <a:r>
              <a:rPr lang="fr-FR" sz="2400" dirty="0" smtClean="0">
                <a:solidFill>
                  <a:srgbClr val="00B050"/>
                </a:solidFill>
                <a:latin typeface="Vijaya" pitchFamily="34" charset="0"/>
                <a:cs typeface="Vijaya" pitchFamily="34" charset="0"/>
              </a:rPr>
              <a:t>clivage</a:t>
            </a:r>
            <a:r>
              <a:rPr lang="fr-FR" sz="2400" dirty="0" smtClean="0">
                <a:latin typeface="Vijaya" pitchFamily="34" charset="0"/>
                <a:cs typeface="Vijaya" pitchFamily="34" charset="0"/>
              </a:rPr>
              <a:t> de </a:t>
            </a:r>
            <a:r>
              <a:rPr lang="fr-FR" sz="2400" dirty="0" smtClean="0">
                <a:solidFill>
                  <a:srgbClr val="00B050"/>
                </a:solidFill>
                <a:latin typeface="Vijaya" pitchFamily="34" charset="0"/>
                <a:cs typeface="Vijaya" pitchFamily="34" charset="0"/>
              </a:rPr>
              <a:t>la liaison N-</a:t>
            </a:r>
            <a:r>
              <a:rPr lang="fr-FR" sz="2400" dirty="0" err="1" smtClean="0">
                <a:solidFill>
                  <a:srgbClr val="00B050"/>
                </a:solidFill>
                <a:latin typeface="Vijaya" pitchFamily="34" charset="0"/>
                <a:cs typeface="Vijaya" pitchFamily="34" charset="0"/>
              </a:rPr>
              <a:t>Glycosidique</a:t>
            </a:r>
            <a:r>
              <a:rPr lang="fr-FR" sz="2400" dirty="0" smtClean="0">
                <a:solidFill>
                  <a:srgbClr val="00B050"/>
                </a:solidFill>
                <a:latin typeface="Vijaya" pitchFamily="34" charset="0"/>
                <a:cs typeface="Vijaya" pitchFamily="34" charset="0"/>
              </a:rPr>
              <a:t> </a:t>
            </a:r>
            <a:r>
              <a:rPr lang="fr-FR" sz="2400" dirty="0" smtClean="0">
                <a:latin typeface="Vijaya" pitchFamily="34" charset="0"/>
                <a:cs typeface="Vijaya" pitchFamily="34" charset="0"/>
              </a:rPr>
              <a:t>(entre la base et le désoxyribose). </a:t>
            </a:r>
          </a:p>
          <a:p>
            <a:r>
              <a:rPr lang="fr-FR" sz="2400" dirty="0" smtClean="0">
                <a:latin typeface="Vijaya" pitchFamily="34" charset="0"/>
                <a:cs typeface="Vijaya" pitchFamily="34" charset="0"/>
              </a:rPr>
              <a:t>Lorsque ces ADN-</a:t>
            </a:r>
            <a:r>
              <a:rPr lang="fr-FR" sz="2400" dirty="0" err="1" smtClean="0">
                <a:latin typeface="Vijaya" pitchFamily="34" charset="0"/>
                <a:cs typeface="Vijaya" pitchFamily="34" charset="0"/>
              </a:rPr>
              <a:t>glycosylases</a:t>
            </a:r>
            <a:r>
              <a:rPr lang="fr-FR" sz="2400" dirty="0" smtClean="0">
                <a:latin typeface="Vijaya" pitchFamily="34" charset="0"/>
                <a:cs typeface="Vijaya" pitchFamily="34" charset="0"/>
              </a:rPr>
              <a:t> agissent, elles aboutissent à </a:t>
            </a:r>
            <a:r>
              <a:rPr lang="fr-FR" sz="2400" b="1" dirty="0" smtClean="0">
                <a:solidFill>
                  <a:srgbClr val="FF0000"/>
                </a:solidFill>
                <a:latin typeface="Vijaya" pitchFamily="34" charset="0"/>
                <a:cs typeface="Vijaya" pitchFamily="34" charset="0"/>
              </a:rPr>
              <a:t>la formation d’un site AP</a:t>
            </a:r>
            <a:r>
              <a:rPr lang="fr-FR" sz="2400" dirty="0" smtClean="0">
                <a:latin typeface="Vijaya" pitchFamily="34" charset="0"/>
                <a:cs typeface="Vijaya" pitchFamily="34" charset="0"/>
              </a:rPr>
              <a:t>. L’ADN-</a:t>
            </a:r>
            <a:r>
              <a:rPr lang="fr-FR" sz="2400" dirty="0" err="1" smtClean="0">
                <a:latin typeface="Vijaya" pitchFamily="34" charset="0"/>
                <a:cs typeface="Vijaya" pitchFamily="34" charset="0"/>
              </a:rPr>
              <a:t>glycosylase</a:t>
            </a:r>
            <a:r>
              <a:rPr lang="fr-FR" sz="2400" dirty="0" smtClean="0">
                <a:latin typeface="Vijaya" pitchFamily="34" charset="0"/>
                <a:cs typeface="Vijaya" pitchFamily="34" charset="0"/>
              </a:rPr>
              <a:t> qui rentre en jeu est celle qui est spécifique de la base qui est endommagée (ex : Uracile ADN-</a:t>
            </a:r>
            <a:r>
              <a:rPr lang="fr-FR" sz="2400" dirty="0" err="1" smtClean="0">
                <a:latin typeface="Vijaya" pitchFamily="34" charset="0"/>
                <a:cs typeface="Vijaya" pitchFamily="34" charset="0"/>
              </a:rPr>
              <a:t>glycosylase</a:t>
            </a:r>
            <a:r>
              <a:rPr lang="fr-FR" sz="2400" dirty="0" smtClean="0">
                <a:latin typeface="Vijaya" pitchFamily="34" charset="0"/>
                <a:cs typeface="Vijaya" pitchFamily="34" charset="0"/>
              </a:rPr>
              <a:t>). </a:t>
            </a:r>
          </a:p>
          <a:p>
            <a:r>
              <a:rPr lang="fr-FR" sz="2400" dirty="0" smtClean="0">
                <a:latin typeface="Vijaya" pitchFamily="34" charset="0"/>
                <a:cs typeface="Vijaya" pitchFamily="34" charset="0"/>
              </a:rPr>
              <a:t>Il faut ensuite réparer le site AP. </a:t>
            </a:r>
            <a:r>
              <a:rPr lang="fr-FR" sz="2400" dirty="0" smtClean="0">
                <a:solidFill>
                  <a:schemeClr val="bg2">
                    <a:lumMod val="50000"/>
                  </a:schemeClr>
                </a:solidFill>
                <a:latin typeface="Vijaya" pitchFamily="34" charset="0"/>
                <a:cs typeface="Vijaya" pitchFamily="34" charset="0"/>
              </a:rPr>
              <a:t>l’AP-</a:t>
            </a:r>
            <a:r>
              <a:rPr lang="fr-FR" sz="2400" dirty="0" err="1" smtClean="0">
                <a:solidFill>
                  <a:schemeClr val="bg2">
                    <a:lumMod val="50000"/>
                  </a:schemeClr>
                </a:solidFill>
                <a:latin typeface="Vijaya" pitchFamily="34" charset="0"/>
                <a:cs typeface="Vijaya" pitchFamily="34" charset="0"/>
              </a:rPr>
              <a:t>endonucléase</a:t>
            </a:r>
            <a:r>
              <a:rPr lang="fr-FR" sz="2400" dirty="0" smtClean="0">
                <a:latin typeface="Vijaya" pitchFamily="34" charset="0"/>
                <a:cs typeface="Vijaya" pitchFamily="34" charset="0"/>
              </a:rPr>
              <a:t> qui a pour rôle de </a:t>
            </a:r>
            <a:r>
              <a:rPr lang="fr-FR" sz="2400" dirty="0" smtClean="0">
                <a:solidFill>
                  <a:schemeClr val="bg2">
                    <a:lumMod val="50000"/>
                  </a:schemeClr>
                </a:solidFill>
                <a:latin typeface="Vijaya" pitchFamily="34" charset="0"/>
                <a:cs typeface="Vijaya" pitchFamily="34" charset="0"/>
              </a:rPr>
              <a:t>couper</a:t>
            </a:r>
            <a:r>
              <a:rPr lang="fr-FR" sz="2400" dirty="0" smtClean="0">
                <a:latin typeface="Vijaya" pitchFamily="34" charset="0"/>
                <a:cs typeface="Vijaya" pitchFamily="34" charset="0"/>
              </a:rPr>
              <a:t> le squelette désoxyribose phosphate contenant le site AP, et donc d’enlever le sucre. Il y a donc clivage de la liaison </a:t>
            </a:r>
            <a:r>
              <a:rPr lang="fr-FR" sz="2400" dirty="0" err="1" smtClean="0">
                <a:latin typeface="Vijaya" pitchFamily="34" charset="0"/>
                <a:cs typeface="Vijaya" pitchFamily="34" charset="0"/>
              </a:rPr>
              <a:t>phosphodiester</a:t>
            </a:r>
            <a:r>
              <a:rPr lang="fr-FR" sz="2400" dirty="0" smtClean="0">
                <a:latin typeface="Vijaya" pitchFamily="34" charset="0"/>
                <a:cs typeface="Vijaya" pitchFamily="34" charset="0"/>
              </a:rPr>
              <a:t>, et retrait du site AP. </a:t>
            </a:r>
          </a:p>
          <a:p>
            <a:r>
              <a:rPr lang="fr-FR" sz="2400" dirty="0" smtClean="0">
                <a:solidFill>
                  <a:schemeClr val="accent6">
                    <a:lumMod val="60000"/>
                    <a:lumOff val="40000"/>
                  </a:schemeClr>
                </a:solidFill>
                <a:latin typeface="Vijaya" pitchFamily="34" charset="0"/>
                <a:cs typeface="Vijaya" pitchFamily="34" charset="0"/>
              </a:rPr>
              <a:t>Le trou </a:t>
            </a:r>
            <a:r>
              <a:rPr lang="fr-FR" sz="2400" dirty="0" smtClean="0">
                <a:latin typeface="Vijaya" pitchFamily="34" charset="0"/>
                <a:cs typeface="Vijaya" pitchFamily="34" charset="0"/>
              </a:rPr>
              <a:t>sur la chaine d’ADN est alors </a:t>
            </a:r>
            <a:r>
              <a:rPr lang="fr-FR" sz="2400" dirty="0" smtClean="0">
                <a:solidFill>
                  <a:schemeClr val="accent6">
                    <a:lumMod val="60000"/>
                    <a:lumOff val="40000"/>
                  </a:schemeClr>
                </a:solidFill>
                <a:latin typeface="Vijaya" pitchFamily="34" charset="0"/>
                <a:cs typeface="Vijaya" pitchFamily="34" charset="0"/>
              </a:rPr>
              <a:t>complété par l’ADN polymérase </a:t>
            </a:r>
            <a:r>
              <a:rPr lang="fr-FR" sz="2400" dirty="0" smtClean="0">
                <a:latin typeface="Vijaya" pitchFamily="34" charset="0"/>
                <a:cs typeface="Vijaya" pitchFamily="34" charset="0"/>
              </a:rPr>
              <a:t>qui se positionne en 3’OH pour ajouter par polymérisation le nucléotide complémentaire.</a:t>
            </a:r>
          </a:p>
          <a:p>
            <a:r>
              <a:rPr lang="fr-FR" sz="2400" dirty="0" smtClean="0">
                <a:latin typeface="Vijaya" pitchFamily="34" charset="0"/>
                <a:cs typeface="Vijaya" pitchFamily="34" charset="0"/>
              </a:rPr>
              <a:t> La dernière liaison </a:t>
            </a:r>
            <a:r>
              <a:rPr lang="fr-FR" sz="2400" dirty="0" err="1" smtClean="0">
                <a:latin typeface="Vijaya" pitchFamily="34" charset="0"/>
                <a:cs typeface="Vijaya" pitchFamily="34" charset="0"/>
              </a:rPr>
              <a:t>phosphodiester</a:t>
            </a:r>
            <a:r>
              <a:rPr lang="fr-FR" sz="2400" dirty="0" smtClean="0">
                <a:latin typeface="Vijaya" pitchFamily="34" charset="0"/>
                <a:cs typeface="Vijaya" pitchFamily="34" charset="0"/>
              </a:rPr>
              <a:t> est faite </a:t>
            </a:r>
            <a:r>
              <a:rPr lang="fr-FR" sz="2800" dirty="0" smtClean="0">
                <a:solidFill>
                  <a:schemeClr val="accent6">
                    <a:lumMod val="60000"/>
                    <a:lumOff val="40000"/>
                  </a:schemeClr>
                </a:solidFill>
                <a:latin typeface="Vijaya" pitchFamily="34" charset="0"/>
                <a:cs typeface="Vijaya" pitchFamily="34" charset="0"/>
              </a:rPr>
              <a:t>par l’ADN ligase.</a:t>
            </a:r>
            <a:endParaRPr lang="fr-FR" sz="2800" dirty="0">
              <a:solidFill>
                <a:schemeClr val="accent6">
                  <a:lumMod val="60000"/>
                  <a:lumOff val="40000"/>
                </a:schemeClr>
              </a:solidFill>
              <a:latin typeface="Vijaya" pitchFamily="34" charset="0"/>
              <a:cs typeface="Vijaya" pitchFamily="34" charset="0"/>
            </a:endParaRPr>
          </a:p>
        </p:txBody>
      </p:sp>
      <p:sp>
        <p:nvSpPr>
          <p:cNvPr id="5" name="Espace réservé du numéro de diapositive 4"/>
          <p:cNvSpPr>
            <a:spLocks noGrp="1"/>
          </p:cNvSpPr>
          <p:nvPr>
            <p:ph type="sldNum" sz="quarter" idx="12"/>
          </p:nvPr>
        </p:nvSpPr>
        <p:spPr/>
        <p:txBody>
          <a:bodyPr/>
          <a:lstStyle/>
          <a:p>
            <a:fld id="{C6E51570-54B9-406A-9C6E-D51947757485}" type="slidenum">
              <a:rPr lang="fr-FR" smtClean="0"/>
              <a:pPr/>
              <a:t>12</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stretch>
            <a:fillRect/>
          </a:stretch>
        </p:blipFill>
        <p:spPr bwMode="auto">
          <a:xfrm>
            <a:off x="428596" y="3286124"/>
            <a:ext cx="8258204" cy="3143272"/>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dirty="0"/>
          </a:p>
        </p:txBody>
      </p:sp>
      <p:pic>
        <p:nvPicPr>
          <p:cNvPr id="7170" name="Picture 2"/>
          <p:cNvPicPr>
            <a:picLocks noChangeAspect="1" noChangeArrowheads="1"/>
          </p:cNvPicPr>
          <p:nvPr/>
        </p:nvPicPr>
        <p:blipFill>
          <a:blip r:embed="rId3"/>
          <a:srcRect/>
          <a:stretch>
            <a:fillRect/>
          </a:stretch>
        </p:blipFill>
        <p:spPr bwMode="auto">
          <a:xfrm>
            <a:off x="500034" y="357166"/>
            <a:ext cx="8143931" cy="292895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6E51570-54B9-406A-9C6E-D51947757485}" type="slidenum">
              <a:rPr lang="fr-FR" smtClean="0"/>
              <a:pPr/>
              <a:t>13</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2" name="Titre 1"/>
          <p:cNvSpPr>
            <a:spLocks noGrp="1"/>
          </p:cNvSpPr>
          <p:nvPr>
            <p:ph type="title"/>
          </p:nvPr>
        </p:nvSpPr>
        <p:spPr/>
        <p:txBody>
          <a:bodyPr>
            <a:normAutofit/>
          </a:bodyPr>
          <a:lstStyle/>
          <a:p>
            <a:endParaRPr lang="fr-FR" sz="2800" dirty="0"/>
          </a:p>
        </p:txBody>
      </p:sp>
      <p:pic>
        <p:nvPicPr>
          <p:cNvPr id="2050" name="Picture 2"/>
          <p:cNvPicPr>
            <a:picLocks noChangeAspect="1" noChangeArrowheads="1"/>
          </p:cNvPicPr>
          <p:nvPr/>
        </p:nvPicPr>
        <p:blipFill>
          <a:blip r:embed="rId2"/>
          <a:srcRect/>
          <a:stretch>
            <a:fillRect/>
          </a:stretch>
        </p:blipFill>
        <p:spPr bwMode="auto">
          <a:xfrm>
            <a:off x="357158" y="2000240"/>
            <a:ext cx="7915305" cy="4572032"/>
          </a:xfrm>
          <a:prstGeom prst="rect">
            <a:avLst/>
          </a:prstGeom>
          <a:noFill/>
          <a:ln w="9525">
            <a:noFill/>
            <a:miter lim="800000"/>
            <a:headEnd/>
            <a:tailEnd/>
          </a:ln>
          <a:effectLst/>
        </p:spPr>
      </p:pic>
      <p:sp>
        <p:nvSpPr>
          <p:cNvPr id="6" name="Rectangle 5"/>
          <p:cNvSpPr/>
          <p:nvPr/>
        </p:nvSpPr>
        <p:spPr>
          <a:xfrm>
            <a:off x="2534422" y="3244334"/>
            <a:ext cx="184731" cy="369332"/>
          </a:xfrm>
          <a:prstGeom prst="rect">
            <a:avLst/>
          </a:prstGeom>
        </p:spPr>
        <p:txBody>
          <a:bodyPr wrap="none">
            <a:spAutoFit/>
          </a:bodyPr>
          <a:lstStyle/>
          <a:p>
            <a:endParaRPr lang="fr-FR" dirty="0"/>
          </a:p>
        </p:txBody>
      </p:sp>
      <p:pic>
        <p:nvPicPr>
          <p:cNvPr id="7" name="Picture 9" descr="Uracil_DNA_N-glycosylase"/>
          <p:cNvPicPr>
            <a:picLocks noChangeAspect="1" noChangeArrowheads="1"/>
          </p:cNvPicPr>
          <p:nvPr/>
        </p:nvPicPr>
        <p:blipFill>
          <a:blip r:embed="rId3"/>
          <a:srcRect/>
          <a:stretch>
            <a:fillRect/>
          </a:stretch>
        </p:blipFill>
        <p:spPr bwMode="auto">
          <a:xfrm>
            <a:off x="5143500" y="2000240"/>
            <a:ext cx="4014788" cy="4500594"/>
          </a:xfrm>
          <a:prstGeom prst="rect">
            <a:avLst/>
          </a:prstGeom>
          <a:noFill/>
        </p:spPr>
      </p:pic>
      <p:sp>
        <p:nvSpPr>
          <p:cNvPr id="10" name="Espace réservé du numéro de diapositive 9"/>
          <p:cNvSpPr>
            <a:spLocks noGrp="1"/>
          </p:cNvSpPr>
          <p:nvPr>
            <p:ph type="sldNum" sz="quarter" idx="12"/>
          </p:nvPr>
        </p:nvSpPr>
        <p:spPr/>
        <p:txBody>
          <a:bodyPr/>
          <a:lstStyle/>
          <a:p>
            <a:fld id="{C6E51570-54B9-406A-9C6E-D51947757485}" type="slidenum">
              <a:rPr lang="fr-FR" smtClean="0"/>
              <a:pPr/>
              <a:t>14</a:t>
            </a:fld>
            <a:endParaRPr lang="fr-FR"/>
          </a:p>
        </p:txBody>
      </p:sp>
      <p:sp>
        <p:nvSpPr>
          <p:cNvPr id="11" name="Espace réservé du pied de page 10"/>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4000" dirty="0" smtClean="0">
                <a:latin typeface="Angsana New" pitchFamily="18" charset="-34"/>
                <a:cs typeface="Angsana New" pitchFamily="18" charset="-34"/>
              </a:rPr>
              <a:t>Ce deuxième mécanisme est basé sur le même principe, mais il correspond à des lésions plus volumineuses, où il faut exciser plusieurs nucléotides. Ce mécanisme s’adresse donc à des lésions ou des modifications structurales importantes (</a:t>
            </a:r>
            <a:r>
              <a:rPr lang="fr-FR" sz="4000" b="1" dirty="0" smtClean="0">
                <a:solidFill>
                  <a:srgbClr val="FF0000"/>
                </a:solidFill>
                <a:latin typeface="Angsana New" pitchFamily="18" charset="-34"/>
                <a:cs typeface="Angsana New" pitchFamily="18" charset="-34"/>
              </a:rPr>
              <a:t>ex : dimères de thymines ou pyrimidines).</a:t>
            </a:r>
            <a:endParaRPr lang="fr-FR" sz="4000" b="1" dirty="0">
              <a:solidFill>
                <a:srgbClr val="FF0000"/>
              </a:solidFill>
              <a:latin typeface="Angsana New" pitchFamily="18" charset="-34"/>
              <a:cs typeface="Angsana New" pitchFamily="18" charset="-34"/>
            </a:endParaRPr>
          </a:p>
        </p:txBody>
      </p:sp>
      <p:sp>
        <p:nvSpPr>
          <p:cNvPr id="3" name="Titre 2"/>
          <p:cNvSpPr>
            <a:spLocks noGrp="1"/>
          </p:cNvSpPr>
          <p:nvPr>
            <p:ph type="title"/>
          </p:nvPr>
        </p:nvSpPr>
        <p:spPr>
          <a:xfrm>
            <a:off x="457200" y="274638"/>
            <a:ext cx="8329642" cy="1143000"/>
          </a:xfrm>
        </p:spPr>
        <p:txBody>
          <a:bodyPr>
            <a:normAutofit/>
          </a:bodyPr>
          <a:lstStyle/>
          <a:p>
            <a:pPr algn="ctr"/>
            <a:r>
              <a:rPr lang="fr-FR" sz="3200" dirty="0" smtClean="0">
                <a:solidFill>
                  <a:srgbClr val="FF0000"/>
                </a:solidFill>
                <a:effectLst/>
                <a:latin typeface="Vijaya" pitchFamily="34" charset="0"/>
                <a:cs typeface="Vijaya" pitchFamily="34" charset="0"/>
              </a:rPr>
              <a:t>2-2 Réparation par excision/réparation des plusieurs nucléotides (NER) </a:t>
            </a:r>
            <a:endParaRPr lang="fr-FR" sz="3200" dirty="0">
              <a:solidFill>
                <a:srgbClr val="FF0000"/>
              </a:solidFill>
              <a:effectLst/>
              <a:latin typeface="Vijaya" pitchFamily="34" charset="0"/>
              <a:cs typeface="Vijaya" pitchFamily="34" charset="0"/>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15</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57166"/>
            <a:ext cx="8543956" cy="5650125"/>
          </a:xfrm>
        </p:spPr>
        <p:txBody>
          <a:bodyPr>
            <a:normAutofit lnSpcReduction="10000"/>
          </a:bodyPr>
          <a:lstStyle/>
          <a:p>
            <a:pPr algn="just">
              <a:buNone/>
            </a:pPr>
            <a:r>
              <a:rPr lang="fr-FR" sz="3200" dirty="0" smtClean="0">
                <a:latin typeface="Angsana New" pitchFamily="18" charset="-34"/>
                <a:cs typeface="Angsana New" pitchFamily="18" charset="-34"/>
              </a:rPr>
              <a:t>Chez E. Coli : </a:t>
            </a:r>
          </a:p>
          <a:p>
            <a:pPr algn="just"/>
            <a:r>
              <a:rPr lang="fr-FR" sz="3200" dirty="0" smtClean="0">
                <a:latin typeface="Angsana New" pitchFamily="18" charset="-34"/>
                <a:cs typeface="Angsana New" pitchFamily="18" charset="-34"/>
              </a:rPr>
              <a:t>La réparation est assurée par un complexe multienzymatique : </a:t>
            </a:r>
            <a:r>
              <a:rPr lang="fr-FR" sz="3200" b="1" dirty="0" smtClean="0">
                <a:solidFill>
                  <a:srgbClr val="FF0000"/>
                </a:solidFill>
                <a:latin typeface="Angsana New" pitchFamily="18" charset="-34"/>
                <a:cs typeface="Angsana New" pitchFamily="18" charset="-34"/>
              </a:rPr>
              <a:t>l’</a:t>
            </a:r>
            <a:r>
              <a:rPr lang="fr-FR" sz="3200" b="1" dirty="0" err="1" smtClean="0">
                <a:solidFill>
                  <a:srgbClr val="FF0000"/>
                </a:solidFill>
                <a:latin typeface="Angsana New" pitchFamily="18" charset="-34"/>
                <a:cs typeface="Angsana New" pitchFamily="18" charset="-34"/>
              </a:rPr>
              <a:t>exinucléase</a:t>
            </a:r>
            <a:r>
              <a:rPr lang="fr-FR" sz="3200" b="1" dirty="0" smtClean="0">
                <a:solidFill>
                  <a:srgbClr val="FF0000"/>
                </a:solidFill>
                <a:latin typeface="Angsana New" pitchFamily="18" charset="-34"/>
                <a:cs typeface="Angsana New" pitchFamily="18" charset="-34"/>
              </a:rPr>
              <a:t> ABC</a:t>
            </a:r>
            <a:r>
              <a:rPr lang="fr-FR" sz="3200" dirty="0" smtClean="0">
                <a:latin typeface="Angsana New" pitchFamily="18" charset="-34"/>
                <a:cs typeface="Angsana New" pitchFamily="18" charset="-34"/>
              </a:rPr>
              <a:t>. Les constituants de ce complexe sont des protéines codées par </a:t>
            </a:r>
            <a:r>
              <a:rPr lang="fr-FR" sz="3200" dirty="0" err="1" smtClean="0">
                <a:solidFill>
                  <a:srgbClr val="FF0000"/>
                </a:solidFill>
                <a:latin typeface="Angsana New" pitchFamily="18" charset="-34"/>
                <a:cs typeface="Angsana New" pitchFamily="18" charset="-34"/>
              </a:rPr>
              <a:t>uvrA</a:t>
            </a:r>
            <a:r>
              <a:rPr lang="fr-FR" sz="3200" dirty="0" smtClean="0">
                <a:solidFill>
                  <a:srgbClr val="FF0000"/>
                </a:solidFill>
                <a:latin typeface="Angsana New" pitchFamily="18" charset="-34"/>
                <a:cs typeface="Angsana New" pitchFamily="18" charset="-34"/>
              </a:rPr>
              <a:t>, </a:t>
            </a:r>
            <a:r>
              <a:rPr lang="fr-FR" sz="3200" dirty="0" err="1" smtClean="0">
                <a:solidFill>
                  <a:srgbClr val="FF0000"/>
                </a:solidFill>
                <a:latin typeface="Angsana New" pitchFamily="18" charset="-34"/>
                <a:cs typeface="Angsana New" pitchFamily="18" charset="-34"/>
              </a:rPr>
              <a:t>uvrB</a:t>
            </a:r>
            <a:r>
              <a:rPr lang="fr-FR" sz="3200" dirty="0" smtClean="0">
                <a:solidFill>
                  <a:srgbClr val="FF0000"/>
                </a:solidFill>
                <a:latin typeface="Angsana New" pitchFamily="18" charset="-34"/>
                <a:cs typeface="Angsana New" pitchFamily="18" charset="-34"/>
              </a:rPr>
              <a:t> et </a:t>
            </a:r>
            <a:r>
              <a:rPr lang="fr-FR" sz="3200" dirty="0" err="1" smtClean="0">
                <a:solidFill>
                  <a:srgbClr val="FF0000"/>
                </a:solidFill>
                <a:latin typeface="Angsana New" pitchFamily="18" charset="-34"/>
                <a:cs typeface="Angsana New" pitchFamily="18" charset="-34"/>
              </a:rPr>
              <a:t>uvrC</a:t>
            </a:r>
            <a:r>
              <a:rPr lang="fr-FR" sz="3200" dirty="0" smtClean="0">
                <a:latin typeface="Angsana New" pitchFamily="18" charset="-34"/>
                <a:cs typeface="Angsana New" pitchFamily="18" charset="-34"/>
              </a:rPr>
              <a:t>. </a:t>
            </a:r>
          </a:p>
          <a:p>
            <a:pPr algn="just"/>
            <a:r>
              <a:rPr lang="fr-FR" sz="3200" dirty="0" smtClean="0">
                <a:latin typeface="Angsana New" pitchFamily="18" charset="-34"/>
                <a:cs typeface="Angsana New" pitchFamily="18" charset="-34"/>
              </a:rPr>
              <a:t>Ce complexe se positionne sur la lésion et reconnait la modification. Après s’être fixé, il induit une distorsion de la double hélice. </a:t>
            </a:r>
          </a:p>
          <a:p>
            <a:pPr algn="just"/>
            <a:r>
              <a:rPr lang="fr-FR" sz="3200" dirty="0" smtClean="0">
                <a:solidFill>
                  <a:srgbClr val="FF0000"/>
                </a:solidFill>
                <a:latin typeface="Angsana New" pitchFamily="18" charset="-34"/>
                <a:cs typeface="Angsana New" pitchFamily="18" charset="-34"/>
              </a:rPr>
              <a:t>L’ADN </a:t>
            </a:r>
            <a:r>
              <a:rPr lang="fr-FR" sz="3200" dirty="0" err="1" smtClean="0">
                <a:solidFill>
                  <a:srgbClr val="FF0000"/>
                </a:solidFill>
                <a:latin typeface="Angsana New" pitchFamily="18" charset="-34"/>
                <a:cs typeface="Angsana New" pitchFamily="18" charset="-34"/>
              </a:rPr>
              <a:t>hélicase</a:t>
            </a:r>
            <a:r>
              <a:rPr lang="fr-FR" sz="3200" dirty="0" smtClean="0">
                <a:solidFill>
                  <a:srgbClr val="FF0000"/>
                </a:solidFill>
                <a:latin typeface="Angsana New" pitchFamily="18" charset="-34"/>
                <a:cs typeface="Angsana New" pitchFamily="18" charset="-34"/>
              </a:rPr>
              <a:t> </a:t>
            </a:r>
            <a:r>
              <a:rPr lang="fr-FR" sz="3200" dirty="0" smtClean="0">
                <a:latin typeface="Angsana New" pitchFamily="18" charset="-34"/>
                <a:cs typeface="Angsana New" pitchFamily="18" charset="-34"/>
              </a:rPr>
              <a:t>permet de séparer les deux brins et de les dissocier, ce qui permet à l’</a:t>
            </a:r>
            <a:r>
              <a:rPr lang="fr-FR" sz="3200" dirty="0" err="1" smtClean="0">
                <a:latin typeface="Angsana New" pitchFamily="18" charset="-34"/>
                <a:cs typeface="Angsana New" pitchFamily="18" charset="-34"/>
              </a:rPr>
              <a:t>exinucléase</a:t>
            </a:r>
            <a:r>
              <a:rPr lang="fr-FR" sz="3200" dirty="0" smtClean="0">
                <a:latin typeface="Angsana New" pitchFamily="18" charset="-34"/>
                <a:cs typeface="Angsana New" pitchFamily="18" charset="-34"/>
              </a:rPr>
              <a:t> de cliver un fragment de 13 nt, contenant les lésions. </a:t>
            </a:r>
          </a:p>
          <a:p>
            <a:pPr algn="just"/>
            <a:r>
              <a:rPr lang="fr-FR" sz="3200" dirty="0" smtClean="0">
                <a:solidFill>
                  <a:srgbClr val="FF0000"/>
                </a:solidFill>
                <a:latin typeface="Angsana New" pitchFamily="18" charset="-34"/>
                <a:cs typeface="Angsana New" pitchFamily="18" charset="-34"/>
              </a:rPr>
              <a:t>L’ADN POL I </a:t>
            </a:r>
            <a:r>
              <a:rPr lang="fr-FR" sz="3200" dirty="0" smtClean="0">
                <a:latin typeface="Angsana New" pitchFamily="18" charset="-34"/>
                <a:cs typeface="Angsana New" pitchFamily="18" charset="-34"/>
              </a:rPr>
              <a:t>se fixe sur l’extrémité 3’OH libre pour synthétiser l’ADN complémentaire et anti parallèle.</a:t>
            </a:r>
          </a:p>
          <a:p>
            <a:pPr algn="just"/>
            <a:r>
              <a:rPr lang="fr-FR" sz="3200" dirty="0" smtClean="0">
                <a:latin typeface="Angsana New" pitchFamily="18" charset="-34"/>
                <a:cs typeface="Angsana New" pitchFamily="18" charset="-34"/>
              </a:rPr>
              <a:t> La dernière liaison </a:t>
            </a:r>
            <a:r>
              <a:rPr lang="fr-FR" sz="3200" dirty="0" err="1" smtClean="0">
                <a:latin typeface="Angsana New" pitchFamily="18" charset="-34"/>
                <a:cs typeface="Angsana New" pitchFamily="18" charset="-34"/>
              </a:rPr>
              <a:t>phosphodiester</a:t>
            </a:r>
            <a:r>
              <a:rPr lang="fr-FR" sz="3200" dirty="0" smtClean="0">
                <a:latin typeface="Angsana New" pitchFamily="18" charset="-34"/>
                <a:cs typeface="Angsana New" pitchFamily="18" charset="-34"/>
              </a:rPr>
              <a:t> est réalisée par </a:t>
            </a:r>
            <a:r>
              <a:rPr lang="fr-FR" sz="3200" dirty="0" smtClean="0">
                <a:solidFill>
                  <a:srgbClr val="FF0000"/>
                </a:solidFill>
                <a:latin typeface="Angsana New" pitchFamily="18" charset="-34"/>
                <a:cs typeface="Angsana New" pitchFamily="18" charset="-34"/>
              </a:rPr>
              <a:t>l’ADN ligase</a:t>
            </a:r>
            <a:r>
              <a:rPr lang="fr-FR" sz="3200" dirty="0" smtClean="0">
                <a:latin typeface="Angsana New" pitchFamily="18" charset="-34"/>
                <a:cs typeface="Angsana New" pitchFamily="18" charset="-34"/>
              </a:rPr>
              <a:t>.</a:t>
            </a:r>
            <a:endParaRPr lang="fr-FR" sz="3200" dirty="0">
              <a:latin typeface="Angsana New" pitchFamily="18" charset="-34"/>
              <a:cs typeface="Angsana New" pitchFamily="18" charset="-34"/>
            </a:endParaRPr>
          </a:p>
        </p:txBody>
      </p:sp>
      <p:sp>
        <p:nvSpPr>
          <p:cNvPr id="5" name="Espace réservé du numéro de diapositive 4"/>
          <p:cNvSpPr>
            <a:spLocks noGrp="1"/>
          </p:cNvSpPr>
          <p:nvPr>
            <p:ph type="sldNum" sz="quarter" idx="12"/>
          </p:nvPr>
        </p:nvSpPr>
        <p:spPr/>
        <p:txBody>
          <a:bodyPr/>
          <a:lstStyle/>
          <a:p>
            <a:fld id="{C6E51570-54B9-406A-9C6E-D51947757485}" type="slidenum">
              <a:rPr lang="fr-FR" smtClean="0"/>
              <a:pPr/>
              <a:t>16</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071546"/>
            <a:ext cx="8229600" cy="4935745"/>
          </a:xfrm>
        </p:spPr>
        <p:txBody>
          <a:bodyPr>
            <a:normAutofit lnSpcReduction="10000"/>
          </a:bodyPr>
          <a:lstStyle/>
          <a:p>
            <a:r>
              <a:rPr lang="fr-FR" sz="3600" dirty="0" smtClean="0">
                <a:latin typeface="Angsana New" pitchFamily="18" charset="-34"/>
                <a:cs typeface="Angsana New" pitchFamily="18" charset="-34"/>
              </a:rPr>
              <a:t>Ce sont </a:t>
            </a:r>
            <a:r>
              <a:rPr lang="fr-FR" sz="3600" dirty="0" smtClean="0">
                <a:solidFill>
                  <a:srgbClr val="FF0000"/>
                </a:solidFill>
                <a:latin typeface="Angsana New" pitchFamily="18" charset="-34"/>
                <a:cs typeface="Angsana New" pitchFamily="18" charset="-34"/>
              </a:rPr>
              <a:t>les protéines ERCC1 et les protéines XP (A, B, C, …)</a:t>
            </a:r>
            <a:r>
              <a:rPr lang="fr-FR" sz="3600" dirty="0" smtClean="0">
                <a:latin typeface="Angsana New" pitchFamily="18" charset="-34"/>
                <a:cs typeface="Angsana New" pitchFamily="18" charset="-34"/>
              </a:rPr>
              <a:t> qui réalisent la NER dans les cellules.</a:t>
            </a:r>
          </a:p>
          <a:p>
            <a:r>
              <a:rPr lang="fr-FR" sz="3600" dirty="0" smtClean="0">
                <a:latin typeface="Angsana New" pitchFamily="18" charset="-34"/>
                <a:cs typeface="Angsana New" pitchFamily="18" charset="-34"/>
              </a:rPr>
              <a:t>La protéine </a:t>
            </a:r>
            <a:r>
              <a:rPr lang="fr-FR" sz="3600" dirty="0" smtClean="0">
                <a:solidFill>
                  <a:srgbClr val="00B050"/>
                </a:solidFill>
                <a:latin typeface="Angsana New" pitchFamily="18" charset="-34"/>
                <a:cs typeface="Angsana New" pitchFamily="18" charset="-34"/>
              </a:rPr>
              <a:t>XPC</a:t>
            </a:r>
            <a:r>
              <a:rPr lang="fr-FR" sz="3600" dirty="0" smtClean="0">
                <a:latin typeface="Angsana New" pitchFamily="18" charset="-34"/>
                <a:cs typeface="Angsana New" pitchFamily="18" charset="-34"/>
              </a:rPr>
              <a:t> reconnait la lésion.</a:t>
            </a:r>
          </a:p>
          <a:p>
            <a:r>
              <a:rPr lang="fr-FR" sz="3600" dirty="0" smtClean="0">
                <a:latin typeface="Angsana New" pitchFamily="18" charset="-34"/>
                <a:cs typeface="Angsana New" pitchFamily="18" charset="-34"/>
              </a:rPr>
              <a:t> Certaines XP possèdent l’activité </a:t>
            </a:r>
            <a:r>
              <a:rPr lang="fr-FR" sz="3600" dirty="0" err="1" smtClean="0">
                <a:latin typeface="Angsana New" pitchFamily="18" charset="-34"/>
                <a:cs typeface="Angsana New" pitchFamily="18" charset="-34"/>
              </a:rPr>
              <a:t>hélicase</a:t>
            </a:r>
            <a:r>
              <a:rPr lang="fr-FR" sz="3600" dirty="0" smtClean="0">
                <a:latin typeface="Angsana New" pitchFamily="18" charset="-34"/>
                <a:cs typeface="Angsana New" pitchFamily="18" charset="-34"/>
              </a:rPr>
              <a:t> </a:t>
            </a:r>
            <a:r>
              <a:rPr lang="fr-FR" sz="3600" dirty="0" smtClean="0">
                <a:solidFill>
                  <a:srgbClr val="00B050"/>
                </a:solidFill>
                <a:latin typeface="Angsana New" pitchFamily="18" charset="-34"/>
                <a:cs typeface="Angsana New" pitchFamily="18" charset="-34"/>
              </a:rPr>
              <a:t>(XPB et XPD).</a:t>
            </a:r>
          </a:p>
          <a:p>
            <a:r>
              <a:rPr lang="fr-FR" sz="3600" dirty="0" smtClean="0">
                <a:solidFill>
                  <a:srgbClr val="00B050"/>
                </a:solidFill>
                <a:latin typeface="Angsana New" pitchFamily="18" charset="-34"/>
                <a:cs typeface="Angsana New" pitchFamily="18" charset="-34"/>
              </a:rPr>
              <a:t> </a:t>
            </a:r>
            <a:r>
              <a:rPr lang="fr-FR" sz="3600" dirty="0" smtClean="0">
                <a:latin typeface="Angsana New" pitchFamily="18" charset="-34"/>
                <a:cs typeface="Angsana New" pitchFamily="18" charset="-34"/>
              </a:rPr>
              <a:t>L’excision est réalisée par </a:t>
            </a:r>
            <a:r>
              <a:rPr lang="fr-FR" sz="3600" dirty="0" smtClean="0">
                <a:solidFill>
                  <a:schemeClr val="bg2">
                    <a:lumMod val="50000"/>
                  </a:schemeClr>
                </a:solidFill>
                <a:latin typeface="Angsana New" pitchFamily="18" charset="-34"/>
                <a:cs typeface="Angsana New" pitchFamily="18" charset="-34"/>
              </a:rPr>
              <a:t>XPF, ERCC1 et XPG</a:t>
            </a:r>
            <a:r>
              <a:rPr lang="fr-FR" sz="3600" dirty="0" smtClean="0">
                <a:latin typeface="Angsana New" pitchFamily="18" charset="-34"/>
                <a:cs typeface="Angsana New" pitchFamily="18" charset="-34"/>
              </a:rPr>
              <a:t>.</a:t>
            </a:r>
          </a:p>
          <a:p>
            <a:r>
              <a:rPr lang="fr-FR" sz="3600" dirty="0" smtClean="0">
                <a:latin typeface="Angsana New" pitchFamily="18" charset="-34"/>
                <a:cs typeface="Angsana New" pitchFamily="18" charset="-34"/>
              </a:rPr>
              <a:t> La synthèse d’ADN se fait par </a:t>
            </a:r>
            <a:r>
              <a:rPr lang="fr-FR" sz="3600" dirty="0" smtClean="0">
                <a:solidFill>
                  <a:schemeClr val="accent3">
                    <a:lumMod val="75000"/>
                  </a:schemeClr>
                </a:solidFill>
                <a:latin typeface="Angsana New" pitchFamily="18" charset="-34"/>
                <a:cs typeface="Angsana New" pitchFamily="18" charset="-34"/>
              </a:rPr>
              <a:t>l’ADN POL δ </a:t>
            </a:r>
            <a:r>
              <a:rPr lang="fr-FR" sz="3600" dirty="0" smtClean="0">
                <a:latin typeface="Angsana New" pitchFamily="18" charset="-34"/>
                <a:cs typeface="Angsana New" pitchFamily="18" charset="-34"/>
              </a:rPr>
              <a:t>et </a:t>
            </a:r>
            <a:r>
              <a:rPr lang="fr-FR" sz="3600" dirty="0" smtClean="0">
                <a:solidFill>
                  <a:schemeClr val="accent3">
                    <a:lumMod val="75000"/>
                  </a:schemeClr>
                </a:solidFill>
                <a:latin typeface="Angsana New" pitchFamily="18" charset="-34"/>
                <a:cs typeface="Angsana New" pitchFamily="18" charset="-34"/>
              </a:rPr>
              <a:t>l’ADN POL ε.</a:t>
            </a:r>
            <a:r>
              <a:rPr lang="fr-FR" sz="3600" dirty="0" smtClean="0">
                <a:latin typeface="Angsana New" pitchFamily="18" charset="-34"/>
                <a:cs typeface="Angsana New" pitchFamily="18" charset="-34"/>
              </a:rPr>
              <a:t> </a:t>
            </a:r>
          </a:p>
          <a:p>
            <a:r>
              <a:rPr lang="fr-FR" sz="3600" dirty="0" smtClean="0">
                <a:latin typeface="Angsana New" pitchFamily="18" charset="-34"/>
                <a:cs typeface="Angsana New" pitchFamily="18" charset="-34"/>
              </a:rPr>
              <a:t> la dernière liaison </a:t>
            </a:r>
            <a:r>
              <a:rPr lang="fr-FR" sz="3600" dirty="0" err="1" smtClean="0">
                <a:latin typeface="Angsana New" pitchFamily="18" charset="-34"/>
                <a:cs typeface="Angsana New" pitchFamily="18" charset="-34"/>
              </a:rPr>
              <a:t>phosphodiester</a:t>
            </a:r>
            <a:r>
              <a:rPr lang="fr-FR" sz="3600" dirty="0" smtClean="0">
                <a:latin typeface="Angsana New" pitchFamily="18" charset="-34"/>
                <a:cs typeface="Angsana New" pitchFamily="18" charset="-34"/>
              </a:rPr>
              <a:t> est réalisée par l’ADN ligase. </a:t>
            </a:r>
          </a:p>
        </p:txBody>
      </p:sp>
      <p:sp>
        <p:nvSpPr>
          <p:cNvPr id="3" name="Titre 2"/>
          <p:cNvSpPr>
            <a:spLocks noGrp="1"/>
          </p:cNvSpPr>
          <p:nvPr>
            <p:ph type="title"/>
          </p:nvPr>
        </p:nvSpPr>
        <p:spPr/>
        <p:txBody>
          <a:bodyPr>
            <a:normAutofit/>
          </a:bodyPr>
          <a:lstStyle/>
          <a:p>
            <a:r>
              <a:rPr lang="fr-FR" sz="3600" dirty="0" smtClean="0">
                <a:effectLst/>
                <a:latin typeface="Angsana New" pitchFamily="18" charset="-34"/>
                <a:cs typeface="Angsana New" pitchFamily="18" charset="-34"/>
              </a:rPr>
              <a:t>Chez l’Homme : </a:t>
            </a:r>
            <a:endParaRPr lang="fr-FR" sz="3600" dirty="0">
              <a:effectLst/>
              <a:latin typeface="Angsana New" pitchFamily="18" charset="-34"/>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17</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43956" cy="4525963"/>
          </a:xfrm>
        </p:spPr>
        <p:txBody>
          <a:bodyPr/>
          <a:lstStyle/>
          <a:p>
            <a:pPr>
              <a:buNone/>
            </a:pPr>
            <a:r>
              <a:rPr lang="fr-FR" sz="3600" b="1" dirty="0" smtClean="0">
                <a:solidFill>
                  <a:schemeClr val="accent3">
                    <a:lumMod val="75000"/>
                  </a:schemeClr>
                </a:solidFill>
                <a:latin typeface="Vijaya" pitchFamily="34" charset="0"/>
                <a:cs typeface="Vijaya" pitchFamily="34" charset="0"/>
              </a:rPr>
              <a:t>Maladie </a:t>
            </a:r>
            <a:r>
              <a:rPr lang="fr-FR" sz="3600" b="1" dirty="0" err="1" smtClean="0">
                <a:solidFill>
                  <a:schemeClr val="accent3">
                    <a:lumMod val="75000"/>
                  </a:schemeClr>
                </a:solidFill>
                <a:latin typeface="Vijaya" pitchFamily="34" charset="0"/>
                <a:cs typeface="Vijaya" pitchFamily="34" charset="0"/>
              </a:rPr>
              <a:t>Xeroderm</a:t>
            </a:r>
            <a:r>
              <a:rPr lang="fr-FR" sz="3600" b="1" dirty="0" smtClean="0">
                <a:solidFill>
                  <a:schemeClr val="accent3">
                    <a:lumMod val="75000"/>
                  </a:schemeClr>
                </a:solidFill>
                <a:latin typeface="Vijaya" pitchFamily="34" charset="0"/>
                <a:cs typeface="Vijaya" pitchFamily="34" charset="0"/>
              </a:rPr>
              <a:t> </a:t>
            </a:r>
            <a:r>
              <a:rPr lang="fr-FR" sz="3600" b="1" dirty="0" err="1" smtClean="0">
                <a:solidFill>
                  <a:schemeClr val="accent3">
                    <a:lumMod val="75000"/>
                  </a:schemeClr>
                </a:solidFill>
                <a:latin typeface="Vijaya" pitchFamily="34" charset="0"/>
                <a:cs typeface="Vijaya" pitchFamily="34" charset="0"/>
              </a:rPr>
              <a:t>pigmentosum</a:t>
            </a:r>
            <a:r>
              <a:rPr lang="fr-FR" sz="3600" b="1" dirty="0" smtClean="0">
                <a:solidFill>
                  <a:schemeClr val="accent3">
                    <a:lumMod val="75000"/>
                  </a:schemeClr>
                </a:solidFill>
                <a:latin typeface="Vijaya" pitchFamily="34" charset="0"/>
                <a:cs typeface="Vijaya" pitchFamily="34" charset="0"/>
              </a:rPr>
              <a:t> (enfant de la lune):</a:t>
            </a:r>
          </a:p>
          <a:p>
            <a:pPr>
              <a:buNone/>
            </a:pPr>
            <a:r>
              <a:rPr lang="fr-FR" sz="3600" dirty="0" smtClean="0">
                <a:latin typeface="Vijaya" pitchFamily="34" charset="0"/>
                <a:cs typeface="Vijaya" pitchFamily="34" charset="0"/>
              </a:rPr>
              <a:t> Les sujets sensibles à la lumière UV sont souvent porteurs de modifications des gènes XP, c'est-à-dire qu’ils ont un système de réparation altéré, ce qui aboutit à une incapacité de réparer les paires de thymines. </a:t>
            </a:r>
          </a:p>
          <a:p>
            <a:pPr>
              <a:buNone/>
            </a:pPr>
            <a:endParaRPr lang="fr-FR" dirty="0"/>
          </a:p>
        </p:txBody>
      </p:sp>
      <p:sp>
        <p:nvSpPr>
          <p:cNvPr id="3" name="Titre 2"/>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18</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500042"/>
            <a:ext cx="8929718" cy="6143668"/>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19</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85720" y="1285860"/>
            <a:ext cx="8572560" cy="5038740"/>
          </a:xfrm>
        </p:spPr>
        <p:txBody>
          <a:bodyPr>
            <a:normAutofit fontScale="92500" lnSpcReduction="10000"/>
          </a:bodyPr>
          <a:lstStyle/>
          <a:p>
            <a:pPr algn="just"/>
            <a:r>
              <a:rPr lang="fr-FR" dirty="0" smtClean="0">
                <a:latin typeface="Comic Sans MS" pitchFamily="66" charset="0"/>
              </a:rPr>
              <a:t>La réplication de l'ADN est semi-réplicative, complémentaire à la matrice et l'ADN polymérase III peut réparer ses erreurs. On observe alors que la réplication est un mécanisme qui engendre peu d'erreurs.</a:t>
            </a:r>
          </a:p>
          <a:p>
            <a:pPr algn="just"/>
            <a:r>
              <a:rPr lang="fr-FR" dirty="0" smtClean="0">
                <a:latin typeface="Comic Sans MS" pitchFamily="66" charset="0"/>
              </a:rPr>
              <a:t>Cependant, des altérations de l'ADN peuvent se produire. Ces phénomènes ne sont pas rares, et certains sont même spontanés ( désamination fréquente des bases ), alors que d'autres induits ( chaleur enlève énormément de purines sur un brin ) :</a:t>
            </a:r>
          </a:p>
          <a:p>
            <a:pPr algn="just"/>
            <a:r>
              <a:rPr lang="fr-FR" dirty="0" smtClean="0">
                <a:latin typeface="Comic Sans MS" pitchFamily="66" charset="0"/>
              </a:rPr>
              <a:t> Accidents de réplication</a:t>
            </a:r>
          </a:p>
          <a:p>
            <a:pPr algn="just"/>
            <a:r>
              <a:rPr lang="fr-FR" dirty="0" smtClean="0">
                <a:latin typeface="Comic Sans MS" pitchFamily="66" charset="0"/>
              </a:rPr>
              <a:t> Altération dues à l'instabilité chimique des bases :</a:t>
            </a:r>
          </a:p>
          <a:p>
            <a:pPr algn="just"/>
            <a:r>
              <a:rPr lang="fr-FR" dirty="0" smtClean="0">
                <a:latin typeface="Comic Sans MS" pitchFamily="66" charset="0"/>
              </a:rPr>
              <a:t>Modifications dues à l'environnement</a:t>
            </a:r>
          </a:p>
          <a:p>
            <a:endParaRPr lang="fr-FR" dirty="0"/>
          </a:p>
        </p:txBody>
      </p:sp>
      <p:sp>
        <p:nvSpPr>
          <p:cNvPr id="2" name="Titre 1"/>
          <p:cNvSpPr>
            <a:spLocks noGrp="1"/>
          </p:cNvSpPr>
          <p:nvPr>
            <p:ph type="title"/>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2030" y="0"/>
            <a:ext cx="8229600" cy="1000108"/>
          </a:xfrm>
        </p:spPr>
        <p:txBody>
          <a:bodyPr>
            <a:normAutofit fontScale="90000"/>
          </a:bodyPr>
          <a:lstStyle/>
          <a:p>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dirty="0" smtClean="0"/>
              <a:t/>
            </a:r>
            <a:br>
              <a:rPr lang="fr-FR" dirty="0" smtClean="0"/>
            </a:br>
            <a:r>
              <a:rPr lang="fr-FR" sz="3100" dirty="0" err="1" smtClean="0"/>
              <a:t>REparation</a:t>
            </a:r>
            <a:r>
              <a:rPr lang="fr-FR" sz="3100" dirty="0" smtClean="0"/>
              <a:t> par excision de nucléotide</a:t>
            </a:r>
            <a:endParaRPr lang="fr-FR" sz="3100" b="0" dirty="0"/>
          </a:p>
        </p:txBody>
      </p:sp>
      <p:sp>
        <p:nvSpPr>
          <p:cNvPr id="3" name="Sous-titre 2"/>
          <p:cNvSpPr>
            <a:spLocks noGrp="1"/>
          </p:cNvSpPr>
          <p:nvPr>
            <p:ph type="subTitle" idx="1"/>
          </p:nvPr>
        </p:nvSpPr>
        <p:spPr/>
        <p:txBody>
          <a:bodyPr/>
          <a:lstStyle/>
          <a:p>
            <a:endParaRPr lang="fr-FR" dirty="0"/>
          </a:p>
        </p:txBody>
      </p:sp>
      <p:pic>
        <p:nvPicPr>
          <p:cNvPr id="1026" name="Picture 2"/>
          <p:cNvPicPr>
            <a:picLocks noChangeAspect="1" noChangeArrowheads="1"/>
          </p:cNvPicPr>
          <p:nvPr/>
        </p:nvPicPr>
        <p:blipFill>
          <a:blip r:embed="rId2"/>
          <a:srcRect/>
          <a:stretch>
            <a:fillRect/>
          </a:stretch>
        </p:blipFill>
        <p:spPr bwMode="auto">
          <a:xfrm>
            <a:off x="0" y="1428736"/>
            <a:ext cx="8929718" cy="542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2981692" y="1481138"/>
            <a:ext cx="3180616" cy="4525962"/>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r>
              <a:rPr lang="fr-FR" sz="4400" dirty="0" err="1" smtClean="0"/>
              <a:t>reparation</a:t>
            </a:r>
            <a:r>
              <a:rPr lang="fr-FR" sz="4400" dirty="0" smtClean="0"/>
              <a:t> par excision de nucléotide</a:t>
            </a:r>
            <a:endParaRPr lang="fr-FR" dirty="0"/>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21</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57158" y="500042"/>
            <a:ext cx="8572560" cy="5357826"/>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22</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472518" cy="4525963"/>
          </a:xfrm>
        </p:spPr>
        <p:txBody>
          <a:bodyPr/>
          <a:lstStyle/>
          <a:p>
            <a:pPr>
              <a:buNone/>
            </a:pPr>
            <a:r>
              <a:rPr lang="fr-FR" sz="3600" b="1" u="sng" dirty="0" smtClean="0">
                <a:solidFill>
                  <a:srgbClr val="0070C0"/>
                </a:solidFill>
                <a:latin typeface="Angsana New" pitchFamily="18" charset="-34"/>
                <a:cs typeface="Angsana New" pitchFamily="18" charset="-34"/>
              </a:rPr>
              <a:t>1- Chez E. Coli </a:t>
            </a:r>
          </a:p>
          <a:p>
            <a:pPr>
              <a:buNone/>
            </a:pPr>
            <a:r>
              <a:rPr lang="fr-FR" sz="3600" dirty="0" smtClean="0">
                <a:latin typeface="Angsana New" pitchFamily="18" charset="-34"/>
                <a:cs typeface="Angsana New" pitchFamily="18" charset="-34"/>
              </a:rPr>
              <a:t>ce système de réparation repère la </a:t>
            </a:r>
            <a:r>
              <a:rPr lang="fr-FR" sz="3600" dirty="0" err="1" smtClean="0">
                <a:latin typeface="Angsana New" pitchFamily="18" charset="-34"/>
                <a:cs typeface="Angsana New" pitchFamily="18" charset="-34"/>
              </a:rPr>
              <a:t>méthylation</a:t>
            </a:r>
            <a:r>
              <a:rPr lang="fr-FR" sz="3600" dirty="0" smtClean="0">
                <a:latin typeface="Angsana New" pitchFamily="18" charset="-34"/>
                <a:cs typeface="Angsana New" pitchFamily="18" charset="-34"/>
              </a:rPr>
              <a:t> des adénines des séquences</a:t>
            </a:r>
            <a:r>
              <a:rPr lang="fr-FR" sz="3600" dirty="0" smtClean="0">
                <a:solidFill>
                  <a:srgbClr val="FF0000"/>
                </a:solidFill>
                <a:latin typeface="Angsana New" pitchFamily="18" charset="-34"/>
                <a:cs typeface="Angsana New" pitchFamily="18" charset="-34"/>
              </a:rPr>
              <a:t> GATC</a:t>
            </a:r>
          </a:p>
          <a:p>
            <a:r>
              <a:rPr lang="fr-FR" sz="3600" b="1" dirty="0" smtClean="0">
                <a:solidFill>
                  <a:srgbClr val="FF0000"/>
                </a:solidFill>
                <a:latin typeface="Angsana New" pitchFamily="18" charset="-34"/>
                <a:cs typeface="Angsana New" pitchFamily="18" charset="-34"/>
              </a:rPr>
              <a:t>Le système enzymatique </a:t>
            </a:r>
            <a:r>
              <a:rPr lang="fr-FR" sz="3600" b="1" dirty="0" smtClean="0">
                <a:latin typeface="Angsana New" pitchFamily="18" charset="-34"/>
                <a:cs typeface="Angsana New" pitchFamily="18" charset="-34"/>
              </a:rPr>
              <a:t>de réparation est multi-protéique. </a:t>
            </a:r>
            <a:r>
              <a:rPr lang="fr-FR" sz="3600" b="1" dirty="0" smtClean="0">
                <a:solidFill>
                  <a:srgbClr val="FF0000"/>
                </a:solidFill>
                <a:latin typeface="Angsana New" pitchFamily="18" charset="-34"/>
                <a:cs typeface="Angsana New" pitchFamily="18" charset="-34"/>
              </a:rPr>
              <a:t>codé</a:t>
            </a:r>
            <a:r>
              <a:rPr lang="fr-FR" sz="3600" b="1" dirty="0" smtClean="0">
                <a:latin typeface="Angsana New" pitchFamily="18" charset="-34"/>
                <a:cs typeface="Angsana New" pitchFamily="18" charset="-34"/>
              </a:rPr>
              <a:t> par les </a:t>
            </a:r>
            <a:r>
              <a:rPr lang="fr-FR" sz="3600" b="1" dirty="0" smtClean="0">
                <a:solidFill>
                  <a:srgbClr val="FF0000"/>
                </a:solidFill>
                <a:latin typeface="Angsana New" pitchFamily="18" charset="-34"/>
                <a:cs typeface="Angsana New" pitchFamily="18" charset="-34"/>
              </a:rPr>
              <a:t>gènes MUT </a:t>
            </a:r>
            <a:r>
              <a:rPr lang="fr-FR" sz="3600" b="1" dirty="0" smtClean="0">
                <a:latin typeface="Angsana New" pitchFamily="18" charset="-34"/>
                <a:cs typeface="Angsana New" pitchFamily="18" charset="-34"/>
              </a:rPr>
              <a:t>et constitué des </a:t>
            </a:r>
            <a:r>
              <a:rPr lang="fr-FR" sz="3600" b="1" dirty="0" smtClean="0">
                <a:solidFill>
                  <a:srgbClr val="FF0000"/>
                </a:solidFill>
                <a:latin typeface="Angsana New" pitchFamily="18" charset="-34"/>
                <a:cs typeface="Angsana New" pitchFamily="18" charset="-34"/>
              </a:rPr>
              <a:t>enzymes MUT. </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
        <p:nvSpPr>
          <p:cNvPr id="3" name="Titre 2"/>
          <p:cNvSpPr>
            <a:spLocks noGrp="1"/>
          </p:cNvSpPr>
          <p:nvPr>
            <p:ph type="title"/>
          </p:nvPr>
        </p:nvSpPr>
        <p:spPr/>
        <p:txBody>
          <a:bodyPr>
            <a:noAutofit/>
          </a:bodyPr>
          <a:lstStyle/>
          <a:p>
            <a:pPr algn="ctr"/>
            <a:r>
              <a:rPr lang="fr-FR" sz="2800" dirty="0" smtClean="0">
                <a:solidFill>
                  <a:srgbClr val="FF0000"/>
                </a:solidFill>
                <a:effectLst>
                  <a:outerShdw blurRad="38100" dist="38100" dir="2700000" algn="tl">
                    <a:srgbClr val="000000">
                      <a:alpha val="43137"/>
                    </a:srgbClr>
                  </a:outerShdw>
                </a:effectLst>
                <a:latin typeface="Arial Black" pitchFamily="34" charset="0"/>
                <a:cs typeface="Angsana New" pitchFamily="18" charset="-34"/>
              </a:rPr>
              <a:t>3- SYSTEME DE REPARATION GUIDEE PAR LES CH3 : SYSTEME MMR</a:t>
            </a:r>
            <a:endParaRPr lang="fr-FR" sz="2800" dirty="0">
              <a:solidFill>
                <a:srgbClr val="FF0000"/>
              </a:solidFill>
              <a:effectLst>
                <a:outerShdw blurRad="38100" dist="38100" dir="2700000" algn="tl">
                  <a:srgbClr val="000000">
                    <a:alpha val="43137"/>
                  </a:srgbClr>
                </a:outerShdw>
              </a:effectLst>
              <a:latin typeface="Arial Black" pitchFamily="34" charset="0"/>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23</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85728"/>
            <a:ext cx="8229600" cy="5721563"/>
          </a:xfrm>
        </p:spPr>
        <p:txBody>
          <a:bodyPr>
            <a:noAutofit/>
          </a:bodyPr>
          <a:lstStyle/>
          <a:p>
            <a:pPr algn="just"/>
            <a:r>
              <a:rPr lang="fr-FR" sz="3600" dirty="0" smtClean="0">
                <a:solidFill>
                  <a:srgbClr val="FF0000"/>
                </a:solidFill>
                <a:latin typeface="Angsana New" pitchFamily="18" charset="-34"/>
                <a:cs typeface="Angsana New" pitchFamily="18" charset="-34"/>
              </a:rPr>
              <a:t>Il peut </a:t>
            </a:r>
            <a:r>
              <a:rPr lang="fr-FR" sz="3600" dirty="0" smtClean="0">
                <a:latin typeface="Angsana New" pitchFamily="18" charset="-34"/>
                <a:cs typeface="Angsana New" pitchFamily="18" charset="-34"/>
              </a:rPr>
              <a:t>se positionner sur le mésappariement et détecter le brin </a:t>
            </a:r>
            <a:r>
              <a:rPr lang="fr-FR" sz="3600" dirty="0" err="1" smtClean="0">
                <a:latin typeface="Angsana New" pitchFamily="18" charset="-34"/>
                <a:cs typeface="Angsana New" pitchFamily="18" charset="-34"/>
              </a:rPr>
              <a:t>méthylé</a:t>
            </a:r>
            <a:r>
              <a:rPr lang="fr-FR" sz="3600" dirty="0" smtClean="0">
                <a:latin typeface="Angsana New" pitchFamily="18" charset="-34"/>
                <a:cs typeface="Angsana New" pitchFamily="18" charset="-34"/>
              </a:rPr>
              <a:t>. </a:t>
            </a:r>
          </a:p>
          <a:p>
            <a:pPr algn="just"/>
            <a:r>
              <a:rPr lang="fr-FR" sz="3600" dirty="0" smtClean="0">
                <a:solidFill>
                  <a:srgbClr val="FF0000"/>
                </a:solidFill>
                <a:latin typeface="Angsana New" pitchFamily="18" charset="-34"/>
                <a:cs typeface="Angsana New" pitchFamily="18" charset="-34"/>
              </a:rPr>
              <a:t>Il a une activité </a:t>
            </a:r>
            <a:r>
              <a:rPr lang="fr-FR" sz="3600" dirty="0" err="1" smtClean="0">
                <a:solidFill>
                  <a:srgbClr val="FF0000"/>
                </a:solidFill>
                <a:latin typeface="Angsana New" pitchFamily="18" charset="-34"/>
                <a:cs typeface="Angsana New" pitchFamily="18" charset="-34"/>
              </a:rPr>
              <a:t>endonucléasique</a:t>
            </a:r>
            <a:r>
              <a:rPr lang="fr-FR" sz="3600" dirty="0" smtClean="0">
                <a:solidFill>
                  <a:srgbClr val="FF0000"/>
                </a:solidFill>
                <a:latin typeface="Angsana New" pitchFamily="18" charset="-34"/>
                <a:cs typeface="Angsana New" pitchFamily="18" charset="-34"/>
              </a:rPr>
              <a:t> </a:t>
            </a:r>
            <a:r>
              <a:rPr lang="fr-FR" sz="3600" dirty="0" smtClean="0">
                <a:latin typeface="Angsana New" pitchFamily="18" charset="-34"/>
                <a:cs typeface="Angsana New" pitchFamily="18" charset="-34"/>
              </a:rPr>
              <a:t>: il peut cliver les liaisons </a:t>
            </a:r>
            <a:r>
              <a:rPr lang="fr-FR" sz="3600" dirty="0" err="1" smtClean="0">
                <a:latin typeface="Angsana New" pitchFamily="18" charset="-34"/>
                <a:cs typeface="Angsana New" pitchFamily="18" charset="-34"/>
              </a:rPr>
              <a:t>phosphodiester</a:t>
            </a:r>
            <a:r>
              <a:rPr lang="fr-FR" sz="3600" dirty="0" smtClean="0">
                <a:latin typeface="Angsana New" pitchFamily="18" charset="-34"/>
                <a:cs typeface="Angsana New" pitchFamily="18" charset="-34"/>
              </a:rPr>
              <a:t> à l’intérieur d’une chaine. </a:t>
            </a:r>
          </a:p>
          <a:p>
            <a:pPr algn="just"/>
            <a:r>
              <a:rPr lang="fr-FR" sz="3600" dirty="0" smtClean="0">
                <a:solidFill>
                  <a:srgbClr val="FF0000"/>
                </a:solidFill>
                <a:latin typeface="Angsana New" pitchFamily="18" charset="-34"/>
                <a:cs typeface="Angsana New" pitchFamily="18" charset="-34"/>
              </a:rPr>
              <a:t>Ce complexe </a:t>
            </a:r>
            <a:r>
              <a:rPr lang="fr-FR" sz="3600" dirty="0" smtClean="0">
                <a:latin typeface="Angsana New" pitchFamily="18" charset="-34"/>
                <a:cs typeface="Angsana New" pitchFamily="18" charset="-34"/>
              </a:rPr>
              <a:t>excise le fragment d’ADN simple brin qui contient le mésappariement.</a:t>
            </a:r>
          </a:p>
          <a:p>
            <a:pPr algn="just"/>
            <a:r>
              <a:rPr lang="fr-FR" sz="3600" dirty="0" smtClean="0">
                <a:latin typeface="Angsana New" pitchFamily="18" charset="-34"/>
                <a:cs typeface="Angsana New" pitchFamily="18" charset="-34"/>
              </a:rPr>
              <a:t> Cela entraine la formation d’une lacune qui doit être comblée.</a:t>
            </a:r>
          </a:p>
          <a:p>
            <a:pPr algn="just"/>
            <a:r>
              <a:rPr lang="fr-FR" sz="3600" dirty="0" smtClean="0">
                <a:latin typeface="Angsana New" pitchFamily="18" charset="-34"/>
                <a:cs typeface="Angsana New" pitchFamily="18" charset="-34"/>
              </a:rPr>
              <a:t> </a:t>
            </a:r>
            <a:r>
              <a:rPr lang="fr-FR" sz="3600" dirty="0" smtClean="0">
                <a:solidFill>
                  <a:srgbClr val="FF0000"/>
                </a:solidFill>
                <a:latin typeface="Angsana New" pitchFamily="18" charset="-34"/>
                <a:cs typeface="Angsana New" pitchFamily="18" charset="-34"/>
              </a:rPr>
              <a:t>L’ADN POL III </a:t>
            </a:r>
            <a:r>
              <a:rPr lang="fr-FR" sz="3600" dirty="0" smtClean="0">
                <a:latin typeface="Angsana New" pitchFamily="18" charset="-34"/>
                <a:cs typeface="Angsana New" pitchFamily="18" charset="-34"/>
              </a:rPr>
              <a:t>se positionne alors en 3’OH en synthétise l’ADN complémentaire et antiparallèle. </a:t>
            </a:r>
          </a:p>
          <a:p>
            <a:pPr algn="just"/>
            <a:r>
              <a:rPr lang="fr-FR" sz="3600" dirty="0" smtClean="0">
                <a:latin typeface="Angsana New" pitchFamily="18" charset="-34"/>
                <a:cs typeface="Angsana New" pitchFamily="18" charset="-34"/>
              </a:rPr>
              <a:t>La dernière liaison </a:t>
            </a:r>
            <a:r>
              <a:rPr lang="fr-FR" sz="3600" dirty="0" err="1" smtClean="0">
                <a:latin typeface="Angsana New" pitchFamily="18" charset="-34"/>
                <a:cs typeface="Angsana New" pitchFamily="18" charset="-34"/>
              </a:rPr>
              <a:t>phosphodiester</a:t>
            </a:r>
            <a:r>
              <a:rPr lang="fr-FR" sz="3600" dirty="0" smtClean="0">
                <a:latin typeface="Angsana New" pitchFamily="18" charset="-34"/>
                <a:cs typeface="Angsana New" pitchFamily="18" charset="-34"/>
              </a:rPr>
              <a:t> est effectuée par </a:t>
            </a:r>
            <a:r>
              <a:rPr lang="fr-FR" sz="3600" b="1" dirty="0" smtClean="0">
                <a:solidFill>
                  <a:srgbClr val="FF0000"/>
                </a:solidFill>
                <a:latin typeface="Angsana New" pitchFamily="18" charset="-34"/>
                <a:cs typeface="Angsana New" pitchFamily="18" charset="-34"/>
              </a:rPr>
              <a:t>l’ADN             ligase.</a:t>
            </a:r>
            <a:endParaRPr lang="fr-FR" sz="3600" b="1" dirty="0">
              <a:solidFill>
                <a:srgbClr val="FF0000"/>
              </a:solidFill>
              <a:latin typeface="Angsana New" pitchFamily="18" charset="-34"/>
              <a:cs typeface="Angsana New" pitchFamily="18" charset="-34"/>
            </a:endParaRPr>
          </a:p>
        </p:txBody>
      </p:sp>
      <p:sp>
        <p:nvSpPr>
          <p:cNvPr id="5" name="Espace réservé du numéro de diapositive 4"/>
          <p:cNvSpPr>
            <a:spLocks noGrp="1"/>
          </p:cNvSpPr>
          <p:nvPr>
            <p:ph type="sldNum" sz="quarter" idx="12"/>
          </p:nvPr>
        </p:nvSpPr>
        <p:spPr/>
        <p:txBody>
          <a:bodyPr/>
          <a:lstStyle/>
          <a:p>
            <a:fld id="{C6E51570-54B9-406A-9C6E-D51947757485}" type="slidenum">
              <a:rPr lang="fr-FR" smtClean="0"/>
              <a:pPr/>
              <a:t>24</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None/>
            </a:pPr>
            <a:r>
              <a:rPr lang="fr-FR" sz="3600" i="1" u="sng" dirty="0" smtClean="0">
                <a:solidFill>
                  <a:srgbClr val="0070C0"/>
                </a:solidFill>
                <a:latin typeface="Angsana New" pitchFamily="18" charset="-34"/>
                <a:cs typeface="Angsana New" pitchFamily="18" charset="-34"/>
              </a:rPr>
              <a:t>2- Chez l’homme </a:t>
            </a:r>
          </a:p>
          <a:p>
            <a:r>
              <a:rPr lang="fr-FR" sz="3600" dirty="0" smtClean="0">
                <a:latin typeface="Angsana New" pitchFamily="18" charset="-34"/>
                <a:cs typeface="Angsana New" pitchFamily="18" charset="-34"/>
              </a:rPr>
              <a:t>Le complexe multienzymatique a les </a:t>
            </a:r>
            <a:r>
              <a:rPr lang="fr-FR" sz="3600" dirty="0" smtClean="0">
                <a:solidFill>
                  <a:srgbClr val="FF0000"/>
                </a:solidFill>
                <a:latin typeface="Angsana New" pitchFamily="18" charset="-34"/>
                <a:cs typeface="Angsana New" pitchFamily="18" charset="-34"/>
              </a:rPr>
              <a:t>mêmes </a:t>
            </a:r>
            <a:r>
              <a:rPr lang="fr-FR" sz="3600" dirty="0" smtClean="0">
                <a:latin typeface="Angsana New" pitchFamily="18" charset="-34"/>
                <a:cs typeface="Angsana New" pitchFamily="18" charset="-34"/>
              </a:rPr>
              <a:t>fonctions, mais il est basé sur </a:t>
            </a:r>
            <a:r>
              <a:rPr lang="fr-FR" sz="3600" b="1" dirty="0" smtClean="0">
                <a:solidFill>
                  <a:srgbClr val="FF0000"/>
                </a:solidFill>
                <a:latin typeface="Angsana New" pitchFamily="18" charset="-34"/>
                <a:cs typeface="Angsana New" pitchFamily="18" charset="-34"/>
              </a:rPr>
              <a:t>les </a:t>
            </a:r>
            <a:r>
              <a:rPr lang="fr-FR" sz="3600" b="1" dirty="0" err="1" smtClean="0">
                <a:solidFill>
                  <a:srgbClr val="FF0000"/>
                </a:solidFill>
                <a:latin typeface="Angsana New" pitchFamily="18" charset="-34"/>
                <a:cs typeface="Angsana New" pitchFamily="18" charset="-34"/>
              </a:rPr>
              <a:t>méthylations</a:t>
            </a:r>
            <a:r>
              <a:rPr lang="fr-FR" sz="3600" b="1" dirty="0" smtClean="0">
                <a:solidFill>
                  <a:srgbClr val="FF0000"/>
                </a:solidFill>
                <a:latin typeface="Angsana New" pitchFamily="18" charset="-34"/>
                <a:cs typeface="Angsana New" pitchFamily="18" charset="-34"/>
              </a:rPr>
              <a:t> des cytosines des séquences répétées GC</a:t>
            </a:r>
            <a:r>
              <a:rPr lang="fr-FR" sz="3600" dirty="0" smtClean="0">
                <a:latin typeface="Angsana New" pitchFamily="18" charset="-34"/>
                <a:cs typeface="Angsana New" pitchFamily="18" charset="-34"/>
              </a:rPr>
              <a:t>. Les enzymes qui interviennent </a:t>
            </a:r>
            <a:r>
              <a:rPr lang="fr-FR" sz="3600" b="1" dirty="0" smtClean="0">
                <a:solidFill>
                  <a:srgbClr val="FF0000"/>
                </a:solidFill>
                <a:latin typeface="Angsana New" pitchFamily="18" charset="-34"/>
                <a:cs typeface="Angsana New" pitchFamily="18" charset="-34"/>
              </a:rPr>
              <a:t>ne</a:t>
            </a:r>
            <a:r>
              <a:rPr lang="fr-FR" sz="3600" dirty="0" smtClean="0">
                <a:latin typeface="Angsana New" pitchFamily="18" charset="-34"/>
                <a:cs typeface="Angsana New" pitchFamily="18" charset="-34"/>
              </a:rPr>
              <a:t> </a:t>
            </a:r>
            <a:r>
              <a:rPr lang="fr-FR" sz="3600" b="1" dirty="0" smtClean="0">
                <a:solidFill>
                  <a:srgbClr val="FF0000"/>
                </a:solidFill>
                <a:latin typeface="Angsana New" pitchFamily="18" charset="-34"/>
                <a:cs typeface="Angsana New" pitchFamily="18" charset="-34"/>
              </a:rPr>
              <a:t>sont pas les enzymes MUT </a:t>
            </a:r>
            <a:r>
              <a:rPr lang="fr-FR" sz="3600" dirty="0" smtClean="0">
                <a:latin typeface="Angsana New" pitchFamily="18" charset="-34"/>
                <a:cs typeface="Angsana New" pitchFamily="18" charset="-34"/>
              </a:rPr>
              <a:t>mais les enzymes </a:t>
            </a:r>
            <a:r>
              <a:rPr lang="fr-FR" sz="3600" b="1" dirty="0" err="1" smtClean="0">
                <a:solidFill>
                  <a:srgbClr val="FF0000"/>
                </a:solidFill>
                <a:latin typeface="Angsana New" pitchFamily="18" charset="-34"/>
                <a:cs typeface="Angsana New" pitchFamily="18" charset="-34"/>
              </a:rPr>
              <a:t>hMSH</a:t>
            </a:r>
            <a:r>
              <a:rPr lang="fr-FR" sz="3600" b="1" dirty="0" smtClean="0">
                <a:solidFill>
                  <a:srgbClr val="FF0000"/>
                </a:solidFill>
                <a:latin typeface="Angsana New" pitchFamily="18" charset="-34"/>
                <a:cs typeface="Angsana New" pitchFamily="18" charset="-34"/>
              </a:rPr>
              <a:t>, </a:t>
            </a:r>
            <a:r>
              <a:rPr lang="fr-FR" sz="3600" b="1" dirty="0" err="1" smtClean="0">
                <a:solidFill>
                  <a:srgbClr val="FF0000"/>
                </a:solidFill>
                <a:latin typeface="Angsana New" pitchFamily="18" charset="-34"/>
                <a:cs typeface="Angsana New" pitchFamily="18" charset="-34"/>
              </a:rPr>
              <a:t>hMLH</a:t>
            </a:r>
            <a:r>
              <a:rPr lang="fr-FR" sz="3600" b="1" dirty="0" smtClean="0">
                <a:solidFill>
                  <a:srgbClr val="FF0000"/>
                </a:solidFill>
                <a:latin typeface="Angsana New" pitchFamily="18" charset="-34"/>
                <a:cs typeface="Angsana New" pitchFamily="18" charset="-34"/>
              </a:rPr>
              <a:t> et </a:t>
            </a:r>
            <a:r>
              <a:rPr lang="fr-FR" sz="3600" b="1" dirty="0" err="1" smtClean="0">
                <a:solidFill>
                  <a:srgbClr val="FF0000"/>
                </a:solidFill>
                <a:latin typeface="Angsana New" pitchFamily="18" charset="-34"/>
                <a:cs typeface="Angsana New" pitchFamily="18" charset="-34"/>
              </a:rPr>
              <a:t>hPMS</a:t>
            </a:r>
            <a:r>
              <a:rPr lang="fr-FR" sz="3600" b="1" dirty="0" smtClean="0">
                <a:solidFill>
                  <a:srgbClr val="FF0000"/>
                </a:solidFill>
                <a:latin typeface="Angsana New" pitchFamily="18" charset="-34"/>
                <a:cs typeface="Angsana New" pitchFamily="18" charset="-34"/>
              </a:rPr>
              <a:t> (h pour humain). </a:t>
            </a:r>
            <a:endParaRPr lang="fr-FR" sz="3600" b="1" dirty="0">
              <a:solidFill>
                <a:srgbClr val="FF0000"/>
              </a:solidFill>
              <a:latin typeface="Angsana New" pitchFamily="18" charset="-34"/>
              <a:cs typeface="Angsana New" pitchFamily="18" charset="-34"/>
            </a:endParaRPr>
          </a:p>
        </p:txBody>
      </p:sp>
      <p:sp>
        <p:nvSpPr>
          <p:cNvPr id="3" name="Titre 2"/>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25</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just"/>
            <a:r>
              <a:rPr lang="fr-FR" sz="3600" dirty="0" smtClean="0">
                <a:latin typeface="Angsana New" pitchFamily="18" charset="-34"/>
                <a:cs typeface="Angsana New" pitchFamily="18" charset="-34"/>
              </a:rPr>
              <a:t>Dans certaines </a:t>
            </a:r>
            <a:r>
              <a:rPr lang="fr-FR" sz="3600" dirty="0" smtClean="0">
                <a:solidFill>
                  <a:srgbClr val="FF0000"/>
                </a:solidFill>
                <a:latin typeface="Angsana New" pitchFamily="18" charset="-34"/>
                <a:cs typeface="Angsana New" pitchFamily="18" charset="-34"/>
              </a:rPr>
              <a:t>formes familiales du cancer du colon</a:t>
            </a:r>
            <a:r>
              <a:rPr lang="fr-FR" sz="3600" dirty="0" smtClean="0">
                <a:latin typeface="Angsana New" pitchFamily="18" charset="-34"/>
                <a:cs typeface="Angsana New" pitchFamily="18" charset="-34"/>
              </a:rPr>
              <a:t>, comme le </a:t>
            </a:r>
            <a:r>
              <a:rPr lang="fr-FR" sz="3600" dirty="0" smtClean="0">
                <a:solidFill>
                  <a:srgbClr val="00B050"/>
                </a:solidFill>
                <a:latin typeface="Angsana New" pitchFamily="18" charset="-34"/>
                <a:cs typeface="Angsana New" pitchFamily="18" charset="-34"/>
              </a:rPr>
              <a:t>syndrome du cancer colique familial </a:t>
            </a:r>
            <a:r>
              <a:rPr lang="fr-FR" sz="3600" dirty="0" smtClean="0">
                <a:latin typeface="Angsana New" pitchFamily="18" charset="-34"/>
                <a:cs typeface="Angsana New" pitchFamily="18" charset="-34"/>
              </a:rPr>
              <a:t>(ou HNPCC ou syndrome de Lynch), </a:t>
            </a:r>
            <a:r>
              <a:rPr lang="fr-FR" sz="3600" u="sng" dirty="0" smtClean="0">
                <a:solidFill>
                  <a:srgbClr val="FF0000"/>
                </a:solidFill>
                <a:latin typeface="Angsana New" pitchFamily="18" charset="-34"/>
                <a:cs typeface="Angsana New" pitchFamily="18" charset="-34"/>
              </a:rPr>
              <a:t>il y une inactivation ou altération de ce système au niveau génique</a:t>
            </a:r>
            <a:r>
              <a:rPr lang="fr-FR" sz="3600" dirty="0" smtClean="0">
                <a:latin typeface="Angsana New" pitchFamily="18" charset="-34"/>
                <a:cs typeface="Angsana New" pitchFamily="18" charset="-34"/>
              </a:rPr>
              <a:t>. Dans ces cancers héréditaires du colon, il y a </a:t>
            </a:r>
            <a:r>
              <a:rPr lang="fr-FR" sz="3600" dirty="0" smtClean="0">
                <a:solidFill>
                  <a:srgbClr val="FF0000"/>
                </a:solidFill>
                <a:latin typeface="Angsana New" pitchFamily="18" charset="-34"/>
                <a:cs typeface="Angsana New" pitchFamily="18" charset="-34"/>
              </a:rPr>
              <a:t>une mutation</a:t>
            </a:r>
            <a:r>
              <a:rPr lang="fr-FR" sz="3600" dirty="0" smtClean="0">
                <a:latin typeface="Angsana New" pitchFamily="18" charset="-34"/>
                <a:cs typeface="Angsana New" pitchFamily="18" charset="-34"/>
              </a:rPr>
              <a:t> constitutionnelle au niveau des </a:t>
            </a:r>
            <a:r>
              <a:rPr lang="fr-FR" sz="3600" dirty="0" smtClean="0">
                <a:solidFill>
                  <a:srgbClr val="FF0000"/>
                </a:solidFill>
                <a:latin typeface="Angsana New" pitchFamily="18" charset="-34"/>
                <a:cs typeface="Angsana New" pitchFamily="18" charset="-34"/>
              </a:rPr>
              <a:t>gènes MSH1 et 2. </a:t>
            </a:r>
            <a:r>
              <a:rPr lang="fr-FR" sz="3600" dirty="0" smtClean="0">
                <a:latin typeface="Angsana New" pitchFamily="18" charset="-34"/>
                <a:cs typeface="Angsana New" pitchFamily="18" charset="-34"/>
              </a:rPr>
              <a:t>C’est un syndrome à transmission autosomique dominant, qui about à un défaut de réparation de l’ADN. Cela représente environ 4% des cancers colorectaux diagnostiqués.</a:t>
            </a:r>
          </a:p>
          <a:p>
            <a:endParaRPr lang="fr-FR" dirty="0"/>
          </a:p>
        </p:txBody>
      </p:sp>
      <p:sp>
        <p:nvSpPr>
          <p:cNvPr id="3" name="Titre 2"/>
          <p:cNvSpPr>
            <a:spLocks noGrp="1"/>
          </p:cNvSpPr>
          <p:nvPr>
            <p:ph type="title"/>
          </p:nvPr>
        </p:nvSpPr>
        <p:spPr/>
        <p:txBody>
          <a:bodyPr/>
          <a:lstStyle/>
          <a:p>
            <a:pPr algn="ctr"/>
            <a:r>
              <a:rPr lang="fr-FR" dirty="0" smtClean="0">
                <a:solidFill>
                  <a:srgbClr val="FF0000"/>
                </a:solidFill>
              </a:rPr>
              <a:t>Pathologie : </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26</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357166"/>
            <a:ext cx="9144000" cy="6500834"/>
          </a:xfrm>
          <a:prstGeom prst="rect">
            <a:avLst/>
          </a:prstGeom>
          <a:noFill/>
          <a:ln w="9525">
            <a:solidFill>
              <a:schemeClr val="tx1"/>
            </a:solidFill>
            <a:miter lim="800000"/>
            <a:headEnd/>
            <a:tailEnd/>
          </a:ln>
          <a:effectLst/>
        </p:spPr>
      </p:pic>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27</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5860"/>
            <a:ext cx="8229600" cy="4721431"/>
          </a:xfrm>
        </p:spPr>
        <p:txBody>
          <a:bodyPr>
            <a:noAutofit/>
          </a:bodyPr>
          <a:lstStyle/>
          <a:p>
            <a:pPr algn="just"/>
            <a:r>
              <a:rPr lang="fr-FR" sz="3200" dirty="0" smtClean="0">
                <a:latin typeface="Aparajita" pitchFamily="34" charset="0"/>
                <a:cs typeface="Aparajita" pitchFamily="34" charset="0"/>
              </a:rPr>
              <a:t>C’est un système de réparation constitutif, basé sur la recombinaison homologue, qui intervient quand les systèmes précédents n’ont pas pu réparer les lésions, soit car ils étaient défectueux, soit parce qu’ils étaient débordés. </a:t>
            </a:r>
            <a:endParaRPr lang="fr-FR" sz="3200" dirty="0">
              <a:latin typeface="Aparajita" pitchFamily="34" charset="0"/>
              <a:cs typeface="Aparajita" pitchFamily="34" charset="0"/>
            </a:endParaRPr>
          </a:p>
        </p:txBody>
      </p:sp>
      <p:sp>
        <p:nvSpPr>
          <p:cNvPr id="3" name="Titre 2"/>
          <p:cNvSpPr>
            <a:spLocks noGrp="1"/>
          </p:cNvSpPr>
          <p:nvPr>
            <p:ph type="title"/>
          </p:nvPr>
        </p:nvSpPr>
        <p:spPr/>
        <p:txBody>
          <a:bodyPr>
            <a:normAutofit fontScale="90000"/>
          </a:bodyPr>
          <a:lstStyle/>
          <a:p>
            <a:r>
              <a:rPr lang="fr-FR" sz="4400" dirty="0" smtClean="0">
                <a:solidFill>
                  <a:srgbClr val="FF0000"/>
                </a:solidFill>
                <a:latin typeface="Aparajita" pitchFamily="34" charset="0"/>
                <a:cs typeface="Aparajita" pitchFamily="34" charset="0"/>
              </a:rPr>
              <a:t>4- Réparation par recombinaison homologue</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28</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57166"/>
            <a:ext cx="8229600" cy="6072230"/>
          </a:xfrm>
        </p:spPr>
        <p:txBody>
          <a:bodyPr>
            <a:normAutofit/>
          </a:bodyPr>
          <a:lstStyle/>
          <a:p>
            <a:pPr algn="just">
              <a:buNone/>
            </a:pPr>
            <a:r>
              <a:rPr lang="fr-FR" b="1" u="sng" dirty="0" smtClean="0">
                <a:solidFill>
                  <a:schemeClr val="bg2">
                    <a:lumMod val="50000"/>
                  </a:schemeClr>
                </a:solidFill>
                <a:latin typeface="Aparajita" pitchFamily="34" charset="0"/>
                <a:cs typeface="Aparajita" pitchFamily="34" charset="0"/>
              </a:rPr>
              <a:t>4-1 Mécanisme chez les procaryotes : </a:t>
            </a:r>
          </a:p>
          <a:p>
            <a:pPr algn="just"/>
            <a:r>
              <a:rPr lang="fr-FR" dirty="0" smtClean="0">
                <a:latin typeface="Aparajita" pitchFamily="34" charset="0"/>
                <a:cs typeface="Aparajita" pitchFamily="34" charset="0"/>
              </a:rPr>
              <a:t>Lors de la réplication, une lacune est laissée sur le brin fils en face du dimère. </a:t>
            </a:r>
          </a:p>
          <a:p>
            <a:pPr algn="just"/>
            <a:r>
              <a:rPr lang="fr-FR" dirty="0" smtClean="0">
                <a:latin typeface="Aparajita" pitchFamily="34" charset="0"/>
                <a:cs typeface="Aparajita" pitchFamily="34" charset="0"/>
              </a:rPr>
              <a:t>Cette lacune est remplie par la séquence du brin parental opposé identique à ce brin fils, qui est prélevée par </a:t>
            </a:r>
            <a:r>
              <a:rPr lang="fr-FR" dirty="0" smtClean="0">
                <a:solidFill>
                  <a:srgbClr val="FF0000"/>
                </a:solidFill>
                <a:latin typeface="Aparajita" pitchFamily="34" charset="0"/>
                <a:cs typeface="Aparajita" pitchFamily="34" charset="0"/>
              </a:rPr>
              <a:t>la protéine REC A</a:t>
            </a:r>
            <a:r>
              <a:rPr lang="fr-FR" dirty="0" smtClean="0">
                <a:latin typeface="Aparajita" pitchFamily="34" charset="0"/>
                <a:cs typeface="Aparajita" pitchFamily="34" charset="0"/>
              </a:rPr>
              <a:t>.</a:t>
            </a:r>
          </a:p>
          <a:p>
            <a:pPr algn="just"/>
            <a:r>
              <a:rPr lang="fr-FR" dirty="0" smtClean="0">
                <a:latin typeface="Aparajita" pitchFamily="34" charset="0"/>
                <a:cs typeface="Aparajita" pitchFamily="34" charset="0"/>
              </a:rPr>
              <a:t> Cela va fournir la séquence correcte et créer une deuxième lacune sur le brin parental opposé. </a:t>
            </a:r>
          </a:p>
          <a:p>
            <a:pPr algn="just"/>
            <a:r>
              <a:rPr lang="fr-FR" dirty="0" smtClean="0">
                <a:latin typeface="Aparajita" pitchFamily="34" charset="0"/>
                <a:cs typeface="Aparajita" pitchFamily="34" charset="0"/>
              </a:rPr>
              <a:t>Puis le dimère est excisé par des enzymes d’excision. </a:t>
            </a:r>
          </a:p>
          <a:p>
            <a:pPr algn="just"/>
            <a:r>
              <a:rPr lang="fr-FR" dirty="0" smtClean="0">
                <a:latin typeface="Aparajita" pitchFamily="34" charset="0"/>
                <a:cs typeface="Aparajita" pitchFamily="34" charset="0"/>
              </a:rPr>
              <a:t>Les deux lacunes (à la place du dimère de thymines et sur le brin parental opposé) sont ensuite corrigées grâce à l’ADN polymérase qui synthétise la séquence complémentaire et antiparallèle de chaque brin parental. </a:t>
            </a:r>
            <a:endParaRPr lang="fr-FR" dirty="0"/>
          </a:p>
        </p:txBody>
      </p:sp>
      <p:sp>
        <p:nvSpPr>
          <p:cNvPr id="5" name="Espace réservé du numéro de diapositive 4"/>
          <p:cNvSpPr>
            <a:spLocks noGrp="1"/>
          </p:cNvSpPr>
          <p:nvPr>
            <p:ph type="sldNum" sz="quarter" idx="12"/>
          </p:nvPr>
        </p:nvSpPr>
        <p:spPr/>
        <p:txBody>
          <a:bodyPr/>
          <a:lstStyle/>
          <a:p>
            <a:fld id="{C6E51570-54B9-406A-9C6E-D51947757485}" type="slidenum">
              <a:rPr lang="fr-FR" smtClean="0"/>
              <a:pPr/>
              <a:t>29</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783560"/>
            <a:ext cx="7772400" cy="4931588"/>
          </a:xfrm>
        </p:spPr>
        <p:txBody>
          <a:bodyPr/>
          <a:lstStyle/>
          <a:p>
            <a:pPr algn="just"/>
            <a:r>
              <a:rPr lang="fr-FR" i="1" dirty="0" smtClean="0"/>
              <a:t>La </a:t>
            </a:r>
            <a:r>
              <a:rPr lang="fr-FR" b="1" i="1" dirty="0" smtClean="0"/>
              <a:t>réparation de l'ADN</a:t>
            </a:r>
            <a:r>
              <a:rPr lang="fr-FR" i="1" dirty="0" smtClean="0"/>
              <a:t> est un ensemble de processus par lesquels une cellule identifie et corrige les dommages aux molécules d'</a:t>
            </a:r>
            <a:r>
              <a:rPr lang="fr-FR" i="1" dirty="0" smtClean="0">
                <a:hlinkClick r:id="rId2" action="ppaction://hlinkfile" tooltip="ADN"/>
              </a:rPr>
              <a:t>ADN</a:t>
            </a:r>
            <a:r>
              <a:rPr lang="fr-FR" i="1" dirty="0" smtClean="0"/>
              <a:t> qui codent son génome</a:t>
            </a:r>
            <a:endParaRPr lang="fr-FR" i="1" dirty="0"/>
          </a:p>
        </p:txBody>
      </p:sp>
      <p:sp>
        <p:nvSpPr>
          <p:cNvPr id="2" name="Titre 1"/>
          <p:cNvSpPr>
            <a:spLocks noGrp="1"/>
          </p:cNvSpPr>
          <p:nvPr>
            <p:ph type="title"/>
          </p:nvPr>
        </p:nvSpPr>
        <p:spPr/>
        <p:txBody>
          <a:bodyPr/>
          <a:lstStyle/>
          <a:p>
            <a:pPr algn="ctr"/>
            <a:r>
              <a:rPr lang="fr-FR" dirty="0" smtClean="0"/>
              <a:t>1- définition</a:t>
            </a:r>
            <a:endParaRPr lang="fr-FR" dirty="0"/>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3</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rcRect/>
          <a:stretch>
            <a:fillRect/>
          </a:stretch>
        </p:blipFill>
        <p:spPr bwMode="auto">
          <a:xfrm>
            <a:off x="857224" y="571480"/>
            <a:ext cx="7643866" cy="600079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C6E51570-54B9-406A-9C6E-D51947757485}" type="slidenum">
              <a:rPr lang="fr-FR" smtClean="0"/>
              <a:pPr/>
              <a:t>30</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latin typeface="Aparajita" pitchFamily="34" charset="0"/>
                <a:cs typeface="Aparajita" pitchFamily="34" charset="0"/>
              </a:rPr>
              <a:t>Le pool des protéines REC A présentes dans la cellule est contrôlé par un inhibiteur LEX A qui est le répresseur de REC A. Cet inhibiteur bloque la synthèse de protéines REC A et régule donc le nombre de protéines présentes dans la cellule.</a:t>
            </a:r>
            <a:endParaRPr lang="fr-FR" dirty="0"/>
          </a:p>
        </p:txBody>
      </p:sp>
      <p:sp>
        <p:nvSpPr>
          <p:cNvPr id="3" name="Titre 2"/>
          <p:cNvSpPr>
            <a:spLocks noGrp="1"/>
          </p:cNvSpPr>
          <p:nvPr>
            <p:ph type="title"/>
          </p:nvPr>
        </p:nvSpPr>
        <p:spPr/>
        <p:txBody>
          <a:bodyPr/>
          <a:lstStyle/>
          <a:p>
            <a:r>
              <a:rPr lang="fr-FR" dirty="0" smtClean="0">
                <a:solidFill>
                  <a:srgbClr val="FF0000"/>
                </a:solidFill>
              </a:rPr>
              <a:t>Remarque </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31</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r>
              <a:rPr lang="fr-FR" b="1" u="sng" dirty="0" smtClean="0">
                <a:solidFill>
                  <a:schemeClr val="bg2">
                    <a:lumMod val="50000"/>
                  </a:schemeClr>
                </a:solidFill>
              </a:rPr>
              <a:t>4-2Chez l’Homme : </a:t>
            </a:r>
          </a:p>
          <a:p>
            <a:pPr>
              <a:buNone/>
            </a:pPr>
            <a:r>
              <a:rPr lang="fr-FR" dirty="0" smtClean="0"/>
              <a:t>Le système est équivalent mais il fait intervenir chez l’Homme la protéine </a:t>
            </a:r>
            <a:r>
              <a:rPr lang="fr-FR" dirty="0" smtClean="0">
                <a:solidFill>
                  <a:srgbClr val="FF0000"/>
                </a:solidFill>
              </a:rPr>
              <a:t>RAD 51 </a:t>
            </a:r>
            <a:r>
              <a:rPr lang="fr-FR" dirty="0" smtClean="0"/>
              <a:t>(homologue eucaryote de REC A), associée aux protéines </a:t>
            </a:r>
            <a:r>
              <a:rPr lang="fr-FR" dirty="0" smtClean="0">
                <a:solidFill>
                  <a:srgbClr val="FF0000"/>
                </a:solidFill>
              </a:rPr>
              <a:t>BRCA1 et BRCA2. </a:t>
            </a:r>
            <a:endParaRPr lang="fr-FR" dirty="0">
              <a:solidFill>
                <a:srgbClr val="FF0000"/>
              </a:solidFill>
            </a:endParaRPr>
          </a:p>
        </p:txBody>
      </p:sp>
      <p:sp>
        <p:nvSpPr>
          <p:cNvPr id="3" name="Titre 2"/>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32</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FF0000"/>
                </a:solidFill>
              </a:rPr>
              <a:t>5- Le système SOS </a:t>
            </a:r>
            <a:endParaRPr lang="fr-FR" sz="2800" dirty="0">
              <a:solidFill>
                <a:srgbClr val="FF0000"/>
              </a:solidFill>
            </a:endParaRPr>
          </a:p>
        </p:txBody>
      </p:sp>
      <p:sp>
        <p:nvSpPr>
          <p:cNvPr id="4" name="Espace réservé du contenu 3"/>
          <p:cNvSpPr>
            <a:spLocks noGrp="1"/>
          </p:cNvSpPr>
          <p:nvPr>
            <p:ph idx="1"/>
          </p:nvPr>
        </p:nvSpPr>
        <p:spPr/>
        <p:txBody>
          <a:bodyPr/>
          <a:lstStyle/>
          <a:p>
            <a:pPr>
              <a:buNone/>
            </a:pPr>
            <a:r>
              <a:rPr lang="fr-FR" dirty="0" smtClean="0"/>
              <a:t>Si les dommages dans l’ADN sont trop importants : le système SOS se met en place. C’est le dernier système pour tenter de réparer les dommages de l’ADN. C’est un système de réparation par recombinaison homologue, sauf qu’il est inductible</a:t>
            </a:r>
            <a:endParaRPr lang="fr-FR" dirty="0"/>
          </a:p>
        </p:txBody>
      </p:sp>
      <p:sp>
        <p:nvSpPr>
          <p:cNvPr id="7" name="Espace réservé du numéro de diapositive 6"/>
          <p:cNvSpPr>
            <a:spLocks noGrp="1"/>
          </p:cNvSpPr>
          <p:nvPr>
            <p:ph type="sldNum" sz="quarter" idx="12"/>
          </p:nvPr>
        </p:nvSpPr>
        <p:spPr/>
        <p:txBody>
          <a:bodyPr/>
          <a:lstStyle/>
          <a:p>
            <a:fld id="{C6E51570-54B9-406A-9C6E-D51947757485}" type="slidenum">
              <a:rPr lang="fr-FR" smtClean="0"/>
              <a:pPr/>
              <a:t>33</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28604"/>
            <a:ext cx="8229600" cy="5578687"/>
          </a:xfrm>
        </p:spPr>
        <p:txBody>
          <a:bodyPr>
            <a:normAutofit/>
          </a:bodyPr>
          <a:lstStyle/>
          <a:p>
            <a:pPr algn="just"/>
            <a:r>
              <a:rPr lang="fr-FR" sz="3200" dirty="0" smtClean="0">
                <a:latin typeface="Aparajita" pitchFamily="34" charset="0"/>
                <a:cs typeface="Aparajita" pitchFamily="34" charset="0"/>
              </a:rPr>
              <a:t>Lorsque les systèmes de recombinaisons sont débordés, la réplication est stoppée. Le système SOS se met en place. Il active la deuxième fonction de </a:t>
            </a:r>
            <a:r>
              <a:rPr lang="fr-FR" sz="3200" dirty="0" smtClean="0">
                <a:solidFill>
                  <a:srgbClr val="FF0000"/>
                </a:solidFill>
                <a:latin typeface="Aparajita" pitchFamily="34" charset="0"/>
                <a:cs typeface="Aparajita" pitchFamily="34" charset="0"/>
              </a:rPr>
              <a:t>la protéine REC A </a:t>
            </a:r>
            <a:r>
              <a:rPr lang="fr-FR" sz="3200" dirty="0" smtClean="0">
                <a:latin typeface="Aparajita" pitchFamily="34" charset="0"/>
                <a:cs typeface="Aparajita" pitchFamily="34" charset="0"/>
              </a:rPr>
              <a:t>: son activité protéolytique (=dégradation de protéines). Cette activité aboutit à la dégradation de son propre répresseur </a:t>
            </a:r>
            <a:r>
              <a:rPr lang="fr-FR" sz="3200" dirty="0" smtClean="0">
                <a:solidFill>
                  <a:srgbClr val="FF0000"/>
                </a:solidFill>
                <a:latin typeface="Aparajita" pitchFamily="34" charset="0"/>
                <a:cs typeface="Aparajita" pitchFamily="34" charset="0"/>
              </a:rPr>
              <a:t>LEX A</a:t>
            </a:r>
            <a:r>
              <a:rPr lang="fr-FR" sz="3200" dirty="0" smtClean="0">
                <a:latin typeface="Aparajita" pitchFamily="34" charset="0"/>
                <a:cs typeface="Aparajita" pitchFamily="34" charset="0"/>
              </a:rPr>
              <a:t>. </a:t>
            </a:r>
            <a:endParaRPr lang="fr-FR" sz="3200" smtClean="0">
              <a:latin typeface="Aparajita" pitchFamily="34" charset="0"/>
              <a:cs typeface="Aparajita" pitchFamily="34" charset="0"/>
            </a:endParaRPr>
          </a:p>
          <a:p>
            <a:pPr algn="just"/>
            <a:r>
              <a:rPr lang="fr-FR" sz="3200" smtClean="0">
                <a:latin typeface="Aparajita" pitchFamily="34" charset="0"/>
                <a:cs typeface="Aparajita" pitchFamily="34" charset="0"/>
              </a:rPr>
              <a:t>Il </a:t>
            </a:r>
            <a:r>
              <a:rPr lang="fr-FR" sz="3200" dirty="0" smtClean="0">
                <a:latin typeface="Aparajita" pitchFamily="34" charset="0"/>
                <a:cs typeface="Aparajita" pitchFamily="34" charset="0"/>
              </a:rPr>
              <a:t>y a alors synthèse de protéines REC A et d’une vingtaine d’autres protéines issues des gènes SOS. Cela permet de stimuler le système de recombinaison homologue.</a:t>
            </a:r>
            <a:endParaRPr lang="fr-FR" sz="3200" dirty="0">
              <a:latin typeface="Aparajita" pitchFamily="34" charset="0"/>
              <a:cs typeface="Aparajita" pitchFamily="34" charset="0"/>
            </a:endParaRPr>
          </a:p>
        </p:txBody>
      </p:sp>
      <p:sp>
        <p:nvSpPr>
          <p:cNvPr id="5" name="Espace réservé du numéro de diapositive 4"/>
          <p:cNvSpPr>
            <a:spLocks noGrp="1"/>
          </p:cNvSpPr>
          <p:nvPr>
            <p:ph type="sldNum" sz="quarter" idx="12"/>
          </p:nvPr>
        </p:nvSpPr>
        <p:spPr/>
        <p:txBody>
          <a:bodyPr/>
          <a:lstStyle/>
          <a:p>
            <a:fld id="{C6E51570-54B9-406A-9C6E-D51947757485}" type="slidenum">
              <a:rPr lang="fr-FR" smtClean="0"/>
              <a:pPr/>
              <a:t>34</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a:p>
        </p:txBody>
      </p:sp>
      <p:pic>
        <p:nvPicPr>
          <p:cNvPr id="2051" name="Picture 3"/>
          <p:cNvPicPr>
            <a:picLocks noChangeAspect="1" noChangeArrowheads="1"/>
          </p:cNvPicPr>
          <p:nvPr/>
        </p:nvPicPr>
        <p:blipFill>
          <a:blip r:embed="rId3"/>
          <a:srcRect/>
          <a:stretch>
            <a:fillRect/>
          </a:stretch>
        </p:blipFill>
        <p:spPr bwMode="auto">
          <a:xfrm>
            <a:off x="428596" y="2857496"/>
            <a:ext cx="714379" cy="71438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142844" y="4643446"/>
            <a:ext cx="928694" cy="847717"/>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C6E51570-54B9-406A-9C6E-D51947757485}" type="slidenum">
              <a:rPr lang="fr-FR" smtClean="0"/>
              <a:pPr/>
              <a:t>35</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checkerboard(across)">
                                      <p:cBhvr>
                                        <p:cTn id="1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457200" y="1785926"/>
            <a:ext cx="8229600" cy="3299365"/>
          </a:xfrm>
          <a:prstGeom prst="rect">
            <a:avLst/>
          </a:prstGeom>
          <a:noFill/>
          <a:ln w="9525">
            <a:noFill/>
            <a:miter lim="800000"/>
            <a:headEnd/>
            <a:tailEnd/>
          </a:ln>
          <a:effectLst/>
        </p:spPr>
      </p:pic>
      <p:sp>
        <p:nvSpPr>
          <p:cNvPr id="5" name="Rectangle 4"/>
          <p:cNvSpPr/>
          <p:nvPr/>
        </p:nvSpPr>
        <p:spPr>
          <a:xfrm>
            <a:off x="428596" y="928670"/>
            <a:ext cx="8572560" cy="523220"/>
          </a:xfrm>
          <a:prstGeom prst="rect">
            <a:avLst/>
          </a:prstGeom>
        </p:spPr>
        <p:txBody>
          <a:bodyPr wrap="square">
            <a:spAutoFit/>
          </a:bodyPr>
          <a:lstStyle/>
          <a:p>
            <a:r>
              <a:rPr lang="fr-FR" sz="2800" b="1" u="sng" dirty="0" smtClean="0">
                <a:solidFill>
                  <a:schemeClr val="accent3">
                    <a:lumMod val="75000"/>
                  </a:schemeClr>
                </a:solidFill>
                <a:latin typeface="Angsana New" pitchFamily="18" charset="-34"/>
                <a:cs typeface="Angsana New" pitchFamily="18" charset="-34"/>
              </a:rPr>
              <a:t>SYNDROMES HEREDITAIRES DUS A DES ANOMALIES DE REPARATION</a:t>
            </a:r>
            <a:endParaRPr lang="fr-FR" sz="2800" b="1" u="sng" dirty="0">
              <a:solidFill>
                <a:schemeClr val="accent3">
                  <a:lumMod val="75000"/>
                </a:schemeClr>
              </a:solidFill>
              <a:latin typeface="Angsana New" pitchFamily="18" charset="-34"/>
              <a:cs typeface="Angsana New" pitchFamily="18" charset="-34"/>
            </a:endParaRPr>
          </a:p>
        </p:txBody>
      </p:sp>
      <p:sp>
        <p:nvSpPr>
          <p:cNvPr id="8" name="Espace réservé du numéro de diapositive 7"/>
          <p:cNvSpPr>
            <a:spLocks noGrp="1"/>
          </p:cNvSpPr>
          <p:nvPr>
            <p:ph type="sldNum" sz="quarter" idx="12"/>
          </p:nvPr>
        </p:nvSpPr>
        <p:spPr/>
        <p:txBody>
          <a:bodyPr/>
          <a:lstStyle/>
          <a:p>
            <a:fld id="{C6E51570-54B9-406A-9C6E-D51947757485}" type="slidenum">
              <a:rPr lang="fr-FR" smtClean="0"/>
              <a:pPr/>
              <a:t>36</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parDB"/>
          <p:cNvPicPr>
            <a:picLocks noChangeAspect="1" noChangeArrowheads="1"/>
          </p:cNvPicPr>
          <p:nvPr/>
        </p:nvPicPr>
        <p:blipFill>
          <a:blip r:embed="rId2"/>
          <a:srcRect/>
          <a:stretch>
            <a:fillRect/>
          </a:stretch>
        </p:blipFill>
        <p:spPr bwMode="auto">
          <a:xfrm>
            <a:off x="2294467" y="381001"/>
            <a:ext cx="4793545" cy="615632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C6E51570-54B9-406A-9C6E-D51947757485}" type="slidenum">
              <a:rPr lang="fr-FR" smtClean="0"/>
              <a:pPr/>
              <a:t>37</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428604"/>
            <a:ext cx="7929618" cy="607223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6E51570-54B9-406A-9C6E-D51947757485}" type="slidenum">
              <a:rPr lang="fr-FR" smtClean="0"/>
              <a:pPr/>
              <a:t>38</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Mécanismes de réparation</a:t>
            </a:r>
            <a:br>
              <a:rPr lang="fr-FR" dirty="0" smtClean="0"/>
            </a:br>
            <a:r>
              <a:rPr lang="fr-FR" dirty="0" smtClean="0"/>
              <a:t/>
            </a:r>
            <a:br>
              <a:rPr lang="fr-FR" dirty="0" smtClean="0"/>
            </a:br>
            <a:r>
              <a:rPr lang="fr-FR" dirty="0" smtClean="0"/>
              <a:t/>
            </a:r>
            <a:br>
              <a:rPr lang="fr-FR" dirty="0" smtClean="0"/>
            </a:br>
            <a:endParaRPr lang="fr-FR" dirty="0"/>
          </a:p>
        </p:txBody>
      </p:sp>
      <p:sp>
        <p:nvSpPr>
          <p:cNvPr id="6" name="Espace réservé du contenu 5"/>
          <p:cNvSpPr>
            <a:spLocks noGrp="1"/>
          </p:cNvSpPr>
          <p:nvPr>
            <p:ph idx="1"/>
          </p:nvPr>
        </p:nvSpPr>
        <p:spPr>
          <a:xfrm>
            <a:off x="457200" y="1643050"/>
            <a:ext cx="8229600" cy="4364241"/>
          </a:xfrm>
        </p:spPr>
        <p:txBody>
          <a:bodyPr/>
          <a:lstStyle/>
          <a:p>
            <a:r>
              <a:rPr lang="fr-FR" b="1" dirty="0" smtClean="0">
                <a:latin typeface="Vijaya" pitchFamily="34" charset="0"/>
                <a:cs typeface="Vijaya" pitchFamily="34" charset="0"/>
              </a:rPr>
              <a:t>Réparation par réversion directe</a:t>
            </a:r>
          </a:p>
          <a:p>
            <a:r>
              <a:rPr lang="fr-FR" b="1" dirty="0" smtClean="0">
                <a:latin typeface="Vijaya" pitchFamily="34" charset="0"/>
                <a:cs typeface="Vijaya" pitchFamily="34" charset="0"/>
              </a:rPr>
              <a:t>Réparation par excision </a:t>
            </a:r>
            <a:r>
              <a:rPr lang="fr-FR" b="1" dirty="0" err="1" smtClean="0">
                <a:latin typeface="Vijaya" pitchFamily="34" charset="0"/>
                <a:cs typeface="Vijaya" pitchFamily="34" charset="0"/>
              </a:rPr>
              <a:t>reparation</a:t>
            </a:r>
            <a:r>
              <a:rPr lang="fr-FR" b="1" dirty="0" smtClean="0">
                <a:latin typeface="Vijaya" pitchFamily="34" charset="0"/>
                <a:cs typeface="Vijaya" pitchFamily="34" charset="0"/>
              </a:rPr>
              <a:t> (BER ou NER)</a:t>
            </a:r>
          </a:p>
          <a:p>
            <a:r>
              <a:rPr lang="fr-FR" b="1" dirty="0" smtClean="0">
                <a:latin typeface="Vijaya" pitchFamily="34" charset="0"/>
                <a:cs typeface="Vijaya" pitchFamily="34" charset="0"/>
              </a:rPr>
              <a:t>Réparation MMR</a:t>
            </a:r>
          </a:p>
          <a:p>
            <a:r>
              <a:rPr lang="fr-FR" b="1" dirty="0" smtClean="0">
                <a:latin typeface="Vijaya" pitchFamily="34" charset="0"/>
                <a:cs typeface="Vijaya" pitchFamily="34" charset="0"/>
              </a:rPr>
              <a:t>Réparation par recombinaison</a:t>
            </a:r>
          </a:p>
          <a:p>
            <a:r>
              <a:rPr lang="fr-FR" b="1" smtClean="0">
                <a:latin typeface="Vijaya" pitchFamily="34" charset="0"/>
                <a:cs typeface="Vijaya" pitchFamily="34" charset="0"/>
              </a:rPr>
              <a:t>Réparation SOS </a:t>
            </a:r>
            <a:endParaRPr lang="fr-FR" b="1" dirty="0" smtClean="0">
              <a:latin typeface="Vijaya" pitchFamily="34" charset="0"/>
              <a:cs typeface="Vijaya" pitchFamily="34" charset="0"/>
            </a:endParaRPr>
          </a:p>
          <a:p>
            <a:endParaRPr lang="fr-FR" dirty="0"/>
          </a:p>
        </p:txBody>
      </p:sp>
      <p:sp>
        <p:nvSpPr>
          <p:cNvPr id="7" name="Espace réservé du numéro de diapositive 6"/>
          <p:cNvSpPr>
            <a:spLocks noGrp="1"/>
          </p:cNvSpPr>
          <p:nvPr>
            <p:ph type="sldNum" sz="quarter" idx="12"/>
          </p:nvPr>
        </p:nvSpPr>
        <p:spPr/>
        <p:txBody>
          <a:bodyPr/>
          <a:lstStyle/>
          <a:p>
            <a:fld id="{C6E51570-54B9-406A-9C6E-D51947757485}" type="slidenum">
              <a:rPr lang="fr-FR" smtClean="0"/>
              <a:pPr/>
              <a:t>4</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latin typeface="Vijaya" pitchFamily="34" charset="0"/>
                <a:cs typeface="Vijaya" pitchFamily="34" charset="0"/>
              </a:rPr>
              <a:t>C’est la réparation la plus simple  d’une lésion consiste à l’inverser en régénérant la base d’origine.</a:t>
            </a:r>
            <a:endParaRPr lang="fr-FR" dirty="0">
              <a:latin typeface="Vijaya" pitchFamily="34" charset="0"/>
              <a:cs typeface="Vijaya" pitchFamily="34" charset="0"/>
            </a:endParaRPr>
          </a:p>
        </p:txBody>
      </p:sp>
      <p:sp>
        <p:nvSpPr>
          <p:cNvPr id="2" name="Titre 1"/>
          <p:cNvSpPr>
            <a:spLocks noGrp="1"/>
          </p:cNvSpPr>
          <p:nvPr>
            <p:ph type="title"/>
          </p:nvPr>
        </p:nvSpPr>
        <p:spPr/>
        <p:txBody>
          <a:bodyPr/>
          <a:lstStyle/>
          <a:p>
            <a:r>
              <a:rPr lang="fr-FR" b="1" dirty="0" smtClean="0">
                <a:latin typeface="Vijaya" pitchFamily="34" charset="0"/>
                <a:cs typeface="Vijaya" pitchFamily="34" charset="0"/>
              </a:rPr>
              <a:t> 1- Réparation par réversion directe</a:t>
            </a:r>
            <a:endParaRPr lang="fr-FR" b="1" dirty="0">
              <a:latin typeface="Vijaya" pitchFamily="34" charset="0"/>
              <a:cs typeface="Vijaya" pitchFamily="34" charset="0"/>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5</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14422"/>
            <a:ext cx="8401080" cy="5143536"/>
          </a:xfrm>
        </p:spPr>
        <p:txBody>
          <a:bodyPr>
            <a:normAutofit lnSpcReduction="10000"/>
          </a:bodyPr>
          <a:lstStyle/>
          <a:p>
            <a:pPr>
              <a:buNone/>
            </a:pPr>
            <a:r>
              <a:rPr lang="fr-FR" sz="3200" b="1" dirty="0" smtClean="0">
                <a:latin typeface="Angsana New" pitchFamily="18" charset="-34"/>
                <a:cs typeface="Angsana New" pitchFamily="18" charset="-34"/>
              </a:rPr>
              <a:t>La </a:t>
            </a:r>
            <a:r>
              <a:rPr lang="fr-FR" sz="3200" b="1" dirty="0" err="1" smtClean="0">
                <a:latin typeface="Angsana New" pitchFamily="18" charset="-34"/>
                <a:cs typeface="Angsana New" pitchFamily="18" charset="-34"/>
              </a:rPr>
              <a:t>photolyase</a:t>
            </a:r>
            <a:r>
              <a:rPr lang="fr-FR" sz="3200" b="1" dirty="0" smtClean="0">
                <a:latin typeface="Angsana New" pitchFamily="18" charset="-34"/>
                <a:cs typeface="Angsana New" pitchFamily="18" charset="-34"/>
              </a:rPr>
              <a:t> permet de réparer la lésion induite par la lumière UV (les dimères de thymines ou </a:t>
            </a:r>
            <a:r>
              <a:rPr lang="fr-FR" sz="3200" b="1" dirty="0" err="1" smtClean="0">
                <a:latin typeface="Angsana New" pitchFamily="18" charset="-34"/>
                <a:cs typeface="Angsana New" pitchFamily="18" charset="-34"/>
              </a:rPr>
              <a:t>photodimères</a:t>
            </a:r>
            <a:r>
              <a:rPr lang="fr-FR" sz="3200" b="1" dirty="0" smtClean="0">
                <a:latin typeface="Angsana New" pitchFamily="18" charset="-34"/>
                <a:cs typeface="Angsana New" pitchFamily="18" charset="-34"/>
              </a:rPr>
              <a:t>).</a:t>
            </a:r>
          </a:p>
          <a:p>
            <a:r>
              <a:rPr lang="fr-FR" sz="3200" b="1" dirty="0" smtClean="0">
                <a:latin typeface="Angsana New" pitchFamily="18" charset="-34"/>
                <a:cs typeface="Angsana New" pitchFamily="18" charset="-34"/>
              </a:rPr>
              <a:t> Elle est activée par la lumière visible. </a:t>
            </a:r>
          </a:p>
          <a:p>
            <a:r>
              <a:rPr lang="fr-FR" sz="3200" b="1" dirty="0" smtClean="0">
                <a:latin typeface="Angsana New" pitchFamily="18" charset="-34"/>
                <a:cs typeface="Angsana New" pitchFamily="18" charset="-34"/>
              </a:rPr>
              <a:t>Quand elle est activée, elle se lie aux dimères de thymine pour le scinder afin de faire disparaitre la liaison et revenir à deux thymines adjacentes.</a:t>
            </a:r>
          </a:p>
          <a:p>
            <a:r>
              <a:rPr lang="fr-FR" sz="3200" b="1" dirty="0" smtClean="0">
                <a:latin typeface="Angsana New" pitchFamily="18" charset="-34"/>
                <a:cs typeface="Angsana New" pitchFamily="18" charset="-34"/>
              </a:rPr>
              <a:t> La </a:t>
            </a:r>
            <a:r>
              <a:rPr lang="fr-FR" sz="3200" b="1" dirty="0" err="1" smtClean="0">
                <a:latin typeface="Angsana New" pitchFamily="18" charset="-34"/>
                <a:cs typeface="Angsana New" pitchFamily="18" charset="-34"/>
              </a:rPr>
              <a:t>photolyase</a:t>
            </a:r>
            <a:r>
              <a:rPr lang="fr-FR" sz="3200" b="1" dirty="0" smtClean="0">
                <a:latin typeface="Angsana New" pitchFamily="18" charset="-34"/>
                <a:cs typeface="Angsana New" pitchFamily="18" charset="-34"/>
              </a:rPr>
              <a:t> n’existe que chez certains organismes : elle est présente chez les bactéries, ou chez certains eucaryotes inférieurs (ex : la drosophile, les végétaux…).</a:t>
            </a:r>
          </a:p>
          <a:p>
            <a:pPr>
              <a:buNone/>
            </a:pPr>
            <a:r>
              <a:rPr lang="fr-FR" sz="3600" b="1" dirty="0" smtClean="0">
                <a:solidFill>
                  <a:srgbClr val="FF0000"/>
                </a:solidFill>
                <a:latin typeface="Angsana New" pitchFamily="18" charset="-34"/>
                <a:cs typeface="Angsana New" pitchFamily="18" charset="-34"/>
              </a:rPr>
              <a:t>                         Elle n’est pas présente chez l’Homme. </a:t>
            </a:r>
            <a:endParaRPr lang="fr-FR" sz="3600" b="1" dirty="0">
              <a:solidFill>
                <a:srgbClr val="FF0000"/>
              </a:solidFill>
              <a:latin typeface="Angsana New" pitchFamily="18" charset="-34"/>
              <a:cs typeface="Angsana New" pitchFamily="18" charset="-34"/>
            </a:endParaRPr>
          </a:p>
        </p:txBody>
      </p:sp>
      <p:sp>
        <p:nvSpPr>
          <p:cNvPr id="3" name="Titre 2"/>
          <p:cNvSpPr>
            <a:spLocks noGrp="1"/>
          </p:cNvSpPr>
          <p:nvPr>
            <p:ph type="title"/>
          </p:nvPr>
        </p:nvSpPr>
        <p:spPr/>
        <p:txBody>
          <a:bodyPr>
            <a:normAutofit/>
          </a:bodyPr>
          <a:lstStyle/>
          <a:p>
            <a:r>
              <a:rPr lang="fr-FR" sz="3600" u="sng" dirty="0" smtClean="0">
                <a:solidFill>
                  <a:srgbClr val="FF0000"/>
                </a:solidFill>
                <a:effectLst/>
                <a:latin typeface="Angsana New" pitchFamily="18" charset="-34"/>
                <a:cs typeface="Angsana New" pitchFamily="18" charset="-34"/>
              </a:rPr>
              <a:t>1.1 Mécanisme faisant intervenir la </a:t>
            </a:r>
            <a:r>
              <a:rPr lang="fr-FR" sz="3600" u="sng" dirty="0" err="1" smtClean="0">
                <a:solidFill>
                  <a:srgbClr val="FF0000"/>
                </a:solidFill>
                <a:effectLst/>
                <a:latin typeface="Angsana New" pitchFamily="18" charset="-34"/>
                <a:cs typeface="Angsana New" pitchFamily="18" charset="-34"/>
              </a:rPr>
              <a:t>photolyase</a:t>
            </a:r>
            <a:r>
              <a:rPr lang="fr-FR" sz="3600" u="sng" dirty="0" smtClean="0">
                <a:solidFill>
                  <a:srgbClr val="FF0000"/>
                </a:solidFill>
                <a:effectLst/>
                <a:latin typeface="Angsana New" pitchFamily="18" charset="-34"/>
                <a:cs typeface="Angsana New" pitchFamily="18" charset="-34"/>
              </a:rPr>
              <a:t> </a:t>
            </a:r>
            <a:endParaRPr lang="fr-FR" sz="3600" u="sng" dirty="0">
              <a:solidFill>
                <a:srgbClr val="FF0000"/>
              </a:solidFill>
              <a:effectLst/>
              <a:latin typeface="Angsana New" pitchFamily="18" charset="-34"/>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6</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647700" y="2339181"/>
            <a:ext cx="7848600" cy="2809875"/>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r>
              <a:rPr lang="fr-FR" dirty="0" err="1" smtClean="0"/>
              <a:t>Photoréactivation</a:t>
            </a:r>
            <a:r>
              <a:rPr lang="fr-FR" dirty="0" smtClean="0"/>
              <a:t> : élimination directe</a:t>
            </a:r>
          </a:p>
        </p:txBody>
      </p:sp>
      <p:pic>
        <p:nvPicPr>
          <p:cNvPr id="4099" name="Picture 3"/>
          <p:cNvPicPr>
            <a:picLocks noChangeAspect="1" noChangeArrowheads="1"/>
          </p:cNvPicPr>
          <p:nvPr/>
        </p:nvPicPr>
        <p:blipFill>
          <a:blip r:embed="rId3"/>
          <a:srcRect/>
          <a:stretch>
            <a:fillRect/>
          </a:stretch>
        </p:blipFill>
        <p:spPr bwMode="auto">
          <a:xfrm>
            <a:off x="928662" y="2214554"/>
            <a:ext cx="2924175" cy="1643074"/>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714876" y="1643050"/>
            <a:ext cx="2447925" cy="4524375"/>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C6E51570-54B9-406A-9C6E-D51947757485}" type="slidenum">
              <a:rPr lang="fr-FR" smtClean="0"/>
              <a:pPr/>
              <a:t>7</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4100"/>
                                        </p:tgtEl>
                                      </p:cBhvr>
                                    </p:animEffect>
                                    <p:set>
                                      <p:cBhvr>
                                        <p:cTn id="15" dur="1" fill="hold">
                                          <p:stCondLst>
                                            <p:cond delay="499"/>
                                          </p:stCondLst>
                                        </p:cTn>
                                        <p:tgtEl>
                                          <p:spTgt spid="410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4099"/>
                                        </p:tgtEl>
                                      </p:cBhvr>
                                    </p:animEffect>
                                    <p:set>
                                      <p:cBhvr>
                                        <p:cTn id="20" dur="1" fill="hold">
                                          <p:stCondLst>
                                            <p:cond delay="499"/>
                                          </p:stCondLst>
                                        </p:cTn>
                                        <p:tgtEl>
                                          <p:spTgt spid="409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fr-FR" sz="3600" dirty="0" smtClean="0">
                <a:solidFill>
                  <a:srgbClr val="FF0000"/>
                </a:solidFill>
                <a:latin typeface="Angsana New" pitchFamily="18" charset="-34"/>
                <a:cs typeface="Angsana New" pitchFamily="18" charset="-34"/>
              </a:rPr>
              <a:t>Les </a:t>
            </a:r>
            <a:r>
              <a:rPr lang="fr-FR" sz="3600" dirty="0" err="1" smtClean="0">
                <a:solidFill>
                  <a:srgbClr val="FF0000"/>
                </a:solidFill>
                <a:latin typeface="Angsana New" pitchFamily="18" charset="-34"/>
                <a:cs typeface="Angsana New" pitchFamily="18" charset="-34"/>
              </a:rPr>
              <a:t>alkyltransférases</a:t>
            </a:r>
            <a:r>
              <a:rPr lang="fr-FR" sz="3600" dirty="0" smtClean="0">
                <a:solidFill>
                  <a:srgbClr val="FF0000"/>
                </a:solidFill>
                <a:latin typeface="Angsana New" pitchFamily="18" charset="-34"/>
                <a:cs typeface="Angsana New" pitchFamily="18" charset="-34"/>
              </a:rPr>
              <a:t> </a:t>
            </a:r>
            <a:r>
              <a:rPr lang="fr-FR" sz="3600" dirty="0" smtClean="0">
                <a:latin typeface="Angsana New" pitchFamily="18" charset="-34"/>
                <a:cs typeface="Angsana New" pitchFamily="18" charset="-34"/>
              </a:rPr>
              <a:t>vont avoir pour rôle </a:t>
            </a:r>
            <a:r>
              <a:rPr lang="fr-FR" sz="3600" dirty="0" smtClean="0">
                <a:solidFill>
                  <a:srgbClr val="0070C0"/>
                </a:solidFill>
                <a:latin typeface="Angsana New" pitchFamily="18" charset="-34"/>
                <a:cs typeface="Angsana New" pitchFamily="18" charset="-34"/>
              </a:rPr>
              <a:t>de réparer les liaisons induites par les agents </a:t>
            </a:r>
            <a:r>
              <a:rPr lang="fr-FR" sz="3600" dirty="0" err="1" smtClean="0">
                <a:solidFill>
                  <a:srgbClr val="0070C0"/>
                </a:solidFill>
                <a:latin typeface="Angsana New" pitchFamily="18" charset="-34"/>
                <a:cs typeface="Angsana New" pitchFamily="18" charset="-34"/>
              </a:rPr>
              <a:t>alkylants</a:t>
            </a:r>
            <a:r>
              <a:rPr lang="fr-FR" sz="3600" dirty="0" smtClean="0">
                <a:latin typeface="Angsana New" pitchFamily="18" charset="-34"/>
                <a:cs typeface="Angsana New" pitchFamily="18" charset="-34"/>
              </a:rPr>
              <a:t>. </a:t>
            </a:r>
          </a:p>
          <a:p>
            <a:r>
              <a:rPr lang="fr-FR" sz="3600" dirty="0" smtClean="0">
                <a:solidFill>
                  <a:schemeClr val="accent3">
                    <a:lumMod val="75000"/>
                  </a:schemeClr>
                </a:solidFill>
                <a:latin typeface="Angsana New" pitchFamily="18" charset="-34"/>
                <a:cs typeface="Angsana New" pitchFamily="18" charset="-34"/>
              </a:rPr>
              <a:t>La mutation O 6 –</a:t>
            </a:r>
            <a:r>
              <a:rPr lang="fr-FR" sz="3600" dirty="0" err="1" smtClean="0">
                <a:solidFill>
                  <a:schemeClr val="accent3">
                    <a:lumMod val="75000"/>
                  </a:schemeClr>
                </a:solidFill>
                <a:latin typeface="Angsana New" pitchFamily="18" charset="-34"/>
                <a:cs typeface="Angsana New" pitchFamily="18" charset="-34"/>
              </a:rPr>
              <a:t>méthylguanine</a:t>
            </a:r>
            <a:r>
              <a:rPr lang="fr-FR" sz="3600" dirty="0" smtClean="0">
                <a:solidFill>
                  <a:schemeClr val="accent3">
                    <a:lumMod val="75000"/>
                  </a:schemeClr>
                </a:solidFill>
                <a:latin typeface="Angsana New" pitchFamily="18" charset="-34"/>
                <a:cs typeface="Angsana New" pitchFamily="18" charset="-34"/>
              </a:rPr>
              <a:t>: </a:t>
            </a:r>
            <a:r>
              <a:rPr lang="fr-FR" sz="3600" dirty="0" smtClean="0">
                <a:latin typeface="Angsana New" pitchFamily="18" charset="-34"/>
                <a:cs typeface="Angsana New" pitchFamily="18" charset="-34"/>
              </a:rPr>
              <a:t>La réparation se fait grâce à l’enzyme </a:t>
            </a:r>
            <a:r>
              <a:rPr lang="fr-FR" sz="3600" dirty="0" smtClean="0">
                <a:solidFill>
                  <a:srgbClr val="FF0000"/>
                </a:solidFill>
                <a:latin typeface="Angsana New" pitchFamily="18" charset="-34"/>
                <a:cs typeface="Angsana New" pitchFamily="18" charset="-34"/>
              </a:rPr>
              <a:t>O 6 -</a:t>
            </a:r>
            <a:r>
              <a:rPr lang="fr-FR" sz="3600" dirty="0" err="1" smtClean="0">
                <a:solidFill>
                  <a:srgbClr val="FF0000"/>
                </a:solidFill>
                <a:latin typeface="Angsana New" pitchFamily="18" charset="-34"/>
                <a:cs typeface="Angsana New" pitchFamily="18" charset="-34"/>
              </a:rPr>
              <a:t>méthylguanine</a:t>
            </a:r>
            <a:r>
              <a:rPr lang="fr-FR" sz="3600" dirty="0" smtClean="0">
                <a:solidFill>
                  <a:srgbClr val="FF0000"/>
                </a:solidFill>
                <a:latin typeface="Angsana New" pitchFamily="18" charset="-34"/>
                <a:cs typeface="Angsana New" pitchFamily="18" charset="-34"/>
              </a:rPr>
              <a:t> </a:t>
            </a:r>
            <a:r>
              <a:rPr lang="fr-FR" sz="3600" dirty="0" err="1" smtClean="0">
                <a:solidFill>
                  <a:srgbClr val="FF0000"/>
                </a:solidFill>
                <a:latin typeface="Angsana New" pitchFamily="18" charset="-34"/>
                <a:cs typeface="Angsana New" pitchFamily="18" charset="-34"/>
              </a:rPr>
              <a:t>méthyltransférase</a:t>
            </a:r>
            <a:r>
              <a:rPr lang="fr-FR" sz="3600" dirty="0" smtClean="0">
                <a:latin typeface="Angsana New" pitchFamily="18" charset="-34"/>
                <a:cs typeface="Angsana New" pitchFamily="18" charset="-34"/>
              </a:rPr>
              <a:t>. Elle se lie et transporte le groupement méthyle au niveau d’une cystéine interne à cette enzyme, où est localisé le site actif de l’enzyme. On a donc un retour à la guanine, et une dégradation du groupement méthyle. </a:t>
            </a:r>
            <a:endParaRPr lang="fr-FR" sz="3600" dirty="0">
              <a:latin typeface="Angsana New" pitchFamily="18" charset="-34"/>
              <a:cs typeface="Angsana New" pitchFamily="18" charset="-34"/>
            </a:endParaRPr>
          </a:p>
        </p:txBody>
      </p:sp>
      <p:sp>
        <p:nvSpPr>
          <p:cNvPr id="3" name="Titre 2"/>
          <p:cNvSpPr>
            <a:spLocks noGrp="1"/>
          </p:cNvSpPr>
          <p:nvPr>
            <p:ph type="title"/>
          </p:nvPr>
        </p:nvSpPr>
        <p:spPr/>
        <p:txBody>
          <a:bodyPr>
            <a:normAutofit/>
          </a:bodyPr>
          <a:lstStyle/>
          <a:p>
            <a:pPr algn="ctr"/>
            <a:r>
              <a:rPr lang="fr-FR" sz="4000" u="sng" dirty="0" smtClean="0">
                <a:solidFill>
                  <a:srgbClr val="FF0000"/>
                </a:solidFill>
                <a:effectLst/>
                <a:latin typeface="Angsana New" pitchFamily="18" charset="-34"/>
                <a:cs typeface="Angsana New" pitchFamily="18" charset="-34"/>
              </a:rPr>
              <a:t>1-2 Mécanisme faisant intervenir les </a:t>
            </a:r>
            <a:r>
              <a:rPr lang="fr-FR" sz="4000" u="sng" dirty="0" err="1" smtClean="0">
                <a:solidFill>
                  <a:srgbClr val="FF0000"/>
                </a:solidFill>
                <a:effectLst/>
                <a:latin typeface="Angsana New" pitchFamily="18" charset="-34"/>
                <a:cs typeface="Angsana New" pitchFamily="18" charset="-34"/>
              </a:rPr>
              <a:t>alkyltransférases</a:t>
            </a:r>
            <a:r>
              <a:rPr lang="fr-FR" sz="4000" u="sng" dirty="0" smtClean="0">
                <a:solidFill>
                  <a:srgbClr val="FF0000"/>
                </a:solidFill>
                <a:effectLst/>
                <a:latin typeface="Angsana New" pitchFamily="18" charset="-34"/>
                <a:cs typeface="Angsana New" pitchFamily="18" charset="-34"/>
              </a:rPr>
              <a:t> </a:t>
            </a:r>
            <a:endParaRPr lang="fr-FR" sz="4000" u="sng" dirty="0">
              <a:solidFill>
                <a:srgbClr val="FF0000"/>
              </a:solidFill>
              <a:effectLst/>
              <a:latin typeface="Angsana New" pitchFamily="18" charset="-34"/>
              <a:cs typeface="Angsana New" pitchFamily="18" charset="-34"/>
            </a:endParaRPr>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8</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676275" y="1515269"/>
            <a:ext cx="7791450" cy="4457700"/>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r>
              <a:rPr lang="fr-FR" dirty="0" smtClean="0"/>
              <a:t>Protéines de dé-alkylation : élimination directe</a:t>
            </a:r>
            <a:br>
              <a:rPr lang="fr-FR" dirty="0" smtClean="0"/>
            </a:br>
            <a:endParaRPr lang="fr-FR" dirty="0"/>
          </a:p>
        </p:txBody>
      </p:sp>
      <p:sp>
        <p:nvSpPr>
          <p:cNvPr id="6" name="Espace réservé du numéro de diapositive 5"/>
          <p:cNvSpPr>
            <a:spLocks noGrp="1"/>
          </p:cNvSpPr>
          <p:nvPr>
            <p:ph type="sldNum" sz="quarter" idx="12"/>
          </p:nvPr>
        </p:nvSpPr>
        <p:spPr/>
        <p:txBody>
          <a:bodyPr/>
          <a:lstStyle/>
          <a:p>
            <a:fld id="{C6E51570-54B9-406A-9C6E-D51947757485}" type="slidenum">
              <a:rPr lang="fr-FR" smtClean="0"/>
              <a:pPr/>
              <a:t>9</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981</TotalTime>
  <Words>1700</Words>
  <Application>Microsoft Office PowerPoint</Application>
  <PresentationFormat>Affichage à l'écran (4:3)</PresentationFormat>
  <Paragraphs>174</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Rotonde</vt:lpstr>
      <vt:lpstr>Diapositive 1</vt:lpstr>
      <vt:lpstr>Diapositive 2</vt:lpstr>
      <vt:lpstr>1- définition</vt:lpstr>
      <vt:lpstr>    Mécanismes de réparation   </vt:lpstr>
      <vt:lpstr> 1- Réparation par réversion directe</vt:lpstr>
      <vt:lpstr>1.1 Mécanisme faisant intervenir la photolyase </vt:lpstr>
      <vt:lpstr>Photoréactivation : élimination directe</vt:lpstr>
      <vt:lpstr>1-2 Mécanisme faisant intervenir les alkyltransférases </vt:lpstr>
      <vt:lpstr>Protéines de dé-alkylation : élimination directe </vt:lpstr>
      <vt:lpstr>2- Reparation par excision reparation (BER ou NER) </vt:lpstr>
      <vt:lpstr>2-1 Réparation par excision-réparation de base (BER) </vt:lpstr>
      <vt:lpstr>Diapositive 12</vt:lpstr>
      <vt:lpstr>Diapositive 13</vt:lpstr>
      <vt:lpstr>Diapositive 14</vt:lpstr>
      <vt:lpstr>2-2 Réparation par excision/réparation des plusieurs nucléotides (NER) </vt:lpstr>
      <vt:lpstr>Diapositive 16</vt:lpstr>
      <vt:lpstr>Chez l’Homme : </vt:lpstr>
      <vt:lpstr>Diapositive 18</vt:lpstr>
      <vt:lpstr>Diapositive 19</vt:lpstr>
      <vt:lpstr>              REparation par excision de nucléotide</vt:lpstr>
      <vt:lpstr>reparation par excision de nucléotide</vt:lpstr>
      <vt:lpstr>Diapositive 22</vt:lpstr>
      <vt:lpstr>3- SYSTEME DE REPARATION GUIDEE PAR LES CH3 : SYSTEME MMR</vt:lpstr>
      <vt:lpstr>Diapositive 24</vt:lpstr>
      <vt:lpstr>Diapositive 25</vt:lpstr>
      <vt:lpstr>Pathologie : </vt:lpstr>
      <vt:lpstr>Diapositive 27</vt:lpstr>
      <vt:lpstr>4- Réparation par recombinaison homologue</vt:lpstr>
      <vt:lpstr>Diapositive 29</vt:lpstr>
      <vt:lpstr>Diapositive 30</vt:lpstr>
      <vt:lpstr>Remarque </vt:lpstr>
      <vt:lpstr>Diapositive 32</vt:lpstr>
      <vt:lpstr>5- Le système SOS </vt:lpstr>
      <vt:lpstr>Diapositive 34</vt:lpstr>
      <vt:lpstr>Diapositive 35</vt:lpstr>
      <vt:lpstr>Diapositive 36</vt:lpstr>
      <vt:lpstr>Diapositive 37</vt:lpstr>
      <vt:lpstr>Diapositive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LAMAMRI</dc:creator>
  <cp:lastModifiedBy>lok</cp:lastModifiedBy>
  <cp:revision>90</cp:revision>
  <dcterms:created xsi:type="dcterms:W3CDTF">2010-04-04T17:39:40Z</dcterms:created>
  <dcterms:modified xsi:type="dcterms:W3CDTF">2019-02-24T07:12:59Z</dcterms:modified>
</cp:coreProperties>
</file>