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1"/>
  </p:sldMasterIdLst>
  <p:sldIdLst>
    <p:sldId id="257" r:id="rId2"/>
    <p:sldId id="260" r:id="rId3"/>
    <p:sldId id="263" r:id="rId4"/>
    <p:sldId id="264" r:id="rId5"/>
    <p:sldId id="258" r:id="rId6"/>
    <p:sldId id="261" r:id="rId7"/>
    <p:sldId id="269" r:id="rId8"/>
    <p:sldId id="270" r:id="rId9"/>
    <p:sldId id="265" r:id="rId10"/>
    <p:sldId id="268" r:id="rId11"/>
    <p:sldId id="2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1288F0F0-7CFA-47B1-A5D2-15295A2B7058}">
          <p14:sldIdLst>
            <p14:sldId id="257"/>
            <p14:sldId id="260"/>
            <p14:sldId id="263"/>
            <p14:sldId id="264"/>
            <p14:sldId id="258"/>
            <p14:sldId id="261"/>
            <p14:sldId id="269"/>
            <p14:sldId id="270"/>
            <p14:sldId id="265"/>
            <p14:sldId id="268"/>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1" autoAdjust="0"/>
    <p:restoredTop sz="94660"/>
  </p:normalViewPr>
  <p:slideViewPr>
    <p:cSldViewPr snapToGrid="0">
      <p:cViewPr varScale="1">
        <p:scale>
          <a:sx n="90" d="100"/>
          <a:sy n="90" d="100"/>
        </p:scale>
        <p:origin x="15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BCAD798-8A08-4AD9-983C-D3EFE992CFD4}" type="datetimeFigureOut">
              <a:rPr lang="fr-FR" smtClean="0"/>
              <a:t>12/02/2021</a:t>
            </a:fld>
            <a:endParaRPr lang="fr-FR"/>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fr-F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6D34BB-5DAB-4A07-9571-A4D29705FEEF}" type="slidenum">
              <a:rPr lang="fr-FR" smtClean="0"/>
              <a:t>‹N°›</a:t>
            </a:fld>
            <a:endParaRPr lang="fr-FR"/>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311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798-8A08-4AD9-983C-D3EFE992CFD4}" type="datetimeFigureOut">
              <a:rPr lang="fr-FR" smtClean="0"/>
              <a:t>12/02/2021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3408880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798-8A08-4AD9-983C-D3EFE992CFD4}" type="datetimeFigureOut">
              <a:rPr lang="fr-FR" smtClean="0"/>
              <a:t>12/02/2021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2014455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798-8A08-4AD9-983C-D3EFE992CFD4}" type="datetimeFigureOut">
              <a:rPr lang="fr-FR" smtClean="0"/>
              <a:t>12/02/2021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372369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BCAD798-8A08-4AD9-983C-D3EFE992CFD4}" type="datetimeFigureOut">
              <a:rPr lang="fr-FR" smtClean="0"/>
              <a:t>12/02/2021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F6D34BB-5DAB-4A07-9571-A4D29705FEEF}" type="slidenum">
              <a:rPr lang="fr-FR" smtClean="0"/>
              <a:t>‹N°›</a:t>
            </a:fld>
            <a:endParaRPr lang="fr-FR"/>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6730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BCAD798-8A08-4AD9-983C-D3EFE992CFD4}" type="datetimeFigureOut">
              <a:rPr lang="fr-FR" smtClean="0"/>
              <a:t>12/02/2021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333200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BCAD798-8A08-4AD9-983C-D3EFE992CFD4}" type="datetimeFigureOut">
              <a:rPr lang="fr-FR" smtClean="0"/>
              <a:t>12/02/2021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11742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BCAD798-8A08-4AD9-983C-D3EFE992CFD4}" type="datetimeFigureOut">
              <a:rPr lang="fr-FR" smtClean="0"/>
              <a:t>12/02/2021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406302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798-8A08-4AD9-983C-D3EFE992CFD4}" type="datetimeFigureOut">
              <a:rPr lang="fr-FR" smtClean="0"/>
              <a:t>12/02/2021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2654958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BCAD798-8A08-4AD9-983C-D3EFE992CFD4}" type="datetimeFigureOut">
              <a:rPr lang="fr-FR" smtClean="0"/>
              <a:t>12/02/2021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1251365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BCAD798-8A08-4AD9-983C-D3EFE992CFD4}" type="datetimeFigureOut">
              <a:rPr lang="fr-FR" smtClean="0"/>
              <a:t>12/02/2021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1756575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5BCAD798-8A08-4AD9-983C-D3EFE992CFD4}" type="datetimeFigureOut">
              <a:rPr lang="fr-FR" smtClean="0"/>
              <a:t>12/02/2021</a:t>
            </a:fld>
            <a:endParaRPr lang="fr-F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6D34BB-5DAB-4A07-9571-A4D29705FEEF}" type="slidenum">
              <a:rPr lang="fr-FR" smtClean="0"/>
              <a:t>‹N°›</a:t>
            </a:fld>
            <a:endParaRPr lang="fr-FR"/>
          </a:p>
        </p:txBody>
      </p:sp>
    </p:spTree>
    <p:extLst>
      <p:ext uri="{BB962C8B-B14F-4D97-AF65-F5344CB8AC3E}">
        <p14:creationId xmlns:p14="http://schemas.microsoft.com/office/powerpoint/2010/main" val="1890944133"/>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C3E59E4-C68E-43CB-9750-14E31AC5FC5D}"/>
              </a:ext>
            </a:extLst>
          </p:cNvPr>
          <p:cNvPicPr>
            <a:picLocks noChangeAspect="1"/>
          </p:cNvPicPr>
          <p:nvPr/>
        </p:nvPicPr>
        <p:blipFill rotWithShape="1">
          <a:blip r:embed="rId2">
            <a:extLst>
              <a:ext uri="{BEBA8EAE-BF5A-486C-A8C5-ECC9F3942E4B}">
                <a14:imgProps xmlns:a14="http://schemas.microsoft.com/office/drawing/2010/main">
                  <a14:imgLayer r:embed="rId3">
                    <a14:imgEffect>
                      <a14:saturation sat="400000"/>
                    </a14:imgEffect>
                  </a14:imgLayer>
                </a14:imgProps>
              </a:ext>
            </a:extLst>
          </a:blip>
          <a:srcRect l="4024" t="16996" r="3573"/>
          <a:stretch/>
        </p:blipFill>
        <p:spPr>
          <a:xfrm>
            <a:off x="251791" y="183085"/>
            <a:ext cx="11714921" cy="6485928"/>
          </a:xfrm>
          <a:prstGeom prst="rect">
            <a:avLst/>
          </a:prstGeom>
        </p:spPr>
      </p:pic>
      <p:sp>
        <p:nvSpPr>
          <p:cNvPr id="3" name="ZoneTexte 2">
            <a:extLst>
              <a:ext uri="{FF2B5EF4-FFF2-40B4-BE49-F238E27FC236}">
                <a16:creationId xmlns:a16="http://schemas.microsoft.com/office/drawing/2014/main" id="{05986E3A-B94A-42D6-9CAF-1CF45814168E}"/>
              </a:ext>
            </a:extLst>
          </p:cNvPr>
          <p:cNvSpPr txBox="1"/>
          <p:nvPr/>
        </p:nvSpPr>
        <p:spPr>
          <a:xfrm>
            <a:off x="2517913" y="188987"/>
            <a:ext cx="6096000" cy="2308324"/>
          </a:xfrm>
          <a:prstGeom prst="rect">
            <a:avLst/>
          </a:prstGeom>
          <a:noFill/>
        </p:spPr>
        <p:txBody>
          <a:bodyPr wrap="square">
            <a:spAutoFit/>
          </a:bodyPr>
          <a:lstStyle/>
          <a:p>
            <a:pPr algn="ctr"/>
            <a:r>
              <a:rPr lang="fr-FR" sz="2400" b="1" dirty="0">
                <a:solidFill>
                  <a:schemeClr val="tx1"/>
                </a:solidFill>
                <a:latin typeface="Times New Roman" panose="02020603050405020304" pitchFamily="18" charset="0"/>
                <a:cs typeface="Times New Roman" panose="02020603050405020304" pitchFamily="18" charset="0"/>
              </a:rPr>
              <a:t>REPUBLIQUE ALGERIENNE DEMOCRATIQUE ET POPULAIRE </a:t>
            </a:r>
            <a:br>
              <a:rPr lang="fr-FR" sz="2400" b="1" dirty="0">
                <a:solidFill>
                  <a:schemeClr val="tx1"/>
                </a:solidFill>
                <a:latin typeface="Times New Roman" panose="02020603050405020304" pitchFamily="18" charset="0"/>
                <a:cs typeface="Times New Roman" panose="02020603050405020304" pitchFamily="18" charset="0"/>
              </a:rPr>
            </a:br>
            <a:r>
              <a:rPr lang="fr-FR" sz="2400" b="1" dirty="0">
                <a:solidFill>
                  <a:schemeClr val="tx1"/>
                </a:solidFill>
                <a:latin typeface="Times New Roman" panose="02020603050405020304" pitchFamily="18" charset="0"/>
                <a:cs typeface="Times New Roman" panose="02020603050405020304" pitchFamily="18" charset="0"/>
              </a:rPr>
              <a:t>Ministère De L’enseignement Supérieur </a:t>
            </a:r>
            <a:br>
              <a:rPr lang="fr-FR" sz="2400" b="1" dirty="0">
                <a:solidFill>
                  <a:schemeClr val="tx1"/>
                </a:solidFill>
                <a:latin typeface="Times New Roman" panose="02020603050405020304" pitchFamily="18" charset="0"/>
                <a:cs typeface="Times New Roman" panose="02020603050405020304" pitchFamily="18" charset="0"/>
              </a:rPr>
            </a:br>
            <a:r>
              <a:rPr lang="fr-FR" sz="2400" b="1" dirty="0">
                <a:solidFill>
                  <a:schemeClr val="tx1"/>
                </a:solidFill>
                <a:latin typeface="Times New Roman" panose="02020603050405020304" pitchFamily="18" charset="0"/>
                <a:cs typeface="Times New Roman" panose="02020603050405020304" pitchFamily="18" charset="0"/>
              </a:rPr>
              <a:t>Et De La Recherche Scientifique</a:t>
            </a:r>
            <a:br>
              <a:rPr lang="fr-FR" sz="2400" b="1" dirty="0">
                <a:solidFill>
                  <a:schemeClr val="tx1"/>
                </a:solidFill>
                <a:latin typeface="Times New Roman" panose="02020603050405020304" pitchFamily="18" charset="0"/>
                <a:cs typeface="Times New Roman" panose="02020603050405020304" pitchFamily="18" charset="0"/>
              </a:rPr>
            </a:br>
            <a:r>
              <a:rPr lang="fr-FR" sz="2400" b="1" dirty="0">
                <a:solidFill>
                  <a:schemeClr val="tx1"/>
                </a:solidFill>
                <a:latin typeface="Times New Roman" panose="02020603050405020304" pitchFamily="18" charset="0"/>
                <a:cs typeface="Times New Roman" panose="02020603050405020304" pitchFamily="18" charset="0"/>
              </a:rPr>
              <a:t>Université L’arbi Ben M’</a:t>
            </a:r>
            <a:r>
              <a:rPr lang="fr-FR" sz="2400" b="1" dirty="0" err="1">
                <a:solidFill>
                  <a:schemeClr val="tx1"/>
                </a:solidFill>
                <a:latin typeface="Times New Roman" panose="02020603050405020304" pitchFamily="18" charset="0"/>
                <a:cs typeface="Times New Roman" panose="02020603050405020304" pitchFamily="18" charset="0"/>
              </a:rPr>
              <a:t>hidi</a:t>
            </a:r>
            <a:r>
              <a:rPr lang="fr-FR" sz="2400" b="1" dirty="0">
                <a:solidFill>
                  <a:schemeClr val="tx1"/>
                </a:solidFill>
                <a:latin typeface="Times New Roman" panose="02020603050405020304" pitchFamily="18" charset="0"/>
                <a:cs typeface="Times New Roman" panose="02020603050405020304" pitchFamily="18" charset="0"/>
              </a:rPr>
              <a:t> </a:t>
            </a:r>
            <a:br>
              <a:rPr lang="fr-FR" sz="2400" b="1" dirty="0">
                <a:solidFill>
                  <a:schemeClr val="tx1"/>
                </a:solidFill>
                <a:latin typeface="Times New Roman" panose="02020603050405020304" pitchFamily="18" charset="0"/>
                <a:cs typeface="Times New Roman" panose="02020603050405020304" pitchFamily="18" charset="0"/>
              </a:rPr>
            </a:br>
            <a:r>
              <a:rPr lang="fr-FR" sz="2400" b="1" dirty="0">
                <a:solidFill>
                  <a:schemeClr val="tx1"/>
                </a:solidFill>
                <a:latin typeface="Times New Roman" panose="02020603050405020304" pitchFamily="18" charset="0"/>
                <a:cs typeface="Times New Roman" panose="02020603050405020304" pitchFamily="18" charset="0"/>
              </a:rPr>
              <a:t>Oum El </a:t>
            </a:r>
            <a:r>
              <a:rPr lang="fr-FR" sz="2400" b="1" dirty="0" err="1">
                <a:solidFill>
                  <a:schemeClr val="tx1"/>
                </a:solidFill>
                <a:latin typeface="Times New Roman" panose="02020603050405020304" pitchFamily="18" charset="0"/>
                <a:cs typeface="Times New Roman" panose="02020603050405020304" pitchFamily="18" charset="0"/>
              </a:rPr>
              <a:t>Bouaghi</a:t>
            </a:r>
            <a:r>
              <a:rPr lang="fr-FR" sz="2400" b="1" dirty="0">
                <a:solidFill>
                  <a:schemeClr val="tx1"/>
                </a:solidFill>
                <a:latin typeface="Times New Roman" panose="02020603050405020304" pitchFamily="18" charset="0"/>
                <a:cs typeface="Times New Roman" panose="02020603050405020304" pitchFamily="18" charset="0"/>
              </a:rPr>
              <a:t> </a:t>
            </a:r>
            <a:endParaRPr lang="fr-FR" sz="2400" b="1" dirty="0">
              <a:latin typeface="Times New Roman" panose="02020603050405020304" pitchFamily="18" charset="0"/>
              <a:cs typeface="Times New Roman" panose="02020603050405020304" pitchFamily="18" charset="0"/>
            </a:endParaRPr>
          </a:p>
        </p:txBody>
      </p:sp>
      <p:sp>
        <p:nvSpPr>
          <p:cNvPr id="5" name="ZoneTexte 4">
            <a:extLst>
              <a:ext uri="{FF2B5EF4-FFF2-40B4-BE49-F238E27FC236}">
                <a16:creationId xmlns:a16="http://schemas.microsoft.com/office/drawing/2014/main" id="{4688D553-0C53-4343-B9A1-5820CB03A341}"/>
              </a:ext>
            </a:extLst>
          </p:cNvPr>
          <p:cNvSpPr txBox="1"/>
          <p:nvPr/>
        </p:nvSpPr>
        <p:spPr>
          <a:xfrm>
            <a:off x="1762539" y="2503213"/>
            <a:ext cx="9263270" cy="3231654"/>
          </a:xfrm>
          <a:prstGeom prst="rect">
            <a:avLst/>
          </a:prstGeom>
          <a:noFill/>
        </p:spPr>
        <p:txBody>
          <a:bodyPr wrap="square">
            <a:spAutoFit/>
          </a:bodyPr>
          <a:lstStyle/>
          <a:p>
            <a:r>
              <a:rPr lang="fr-FR" sz="2400" b="1" dirty="0">
                <a:solidFill>
                  <a:srgbClr val="FF0000"/>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Département : </a:t>
            </a:r>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Science de la nature et de la vie </a:t>
            </a:r>
          </a:p>
          <a:p>
            <a:r>
              <a:rPr lang="fr-FR" sz="2400" b="1" dirty="0">
                <a:solidFill>
                  <a:srgbClr val="FF0000"/>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Institut: </a:t>
            </a:r>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Biologie</a:t>
            </a:r>
          </a:p>
          <a:p>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	</a:t>
            </a:r>
            <a:r>
              <a:rPr lang="fr-FR" sz="2400" b="1" dirty="0">
                <a:solidFill>
                  <a:srgbClr val="FF0000"/>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Spécialité: </a:t>
            </a:r>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Biotechnologie végétale et amélioration des plantes</a:t>
            </a:r>
          </a:p>
          <a:p>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Module</a:t>
            </a:r>
            <a:r>
              <a:rPr lang="fr-FR" sz="2400" b="1">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 TP Biotechnologie végétale et amélioration des plantes</a:t>
            </a:r>
            <a:endPar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endParaRPr>
          </a:p>
          <a:p>
            <a:endParaRPr lang="fr-FR" sz="3600" b="1" dirty="0">
              <a:solidFill>
                <a:srgbClr val="FF0000"/>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endParaRPr>
          </a:p>
          <a:p>
            <a:pPr algn="ctr"/>
            <a:endParaRPr lang="fr-FR" sz="2400" b="1" dirty="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endParaRPr>
          </a:p>
          <a:p>
            <a:pPr algn="ctr"/>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Réalisé par:</a:t>
            </a:r>
          </a:p>
          <a:p>
            <a:pPr algn="ctr"/>
            <a:r>
              <a:rPr lang="fr-FR" sz="2400" b="1" dirty="0">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CHEBOUT </a:t>
            </a:r>
            <a:r>
              <a:rPr lang="fr-FR" sz="2400" b="1" dirty="0" err="1">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Abderrezzeq</a:t>
            </a:r>
            <a:r>
              <a:rPr lang="fr-FR" sz="2400" b="1" dirty="0">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 </a:t>
            </a:r>
          </a:p>
        </p:txBody>
      </p:sp>
      <p:sp>
        <p:nvSpPr>
          <p:cNvPr id="8" name="Ruban : incliné vers le haut 7">
            <a:extLst>
              <a:ext uri="{FF2B5EF4-FFF2-40B4-BE49-F238E27FC236}">
                <a16:creationId xmlns:a16="http://schemas.microsoft.com/office/drawing/2014/main" id="{E9F637B8-FF51-4D8D-87FC-F923410340EE}"/>
              </a:ext>
            </a:extLst>
          </p:cNvPr>
          <p:cNvSpPr/>
          <p:nvPr/>
        </p:nvSpPr>
        <p:spPr>
          <a:xfrm>
            <a:off x="4737652" y="5903938"/>
            <a:ext cx="3127513" cy="546509"/>
          </a:xfrm>
          <a:prstGeom prst="ribbon2">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400" b="1" dirty="0">
                <a:latin typeface="Times New Roman" panose="02020603050405020304" pitchFamily="18" charset="0"/>
                <a:cs typeface="Times New Roman" panose="02020603050405020304" pitchFamily="18" charset="0"/>
              </a:rPr>
              <a:t>2020/2021</a:t>
            </a:r>
          </a:p>
        </p:txBody>
      </p:sp>
      <p:sp>
        <p:nvSpPr>
          <p:cNvPr id="9" name="Rectangle : avec coins arrondis en haut 8">
            <a:extLst>
              <a:ext uri="{FF2B5EF4-FFF2-40B4-BE49-F238E27FC236}">
                <a16:creationId xmlns:a16="http://schemas.microsoft.com/office/drawing/2014/main" id="{03C997B8-48CB-4A4D-9A65-E7FD9D0A5EF1}"/>
              </a:ext>
            </a:extLst>
          </p:cNvPr>
          <p:cNvSpPr/>
          <p:nvPr/>
        </p:nvSpPr>
        <p:spPr>
          <a:xfrm>
            <a:off x="3419055" y="4081670"/>
            <a:ext cx="5724939" cy="768545"/>
          </a:xfrm>
          <a:prstGeom prst="round2Same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a:solidFill>
                  <a:srgbClr val="FF0000"/>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La fusion des protoplastes </a:t>
            </a:r>
          </a:p>
        </p:txBody>
      </p:sp>
    </p:spTree>
    <p:extLst>
      <p:ext uri="{BB962C8B-B14F-4D97-AF65-F5344CB8AC3E}">
        <p14:creationId xmlns:p14="http://schemas.microsoft.com/office/powerpoint/2010/main" val="2973763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2">
            <a:extLst>
              <a:ext uri="{FF2B5EF4-FFF2-40B4-BE49-F238E27FC236}">
                <a16:creationId xmlns:a16="http://schemas.microsoft.com/office/drawing/2014/main" id="{676EFF22-947C-4BEE-8B5C-345D212B67E7}"/>
              </a:ext>
            </a:extLst>
          </p:cNvPr>
          <p:cNvSpPr txBox="1">
            <a:spLocks noChangeArrowheads="1"/>
          </p:cNvSpPr>
          <p:nvPr/>
        </p:nvSpPr>
        <p:spPr bwMode="auto">
          <a:xfrm>
            <a:off x="1590261" y="391975"/>
            <a:ext cx="8229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altLang="fr-FR" sz="2400" b="1" dirty="0">
                <a:latin typeface="Times New Roman" panose="02020603050405020304" pitchFamily="18" charset="0"/>
                <a:cs typeface="Times New Roman" panose="02020603050405020304" pitchFamily="18" charset="0"/>
              </a:rPr>
              <a:t>Comment se répartit le matériel génétique ? </a:t>
            </a:r>
          </a:p>
        </p:txBody>
      </p:sp>
      <p:pic>
        <p:nvPicPr>
          <p:cNvPr id="7" name="Image 6">
            <a:extLst>
              <a:ext uri="{FF2B5EF4-FFF2-40B4-BE49-F238E27FC236}">
                <a16:creationId xmlns:a16="http://schemas.microsoft.com/office/drawing/2014/main" id="{50063F11-7EBF-47C4-9917-7AA4476902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65" y="853640"/>
            <a:ext cx="11807687" cy="5772447"/>
          </a:xfrm>
          <a:prstGeom prst="rect">
            <a:avLst/>
          </a:prstGeom>
        </p:spPr>
      </p:pic>
    </p:spTree>
    <p:extLst>
      <p:ext uri="{BB962C8B-B14F-4D97-AF65-F5344CB8AC3E}">
        <p14:creationId xmlns:p14="http://schemas.microsoft.com/office/powerpoint/2010/main" val="2017428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0ECA3F5D-D51B-4D1C-AC1F-171DA8AA6E45}"/>
              </a:ext>
            </a:extLst>
          </p:cNvPr>
          <p:cNvSpPr txBox="1"/>
          <p:nvPr/>
        </p:nvSpPr>
        <p:spPr>
          <a:xfrm>
            <a:off x="357808" y="716481"/>
            <a:ext cx="6096000" cy="584775"/>
          </a:xfrm>
          <a:prstGeom prst="rect">
            <a:avLst/>
          </a:prstGeom>
          <a:noFill/>
        </p:spPr>
        <p:txBody>
          <a:bodyPr wrap="square">
            <a:spAutoFit/>
          </a:bodyPr>
          <a:lstStyle/>
          <a:p>
            <a:r>
              <a:rPr lang="fr-FR" altLang="fr-FR" sz="3200" b="1" dirty="0">
                <a:latin typeface="Times New Roman" panose="02020603050405020304" pitchFamily="18" charset="0"/>
                <a:cs typeface="Times New Roman" panose="02020603050405020304" pitchFamily="18" charset="0"/>
              </a:rPr>
              <a:t>Intérêt des protoplastes</a:t>
            </a:r>
            <a:endParaRPr lang="fr-FR" sz="3200" b="1" dirty="0">
              <a:latin typeface="Times New Roman" panose="02020603050405020304" pitchFamily="18" charset="0"/>
              <a:cs typeface="Times New Roman" panose="02020603050405020304" pitchFamily="18" charset="0"/>
            </a:endParaRPr>
          </a:p>
        </p:txBody>
      </p:sp>
      <p:sp>
        <p:nvSpPr>
          <p:cNvPr id="9" name="Rectangle 3">
            <a:extLst>
              <a:ext uri="{FF2B5EF4-FFF2-40B4-BE49-F238E27FC236}">
                <a16:creationId xmlns:a16="http://schemas.microsoft.com/office/drawing/2014/main" id="{E046968F-87D2-4142-9ED6-2828E081BFA3}"/>
              </a:ext>
            </a:extLst>
          </p:cNvPr>
          <p:cNvSpPr txBox="1">
            <a:spLocks noChangeArrowheads="1"/>
          </p:cNvSpPr>
          <p:nvPr/>
        </p:nvSpPr>
        <p:spPr>
          <a:xfrm>
            <a:off x="357808" y="1461052"/>
            <a:ext cx="10482470" cy="3203713"/>
          </a:xfrm>
          <a:prstGeom prst="rect">
            <a:avLst/>
          </a:prstGeom>
        </p:spPr>
        <p:txBody>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buFont typeface="Wingdings" panose="05000000000000000000" pitchFamily="2" charset="2"/>
              <a:buChar char="v"/>
            </a:pPr>
            <a:r>
              <a:rPr lang="fr-FR" altLang="fr-FR" sz="2800" dirty="0">
                <a:solidFill>
                  <a:schemeClr val="tx1"/>
                </a:solidFill>
                <a:latin typeface="Times New Roman" panose="02020603050405020304" pitchFamily="18" charset="0"/>
                <a:cs typeface="Times New Roman" panose="02020603050405020304" pitchFamily="18" charset="0"/>
              </a:rPr>
              <a:t> Transformation génétique</a:t>
            </a:r>
          </a:p>
          <a:p>
            <a:pPr>
              <a:buFont typeface="Wingdings" panose="05000000000000000000" pitchFamily="2" charset="2"/>
              <a:buChar char="v"/>
            </a:pPr>
            <a:r>
              <a:rPr lang="fr-FR" altLang="fr-FR" sz="2800" dirty="0">
                <a:solidFill>
                  <a:schemeClr val="tx1"/>
                </a:solidFill>
                <a:latin typeface="Times New Roman" panose="02020603050405020304" pitchFamily="18" charset="0"/>
                <a:cs typeface="Times New Roman" panose="02020603050405020304" pitchFamily="18" charset="0"/>
              </a:rPr>
              <a:t>Création des nouvelles </a:t>
            </a:r>
            <a:r>
              <a:rPr lang="fr-FR" altLang="fr-FR" sz="2800" dirty="0" err="1">
                <a:solidFill>
                  <a:schemeClr val="tx1"/>
                </a:solidFill>
                <a:latin typeface="Times New Roman" panose="02020603050405020304" pitchFamily="18" charset="0"/>
                <a:cs typeface="Times New Roman" panose="02020603050405020304" pitchFamily="18" charset="0"/>
              </a:rPr>
              <a:t>varietes</a:t>
            </a:r>
            <a:r>
              <a:rPr lang="fr-FR" altLang="fr-FR" sz="2800" dirty="0">
                <a:solidFill>
                  <a:schemeClr val="tx1"/>
                </a:solidFill>
                <a:latin typeface="Times New Roman" panose="02020603050405020304" pitchFamily="18" charset="0"/>
                <a:cs typeface="Times New Roman" panose="02020603050405020304" pitchFamily="18" charset="0"/>
              </a:rPr>
              <a:t>  </a:t>
            </a:r>
          </a:p>
          <a:p>
            <a:pPr>
              <a:buFont typeface="Wingdings" panose="05000000000000000000" pitchFamily="2" charset="2"/>
              <a:buChar char="v"/>
            </a:pPr>
            <a:r>
              <a:rPr lang="fr-FR" altLang="fr-FR" sz="2800" dirty="0">
                <a:solidFill>
                  <a:schemeClr val="tx1"/>
                </a:solidFill>
                <a:latin typeface="Times New Roman" panose="02020603050405020304" pitchFamily="18" charset="0"/>
                <a:cs typeface="Times New Roman" panose="02020603050405020304" pitchFamily="18" charset="0"/>
              </a:rPr>
              <a:t> Régénération de plantes à partir de cultures de protoplastes</a:t>
            </a:r>
          </a:p>
          <a:p>
            <a:pPr>
              <a:buFont typeface="Wingdings" panose="05000000000000000000" pitchFamily="2" charset="2"/>
              <a:buChar char="v"/>
            </a:pPr>
            <a:r>
              <a:rPr lang="fr-FR" altLang="fr-FR" sz="2800" dirty="0">
                <a:solidFill>
                  <a:schemeClr val="tx1"/>
                </a:solidFill>
                <a:latin typeface="Times New Roman" panose="02020603050405020304" pitchFamily="18" charset="0"/>
                <a:cs typeface="Times New Roman" panose="02020603050405020304" pitchFamily="18" charset="0"/>
              </a:rPr>
              <a:t>Fusion de protoplastes</a:t>
            </a:r>
          </a:p>
        </p:txBody>
      </p:sp>
    </p:spTree>
    <p:extLst>
      <p:ext uri="{BB962C8B-B14F-4D97-AF65-F5344CB8AC3E}">
        <p14:creationId xmlns:p14="http://schemas.microsoft.com/office/powerpoint/2010/main" val="1458299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31B9617A-6905-475C-BADF-878AC8990105}"/>
              </a:ext>
            </a:extLst>
          </p:cNvPr>
          <p:cNvSpPr txBox="1"/>
          <p:nvPr/>
        </p:nvSpPr>
        <p:spPr>
          <a:xfrm>
            <a:off x="841513" y="382012"/>
            <a:ext cx="10508973" cy="3046988"/>
          </a:xfrm>
          <a:prstGeom prst="rect">
            <a:avLst/>
          </a:prstGeom>
          <a:noFill/>
        </p:spPr>
        <p:txBody>
          <a:bodyPr wrap="square">
            <a:spAutoFit/>
          </a:bodyPr>
          <a:lstStyle/>
          <a:p>
            <a:pPr algn="ctr">
              <a:spcBef>
                <a:spcPct val="50000"/>
              </a:spcBef>
            </a:pPr>
            <a:r>
              <a:rPr lang="fr-FR" altLang="fr-FR" sz="4800" b="1" dirty="0">
                <a:latin typeface="Times New Roman" panose="02020603050405020304" pitchFamily="18" charset="0"/>
                <a:cs typeface="Times New Roman" panose="02020603050405020304" pitchFamily="18" charset="0"/>
              </a:rPr>
              <a:t> </a:t>
            </a:r>
            <a:r>
              <a:rPr lang="fr-FR" altLang="fr-FR" sz="3200" b="1" dirty="0">
                <a:latin typeface="Times New Roman" panose="02020603050405020304" pitchFamily="18" charset="0"/>
                <a:cs typeface="Times New Roman" panose="02020603050405020304" pitchFamily="18" charset="0"/>
              </a:rPr>
              <a:t>Les protoplastes sont des cellules végétales nues sans paroi cellulaire, mais ils possèdent une membrane plasmique et tous les autres composants cellulaires.</a:t>
            </a:r>
          </a:p>
          <a:p>
            <a:pPr algn="ctr">
              <a:spcBef>
                <a:spcPct val="50000"/>
              </a:spcBef>
            </a:pPr>
            <a:r>
              <a:rPr lang="fr-FR" altLang="fr-FR" sz="3200" b="1" dirty="0">
                <a:latin typeface="Times New Roman" panose="02020603050405020304" pitchFamily="18" charset="0"/>
                <a:cs typeface="Times New Roman" panose="02020603050405020304" pitchFamily="18" charset="0"/>
              </a:rPr>
              <a:t> Ils représentent les cellules végétales fonctionnelles, mais en l'absence de barrière, la paroi cellulaire.</a:t>
            </a:r>
          </a:p>
        </p:txBody>
      </p:sp>
      <p:pic>
        <p:nvPicPr>
          <p:cNvPr id="5" name="Image 4">
            <a:extLst>
              <a:ext uri="{FF2B5EF4-FFF2-40B4-BE49-F238E27FC236}">
                <a16:creationId xmlns:a16="http://schemas.microsoft.com/office/drawing/2014/main" id="{951EF791-9AAB-43BA-AE5E-643FF9D63B0D}"/>
              </a:ext>
            </a:extLst>
          </p:cNvPr>
          <p:cNvPicPr>
            <a:picLocks noChangeAspect="1"/>
          </p:cNvPicPr>
          <p:nvPr/>
        </p:nvPicPr>
        <p:blipFill>
          <a:blip r:embed="rId2"/>
          <a:stretch>
            <a:fillRect/>
          </a:stretch>
        </p:blipFill>
        <p:spPr>
          <a:xfrm>
            <a:off x="2145476" y="3684104"/>
            <a:ext cx="7912924" cy="2791884"/>
          </a:xfrm>
          <a:prstGeom prst="rect">
            <a:avLst/>
          </a:prstGeom>
        </p:spPr>
      </p:pic>
    </p:spTree>
    <p:extLst>
      <p:ext uri="{BB962C8B-B14F-4D97-AF65-F5344CB8AC3E}">
        <p14:creationId xmlns:p14="http://schemas.microsoft.com/office/powerpoint/2010/main" val="1186883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8C3D677-0E6C-4DCD-9541-C5022AED9E18}"/>
              </a:ext>
            </a:extLst>
          </p:cNvPr>
          <p:cNvSpPr txBox="1"/>
          <p:nvPr/>
        </p:nvSpPr>
        <p:spPr>
          <a:xfrm>
            <a:off x="400878" y="1306206"/>
            <a:ext cx="11390244" cy="2958502"/>
          </a:xfrm>
          <a:prstGeom prst="rect">
            <a:avLst/>
          </a:prstGeom>
          <a:noFill/>
        </p:spPr>
        <p:txBody>
          <a:bodyPr wrap="square">
            <a:spAutoFit/>
          </a:bodyPr>
          <a:lstStyle/>
          <a:p>
            <a:pPr algn="ctr">
              <a:lnSpc>
                <a:spcPct val="150000"/>
              </a:lnSpc>
            </a:pPr>
            <a:r>
              <a:rPr lang="fr-FR" sz="3200" b="1" dirty="0">
                <a:latin typeface="Times New Roman" panose="02020603050405020304" pitchFamily="18" charset="0"/>
                <a:cs typeface="Times New Roman" panose="02020603050405020304" pitchFamily="18" charset="0"/>
              </a:rPr>
              <a:t>Les protoplastes peuvent être isolés à partir d'une grande variété de tissus et les organes qui comprennent les feuilles, les racines, les apex des pousses, les fruits, les embryons et les microspores. </a:t>
            </a:r>
          </a:p>
        </p:txBody>
      </p:sp>
      <p:sp>
        <p:nvSpPr>
          <p:cNvPr id="4" name="ZoneTexte 3">
            <a:extLst>
              <a:ext uri="{FF2B5EF4-FFF2-40B4-BE49-F238E27FC236}">
                <a16:creationId xmlns:a16="http://schemas.microsoft.com/office/drawing/2014/main" id="{5C1E1C83-F38B-416D-BDCC-7691B92A5B06}"/>
              </a:ext>
            </a:extLst>
          </p:cNvPr>
          <p:cNvSpPr txBox="1"/>
          <p:nvPr/>
        </p:nvSpPr>
        <p:spPr>
          <a:xfrm>
            <a:off x="3048000" y="504448"/>
            <a:ext cx="6096000" cy="707886"/>
          </a:xfrm>
          <a:prstGeom prst="rect">
            <a:avLst/>
          </a:prstGeom>
          <a:noFill/>
        </p:spPr>
        <p:txBody>
          <a:bodyPr wrap="square">
            <a:spAutoFit/>
          </a:bodyPr>
          <a:lstStyle/>
          <a:p>
            <a:pPr algn="ctr"/>
            <a:r>
              <a:rPr lang="fr-FR" altLang="fr-FR" sz="4000" b="1" dirty="0">
                <a:latin typeface="Times New Roman" panose="02020603050405020304" pitchFamily="18" charset="0"/>
                <a:cs typeface="Times New Roman" panose="02020603050405020304" pitchFamily="18" charset="0"/>
              </a:rPr>
              <a:t>Isolement de protoplastes</a:t>
            </a:r>
            <a:endParaRPr lang="fr-F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3955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CCB4F55-91EB-4E7E-9B1E-C557128DC104}"/>
              </a:ext>
            </a:extLst>
          </p:cNvPr>
          <p:cNvSpPr txBox="1"/>
          <p:nvPr/>
        </p:nvSpPr>
        <p:spPr>
          <a:xfrm>
            <a:off x="437003" y="2648229"/>
            <a:ext cx="4969565" cy="2308324"/>
          </a:xfrm>
          <a:prstGeom prst="rect">
            <a:avLst/>
          </a:prstGeom>
          <a:noFill/>
        </p:spPr>
        <p:txBody>
          <a:bodyPr wrap="square">
            <a:spAutoFit/>
          </a:bodyPr>
          <a:lstStyle/>
          <a:p>
            <a:pPr algn="ctr"/>
            <a:r>
              <a:rPr lang="fr-FR" sz="2400" dirty="0">
                <a:latin typeface="Times New Roman" panose="02020603050405020304" pitchFamily="18" charset="0"/>
                <a:cs typeface="Times New Roman" panose="02020603050405020304" pitchFamily="18" charset="0"/>
              </a:rPr>
              <a:t>L'isolation des protoplasmes par une méthode mécanique est une méthode rudimentaire</a:t>
            </a:r>
          </a:p>
          <a:p>
            <a:pPr algn="ctr"/>
            <a:r>
              <a:rPr lang="fr-FR" sz="2400" dirty="0">
                <a:latin typeface="Times New Roman" panose="02020603050405020304" pitchFamily="18" charset="0"/>
                <a:cs typeface="Times New Roman" panose="02020603050405020304" pitchFamily="18" charset="0"/>
              </a:rPr>
              <a:t>et une procédure fastidieuse. Il en résulte l'isolement d'un très petit nombre de protoplastes.</a:t>
            </a:r>
          </a:p>
        </p:txBody>
      </p:sp>
      <p:sp>
        <p:nvSpPr>
          <p:cNvPr id="4" name="ZoneTexte 3">
            <a:extLst>
              <a:ext uri="{FF2B5EF4-FFF2-40B4-BE49-F238E27FC236}">
                <a16:creationId xmlns:a16="http://schemas.microsoft.com/office/drawing/2014/main" id="{E7E947CD-4246-4F0B-91A4-9321AB15C740}"/>
              </a:ext>
            </a:extLst>
          </p:cNvPr>
          <p:cNvSpPr txBox="1"/>
          <p:nvPr/>
        </p:nvSpPr>
        <p:spPr>
          <a:xfrm>
            <a:off x="1888431" y="428776"/>
            <a:ext cx="7858539" cy="584775"/>
          </a:xfrm>
          <a:prstGeom prst="rect">
            <a:avLst/>
          </a:prstGeom>
          <a:noFill/>
        </p:spPr>
        <p:txBody>
          <a:bodyPr wrap="square" rtlCol="0">
            <a:spAutoFit/>
          </a:bodyPr>
          <a:lstStyle/>
          <a:p>
            <a:pPr algn="ctr"/>
            <a:r>
              <a:rPr lang="fr-FR" sz="3200" b="1" dirty="0">
                <a:latin typeface="Times New Roman" panose="02020603050405020304" pitchFamily="18" charset="0"/>
                <a:cs typeface="Times New Roman" panose="02020603050405020304" pitchFamily="18" charset="0"/>
              </a:rPr>
              <a:t>Les méthodes d’isolement des protoplastes </a:t>
            </a:r>
          </a:p>
        </p:txBody>
      </p:sp>
      <p:sp>
        <p:nvSpPr>
          <p:cNvPr id="5" name="ZoneTexte 4">
            <a:extLst>
              <a:ext uri="{FF2B5EF4-FFF2-40B4-BE49-F238E27FC236}">
                <a16:creationId xmlns:a16="http://schemas.microsoft.com/office/drawing/2014/main" id="{8F24D084-A6CB-4293-8FE0-C4803C17EA9D}"/>
              </a:ext>
            </a:extLst>
          </p:cNvPr>
          <p:cNvSpPr txBox="1"/>
          <p:nvPr/>
        </p:nvSpPr>
        <p:spPr>
          <a:xfrm>
            <a:off x="99073" y="1977864"/>
            <a:ext cx="5645427" cy="523220"/>
          </a:xfrm>
          <a:prstGeom prst="rect">
            <a:avLst/>
          </a:prstGeom>
          <a:noFill/>
        </p:spPr>
        <p:txBody>
          <a:bodyPr wrap="square" rtlCol="0">
            <a:spAutoFit/>
          </a:bodyPr>
          <a:lstStyle/>
          <a:p>
            <a:r>
              <a:rPr lang="fr-FR" sz="2800" b="1" dirty="0">
                <a:latin typeface="Times New Roman" panose="02020603050405020304" pitchFamily="18" charset="0"/>
                <a:cs typeface="Times New Roman" panose="02020603050405020304" pitchFamily="18" charset="0"/>
              </a:rPr>
              <a:t>Méthode d’isolement mécanique </a:t>
            </a:r>
          </a:p>
        </p:txBody>
      </p:sp>
      <p:sp>
        <p:nvSpPr>
          <p:cNvPr id="7" name="ZoneTexte 6">
            <a:extLst>
              <a:ext uri="{FF2B5EF4-FFF2-40B4-BE49-F238E27FC236}">
                <a16:creationId xmlns:a16="http://schemas.microsoft.com/office/drawing/2014/main" id="{92799562-37BF-43FC-8C8B-2C61D5E033B7}"/>
              </a:ext>
            </a:extLst>
          </p:cNvPr>
          <p:cNvSpPr txBox="1"/>
          <p:nvPr/>
        </p:nvSpPr>
        <p:spPr>
          <a:xfrm>
            <a:off x="5936978" y="1989264"/>
            <a:ext cx="5645427" cy="523220"/>
          </a:xfrm>
          <a:prstGeom prst="rect">
            <a:avLst/>
          </a:prstGeom>
          <a:noFill/>
        </p:spPr>
        <p:txBody>
          <a:bodyPr wrap="square" rtlCol="0">
            <a:spAutoFit/>
          </a:bodyPr>
          <a:lstStyle/>
          <a:p>
            <a:r>
              <a:rPr lang="fr-FR" sz="2800" b="1" dirty="0">
                <a:latin typeface="Times New Roman" panose="02020603050405020304" pitchFamily="18" charset="0"/>
                <a:cs typeface="Times New Roman" panose="02020603050405020304" pitchFamily="18" charset="0"/>
              </a:rPr>
              <a:t>Méthode d’isolement enzymatique  </a:t>
            </a:r>
          </a:p>
        </p:txBody>
      </p:sp>
      <p:sp>
        <p:nvSpPr>
          <p:cNvPr id="9" name="ZoneTexte 8">
            <a:extLst>
              <a:ext uri="{FF2B5EF4-FFF2-40B4-BE49-F238E27FC236}">
                <a16:creationId xmlns:a16="http://schemas.microsoft.com/office/drawing/2014/main" id="{6FEE2AE4-D027-4111-967D-7276B7F1EC5E}"/>
              </a:ext>
            </a:extLst>
          </p:cNvPr>
          <p:cNvSpPr txBox="1"/>
          <p:nvPr/>
        </p:nvSpPr>
        <p:spPr>
          <a:xfrm>
            <a:off x="5897226" y="2684672"/>
            <a:ext cx="5526154" cy="2677656"/>
          </a:xfrm>
          <a:prstGeom prst="rect">
            <a:avLst/>
          </a:prstGeom>
          <a:noFill/>
        </p:spPr>
        <p:txBody>
          <a:bodyPr wrap="square">
            <a:spAutoFit/>
          </a:bodyPr>
          <a:lstStyle/>
          <a:p>
            <a:pPr algn="ctr"/>
            <a:r>
              <a:rPr lang="fr-FR" sz="2400" dirty="0">
                <a:latin typeface="Times New Roman" panose="02020603050405020304" pitchFamily="18" charset="0"/>
                <a:cs typeface="Times New Roman" panose="02020603050405020304" pitchFamily="18" charset="0"/>
              </a:rPr>
              <a:t>La méthode enzymatique est une technique très largement utilisée pour l'isolation des protoplastes. Les avantages de la méthode enzymatique comprennent un bon rendement de cellules viables et des dommages minimes ou nuls aux protoplastes.</a:t>
            </a:r>
          </a:p>
        </p:txBody>
      </p:sp>
      <p:sp>
        <p:nvSpPr>
          <p:cNvPr id="10" name="Flèche : bas 9">
            <a:extLst>
              <a:ext uri="{FF2B5EF4-FFF2-40B4-BE49-F238E27FC236}">
                <a16:creationId xmlns:a16="http://schemas.microsoft.com/office/drawing/2014/main" id="{F1C7D5E1-87F0-4F96-A10B-3606B2A50322}"/>
              </a:ext>
            </a:extLst>
          </p:cNvPr>
          <p:cNvSpPr/>
          <p:nvPr/>
        </p:nvSpPr>
        <p:spPr>
          <a:xfrm rot="1569500">
            <a:off x="3743127" y="1059476"/>
            <a:ext cx="596348" cy="84142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n w="0"/>
              <a:solidFill>
                <a:schemeClr val="accent1"/>
              </a:solidFill>
              <a:effectLst>
                <a:outerShdw blurRad="38100" dist="25400" dir="5400000" algn="ctr" rotWithShape="0">
                  <a:srgbClr val="6E747A">
                    <a:alpha val="43000"/>
                  </a:srgbClr>
                </a:outerShdw>
              </a:effectLst>
            </a:endParaRPr>
          </a:p>
        </p:txBody>
      </p:sp>
      <p:sp>
        <p:nvSpPr>
          <p:cNvPr id="11" name="Flèche : bas 10">
            <a:extLst>
              <a:ext uri="{FF2B5EF4-FFF2-40B4-BE49-F238E27FC236}">
                <a16:creationId xmlns:a16="http://schemas.microsoft.com/office/drawing/2014/main" id="{4E55AF76-E8AD-42CB-A850-ED5D718B84DC}"/>
              </a:ext>
            </a:extLst>
          </p:cNvPr>
          <p:cNvSpPr/>
          <p:nvPr/>
        </p:nvSpPr>
        <p:spPr>
          <a:xfrm rot="19342747">
            <a:off x="7447561" y="1060784"/>
            <a:ext cx="596348" cy="93993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15088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D4647177-2AB7-4900-BF85-668DEB57026A}"/>
              </a:ext>
            </a:extLst>
          </p:cNvPr>
          <p:cNvPicPr>
            <a:picLocks noChangeAspect="1"/>
          </p:cNvPicPr>
          <p:nvPr/>
        </p:nvPicPr>
        <p:blipFill rotWithShape="1">
          <a:blip r:embed="rId2">
            <a:extLst>
              <a:ext uri="{28A0092B-C50C-407E-A947-70E740481C1C}">
                <a14:useLocalDpi xmlns:a14="http://schemas.microsoft.com/office/drawing/2010/main" val="0"/>
              </a:ext>
            </a:extLst>
          </a:blip>
          <a:srcRect l="1338" b="14153"/>
          <a:stretch/>
        </p:blipFill>
        <p:spPr>
          <a:xfrm>
            <a:off x="397565" y="1855303"/>
            <a:ext cx="11396870" cy="4763291"/>
          </a:xfrm>
          <a:prstGeom prst="rect">
            <a:avLst/>
          </a:prstGeom>
        </p:spPr>
      </p:pic>
      <p:sp>
        <p:nvSpPr>
          <p:cNvPr id="8" name="ZoneTexte 7">
            <a:extLst>
              <a:ext uri="{FF2B5EF4-FFF2-40B4-BE49-F238E27FC236}">
                <a16:creationId xmlns:a16="http://schemas.microsoft.com/office/drawing/2014/main" id="{B042DFC1-DE28-469D-A1D5-3D2533D969D8}"/>
              </a:ext>
            </a:extLst>
          </p:cNvPr>
          <p:cNvSpPr txBox="1"/>
          <p:nvPr/>
        </p:nvSpPr>
        <p:spPr>
          <a:xfrm>
            <a:off x="3352800" y="668995"/>
            <a:ext cx="5976730" cy="523220"/>
          </a:xfrm>
          <a:prstGeom prst="rect">
            <a:avLst/>
          </a:prstGeom>
          <a:noFill/>
        </p:spPr>
        <p:txBody>
          <a:bodyPr wrap="square" rtlCol="0">
            <a:spAutoFit/>
          </a:bodyPr>
          <a:lstStyle/>
          <a:p>
            <a:r>
              <a:rPr lang="fr-FR" sz="2800" b="1" dirty="0">
                <a:latin typeface="Times New Roman" panose="02020603050405020304" pitchFamily="18" charset="0"/>
                <a:cs typeface="Times New Roman" panose="02020603050405020304" pitchFamily="18" charset="0"/>
              </a:rPr>
              <a:t>Méthode d’isolement mécanique </a:t>
            </a:r>
          </a:p>
        </p:txBody>
      </p:sp>
    </p:spTree>
    <p:extLst>
      <p:ext uri="{BB962C8B-B14F-4D97-AF65-F5344CB8AC3E}">
        <p14:creationId xmlns:p14="http://schemas.microsoft.com/office/powerpoint/2010/main" val="19477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C0A0823C-8F30-419F-AF0C-26AF645AAB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295" y="1510748"/>
            <a:ext cx="11635409" cy="5128592"/>
          </a:xfrm>
          <a:prstGeom prst="rect">
            <a:avLst/>
          </a:prstGeom>
        </p:spPr>
      </p:pic>
      <p:sp>
        <p:nvSpPr>
          <p:cNvPr id="6" name="ZoneTexte 5">
            <a:extLst>
              <a:ext uri="{FF2B5EF4-FFF2-40B4-BE49-F238E27FC236}">
                <a16:creationId xmlns:a16="http://schemas.microsoft.com/office/drawing/2014/main" id="{800CE8DF-F9D4-4874-967A-9474C65AA074}"/>
              </a:ext>
            </a:extLst>
          </p:cNvPr>
          <p:cNvSpPr txBox="1"/>
          <p:nvPr/>
        </p:nvSpPr>
        <p:spPr>
          <a:xfrm>
            <a:off x="3551582" y="536954"/>
            <a:ext cx="6215269" cy="523220"/>
          </a:xfrm>
          <a:prstGeom prst="rect">
            <a:avLst/>
          </a:prstGeom>
          <a:noFill/>
        </p:spPr>
        <p:txBody>
          <a:bodyPr wrap="square" rtlCol="0">
            <a:spAutoFit/>
          </a:bodyPr>
          <a:lstStyle/>
          <a:p>
            <a:r>
              <a:rPr lang="fr-FR" sz="2800" b="1" dirty="0">
                <a:latin typeface="Times New Roman" panose="02020603050405020304" pitchFamily="18" charset="0"/>
                <a:cs typeface="Times New Roman" panose="02020603050405020304" pitchFamily="18" charset="0"/>
              </a:rPr>
              <a:t>Méthode d’isolement enzymatique  </a:t>
            </a:r>
          </a:p>
        </p:txBody>
      </p:sp>
    </p:spTree>
    <p:extLst>
      <p:ext uri="{BB962C8B-B14F-4D97-AF65-F5344CB8AC3E}">
        <p14:creationId xmlns:p14="http://schemas.microsoft.com/office/powerpoint/2010/main" val="712770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F41E50B-8441-42BA-9D06-42A3A38762F6}"/>
              </a:ext>
            </a:extLst>
          </p:cNvPr>
          <p:cNvSpPr txBox="1"/>
          <p:nvPr/>
        </p:nvSpPr>
        <p:spPr>
          <a:xfrm>
            <a:off x="848139" y="876013"/>
            <a:ext cx="10495722" cy="4770537"/>
          </a:xfrm>
          <a:prstGeom prst="rect">
            <a:avLst/>
          </a:prstGeom>
          <a:noFill/>
        </p:spPr>
        <p:txBody>
          <a:bodyPr wrap="square">
            <a:spAutoFit/>
          </a:bodyPr>
          <a:lstStyle/>
          <a:p>
            <a:pPr marL="9948" marR="3979" algn="just">
              <a:spcBef>
                <a:spcPts val="4"/>
              </a:spcBef>
            </a:pPr>
            <a:r>
              <a:rPr lang="fr-FR" sz="2400" b="1" dirty="0">
                <a:latin typeface="Times New Roman" panose="02020603050405020304" pitchFamily="18" charset="0"/>
                <a:cs typeface="Times New Roman" panose="02020603050405020304" pitchFamily="18" charset="0"/>
              </a:rPr>
              <a:t>Méthode de fusion des protoplastes :</a:t>
            </a:r>
          </a:p>
          <a:p>
            <a:pPr marL="9948" marR="3979" algn="ctr">
              <a:spcBef>
                <a:spcPts val="4"/>
              </a:spcBef>
            </a:pPr>
            <a:r>
              <a:rPr lang="fr-FR" sz="2800" dirty="0">
                <a:latin typeface="Times New Roman" panose="02020603050405020304" pitchFamily="18" charset="0"/>
                <a:cs typeface="Times New Roman" panose="02020603050405020304" pitchFamily="18" charset="0"/>
              </a:rPr>
              <a:t>La fusion des protoplastes implique la  formation de  ruptures membranaires réversibles. Si la fusion des protoplastes dérives de cellules adjacentes reliées par des plasmodesmes peut</a:t>
            </a:r>
          </a:p>
          <a:p>
            <a:pPr marL="9948" marR="3979" algn="ctr">
              <a:spcBef>
                <a:spcPts val="4"/>
              </a:spcBef>
            </a:pPr>
            <a:r>
              <a:rPr lang="fr-FR" sz="2800" dirty="0">
                <a:latin typeface="Times New Roman" panose="02020603050405020304" pitchFamily="18" charset="0"/>
                <a:cs typeface="Times New Roman" panose="02020603050405020304" pitchFamily="18" charset="0"/>
              </a:rPr>
              <a:t>se  produire  spontanément,  la  fusion  entre  deux  protoplastes  différents  doit  être  induite.  Une agglutination des cellules précède la fusion qu'on peut provoquer par des substances chimiques ou des méthodes électriques.</a:t>
            </a:r>
          </a:p>
          <a:p>
            <a:pPr marL="9948" marR="3979" algn="ctr">
              <a:spcBef>
                <a:spcPts val="4"/>
              </a:spcBef>
            </a:pPr>
            <a:r>
              <a:rPr lang="fr-FR" sz="2800" dirty="0">
                <a:latin typeface="Times New Roman" panose="02020603050405020304" pitchFamily="18" charset="0"/>
                <a:cs typeface="Times New Roman" panose="02020603050405020304" pitchFamily="18" charset="0"/>
              </a:rPr>
              <a:t>Parmi les substances chimiques utilisées, on peut citer le nitrate de sodium, le d'extrant l'alcool </a:t>
            </a:r>
            <a:r>
              <a:rPr lang="fr-FR" sz="2800" dirty="0" err="1">
                <a:latin typeface="Times New Roman" panose="02020603050405020304" pitchFamily="18" charset="0"/>
                <a:cs typeface="Times New Roman" panose="02020603050405020304" pitchFamily="18" charset="0"/>
              </a:rPr>
              <a:t>polyvniélique</a:t>
            </a:r>
            <a:r>
              <a:rPr lang="fr-FR" sz="2800" dirty="0">
                <a:latin typeface="Times New Roman" panose="02020603050405020304" pitchFamily="18" charset="0"/>
                <a:cs typeface="Times New Roman" panose="02020603050405020304" pitchFamily="18" charset="0"/>
              </a:rPr>
              <a:t> et le polyéthylène glycol(PEG),</a:t>
            </a:r>
            <a:endParaRPr lang="fr-F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8751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0D46DDE-41C2-4A19-A8E5-B23FC8B11EF2}"/>
              </a:ext>
            </a:extLst>
          </p:cNvPr>
          <p:cNvSpPr txBox="1"/>
          <p:nvPr/>
        </p:nvSpPr>
        <p:spPr>
          <a:xfrm>
            <a:off x="636104" y="1828799"/>
            <a:ext cx="3154017" cy="1107996"/>
          </a:xfrm>
          <a:prstGeom prst="rect">
            <a:avLst/>
          </a:prstGeom>
          <a:noFill/>
        </p:spPr>
        <p:txBody>
          <a:bodyPr wrap="square" rtlCol="0">
            <a:spAutoFit/>
          </a:bodyPr>
          <a:lstStyle/>
          <a:p>
            <a:r>
              <a:rPr lang="fr-FR" sz="2400" b="1" dirty="0">
                <a:latin typeface="Times New Roman" panose="02020603050405020304" pitchFamily="18" charset="0"/>
                <a:cs typeface="Times New Roman" panose="02020603050405020304" pitchFamily="18" charset="0"/>
              </a:rPr>
              <a:t>Méthode chimique</a:t>
            </a:r>
          </a:p>
          <a:p>
            <a:r>
              <a:rPr lang="fr-FR" sz="2400" b="1" dirty="0">
                <a:latin typeface="Times New Roman" panose="02020603050405020304" pitchFamily="18" charset="0"/>
                <a:cs typeface="Times New Roman" panose="02020603050405020304" pitchFamily="18" charset="0"/>
              </a:rPr>
              <a:t> </a:t>
            </a:r>
          </a:p>
          <a:p>
            <a:endParaRPr lang="fr-FR" dirty="0"/>
          </a:p>
        </p:txBody>
      </p:sp>
      <p:sp>
        <p:nvSpPr>
          <p:cNvPr id="4" name="ZoneTexte 3">
            <a:extLst>
              <a:ext uri="{FF2B5EF4-FFF2-40B4-BE49-F238E27FC236}">
                <a16:creationId xmlns:a16="http://schemas.microsoft.com/office/drawing/2014/main" id="{1FA24806-DBB4-4AFC-93EC-90C939B1C134}"/>
              </a:ext>
            </a:extLst>
          </p:cNvPr>
          <p:cNvSpPr txBox="1"/>
          <p:nvPr/>
        </p:nvSpPr>
        <p:spPr>
          <a:xfrm>
            <a:off x="3220278" y="451438"/>
            <a:ext cx="6096000" cy="461665"/>
          </a:xfrm>
          <a:prstGeom prst="rect">
            <a:avLst/>
          </a:prstGeom>
          <a:noFill/>
        </p:spPr>
        <p:txBody>
          <a:bodyPr wrap="square">
            <a:spAutoFit/>
          </a:bodyPr>
          <a:lstStyle/>
          <a:p>
            <a:pPr algn="ctr"/>
            <a:r>
              <a:rPr lang="fr-FR" sz="2400" b="1" dirty="0">
                <a:latin typeface="Times New Roman" panose="02020603050405020304" pitchFamily="18" charset="0"/>
                <a:cs typeface="Times New Roman" panose="02020603050405020304" pitchFamily="18" charset="0"/>
              </a:rPr>
              <a:t>Les Méthodes de fusion des protoplastes </a:t>
            </a:r>
            <a:endParaRPr lang="fr-FR" sz="2400" dirty="0"/>
          </a:p>
        </p:txBody>
      </p:sp>
      <p:sp>
        <p:nvSpPr>
          <p:cNvPr id="5" name="ZoneTexte 4">
            <a:extLst>
              <a:ext uri="{FF2B5EF4-FFF2-40B4-BE49-F238E27FC236}">
                <a16:creationId xmlns:a16="http://schemas.microsoft.com/office/drawing/2014/main" id="{11AA84D4-0C27-4072-A291-2AD0018C30CC}"/>
              </a:ext>
            </a:extLst>
          </p:cNvPr>
          <p:cNvSpPr txBox="1"/>
          <p:nvPr/>
        </p:nvSpPr>
        <p:spPr>
          <a:xfrm>
            <a:off x="8580782" y="1663148"/>
            <a:ext cx="3266661" cy="1477328"/>
          </a:xfrm>
          <a:prstGeom prst="rect">
            <a:avLst/>
          </a:prstGeom>
          <a:noFill/>
        </p:spPr>
        <p:txBody>
          <a:bodyPr wrap="square" rtlCol="0">
            <a:spAutoFit/>
          </a:bodyPr>
          <a:lstStyle/>
          <a:p>
            <a:pPr algn="ctr"/>
            <a:r>
              <a:rPr lang="fr-FR" sz="2400" b="1" dirty="0">
                <a:latin typeface="Times New Roman" panose="02020603050405020304" pitchFamily="18" charset="0"/>
                <a:cs typeface="Times New Roman" panose="02020603050405020304" pitchFamily="18" charset="0"/>
              </a:rPr>
              <a:t>Méthode électrique</a:t>
            </a:r>
          </a:p>
          <a:p>
            <a:pPr algn="ctr"/>
            <a:r>
              <a:rPr lang="fr-FR" sz="2400" b="1" dirty="0">
                <a:latin typeface="Times New Roman" panose="02020603050405020304" pitchFamily="18" charset="0"/>
                <a:cs typeface="Times New Roman" panose="02020603050405020304" pitchFamily="18" charset="0"/>
              </a:rPr>
              <a:t>(</a:t>
            </a:r>
            <a:r>
              <a:rPr lang="fr-FR" sz="2400" b="1" dirty="0" err="1">
                <a:latin typeface="Times New Roman" panose="02020603050405020304" pitchFamily="18" charset="0"/>
                <a:cs typeface="Times New Roman" panose="02020603050405020304" pitchFamily="18" charset="0"/>
              </a:rPr>
              <a:t>Eléctrofusion</a:t>
            </a:r>
            <a:r>
              <a:rPr lang="fr-FR" sz="2400" b="1" dirty="0">
                <a:latin typeface="Times New Roman" panose="02020603050405020304" pitchFamily="18" charset="0"/>
                <a:cs typeface="Times New Roman" panose="02020603050405020304" pitchFamily="18" charset="0"/>
              </a:rPr>
              <a:t> ou  Electroporation ) </a:t>
            </a:r>
          </a:p>
          <a:p>
            <a:endParaRPr lang="fr-FR" dirty="0"/>
          </a:p>
        </p:txBody>
      </p:sp>
    </p:spTree>
    <p:extLst>
      <p:ext uri="{BB962C8B-B14F-4D97-AF65-F5344CB8AC3E}">
        <p14:creationId xmlns:p14="http://schemas.microsoft.com/office/powerpoint/2010/main" val="431468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3B01144-E4CE-4676-BF48-A6EE8382F004}"/>
              </a:ext>
            </a:extLst>
          </p:cNvPr>
          <p:cNvSpPr txBox="1"/>
          <p:nvPr/>
        </p:nvSpPr>
        <p:spPr>
          <a:xfrm>
            <a:off x="3313044" y="318917"/>
            <a:ext cx="6877878" cy="461665"/>
          </a:xfrm>
          <a:prstGeom prst="rect">
            <a:avLst/>
          </a:prstGeom>
          <a:noFill/>
        </p:spPr>
        <p:txBody>
          <a:bodyPr wrap="square">
            <a:spAutoFit/>
          </a:bodyPr>
          <a:lstStyle/>
          <a:p>
            <a:r>
              <a:rPr lang="fr-FR" sz="2400" b="1" dirty="0">
                <a:latin typeface="Times New Roman" panose="02020603050405020304" pitchFamily="18" charset="0"/>
                <a:cs typeface="Times New Roman" panose="02020603050405020304" pitchFamily="18" charset="0"/>
              </a:rPr>
              <a:t>Hybridation somatique/ fusion de protoplastes :</a:t>
            </a:r>
          </a:p>
        </p:txBody>
      </p:sp>
      <p:sp>
        <p:nvSpPr>
          <p:cNvPr id="5" name="ZoneTexte 4">
            <a:extLst>
              <a:ext uri="{FF2B5EF4-FFF2-40B4-BE49-F238E27FC236}">
                <a16:creationId xmlns:a16="http://schemas.microsoft.com/office/drawing/2014/main" id="{141AEC12-E042-4031-A0CB-456805C06572}"/>
              </a:ext>
            </a:extLst>
          </p:cNvPr>
          <p:cNvSpPr txBox="1"/>
          <p:nvPr/>
        </p:nvSpPr>
        <p:spPr>
          <a:xfrm>
            <a:off x="500269" y="962296"/>
            <a:ext cx="11191461" cy="461665"/>
          </a:xfrm>
          <a:prstGeom prst="rect">
            <a:avLst/>
          </a:prstGeom>
          <a:noFill/>
        </p:spPr>
        <p:txBody>
          <a:bodyPr wrap="square">
            <a:spAutoFit/>
          </a:bodyPr>
          <a:lstStyle/>
          <a:p>
            <a:r>
              <a:rPr lang="fr-FR" sz="2400" dirty="0">
                <a:latin typeface="Times New Roman" panose="02020603050405020304" pitchFamily="18" charset="0"/>
                <a:cs typeface="Times New Roman" panose="02020603050405020304" pitchFamily="18" charset="0"/>
              </a:rPr>
              <a:t>Des protoplastes de différentes espèces peuvent être fusionnés pour produire un hybride</a:t>
            </a:r>
            <a:r>
              <a:rPr lang="fr-FR" dirty="0"/>
              <a:t>.</a:t>
            </a:r>
          </a:p>
        </p:txBody>
      </p:sp>
      <p:pic>
        <p:nvPicPr>
          <p:cNvPr id="6" name="Espace réservé du contenu 3" descr="images (2).jpg">
            <a:extLst>
              <a:ext uri="{FF2B5EF4-FFF2-40B4-BE49-F238E27FC236}">
                <a16:creationId xmlns:a16="http://schemas.microsoft.com/office/drawing/2014/main" id="{8BE34CED-0681-4ACF-A051-03E5542ED744}"/>
              </a:ext>
            </a:extLst>
          </p:cNvPr>
          <p:cNvPicPr>
            <a:picLocks noChangeAspect="1"/>
          </p:cNvPicPr>
          <p:nvPr/>
        </p:nvPicPr>
        <p:blipFill>
          <a:blip r:embed="rId2"/>
          <a:stretch>
            <a:fillRect/>
          </a:stretch>
        </p:blipFill>
        <p:spPr>
          <a:xfrm>
            <a:off x="500269" y="1814294"/>
            <a:ext cx="4575314" cy="2028836"/>
          </a:xfrm>
          <a:prstGeom prst="rect">
            <a:avLst/>
          </a:prstGeom>
        </p:spPr>
      </p:pic>
      <p:pic>
        <p:nvPicPr>
          <p:cNvPr id="7" name="Picture 2" descr="C:\Users\PC\Desktop\phytodiversity_abbildung2.jpg">
            <a:extLst>
              <a:ext uri="{FF2B5EF4-FFF2-40B4-BE49-F238E27FC236}">
                <a16:creationId xmlns:a16="http://schemas.microsoft.com/office/drawing/2014/main" id="{7DDAD200-859E-4F46-83EB-60EA2CBE7DB8}"/>
              </a:ext>
            </a:extLst>
          </p:cNvPr>
          <p:cNvPicPr>
            <a:picLocks noChangeAspect="1" noChangeArrowheads="1"/>
          </p:cNvPicPr>
          <p:nvPr/>
        </p:nvPicPr>
        <p:blipFill>
          <a:blip r:embed="rId3" cstate="print"/>
          <a:srcRect/>
          <a:stretch>
            <a:fillRect/>
          </a:stretch>
        </p:blipFill>
        <p:spPr bwMode="auto">
          <a:xfrm>
            <a:off x="6955347" y="1785926"/>
            <a:ext cx="4575314" cy="2057204"/>
          </a:xfrm>
          <a:prstGeom prst="rect">
            <a:avLst/>
          </a:prstGeom>
          <a:noFill/>
        </p:spPr>
      </p:pic>
      <p:pic>
        <p:nvPicPr>
          <p:cNvPr id="8" name="Picture 3" descr="C:\Users\PC\Desktop\images (1).jpg">
            <a:extLst>
              <a:ext uri="{FF2B5EF4-FFF2-40B4-BE49-F238E27FC236}">
                <a16:creationId xmlns:a16="http://schemas.microsoft.com/office/drawing/2014/main" id="{D33F570E-FB9D-49F8-8E89-DC4300C3DD27}"/>
              </a:ext>
            </a:extLst>
          </p:cNvPr>
          <p:cNvPicPr>
            <a:picLocks noChangeAspect="1" noChangeArrowheads="1"/>
          </p:cNvPicPr>
          <p:nvPr/>
        </p:nvPicPr>
        <p:blipFill>
          <a:blip r:embed="rId4"/>
          <a:srcRect/>
          <a:stretch>
            <a:fillRect/>
          </a:stretch>
        </p:blipFill>
        <p:spPr bwMode="auto">
          <a:xfrm>
            <a:off x="3452793" y="4161184"/>
            <a:ext cx="5286412" cy="2377899"/>
          </a:xfrm>
          <a:prstGeom prst="rect">
            <a:avLst/>
          </a:prstGeom>
          <a:noFill/>
        </p:spPr>
      </p:pic>
    </p:spTree>
    <p:extLst>
      <p:ext uri="{BB962C8B-B14F-4D97-AF65-F5344CB8AC3E}">
        <p14:creationId xmlns:p14="http://schemas.microsoft.com/office/powerpoint/2010/main" val="2898880438"/>
      </p:ext>
    </p:extLst>
  </p:cSld>
  <p:clrMapOvr>
    <a:masterClrMapping/>
  </p:clrMapOvr>
</p:sld>
</file>

<file path=ppt/theme/theme1.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TM03457444[[fn=Base]]</Template>
  <TotalTime>178</TotalTime>
  <Words>385</Words>
  <Application>Microsoft Office PowerPoint</Application>
  <PresentationFormat>Grand écran</PresentationFormat>
  <Paragraphs>40</Paragraphs>
  <Slides>11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Algerian</vt:lpstr>
      <vt:lpstr>Corbel</vt:lpstr>
      <vt:lpstr>Times New Roman</vt:lpstr>
      <vt:lpstr>Wingdings</vt:lpstr>
      <vt:lpstr>Base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RAZZEK</dc:creator>
  <cp:lastModifiedBy>Pc</cp:lastModifiedBy>
  <cp:revision>24</cp:revision>
  <dcterms:created xsi:type="dcterms:W3CDTF">2021-02-02T20:44:32Z</dcterms:created>
  <dcterms:modified xsi:type="dcterms:W3CDTF">2021-02-12T14:58:58Z</dcterms:modified>
</cp:coreProperties>
</file>