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9/30/2022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00571" y="969135"/>
            <a:ext cx="8915399" cy="2262781"/>
          </a:xfrm>
        </p:spPr>
        <p:style>
          <a:lnRef idx="0">
            <a:schemeClr val="accent1"/>
          </a:lnRef>
          <a:fillRef idx="3">
            <a:schemeClr val="accent1"/>
          </a:fillRef>
          <a:effectRef idx="3">
            <a:schemeClr val="accent1"/>
          </a:effectRef>
          <a:fontRef idx="minor">
            <a:schemeClr val="lt1"/>
          </a:fontRef>
        </p:style>
        <p:txBody>
          <a:bodyPr/>
          <a:lstStyle/>
          <a:p>
            <a:pPr algn="ctr" rtl="1"/>
            <a:r>
              <a:rPr lang="ar-DZ" dirty="0" smtClean="0"/>
              <a:t>بحث المحاسبة كنظام للمعلومات</a:t>
            </a:r>
            <a:endParaRPr lang="fr-FR" dirty="0"/>
          </a:p>
        </p:txBody>
      </p:sp>
    </p:spTree>
    <p:extLst>
      <p:ext uri="{BB962C8B-B14F-4D97-AF65-F5344CB8AC3E}">
        <p14:creationId xmlns:p14="http://schemas.microsoft.com/office/powerpoint/2010/main" val="1452585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0" y="186228"/>
            <a:ext cx="8911687" cy="1280890"/>
          </a:xfrm>
        </p:spPr>
        <p:txBody>
          <a:bodyPr/>
          <a:lstStyle/>
          <a:p>
            <a:pPr algn="r" rtl="1"/>
            <a:r>
              <a:rPr lang="ar-DZ" dirty="0" smtClean="0"/>
              <a:t>تمهيد</a:t>
            </a:r>
            <a:endParaRPr lang="fr-FR" dirty="0"/>
          </a:p>
        </p:txBody>
      </p:sp>
      <p:sp>
        <p:nvSpPr>
          <p:cNvPr id="4" name="Rectangle 3"/>
          <p:cNvSpPr/>
          <p:nvPr/>
        </p:nvSpPr>
        <p:spPr>
          <a:xfrm>
            <a:off x="3048000" y="1467118"/>
            <a:ext cx="8027831" cy="207441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rtl="1">
              <a:lnSpc>
                <a:spcPct val="115000"/>
              </a:lnSpc>
              <a:spcAft>
                <a:spcPts val="1000"/>
              </a:spcAft>
            </a:pPr>
            <a:r>
              <a:rPr lang="ar-DZ" sz="2800" dirty="0">
                <a:latin typeface="Calibri" panose="020F0502020204030204" pitchFamily="34" charset="0"/>
                <a:ea typeface="Times New Roman" panose="02020603050405020304" pitchFamily="18" charset="0"/>
                <a:cs typeface="Simplified Arabic" panose="02020603050405020304" pitchFamily="18" charset="-78"/>
              </a:rPr>
              <a:t>يعتبر نظام المعلومات المحاسبي المسؤول الأساسي عن ضخ المعلومات المالية والكمية بهدف توفير معلومات ذات جودة، لكل من الإدارة والأطراف الأخرى داخل وخارج المؤسسة التي تساعدهم في اتخاذ القرارات المناسبة.</a:t>
            </a:r>
            <a:endParaRPr lang="fr-FR" sz="20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92496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82603" y="276381"/>
            <a:ext cx="7782618" cy="921354"/>
          </a:xfrm>
        </p:spPr>
        <p:style>
          <a:lnRef idx="2">
            <a:schemeClr val="accent4">
              <a:shade val="50000"/>
            </a:schemeClr>
          </a:lnRef>
          <a:fillRef idx="1">
            <a:schemeClr val="accent4"/>
          </a:fillRef>
          <a:effectRef idx="0">
            <a:schemeClr val="accent4"/>
          </a:effectRef>
          <a:fontRef idx="minor">
            <a:schemeClr val="lt1"/>
          </a:fontRef>
        </p:style>
        <p:txBody>
          <a:bodyPr/>
          <a:lstStyle/>
          <a:p>
            <a:pPr algn="just" rtl="1"/>
            <a:r>
              <a:rPr lang="ar-DZ" b="1" dirty="0"/>
              <a:t>تعريف نظام المعلومات المحاسبي</a:t>
            </a:r>
            <a:endParaRPr lang="fr-FR" dirty="0"/>
          </a:p>
        </p:txBody>
      </p:sp>
      <p:sp>
        <p:nvSpPr>
          <p:cNvPr id="3" name="Espace réservé du contenu 2"/>
          <p:cNvSpPr>
            <a:spLocks noGrp="1"/>
          </p:cNvSpPr>
          <p:nvPr>
            <p:ph idx="1"/>
          </p:nvPr>
        </p:nvSpPr>
        <p:spPr>
          <a:xfrm>
            <a:off x="1493949" y="2133600"/>
            <a:ext cx="10010663" cy="2824766"/>
          </a:xfrm>
        </p:spPr>
        <p:style>
          <a:lnRef idx="1">
            <a:schemeClr val="accent4"/>
          </a:lnRef>
          <a:fillRef idx="2">
            <a:schemeClr val="accent4"/>
          </a:fillRef>
          <a:effectRef idx="1">
            <a:schemeClr val="accent4"/>
          </a:effectRef>
          <a:fontRef idx="minor">
            <a:schemeClr val="dk1"/>
          </a:fontRef>
        </p:style>
        <p:txBody>
          <a:bodyPr>
            <a:normAutofit/>
          </a:bodyPr>
          <a:lstStyle/>
          <a:p>
            <a:pPr algn="just" rtl="1"/>
            <a:r>
              <a:rPr lang="ar-DZ" sz="2000" dirty="0"/>
              <a:t>يعرف نظام المعلومات المحاسبي على أنه"مجموعة من المكونات تمثل الوسائل الآلية والأوراق والمستندات والسجلات والتقارير والأفراد والإجراءات التي تتكامل مع بعضها البعض، لتحقيق هدف المعالجة للبيانات المحاسبية عن طريق التسجيل والتبويب والتلخيص لتحويلها إلى معلومات محاسبية." كما يعرف على أنه</a:t>
            </a:r>
            <a:r>
              <a:rPr lang="fr-FR" sz="2000" dirty="0"/>
              <a:t> </a:t>
            </a:r>
            <a:r>
              <a:rPr lang="ar-DZ" sz="2000" dirty="0"/>
              <a:t>"أحد مكونات تنظيم إداري يختص بجمع وتبويب وتحليل وتوصيل المعلومات المالية والكمية، لاتخاذ القرارات إلى الأطراف الداخلية والخارجية</a:t>
            </a:r>
            <a:r>
              <a:rPr lang="fr-FR" sz="2000" dirty="0"/>
              <a:t> </a:t>
            </a:r>
            <a:r>
              <a:rPr lang="ar-SA" sz="2000" dirty="0" smtClean="0"/>
              <a:t>-</a:t>
            </a:r>
            <a:endParaRPr lang="fr-FR" sz="2000" dirty="0"/>
          </a:p>
        </p:txBody>
      </p:sp>
    </p:spTree>
    <p:extLst>
      <p:ext uri="{BB962C8B-B14F-4D97-AF65-F5344CB8AC3E}">
        <p14:creationId xmlns:p14="http://schemas.microsoft.com/office/powerpoint/2010/main" val="3186592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63662" y="624110"/>
            <a:ext cx="7640950" cy="831203"/>
          </a:xfrm>
        </p:spPr>
        <p:style>
          <a:lnRef idx="0">
            <a:schemeClr val="accent4"/>
          </a:lnRef>
          <a:fillRef idx="3">
            <a:schemeClr val="accent4"/>
          </a:fillRef>
          <a:effectRef idx="3">
            <a:schemeClr val="accent4"/>
          </a:effectRef>
          <a:fontRef idx="minor">
            <a:schemeClr val="lt1"/>
          </a:fontRef>
        </p:style>
        <p:txBody>
          <a:bodyPr/>
          <a:lstStyle/>
          <a:p>
            <a:pPr algn="r" rtl="1"/>
            <a:r>
              <a:rPr lang="ar-DZ" b="1" dirty="0"/>
              <a:t>مكونات نظام المعلومات المحاسبي</a:t>
            </a:r>
            <a:endParaRPr lang="fr-FR" dirty="0"/>
          </a:p>
        </p:txBody>
      </p:sp>
      <p:sp>
        <p:nvSpPr>
          <p:cNvPr id="4" name="Ellipse 3"/>
          <p:cNvSpPr/>
          <p:nvPr/>
        </p:nvSpPr>
        <p:spPr>
          <a:xfrm>
            <a:off x="10148552" y="1880315"/>
            <a:ext cx="2043448" cy="86288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b="1"/>
              <a:t>أولا. وحدة تجميع البيانات</a:t>
            </a:r>
            <a:endParaRPr lang="fr-FR"/>
          </a:p>
        </p:txBody>
      </p:sp>
      <p:sp>
        <p:nvSpPr>
          <p:cNvPr id="5" name="Ellipse 4"/>
          <p:cNvSpPr/>
          <p:nvPr/>
        </p:nvSpPr>
        <p:spPr>
          <a:xfrm>
            <a:off x="3554569" y="4466823"/>
            <a:ext cx="2279561" cy="86288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b="1" dirty="0"/>
              <a:t>خامسا. وحدة القرارات الإدارية</a:t>
            </a:r>
            <a:endParaRPr lang="fr-FR" dirty="0"/>
          </a:p>
        </p:txBody>
      </p:sp>
      <p:sp>
        <p:nvSpPr>
          <p:cNvPr id="6" name="Ellipse 5"/>
          <p:cNvSpPr/>
          <p:nvPr/>
        </p:nvSpPr>
        <p:spPr>
          <a:xfrm>
            <a:off x="8257504" y="4567706"/>
            <a:ext cx="2043448" cy="86288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b="1" dirty="0"/>
              <a:t>رابعا. وحدة توصيل المعلومات</a:t>
            </a:r>
            <a:endParaRPr lang="fr-FR" dirty="0"/>
          </a:p>
        </p:txBody>
      </p:sp>
      <p:sp>
        <p:nvSpPr>
          <p:cNvPr id="7" name="Ellipse 6"/>
          <p:cNvSpPr/>
          <p:nvPr/>
        </p:nvSpPr>
        <p:spPr>
          <a:xfrm>
            <a:off x="1109728" y="1753672"/>
            <a:ext cx="2859111" cy="86288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b="1" dirty="0"/>
              <a:t>ثالثا. وحدة تخزين واسترجاع </a:t>
            </a:r>
            <a:r>
              <a:rPr lang="ar-DZ" b="1" dirty="0" smtClean="0"/>
              <a:t>البيانات</a:t>
            </a:r>
            <a:endParaRPr lang="fr-FR" dirty="0"/>
          </a:p>
        </p:txBody>
      </p:sp>
      <p:sp>
        <p:nvSpPr>
          <p:cNvPr id="8" name="Ellipse 7"/>
          <p:cNvSpPr/>
          <p:nvPr/>
        </p:nvSpPr>
        <p:spPr>
          <a:xfrm>
            <a:off x="6036971" y="1837384"/>
            <a:ext cx="2043448" cy="86288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DZ" b="1" dirty="0" smtClean="0"/>
              <a:t>ثانيا: وحدة </a:t>
            </a:r>
            <a:r>
              <a:rPr lang="ar-DZ" b="1" dirty="0"/>
              <a:t>تشغيل البيانات</a:t>
            </a:r>
            <a:endParaRPr lang="fr-FR" dirty="0"/>
          </a:p>
        </p:txBody>
      </p:sp>
      <p:sp>
        <p:nvSpPr>
          <p:cNvPr id="9" name="Rectangle 8"/>
          <p:cNvSpPr/>
          <p:nvPr/>
        </p:nvSpPr>
        <p:spPr>
          <a:xfrm>
            <a:off x="8995893" y="2743200"/>
            <a:ext cx="2305318" cy="147732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r" rtl="1"/>
            <a:r>
              <a:rPr lang="ar-DZ" dirty="0">
                <a:ea typeface="Times New Roman" panose="02020603050405020304" pitchFamily="18" charset="0"/>
                <a:cs typeface="Simplified Arabic" panose="02020603050405020304" pitchFamily="18" charset="-78"/>
              </a:rPr>
              <a:t>تختص هذه الوحدة بعملية تجميع البيانات من البيئة المحيطة بالمؤسسة، أو عن طريق التغذية العكسية وإمداد الإدارة بها</a:t>
            </a:r>
            <a:endParaRPr lang="fr-FR" dirty="0"/>
          </a:p>
        </p:txBody>
      </p:sp>
      <p:sp>
        <p:nvSpPr>
          <p:cNvPr id="10" name="Rectangle 9"/>
          <p:cNvSpPr/>
          <p:nvPr/>
        </p:nvSpPr>
        <p:spPr>
          <a:xfrm>
            <a:off x="4069724" y="2743200"/>
            <a:ext cx="2988971"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r" rtl="1"/>
            <a:r>
              <a:rPr lang="ar-DZ" dirty="0">
                <a:ea typeface="Times New Roman" panose="02020603050405020304" pitchFamily="18" charset="0"/>
                <a:cs typeface="Simplified Arabic" panose="02020603050405020304" pitchFamily="18" charset="-78"/>
              </a:rPr>
              <a:t>من خلال هذه الوحدة يتم تشغيل البيانات الأولية التي تم الحصول عليها إذا كانت في حاجة للتشغيل والمعالجة لتصبح معلومات مفيدة</a:t>
            </a:r>
            <a:endParaRPr lang="fr-FR" dirty="0"/>
          </a:p>
        </p:txBody>
      </p:sp>
      <p:sp>
        <p:nvSpPr>
          <p:cNvPr id="11" name="Rectangle 10"/>
          <p:cNvSpPr/>
          <p:nvPr/>
        </p:nvSpPr>
        <p:spPr>
          <a:xfrm>
            <a:off x="392805" y="2743200"/>
            <a:ext cx="2554310" cy="9233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r" rtl="1"/>
            <a:r>
              <a:rPr lang="ar-DZ" dirty="0">
                <a:ea typeface="Times New Roman" panose="02020603050405020304" pitchFamily="18" charset="0"/>
                <a:cs typeface="Simplified Arabic" panose="02020603050405020304" pitchFamily="18" charset="-78"/>
              </a:rPr>
              <a:t>حيث يتم من خلال هذه الوحدة عملية تخزين للبيانات التي لم يتم استخدامها بعد والمحافظة عليها</a:t>
            </a:r>
            <a:endParaRPr lang="fr-FR" dirty="0"/>
          </a:p>
        </p:txBody>
      </p:sp>
      <p:sp>
        <p:nvSpPr>
          <p:cNvPr id="12" name="Rectangle 11"/>
          <p:cNvSpPr/>
          <p:nvPr/>
        </p:nvSpPr>
        <p:spPr>
          <a:xfrm>
            <a:off x="6310648" y="5609128"/>
            <a:ext cx="3576034"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ar-DZ" dirty="0">
                <a:ea typeface="Times New Roman" panose="02020603050405020304" pitchFamily="18" charset="0"/>
                <a:cs typeface="Simplified Arabic" panose="02020603050405020304" pitchFamily="18" charset="-78"/>
              </a:rPr>
              <a:t>تعد هذه الوحدة وسيلة اتصال بين وحدات النظام المحاسبي، يتم من خلالها نقل وتوصيل البيانات والمعلومات من وحدة إلى أخرى داخل هذا النظام، حتى تصل إلى متخذي القرارات </a:t>
            </a:r>
            <a:endParaRPr lang="fr-FR" dirty="0"/>
          </a:p>
        </p:txBody>
      </p:sp>
      <p:sp>
        <p:nvSpPr>
          <p:cNvPr id="13" name="Rectangle 12"/>
          <p:cNvSpPr/>
          <p:nvPr/>
        </p:nvSpPr>
        <p:spPr>
          <a:xfrm>
            <a:off x="1109729" y="5477711"/>
            <a:ext cx="3674772"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r" rtl="1"/>
            <a:r>
              <a:rPr lang="ar-DZ" dirty="0">
                <a:ea typeface="Times New Roman" panose="02020603050405020304" pitchFamily="18" charset="0"/>
                <a:cs typeface="Simplified Arabic" panose="02020603050405020304" pitchFamily="18" charset="-78"/>
              </a:rPr>
              <a:t>تتمثل وظيفة هذه الوحدة باتخاذ القرار المناسب بناء على المعلومات التي تم الحصول عليها، والمفاضلة بين مجموعة البدائل المتاحة إليها ودراستها ومقارنتها بأهداف المؤسسة</a:t>
            </a:r>
            <a:endParaRPr lang="fr-FR" dirty="0"/>
          </a:p>
        </p:txBody>
      </p:sp>
    </p:spTree>
    <p:extLst>
      <p:ext uri="{BB962C8B-B14F-4D97-AF65-F5344CB8AC3E}">
        <p14:creationId xmlns:p14="http://schemas.microsoft.com/office/powerpoint/2010/main" val="3988385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7697295" cy="1153175"/>
          </a:xfrm>
        </p:spPr>
        <p:style>
          <a:lnRef idx="0">
            <a:schemeClr val="accent4"/>
          </a:lnRef>
          <a:fillRef idx="3">
            <a:schemeClr val="accent4"/>
          </a:fillRef>
          <a:effectRef idx="3">
            <a:schemeClr val="accent4"/>
          </a:effectRef>
          <a:fontRef idx="minor">
            <a:schemeClr val="lt1"/>
          </a:fontRef>
        </p:style>
        <p:txBody>
          <a:bodyPr/>
          <a:lstStyle/>
          <a:p>
            <a:pPr algn="r" rtl="1"/>
            <a:r>
              <a:rPr lang="ar-DZ" b="1" dirty="0"/>
              <a:t>وظائف نظام المعلومات المحاسبي</a:t>
            </a:r>
            <a:endParaRPr lang="fr-FR" dirty="0"/>
          </a:p>
        </p:txBody>
      </p:sp>
      <p:grpSp>
        <p:nvGrpSpPr>
          <p:cNvPr id="75" name="Group 219"/>
          <p:cNvGrpSpPr>
            <a:grpSpLocks/>
          </p:cNvGrpSpPr>
          <p:nvPr/>
        </p:nvGrpSpPr>
        <p:grpSpPr bwMode="auto">
          <a:xfrm>
            <a:off x="1043189" y="2060621"/>
            <a:ext cx="10406129" cy="4441646"/>
            <a:chOff x="451" y="9633"/>
            <a:chExt cx="10611" cy="5673"/>
          </a:xfrm>
        </p:grpSpPr>
        <p:sp>
          <p:nvSpPr>
            <p:cNvPr id="76" name="AutoShape 187"/>
            <p:cNvSpPr>
              <a:spLocks noChangeShapeType="1"/>
            </p:cNvSpPr>
            <p:nvPr/>
          </p:nvSpPr>
          <p:spPr bwMode="auto">
            <a:xfrm flipH="1">
              <a:off x="8801" y="11593"/>
              <a:ext cx="565"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7" name="AutoShape 212"/>
            <p:cNvSpPr>
              <a:spLocks noChangeShapeType="1"/>
            </p:cNvSpPr>
            <p:nvPr/>
          </p:nvSpPr>
          <p:spPr bwMode="auto">
            <a:xfrm>
              <a:off x="2490" y="14271"/>
              <a:ext cx="6741"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grpSp>
          <p:nvGrpSpPr>
            <p:cNvPr id="78" name="Group 218"/>
            <p:cNvGrpSpPr>
              <a:grpSpLocks/>
            </p:cNvGrpSpPr>
            <p:nvPr/>
          </p:nvGrpSpPr>
          <p:grpSpPr bwMode="auto">
            <a:xfrm>
              <a:off x="451" y="9633"/>
              <a:ext cx="10611" cy="5673"/>
              <a:chOff x="436" y="9642"/>
              <a:chExt cx="10611" cy="5673"/>
            </a:xfrm>
          </p:grpSpPr>
          <p:sp>
            <p:nvSpPr>
              <p:cNvPr id="79" name="AutoShape 190"/>
              <p:cNvSpPr>
                <a:spLocks noChangeShapeType="1"/>
              </p:cNvSpPr>
              <p:nvPr/>
            </p:nvSpPr>
            <p:spPr bwMode="auto">
              <a:xfrm flipH="1">
                <a:off x="2323" y="11631"/>
                <a:ext cx="460"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80" name="AutoShape 213"/>
              <p:cNvSpPr>
                <a:spLocks noChangeShapeType="1"/>
              </p:cNvSpPr>
              <p:nvPr/>
            </p:nvSpPr>
            <p:spPr bwMode="auto">
              <a:xfrm flipV="1">
                <a:off x="9238" y="11614"/>
                <a:ext cx="0" cy="266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grpSp>
            <p:nvGrpSpPr>
              <p:cNvPr id="81" name="Group 217"/>
              <p:cNvGrpSpPr>
                <a:grpSpLocks/>
              </p:cNvGrpSpPr>
              <p:nvPr/>
            </p:nvGrpSpPr>
            <p:grpSpPr bwMode="auto">
              <a:xfrm>
                <a:off x="436" y="9642"/>
                <a:ext cx="10611" cy="5673"/>
                <a:chOff x="503" y="9627"/>
                <a:chExt cx="10611" cy="5673"/>
              </a:xfrm>
            </p:grpSpPr>
            <p:sp>
              <p:nvSpPr>
                <p:cNvPr id="82" name="AutoShape 196"/>
                <p:cNvSpPr>
                  <a:spLocks noChangeShapeType="1"/>
                </p:cNvSpPr>
                <p:nvPr/>
              </p:nvSpPr>
              <p:spPr bwMode="auto">
                <a:xfrm>
                  <a:off x="6656" y="10370"/>
                  <a:ext cx="134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grpSp>
              <p:nvGrpSpPr>
                <p:cNvPr id="83" name="Group 216"/>
                <p:cNvGrpSpPr>
                  <a:grpSpLocks/>
                </p:cNvGrpSpPr>
                <p:nvPr/>
              </p:nvGrpSpPr>
              <p:grpSpPr bwMode="auto">
                <a:xfrm>
                  <a:off x="503" y="9627"/>
                  <a:ext cx="10611" cy="5673"/>
                  <a:chOff x="503" y="9642"/>
                  <a:chExt cx="10611" cy="5673"/>
                </a:xfrm>
              </p:grpSpPr>
              <p:sp>
                <p:nvSpPr>
                  <p:cNvPr id="84" name="AutoShape 203"/>
                  <p:cNvSpPr>
                    <a:spLocks noChangeShapeType="1"/>
                  </p:cNvSpPr>
                  <p:nvPr/>
                </p:nvSpPr>
                <p:spPr bwMode="auto">
                  <a:xfrm flipH="1">
                    <a:off x="2633" y="9675"/>
                    <a:ext cx="6480" cy="0"/>
                  </a:xfrm>
                  <a:prstGeom prst="straightConnector1">
                    <a:avLst/>
                  </a:prstGeom>
                  <a:noFill/>
                  <a:ln w="12700">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endParaRPr lang="fr-FR"/>
                  </a:p>
                </p:txBody>
              </p:sp>
              <p:sp>
                <p:nvSpPr>
                  <p:cNvPr id="85" name="AutoShape 204"/>
                  <p:cNvSpPr>
                    <a:spLocks noChangeShapeType="1"/>
                  </p:cNvSpPr>
                  <p:nvPr/>
                </p:nvSpPr>
                <p:spPr bwMode="auto">
                  <a:xfrm flipH="1">
                    <a:off x="2633" y="12591"/>
                    <a:ext cx="6480" cy="0"/>
                  </a:xfrm>
                  <a:prstGeom prst="straightConnector1">
                    <a:avLst/>
                  </a:prstGeom>
                  <a:noFill/>
                  <a:ln w="12700">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endParaRPr lang="fr-FR"/>
                  </a:p>
                </p:txBody>
              </p:sp>
              <p:sp>
                <p:nvSpPr>
                  <p:cNvPr id="86" name="AutoShape 205"/>
                  <p:cNvSpPr>
                    <a:spLocks noChangeShapeType="1"/>
                  </p:cNvSpPr>
                  <p:nvPr/>
                </p:nvSpPr>
                <p:spPr bwMode="auto">
                  <a:xfrm>
                    <a:off x="2633" y="9642"/>
                    <a:ext cx="0" cy="2948"/>
                  </a:xfrm>
                  <a:prstGeom prst="straightConnector1">
                    <a:avLst/>
                  </a:prstGeom>
                  <a:noFill/>
                  <a:ln w="12700">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endParaRPr lang="fr-FR"/>
                  </a:p>
                </p:txBody>
              </p:sp>
              <p:sp>
                <p:nvSpPr>
                  <p:cNvPr id="87" name="AutoShape 206"/>
                  <p:cNvSpPr>
                    <a:spLocks noChangeShapeType="1"/>
                  </p:cNvSpPr>
                  <p:nvPr/>
                </p:nvSpPr>
                <p:spPr bwMode="auto">
                  <a:xfrm>
                    <a:off x="9113" y="9675"/>
                    <a:ext cx="0" cy="2948"/>
                  </a:xfrm>
                  <a:prstGeom prst="straightConnector1">
                    <a:avLst/>
                  </a:prstGeom>
                  <a:noFill/>
                  <a:ln w="12700">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bodyPr>
                  <a:lstStyle/>
                  <a:p>
                    <a:endParaRPr lang="fr-FR"/>
                  </a:p>
                </p:txBody>
              </p:sp>
              <p:sp>
                <p:nvSpPr>
                  <p:cNvPr id="88" name="Rectangle 179"/>
                  <p:cNvSpPr>
                    <a:spLocks noChangeArrowheads="1"/>
                  </p:cNvSpPr>
                  <p:nvPr/>
                </p:nvSpPr>
                <p:spPr bwMode="auto">
                  <a:xfrm>
                    <a:off x="9419" y="11161"/>
                    <a:ext cx="1695" cy="93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مصادر البيانات الخارجية</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89" name="Rectangle 180"/>
                  <p:cNvSpPr>
                    <a:spLocks noChangeArrowheads="1"/>
                  </p:cNvSpPr>
                  <p:nvPr/>
                </p:nvSpPr>
                <p:spPr bwMode="auto">
                  <a:xfrm>
                    <a:off x="7159" y="11144"/>
                    <a:ext cx="1695" cy="93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تجميع البيانات</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90" name="Rectangle 181"/>
                  <p:cNvSpPr>
                    <a:spLocks noChangeArrowheads="1"/>
                  </p:cNvSpPr>
                  <p:nvPr/>
                </p:nvSpPr>
                <p:spPr bwMode="auto">
                  <a:xfrm>
                    <a:off x="5013" y="11161"/>
                    <a:ext cx="1695" cy="93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تشغيل البيانات</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91" name="Rectangle 182"/>
                  <p:cNvSpPr>
                    <a:spLocks noChangeArrowheads="1"/>
                  </p:cNvSpPr>
                  <p:nvPr/>
                </p:nvSpPr>
                <p:spPr bwMode="auto">
                  <a:xfrm>
                    <a:off x="2769" y="12925"/>
                    <a:ext cx="1695" cy="94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مستخدم نهائي داخلي</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92" name="Rectangle 183"/>
                  <p:cNvSpPr>
                    <a:spLocks noChangeArrowheads="1"/>
                  </p:cNvSpPr>
                  <p:nvPr/>
                </p:nvSpPr>
                <p:spPr bwMode="auto">
                  <a:xfrm>
                    <a:off x="7085" y="12903"/>
                    <a:ext cx="1695" cy="97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مصدر داخلي للبيانات</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93" name="Rectangle 184"/>
                  <p:cNvSpPr>
                    <a:spLocks noChangeArrowheads="1"/>
                  </p:cNvSpPr>
                  <p:nvPr/>
                </p:nvSpPr>
                <p:spPr bwMode="auto">
                  <a:xfrm>
                    <a:off x="5014" y="9932"/>
                    <a:ext cx="1695" cy="93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إدارة وقواعد البيانات</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94" name="Rectangle 185"/>
                  <p:cNvSpPr>
                    <a:spLocks noChangeArrowheads="1"/>
                  </p:cNvSpPr>
                  <p:nvPr/>
                </p:nvSpPr>
                <p:spPr bwMode="auto">
                  <a:xfrm>
                    <a:off x="2769" y="11178"/>
                    <a:ext cx="1775" cy="93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توليد المعلومات</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95" name="Rectangle 186"/>
                  <p:cNvSpPr>
                    <a:spLocks noChangeArrowheads="1"/>
                  </p:cNvSpPr>
                  <p:nvPr/>
                </p:nvSpPr>
                <p:spPr bwMode="auto">
                  <a:xfrm>
                    <a:off x="503" y="11195"/>
                    <a:ext cx="1880" cy="93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مستخدم نهائي خارجي</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96" name="AutoShape 188"/>
                  <p:cNvSpPr>
                    <a:spLocks noChangeShapeType="1"/>
                  </p:cNvSpPr>
                  <p:nvPr/>
                </p:nvSpPr>
                <p:spPr bwMode="auto">
                  <a:xfrm flipH="1">
                    <a:off x="6635" y="11614"/>
                    <a:ext cx="450"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7" name="AutoShape 189"/>
                  <p:cNvSpPr>
                    <a:spLocks noChangeShapeType="1"/>
                  </p:cNvSpPr>
                  <p:nvPr/>
                </p:nvSpPr>
                <p:spPr bwMode="auto">
                  <a:xfrm flipH="1">
                    <a:off x="4554" y="11631"/>
                    <a:ext cx="390"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8" name="AutoShape 191"/>
                  <p:cNvSpPr>
                    <a:spLocks noChangeShapeType="1"/>
                  </p:cNvSpPr>
                  <p:nvPr/>
                </p:nvSpPr>
                <p:spPr bwMode="auto">
                  <a:xfrm>
                    <a:off x="5845" y="10888"/>
                    <a:ext cx="0" cy="29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9" name="AutoShape 192"/>
                  <p:cNvSpPr>
                    <a:spLocks noChangeShapeType="1"/>
                  </p:cNvSpPr>
                  <p:nvPr/>
                </p:nvSpPr>
                <p:spPr bwMode="auto">
                  <a:xfrm>
                    <a:off x="5834" y="12098"/>
                    <a:ext cx="1" cy="51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0" name="AutoShape 195"/>
                  <p:cNvSpPr>
                    <a:spLocks noChangeShapeType="1"/>
                  </p:cNvSpPr>
                  <p:nvPr/>
                </p:nvSpPr>
                <p:spPr bwMode="auto">
                  <a:xfrm>
                    <a:off x="3610" y="10420"/>
                    <a:ext cx="1345" cy="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1" name="AutoShape 198"/>
                  <p:cNvSpPr>
                    <a:spLocks noChangeShapeType="1"/>
                  </p:cNvSpPr>
                  <p:nvPr/>
                </p:nvSpPr>
                <p:spPr bwMode="auto">
                  <a:xfrm flipV="1">
                    <a:off x="8000" y="12099"/>
                    <a:ext cx="1" cy="823"/>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2" name="AutoShape 200"/>
                  <p:cNvSpPr>
                    <a:spLocks noChangeShapeType="1"/>
                  </p:cNvSpPr>
                  <p:nvPr/>
                </p:nvSpPr>
                <p:spPr bwMode="auto">
                  <a:xfrm>
                    <a:off x="3595" y="10420"/>
                    <a:ext cx="0" cy="7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3" name="AutoShape 201"/>
                  <p:cNvSpPr>
                    <a:spLocks noChangeShapeType="1"/>
                  </p:cNvSpPr>
                  <p:nvPr/>
                </p:nvSpPr>
                <p:spPr bwMode="auto">
                  <a:xfrm>
                    <a:off x="8000" y="10386"/>
                    <a:ext cx="0" cy="77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4" name="AutoShape 209"/>
                  <p:cNvSpPr>
                    <a:spLocks noChangeShapeType="1"/>
                  </p:cNvSpPr>
                  <p:nvPr/>
                </p:nvSpPr>
                <p:spPr bwMode="auto">
                  <a:xfrm>
                    <a:off x="3595" y="12131"/>
                    <a:ext cx="0" cy="806"/>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5" name="Rectangle 210"/>
                  <p:cNvSpPr>
                    <a:spLocks noChangeArrowheads="1"/>
                  </p:cNvSpPr>
                  <p:nvPr/>
                </p:nvSpPr>
                <p:spPr bwMode="auto">
                  <a:xfrm>
                    <a:off x="4774" y="12907"/>
                    <a:ext cx="1695" cy="9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المؤسسة</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06" name="AutoShape 211"/>
                  <p:cNvSpPr>
                    <a:spLocks noChangeShapeType="1"/>
                  </p:cNvSpPr>
                  <p:nvPr/>
                </p:nvSpPr>
                <p:spPr bwMode="auto">
                  <a:xfrm>
                    <a:off x="2543" y="11630"/>
                    <a:ext cx="0" cy="264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107" name="Rectangle 214"/>
                  <p:cNvSpPr>
                    <a:spLocks noChangeArrowheads="1"/>
                  </p:cNvSpPr>
                  <p:nvPr/>
                </p:nvSpPr>
                <p:spPr bwMode="auto">
                  <a:xfrm>
                    <a:off x="5014" y="14378"/>
                    <a:ext cx="1695" cy="9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التغذية العكسية</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grpSp>
          </p:grpSp>
        </p:grpSp>
      </p:grpSp>
    </p:spTree>
    <p:extLst>
      <p:ext uri="{BB962C8B-B14F-4D97-AF65-F5344CB8AC3E}">
        <p14:creationId xmlns:p14="http://schemas.microsoft.com/office/powerpoint/2010/main" val="4135127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19511" y="549498"/>
            <a:ext cx="8915400" cy="1330817"/>
          </a:xfrm>
        </p:spPr>
        <p:style>
          <a:lnRef idx="1">
            <a:schemeClr val="accent6"/>
          </a:lnRef>
          <a:fillRef idx="2">
            <a:schemeClr val="accent6"/>
          </a:fillRef>
          <a:effectRef idx="1">
            <a:schemeClr val="accent6"/>
          </a:effectRef>
          <a:fontRef idx="minor">
            <a:schemeClr val="dk1"/>
          </a:fontRef>
        </p:style>
        <p:txBody>
          <a:bodyPr/>
          <a:lstStyle/>
          <a:p>
            <a:pPr marL="0" indent="0" algn="just" rtl="1">
              <a:buNone/>
            </a:pPr>
            <a:r>
              <a:rPr lang="ar-DZ" b="1" dirty="0"/>
              <a:t>أولا. المدخلات: </a:t>
            </a:r>
            <a:r>
              <a:rPr lang="ar-DZ" dirty="0"/>
              <a:t>وهي البيانات التي تمثل المواد الأولية وتنشأ نتيجة للعمليات والأحداث الاقتصادية التي تمت داخل المؤسسة أو خارجها والموثقة بمستندات تثبت وقوعها بتواريخ محدد، وتتضمن المدخلات بحسب تكرارها ومصادرها إلى أربعة عناصر خارج وداخل المؤسسة</a:t>
            </a:r>
            <a:r>
              <a:rPr lang="fr-FR" dirty="0"/>
              <a:t> </a:t>
            </a:r>
            <a:r>
              <a:rPr lang="ar-DZ" dirty="0" smtClean="0"/>
              <a:t>-</a:t>
            </a:r>
            <a:endParaRPr lang="fr-FR" dirty="0"/>
          </a:p>
        </p:txBody>
      </p:sp>
      <p:sp>
        <p:nvSpPr>
          <p:cNvPr id="4" name="Rectangle 3"/>
          <p:cNvSpPr/>
          <p:nvPr/>
        </p:nvSpPr>
        <p:spPr>
          <a:xfrm>
            <a:off x="1919511" y="2532622"/>
            <a:ext cx="8915399"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rtl="1"/>
            <a:r>
              <a:rPr lang="ar-DZ" sz="2400" b="1" dirty="0">
                <a:ea typeface="Times New Roman" panose="02020603050405020304" pitchFamily="18" charset="0"/>
                <a:cs typeface="Simplified Arabic" panose="02020603050405020304" pitchFamily="18" charset="-78"/>
              </a:rPr>
              <a:t>المعالجة</a:t>
            </a:r>
            <a:r>
              <a:rPr lang="ar-DZ" sz="2400" dirty="0">
                <a:ea typeface="Times New Roman" panose="02020603050405020304" pitchFamily="18" charset="0"/>
                <a:cs typeface="Simplified Arabic" panose="02020603050405020304" pitchFamily="18" charset="-78"/>
              </a:rPr>
              <a:t>: وهي العملية التي يتم بموجبها يتم تحويل المدخلات إلى مخرجات، من خلال تفاعل كل العوامل داخل النظام، ويتم تحويل البيانات في نظام المعلومات المحاسبي بعمليات إضافية مختلفة تتمثل في كل من التخزين، الاستدعاء، التحكم، السيطرة</a:t>
            </a:r>
            <a:endParaRPr lang="fr-FR" sz="2400" dirty="0"/>
          </a:p>
        </p:txBody>
      </p:sp>
      <p:sp>
        <p:nvSpPr>
          <p:cNvPr id="5" name="Rectangle 4"/>
          <p:cNvSpPr/>
          <p:nvPr/>
        </p:nvSpPr>
        <p:spPr>
          <a:xfrm>
            <a:off x="1919511" y="4060065"/>
            <a:ext cx="8915399" cy="2308324"/>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r" rtl="1"/>
            <a:r>
              <a:rPr lang="ar-DZ" sz="2400" b="1" dirty="0">
                <a:ea typeface="Times New Roman" panose="02020603050405020304" pitchFamily="18" charset="0"/>
                <a:cs typeface="Simplified Arabic" panose="02020603050405020304" pitchFamily="18" charset="-78"/>
              </a:rPr>
              <a:t>ثالثا. المخرجات: </a:t>
            </a:r>
            <a:r>
              <a:rPr lang="ar-DZ" sz="2400" dirty="0">
                <a:ea typeface="Times New Roman" panose="02020603050405020304" pitchFamily="18" charset="0"/>
                <a:cs typeface="Simplified Arabic" panose="02020603050405020304" pitchFamily="18" charset="-78"/>
              </a:rPr>
              <a:t>يمكن تصنيف مخرجات النظام المحاسبي إلى نوعين: مخرجات يومية روتينية ومخرجات التغذية العكسية</a:t>
            </a:r>
            <a:r>
              <a:rPr lang="ar-DZ" sz="2400" b="1" dirty="0">
                <a:ea typeface="Times New Roman" panose="02020603050405020304" pitchFamily="18" charset="0"/>
                <a:cs typeface="Simplified Arabic" panose="02020603050405020304" pitchFamily="18" charset="-78"/>
              </a:rPr>
              <a:t>، </a:t>
            </a:r>
            <a:r>
              <a:rPr lang="ar-DZ" sz="2400" dirty="0">
                <a:ea typeface="Times New Roman" panose="02020603050405020304" pitchFamily="18" charset="0"/>
                <a:cs typeface="Simplified Arabic" panose="02020603050405020304" pitchFamily="18" charset="-78"/>
              </a:rPr>
              <a:t>حيث يتضمن النوع الأول المخرجات اليومية الخاصة بتوثيق النشاط والمعلومات الروتينية العادية للوحدة الاقتصادية سواء مع أطراف وهيئات خارج الوحدة أو داخلها، مثل أوامر الشراء، محاضر الاستلام، وغيرها، أما النوع الثاني من المخرجات فهي مخرجات التغذية العكسية فتستخدم لتنظيم وإدارة وتقييم الأنشطة داخل الوحدة الاقتصادية</a:t>
            </a:r>
            <a:endParaRPr lang="fr-FR" sz="2400" dirty="0"/>
          </a:p>
        </p:txBody>
      </p:sp>
    </p:spTree>
    <p:extLst>
      <p:ext uri="{BB962C8B-B14F-4D97-AF65-F5344CB8AC3E}">
        <p14:creationId xmlns:p14="http://schemas.microsoft.com/office/powerpoint/2010/main" val="1979595154"/>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TotalTime>
  <Words>402</Words>
  <Application>Microsoft Office PowerPoint</Application>
  <PresentationFormat>Grand écran</PresentationFormat>
  <Paragraphs>30</Paragraphs>
  <Slides>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6</vt:i4>
      </vt:variant>
    </vt:vector>
  </HeadingPairs>
  <TitlesOfParts>
    <vt:vector size="14" baseType="lpstr">
      <vt:lpstr>Arial</vt:lpstr>
      <vt:lpstr>Calibri</vt:lpstr>
      <vt:lpstr>Century Gothic</vt:lpstr>
      <vt:lpstr>Simplified Arabic</vt:lpstr>
      <vt:lpstr>Tahoma</vt:lpstr>
      <vt:lpstr>Times New Roman</vt:lpstr>
      <vt:lpstr>Wingdings 3</vt:lpstr>
      <vt:lpstr>Brin</vt:lpstr>
      <vt:lpstr>بحث المحاسبة كنظام للمعلومات</vt:lpstr>
      <vt:lpstr>تمهيد</vt:lpstr>
      <vt:lpstr>تعريف نظام المعلومات المحاسبي</vt:lpstr>
      <vt:lpstr>مكونات نظام المعلومات المحاسبي</vt:lpstr>
      <vt:lpstr>وظائف نظام المعلومات المحاسبي</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بحث المحاسبة كنظام للمعلومات</dc:title>
  <dc:creator>Djarmouni</dc:creator>
  <cp:lastModifiedBy>Djarmouni</cp:lastModifiedBy>
  <cp:revision>11</cp:revision>
  <dcterms:created xsi:type="dcterms:W3CDTF">2022-09-30T10:38:35Z</dcterms:created>
  <dcterms:modified xsi:type="dcterms:W3CDTF">2022-09-30T11:03:32Z</dcterms:modified>
</cp:coreProperties>
</file>