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9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66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832" y="1930402"/>
            <a:ext cx="4965726" cy="443944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832" y="6369840"/>
            <a:ext cx="4965726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5750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6400783"/>
            <a:ext cx="4965725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9832" y="914401"/>
            <a:ext cx="4965726" cy="485422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7156433"/>
            <a:ext cx="4965725" cy="65828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987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2" y="1930400"/>
            <a:ext cx="4965726" cy="2641600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4876800"/>
            <a:ext cx="4965726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0643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056" y="1930400"/>
            <a:ext cx="4500787" cy="3097832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6133" y="5028232"/>
            <a:ext cx="4095869" cy="456232"/>
          </a:xfrm>
        </p:spPr>
        <p:txBody>
          <a:bodyPr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5800876"/>
            <a:ext cx="4965726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2" name="TextBox 11"/>
          <p:cNvSpPr txBox="1"/>
          <p:nvPr/>
        </p:nvSpPr>
        <p:spPr>
          <a:xfrm>
            <a:off x="505423" y="1295005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15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49768" y="3485050"/>
            <a:ext cx="451193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15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1734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2" y="4165601"/>
            <a:ext cx="4965726" cy="220424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369841"/>
            <a:ext cx="4965726" cy="11472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1959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126" y="2641600"/>
            <a:ext cx="16580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367106" y="3556000"/>
            <a:ext cx="164706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5128" y="2641600"/>
            <a:ext cx="1652066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179190" y="3556000"/>
            <a:ext cx="165800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2641600"/>
            <a:ext cx="16497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4008688" y="3556000"/>
            <a:ext cx="164974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96501" y="2844800"/>
            <a:ext cx="0" cy="52832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17273" y="2844800"/>
            <a:ext cx="0" cy="528917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9471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106" y="5667932"/>
            <a:ext cx="1654209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7106" y="2946400"/>
            <a:ext cx="1654209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367106" y="6436283"/>
            <a:ext cx="1654209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8344" y="5667932"/>
            <a:ext cx="1648850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188343" y="2946400"/>
            <a:ext cx="1648850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187582" y="6436282"/>
            <a:ext cx="1651034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08688" y="5667932"/>
            <a:ext cx="164974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008687" y="2946400"/>
            <a:ext cx="164974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4008619" y="6436279"/>
            <a:ext cx="1651928" cy="87891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096501" y="2844800"/>
            <a:ext cx="0" cy="52832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17273" y="2844800"/>
            <a:ext cx="0" cy="5289176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6630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992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2337" y="573619"/>
            <a:ext cx="986095" cy="7768167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7106" y="1030940"/>
            <a:ext cx="4176609" cy="731084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3880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627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900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3" y="3815646"/>
            <a:ext cx="4965725" cy="255419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2" y="6369841"/>
            <a:ext cx="4965726" cy="11472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26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0775" y="2747435"/>
            <a:ext cx="2473585" cy="559435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1482" y="2741458"/>
            <a:ext cx="2473586" cy="5600327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626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540000"/>
            <a:ext cx="247358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75" y="3352800"/>
            <a:ext cx="2473585" cy="498898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1482" y="2540000"/>
            <a:ext cx="2473585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1482" y="3352800"/>
            <a:ext cx="2473585" cy="498898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685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757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415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1930400"/>
            <a:ext cx="1913597" cy="19304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048" y="1930400"/>
            <a:ext cx="2923510" cy="6096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2" y="4172375"/>
            <a:ext cx="1913596" cy="38607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255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42" y="2472256"/>
            <a:ext cx="2865506" cy="2099744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10138" y="1524000"/>
            <a:ext cx="1800694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1" y="4876800"/>
            <a:ext cx="2861046" cy="18288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805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4724574" y="2235200"/>
            <a:ext cx="2114550" cy="3759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4267374" y="-609600"/>
            <a:ext cx="1200150" cy="2133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4724574" y="8128000"/>
            <a:ext cx="742950" cy="13208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15491" y="3556000"/>
            <a:ext cx="3143250" cy="5588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629841" y="3860800"/>
            <a:ext cx="1771650" cy="3149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5809233" y="0"/>
            <a:ext cx="514350" cy="14659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533" y="603624"/>
            <a:ext cx="5291535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0775" y="2737234"/>
            <a:ext cx="503374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5332317" y="2505054"/>
            <a:ext cx="1320799" cy="17149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3549228" y="4417854"/>
            <a:ext cx="5146393" cy="1714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824824" y="394315"/>
            <a:ext cx="471610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ts val="1380"/>
              </a:lnSpc>
            </a:pPr>
            <a:fld id="{81D60167-4931-47E6-BA6A-407CBD079E4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08615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  <p:sldLayoutId id="2147483777" r:id="rId18"/>
  </p:sldLayoutIdLst>
  <p:txStyles>
    <p:titleStyle>
      <a:lvl1pPr algn="l" defTabSz="342900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066800" y="1297752"/>
            <a:ext cx="4572000" cy="3166893"/>
          </a:xfrm>
          <a:prstGeom prst="rect">
            <a:avLst/>
          </a:prstGeom>
          <a:noFill/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1089025">
              <a:lnSpc>
                <a:spcPct val="100000"/>
              </a:lnSpc>
              <a:spcBef>
                <a:spcPts val="1875"/>
              </a:spcBef>
            </a:pPr>
            <a:r>
              <a:rPr sz="2800" spc="-5" dirty="0">
                <a:latin typeface="Calibri"/>
                <a:cs typeface="Calibri"/>
              </a:rPr>
              <a:t>Culture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determines…</a:t>
            </a:r>
          </a:p>
          <a:p>
            <a:pPr marL="445134" indent="-170815">
              <a:lnSpc>
                <a:spcPct val="100000"/>
              </a:lnSpc>
              <a:spcBef>
                <a:spcPts val="1664"/>
              </a:spcBef>
              <a:buFont typeface="Arial MT"/>
              <a:buChar char="•"/>
              <a:tabLst>
                <a:tab pos="445770" algn="l"/>
              </a:tabLst>
            </a:pPr>
            <a:r>
              <a:rPr sz="2000" spc="-10" dirty="0">
                <a:latin typeface="Calibri"/>
                <a:cs typeface="Calibri"/>
              </a:rPr>
              <a:t>Food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eat</a:t>
            </a:r>
            <a:endParaRPr sz="2000" dirty="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0"/>
              </a:spcBef>
              <a:buFont typeface="Arial MT"/>
              <a:buChar char="•"/>
              <a:tabLst>
                <a:tab pos="445770" algn="l"/>
              </a:tabLst>
            </a:pPr>
            <a:r>
              <a:rPr sz="2000" spc="-10" dirty="0">
                <a:latin typeface="Calibri"/>
                <a:cs typeface="Calibri"/>
              </a:rPr>
              <a:t>Clothing</a:t>
            </a:r>
            <a:endParaRPr sz="2000" dirty="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445770" algn="l"/>
              </a:tabLst>
            </a:pPr>
            <a:r>
              <a:rPr sz="2000" spc="-5" dirty="0">
                <a:latin typeface="Calibri"/>
                <a:cs typeface="Calibri"/>
              </a:rPr>
              <a:t>Music</a:t>
            </a:r>
            <a:endParaRPr sz="2000" dirty="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445770" algn="l"/>
              </a:tabLst>
            </a:pPr>
            <a:r>
              <a:rPr sz="2000" dirty="0">
                <a:latin typeface="Calibri"/>
                <a:cs typeface="Calibri"/>
              </a:rPr>
              <a:t>Games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we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play</a:t>
            </a:r>
            <a:endParaRPr sz="2000" dirty="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0"/>
              </a:spcBef>
              <a:buFont typeface="Arial MT"/>
              <a:buChar char="•"/>
              <a:tabLst>
                <a:tab pos="445770" algn="l"/>
              </a:tabLst>
            </a:pPr>
            <a:r>
              <a:rPr sz="2000" dirty="0">
                <a:latin typeface="Calibri"/>
                <a:cs typeface="Calibri"/>
              </a:rPr>
              <a:t>How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express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emotions</a:t>
            </a:r>
            <a:endParaRPr sz="2000" dirty="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0"/>
              </a:spcBef>
              <a:buFont typeface="Arial MT"/>
              <a:buChar char="•"/>
              <a:tabLst>
                <a:tab pos="445770" algn="l"/>
              </a:tabLst>
            </a:pPr>
            <a:r>
              <a:rPr sz="2000" spc="-5" dirty="0">
                <a:latin typeface="Calibri"/>
                <a:cs typeface="Calibri"/>
              </a:rPr>
              <a:t>What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 </a:t>
            </a:r>
            <a:r>
              <a:rPr sz="2000" dirty="0">
                <a:latin typeface="Calibri"/>
                <a:cs typeface="Calibri"/>
              </a:rPr>
              <a:t>good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bad</a:t>
            </a:r>
          </a:p>
          <a:p>
            <a:pPr marL="445134" indent="-170815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445770" algn="l"/>
              </a:tabLst>
            </a:pPr>
            <a:r>
              <a:rPr sz="2000" spc="-5" dirty="0">
                <a:latin typeface="Calibri"/>
                <a:cs typeface="Calibri"/>
              </a:rPr>
              <a:t>What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high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low </a:t>
            </a:r>
            <a:r>
              <a:rPr sz="2000" spc="-10" dirty="0">
                <a:latin typeface="Calibri"/>
                <a:cs typeface="Calibri"/>
              </a:rPr>
              <a:t>culture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(if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any)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Characteristics</a:t>
            </a:r>
            <a:r>
              <a:rPr spc="-60" dirty="0"/>
              <a:t> </a:t>
            </a:r>
            <a:r>
              <a:rPr spc="5" dirty="0"/>
              <a:t>of</a:t>
            </a:r>
            <a:r>
              <a:rPr spc="-65" dirty="0"/>
              <a:t> </a:t>
            </a:r>
            <a:r>
              <a:rPr spc="-5" dirty="0"/>
              <a:t>Culture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405255" y="1490598"/>
            <a:ext cx="405257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880" marR="5080" indent="-170815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183515" algn="l"/>
              </a:tabLst>
            </a:pPr>
            <a:r>
              <a:rPr sz="1800" b="1" spc="-5" dirty="0">
                <a:latin typeface="Arial"/>
                <a:cs typeface="Arial"/>
              </a:rPr>
              <a:t>Culture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varies</a:t>
            </a:r>
            <a:r>
              <a:rPr sz="1800" b="1" dirty="0">
                <a:latin typeface="Arial"/>
                <a:cs typeface="Arial"/>
              </a:rPr>
              <a:t> from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society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to 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society;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dirty="0">
                <a:latin typeface="Arial MT"/>
                <a:cs typeface="Arial MT"/>
              </a:rPr>
              <a:t>Every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society </a:t>
            </a:r>
            <a:r>
              <a:rPr sz="1800" spc="-5" dirty="0">
                <a:latin typeface="Arial MT"/>
                <a:cs typeface="Arial MT"/>
              </a:rPr>
              <a:t>has</a:t>
            </a:r>
            <a:r>
              <a:rPr sz="1800" spc="4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 culture </a:t>
            </a:r>
            <a:r>
              <a:rPr sz="1800" spc="-4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of </a:t>
            </a:r>
            <a:r>
              <a:rPr sz="1800" spc="-10" dirty="0">
                <a:latin typeface="Arial MT"/>
                <a:cs typeface="Arial MT"/>
              </a:rPr>
              <a:t>its </a:t>
            </a:r>
            <a:r>
              <a:rPr sz="1800" spc="-5" dirty="0">
                <a:latin typeface="Arial MT"/>
                <a:cs typeface="Arial MT"/>
              </a:rPr>
              <a:t>own. </a:t>
            </a:r>
            <a:r>
              <a:rPr sz="1800" dirty="0">
                <a:latin typeface="Arial MT"/>
                <a:cs typeface="Arial MT"/>
              </a:rPr>
              <a:t>It </a:t>
            </a:r>
            <a:r>
              <a:rPr sz="1800" spc="-10" dirty="0">
                <a:latin typeface="Arial MT"/>
                <a:cs typeface="Arial MT"/>
              </a:rPr>
              <a:t>differs </a:t>
            </a:r>
            <a:r>
              <a:rPr sz="1800" spc="-5" dirty="0">
                <a:latin typeface="Arial MT"/>
                <a:cs typeface="Arial MT"/>
              </a:rPr>
              <a:t>from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society </a:t>
            </a:r>
            <a:r>
              <a:rPr sz="1800" spc="-25" dirty="0">
                <a:latin typeface="Arial MT"/>
                <a:cs typeface="Arial MT"/>
              </a:rPr>
              <a:t>to </a:t>
            </a:r>
            <a:r>
              <a:rPr sz="1800" spc="-20" dirty="0">
                <a:latin typeface="Arial MT"/>
                <a:cs typeface="Arial MT"/>
              </a:rPr>
              <a:t> society.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Culture</a:t>
            </a:r>
            <a:r>
              <a:rPr sz="1800" dirty="0">
                <a:latin typeface="Arial MT"/>
                <a:cs typeface="Arial MT"/>
              </a:rPr>
              <a:t> of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every</a:t>
            </a:r>
            <a:r>
              <a:rPr sz="1800" dirty="0">
                <a:latin typeface="Arial MT"/>
                <a:cs typeface="Arial MT"/>
              </a:rPr>
              <a:t> society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is 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unique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to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itself.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Cultures</a:t>
            </a:r>
            <a:r>
              <a:rPr sz="1800" dirty="0">
                <a:latin typeface="Arial MT"/>
                <a:cs typeface="Arial MT"/>
              </a:rPr>
              <a:t> are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not </a:t>
            </a:r>
            <a:r>
              <a:rPr sz="1800" spc="-490" dirty="0">
                <a:latin typeface="Arial MT"/>
                <a:cs typeface="Arial MT"/>
              </a:rPr>
              <a:t> </a:t>
            </a:r>
            <a:r>
              <a:rPr sz="1800" spc="5" dirty="0">
                <a:latin typeface="Arial MT"/>
                <a:cs typeface="Arial MT"/>
              </a:rPr>
              <a:t>uniform.</a:t>
            </a:r>
            <a:endParaRPr sz="1800" dirty="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4572000" h="3429000">
                <a:moveTo>
                  <a:pt x="0" y="3429000"/>
                </a:moveTo>
                <a:lnTo>
                  <a:pt x="4572000" y="3429000"/>
                </a:lnTo>
                <a:lnTo>
                  <a:pt x="4572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ln w="1270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875"/>
              </a:spcBef>
            </a:pPr>
            <a:r>
              <a:rPr sz="2200" b="1" spc="-5" dirty="0">
                <a:solidFill>
                  <a:srgbClr val="CC0000"/>
                </a:solidFill>
                <a:latin typeface="Calibri"/>
                <a:cs typeface="Calibri"/>
              </a:rPr>
              <a:t>Components</a:t>
            </a:r>
            <a:r>
              <a:rPr sz="2200" b="1" spc="-35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C0000"/>
                </a:solidFill>
                <a:latin typeface="Calibri"/>
                <a:cs typeface="Calibri"/>
              </a:rPr>
              <a:t>of</a:t>
            </a:r>
            <a:r>
              <a:rPr sz="2200" b="1" spc="-20" dirty="0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CC0000"/>
                </a:solidFill>
                <a:latin typeface="Calibri"/>
                <a:cs typeface="Calibri"/>
              </a:rPr>
              <a:t>Culture</a:t>
            </a:r>
            <a:endParaRPr sz="2200" dirty="0">
              <a:latin typeface="Calibri"/>
              <a:cs typeface="Calibri"/>
            </a:endParaRPr>
          </a:p>
          <a:p>
            <a:pPr marL="445134" indent="-170815">
              <a:lnSpc>
                <a:spcPct val="100000"/>
              </a:lnSpc>
              <a:spcBef>
                <a:spcPts val="1910"/>
              </a:spcBef>
              <a:buChar char="•"/>
              <a:tabLst>
                <a:tab pos="445770" algn="l"/>
              </a:tabLst>
            </a:pPr>
            <a:r>
              <a:rPr sz="2000" spc="-40" dirty="0">
                <a:latin typeface="Arial MT"/>
                <a:cs typeface="Arial MT"/>
              </a:rPr>
              <a:t>Values</a:t>
            </a:r>
            <a:endParaRPr sz="2000" dirty="0">
              <a:latin typeface="Arial MT"/>
              <a:cs typeface="Arial MT"/>
            </a:endParaRPr>
          </a:p>
          <a:p>
            <a:pPr marL="445134" indent="-170815">
              <a:lnSpc>
                <a:spcPct val="100000"/>
              </a:lnSpc>
              <a:spcBef>
                <a:spcPts val="484"/>
              </a:spcBef>
              <a:buChar char="•"/>
              <a:tabLst>
                <a:tab pos="445770" algn="l"/>
              </a:tabLst>
            </a:pPr>
            <a:r>
              <a:rPr sz="2000" dirty="0">
                <a:latin typeface="Arial MT"/>
                <a:cs typeface="Arial MT"/>
              </a:rPr>
              <a:t>Norms</a:t>
            </a:r>
          </a:p>
          <a:p>
            <a:pPr marL="445134" indent="-170815">
              <a:lnSpc>
                <a:spcPct val="100000"/>
              </a:lnSpc>
              <a:spcBef>
                <a:spcPts val="480"/>
              </a:spcBef>
              <a:buChar char="•"/>
              <a:tabLst>
                <a:tab pos="445770" algn="l"/>
              </a:tabLst>
            </a:pPr>
            <a:r>
              <a:rPr sz="2000" spc="-15" dirty="0">
                <a:latin typeface="Arial MT"/>
                <a:cs typeface="Arial MT"/>
              </a:rPr>
              <a:t>Symbols</a:t>
            </a:r>
            <a:endParaRPr sz="2000" dirty="0">
              <a:latin typeface="Arial MT"/>
              <a:cs typeface="Arial MT"/>
            </a:endParaRPr>
          </a:p>
          <a:p>
            <a:pPr marL="445134" indent="-170815">
              <a:lnSpc>
                <a:spcPct val="100000"/>
              </a:lnSpc>
              <a:spcBef>
                <a:spcPts val="480"/>
              </a:spcBef>
              <a:buChar char="•"/>
              <a:tabLst>
                <a:tab pos="445770" algn="l"/>
              </a:tabLst>
            </a:pPr>
            <a:r>
              <a:rPr sz="2000" spc="-10" dirty="0">
                <a:latin typeface="Arial MT"/>
                <a:cs typeface="Arial MT"/>
              </a:rPr>
              <a:t>Language</a:t>
            </a:r>
            <a:endParaRPr sz="20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079689"/>
          </a:xfrm>
          <a:prstGeom prst="rect">
            <a:avLst/>
          </a:prstGeom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314325">
              <a:lnSpc>
                <a:spcPct val="100000"/>
              </a:lnSpc>
              <a:spcBef>
                <a:spcPts val="1875"/>
              </a:spcBef>
            </a:pPr>
            <a:r>
              <a:rPr sz="2200" spc="-5" dirty="0">
                <a:latin typeface="Calibri"/>
                <a:cs typeface="Calibri"/>
              </a:rPr>
              <a:t>MEANING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WORD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CULTURE</a:t>
            </a:r>
            <a:endParaRPr sz="2200" dirty="0">
              <a:latin typeface="Calibri"/>
              <a:cs typeface="Calibri"/>
            </a:endParaRPr>
          </a:p>
          <a:p>
            <a:pPr marL="445134" marR="463550" indent="-170815">
              <a:lnSpc>
                <a:spcPct val="100000"/>
              </a:lnSpc>
              <a:spcBef>
                <a:spcPts val="1885"/>
              </a:spcBef>
              <a:buFont typeface="Arial MT"/>
              <a:buChar char="•"/>
              <a:tabLst>
                <a:tab pos="445770" algn="l"/>
              </a:tabLst>
            </a:pPr>
            <a:r>
              <a:rPr sz="1500" spc="5" dirty="0">
                <a:latin typeface="Calibri"/>
                <a:cs typeface="Calibri"/>
              </a:rPr>
              <a:t>The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word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"culture"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derives</a:t>
            </a:r>
            <a:r>
              <a:rPr sz="1500" spc="-5" dirty="0">
                <a:latin typeface="Calibri"/>
                <a:cs typeface="Calibri"/>
              </a:rPr>
              <a:t> from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a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French</a:t>
            </a:r>
            <a:r>
              <a:rPr sz="1500" spc="-6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term, </a:t>
            </a:r>
            <a:r>
              <a:rPr sz="1500" spc="-3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which </a:t>
            </a:r>
            <a:r>
              <a:rPr sz="1500" spc="-5" dirty="0">
                <a:latin typeface="Calibri"/>
                <a:cs typeface="Calibri"/>
              </a:rPr>
              <a:t>in </a:t>
            </a:r>
            <a:r>
              <a:rPr sz="1500" spc="5" dirty="0">
                <a:latin typeface="Calibri"/>
                <a:cs typeface="Calibri"/>
              </a:rPr>
              <a:t>turn </a:t>
            </a:r>
            <a:r>
              <a:rPr sz="1500" spc="-10" dirty="0">
                <a:latin typeface="Calibri"/>
                <a:cs typeface="Calibri"/>
              </a:rPr>
              <a:t>derives </a:t>
            </a:r>
            <a:r>
              <a:rPr sz="1500" spc="-5" dirty="0">
                <a:latin typeface="Calibri"/>
                <a:cs typeface="Calibri"/>
              </a:rPr>
              <a:t>from </a:t>
            </a:r>
            <a:r>
              <a:rPr sz="1500" spc="5" dirty="0">
                <a:latin typeface="Calibri"/>
                <a:cs typeface="Calibri"/>
              </a:rPr>
              <a:t>the </a:t>
            </a:r>
            <a:r>
              <a:rPr sz="1500" spc="-10" dirty="0">
                <a:latin typeface="Calibri"/>
                <a:cs typeface="Calibri"/>
              </a:rPr>
              <a:t>Latin </a:t>
            </a:r>
            <a:r>
              <a:rPr sz="1500" spc="-5" dirty="0">
                <a:latin typeface="Calibri"/>
                <a:cs typeface="Calibri"/>
              </a:rPr>
              <a:t>"colere," </a:t>
            </a:r>
            <a:r>
              <a:rPr sz="1500" dirty="0">
                <a:latin typeface="Calibri"/>
                <a:cs typeface="Calibri"/>
              </a:rPr>
              <a:t> which means </a:t>
            </a:r>
            <a:r>
              <a:rPr sz="1500" spc="-10" dirty="0">
                <a:latin typeface="Calibri"/>
                <a:cs typeface="Calibri"/>
              </a:rPr>
              <a:t>to tend to </a:t>
            </a:r>
            <a:r>
              <a:rPr sz="1500" spc="5" dirty="0">
                <a:latin typeface="Calibri"/>
                <a:cs typeface="Calibri"/>
              </a:rPr>
              <a:t>the </a:t>
            </a:r>
            <a:r>
              <a:rPr sz="1500" dirty="0">
                <a:latin typeface="Calibri"/>
                <a:cs typeface="Calibri"/>
              </a:rPr>
              <a:t>earth and </a:t>
            </a:r>
            <a:r>
              <a:rPr sz="1500" spc="-30" dirty="0">
                <a:latin typeface="Calibri"/>
                <a:cs typeface="Calibri"/>
              </a:rPr>
              <a:t>grow, </a:t>
            </a:r>
            <a:r>
              <a:rPr sz="1500" dirty="0">
                <a:latin typeface="Calibri"/>
                <a:cs typeface="Calibri"/>
              </a:rPr>
              <a:t>or 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cultivation </a:t>
            </a:r>
            <a:r>
              <a:rPr sz="1500" dirty="0">
                <a:latin typeface="Calibri"/>
                <a:cs typeface="Calibri"/>
              </a:rPr>
              <a:t>and</a:t>
            </a:r>
            <a:r>
              <a:rPr sz="1500" spc="-5" dirty="0">
                <a:latin typeface="Calibri"/>
                <a:cs typeface="Calibri"/>
              </a:rPr>
              <a:t> nurture”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(Cristina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5" dirty="0">
                <a:latin typeface="Calibri"/>
                <a:cs typeface="Calibri"/>
              </a:rPr>
              <a:t>De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Rossi)</a:t>
            </a:r>
            <a:endParaRPr sz="1500" dirty="0">
              <a:latin typeface="Calibri"/>
              <a:cs typeface="Calibri"/>
            </a:endParaRPr>
          </a:p>
          <a:p>
            <a:pPr marL="445134" marR="555625" indent="-170815">
              <a:lnSpc>
                <a:spcPct val="100000"/>
              </a:lnSpc>
              <a:spcBef>
                <a:spcPts val="360"/>
              </a:spcBef>
              <a:buFont typeface="Arial MT"/>
              <a:buChar char="•"/>
              <a:tabLst>
                <a:tab pos="445770" algn="l"/>
              </a:tabLst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this </a:t>
            </a:r>
            <a:r>
              <a:rPr sz="1500" dirty="0">
                <a:latin typeface="Calibri"/>
                <a:cs typeface="Calibri"/>
              </a:rPr>
              <a:t>sense </a:t>
            </a:r>
            <a:r>
              <a:rPr sz="1500" spc="-5" dirty="0">
                <a:latin typeface="Calibri"/>
                <a:cs typeface="Calibri"/>
              </a:rPr>
              <a:t>culture is </a:t>
            </a:r>
            <a:r>
              <a:rPr sz="1500" spc="5" dirty="0">
                <a:latin typeface="Calibri"/>
                <a:cs typeface="Calibri"/>
              </a:rPr>
              <a:t>the </a:t>
            </a:r>
            <a:r>
              <a:rPr sz="1500" dirty="0">
                <a:latin typeface="Calibri"/>
                <a:cs typeface="Calibri"/>
              </a:rPr>
              <a:t>man-made 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environment </a:t>
            </a:r>
            <a:r>
              <a:rPr sz="1500" dirty="0">
                <a:latin typeface="Calibri"/>
                <a:cs typeface="Calibri"/>
              </a:rPr>
              <a:t>and </a:t>
            </a:r>
            <a:r>
              <a:rPr sz="1500" spc="5" dirty="0">
                <a:latin typeface="Calibri"/>
                <a:cs typeface="Calibri"/>
              </a:rPr>
              <a:t>the </a:t>
            </a:r>
            <a:r>
              <a:rPr sz="1500" spc="-5" dirty="0">
                <a:latin typeface="Calibri"/>
                <a:cs typeface="Calibri"/>
              </a:rPr>
              <a:t>people </a:t>
            </a:r>
            <a:r>
              <a:rPr sz="1500" spc="-10" dirty="0">
                <a:latin typeface="Calibri"/>
                <a:cs typeface="Calibri"/>
              </a:rPr>
              <a:t>living </a:t>
            </a:r>
            <a:r>
              <a:rPr sz="1500" spc="-5" dirty="0">
                <a:latin typeface="Calibri"/>
                <a:cs typeface="Calibri"/>
              </a:rPr>
              <a:t>in </a:t>
            </a:r>
            <a:r>
              <a:rPr sz="1500" spc="5" dirty="0">
                <a:latin typeface="Calibri"/>
                <a:cs typeface="Calibri"/>
              </a:rPr>
              <a:t>a </a:t>
            </a:r>
            <a:r>
              <a:rPr sz="1500" dirty="0">
                <a:latin typeface="Calibri"/>
                <a:cs typeface="Calibri"/>
              </a:rPr>
              <a:t>society </a:t>
            </a:r>
            <a:r>
              <a:rPr sz="1500" spc="-3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actually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grow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their </a:t>
            </a:r>
            <a:r>
              <a:rPr sz="1500" spc="-15" dirty="0">
                <a:latin typeface="Calibri"/>
                <a:cs typeface="Calibri"/>
              </a:rPr>
              <a:t>way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of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-20" dirty="0">
                <a:latin typeface="Calibri"/>
                <a:cs typeface="Calibri"/>
              </a:rPr>
              <a:t>life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over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time.</a:t>
            </a:r>
            <a:endParaRPr sz="1500" dirty="0">
              <a:latin typeface="Calibri"/>
              <a:cs typeface="Calibri"/>
            </a:endParaRPr>
          </a:p>
          <a:p>
            <a:pPr marL="445134" marR="673100" indent="-170815">
              <a:lnSpc>
                <a:spcPct val="100000"/>
              </a:lnSpc>
              <a:spcBef>
                <a:spcPts val="365"/>
              </a:spcBef>
              <a:buFont typeface="Arial MT"/>
              <a:buChar char="•"/>
              <a:tabLst>
                <a:tab pos="445770" algn="l"/>
              </a:tabLst>
            </a:pPr>
            <a:r>
              <a:rPr sz="1500" spc="-15" dirty="0">
                <a:latin typeface="Calibri"/>
                <a:cs typeface="Calibri"/>
              </a:rPr>
              <a:t>Western </a:t>
            </a:r>
            <a:r>
              <a:rPr sz="1500" spc="-5" dirty="0">
                <a:latin typeface="Calibri"/>
                <a:cs typeface="Calibri"/>
              </a:rPr>
              <a:t>culture, European culture, Pakistani </a:t>
            </a:r>
            <a:r>
              <a:rPr sz="1500" spc="-325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culture,</a:t>
            </a:r>
            <a:r>
              <a:rPr sz="1500" spc="-2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Pakhtoon</a:t>
            </a:r>
            <a:r>
              <a:rPr sz="1500" spc="-30" dirty="0">
                <a:latin typeface="Calibri"/>
                <a:cs typeface="Calibri"/>
              </a:rPr>
              <a:t> </a:t>
            </a:r>
            <a:r>
              <a:rPr sz="1500" spc="-5" dirty="0">
                <a:latin typeface="Calibri"/>
                <a:cs typeface="Calibri"/>
              </a:rPr>
              <a:t>culture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etc</a:t>
            </a:r>
            <a:endParaRPr sz="15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2870145"/>
          </a:xfrm>
          <a:prstGeom prst="rect">
            <a:avLst/>
          </a:prstGeom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875"/>
              </a:spcBef>
            </a:pPr>
            <a:r>
              <a:rPr sz="2200" spc="-5" dirty="0">
                <a:latin typeface="Calibri"/>
                <a:cs typeface="Calibri"/>
              </a:rPr>
              <a:t>INTRODUCTION</a:t>
            </a:r>
            <a:endParaRPr sz="2200" dirty="0">
              <a:latin typeface="Calibri"/>
              <a:cs typeface="Calibri"/>
            </a:endParaRPr>
          </a:p>
          <a:p>
            <a:pPr marL="503555" indent="-228600">
              <a:lnSpc>
                <a:spcPts val="1630"/>
              </a:lnSpc>
              <a:spcBef>
                <a:spcPts val="1375"/>
              </a:spcBef>
              <a:buChar char="•"/>
              <a:tabLst>
                <a:tab pos="502920" algn="l"/>
                <a:tab pos="503555" algn="l"/>
              </a:tabLst>
            </a:pPr>
            <a:r>
              <a:rPr sz="1600" spc="-5" dirty="0">
                <a:latin typeface="Arial MT"/>
                <a:cs typeface="Arial MT"/>
              </a:rPr>
              <a:t>Culture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is the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ways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 </a:t>
            </a:r>
            <a:r>
              <a:rPr sz="1600" dirty="0">
                <a:latin typeface="Arial MT"/>
                <a:cs typeface="Arial MT"/>
              </a:rPr>
              <a:t>thinking,</a:t>
            </a:r>
            <a:r>
              <a:rPr sz="1600" spc="-6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the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ways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</a:t>
            </a:r>
            <a:endParaRPr sz="1600" dirty="0">
              <a:latin typeface="Arial MT"/>
              <a:cs typeface="Arial MT"/>
            </a:endParaRPr>
          </a:p>
          <a:p>
            <a:pPr marL="503555">
              <a:lnSpc>
                <a:spcPts val="1345"/>
              </a:lnSpc>
            </a:pPr>
            <a:r>
              <a:rPr sz="1600" dirty="0">
                <a:latin typeface="Arial MT"/>
                <a:cs typeface="Arial MT"/>
              </a:rPr>
              <a:t>acting,</a:t>
            </a:r>
            <a:r>
              <a:rPr sz="1600" spc="-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and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the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material</a:t>
            </a:r>
            <a:r>
              <a:rPr sz="1600" spc="-7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objects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that</a:t>
            </a:r>
            <a:endParaRPr sz="1600" dirty="0">
              <a:latin typeface="Arial MT"/>
              <a:cs typeface="Arial MT"/>
            </a:endParaRPr>
          </a:p>
          <a:p>
            <a:pPr marL="503555">
              <a:lnSpc>
                <a:spcPts val="1535"/>
              </a:lnSpc>
            </a:pPr>
            <a:r>
              <a:rPr sz="1600" spc="-5" dirty="0">
                <a:latin typeface="Arial MT"/>
                <a:cs typeface="Arial MT"/>
              </a:rPr>
              <a:t>together</a:t>
            </a:r>
            <a:r>
              <a:rPr sz="1600" spc="-5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form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a </a:t>
            </a:r>
            <a:r>
              <a:rPr sz="1600" spc="-10" dirty="0">
                <a:latin typeface="Arial MT"/>
                <a:cs typeface="Arial MT"/>
              </a:rPr>
              <a:t>people’s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way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 </a:t>
            </a:r>
            <a:r>
              <a:rPr sz="1600" dirty="0">
                <a:latin typeface="Arial MT"/>
                <a:cs typeface="Arial MT"/>
              </a:rPr>
              <a:t>life.</a:t>
            </a:r>
          </a:p>
          <a:p>
            <a:pPr marL="503555" indent="-228600">
              <a:lnSpc>
                <a:spcPts val="1535"/>
              </a:lnSpc>
              <a:buChar char="•"/>
              <a:tabLst>
                <a:tab pos="502920" algn="l"/>
                <a:tab pos="503555" algn="l"/>
              </a:tabLst>
            </a:pPr>
            <a:r>
              <a:rPr sz="1600" spc="-5" dirty="0">
                <a:latin typeface="Arial MT"/>
                <a:cs typeface="Arial MT"/>
              </a:rPr>
              <a:t>Culture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is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NOT</a:t>
            </a:r>
            <a:r>
              <a:rPr sz="1600" spc="-4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society-culture</a:t>
            </a:r>
            <a:r>
              <a:rPr sz="1600" spc="-10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a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blueprint</a:t>
            </a:r>
            <a:endParaRPr sz="1600" dirty="0">
              <a:latin typeface="Arial MT"/>
              <a:cs typeface="Arial MT"/>
            </a:endParaRPr>
          </a:p>
          <a:p>
            <a:pPr marL="503555">
              <a:lnSpc>
                <a:spcPts val="1345"/>
              </a:lnSpc>
            </a:pPr>
            <a:r>
              <a:rPr sz="1600" dirty="0">
                <a:latin typeface="Arial MT"/>
                <a:cs typeface="Arial MT"/>
              </a:rPr>
              <a:t>for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how </a:t>
            </a:r>
            <a:r>
              <a:rPr sz="1600" spc="-15" dirty="0">
                <a:latin typeface="Arial MT"/>
                <a:cs typeface="Arial MT"/>
              </a:rPr>
              <a:t>we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live,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think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and</a:t>
            </a:r>
            <a:r>
              <a:rPr sz="1600" dirty="0">
                <a:latin typeface="Arial MT"/>
                <a:cs typeface="Arial MT"/>
              </a:rPr>
              <a:t> act,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while</a:t>
            </a:r>
            <a:r>
              <a:rPr sz="1600" dirty="0">
                <a:latin typeface="Arial MT"/>
                <a:cs typeface="Arial MT"/>
              </a:rPr>
              <a:t> society</a:t>
            </a:r>
          </a:p>
          <a:p>
            <a:pPr marL="503555" marR="476884">
              <a:lnSpc>
                <a:spcPct val="70000"/>
              </a:lnSpc>
              <a:spcBef>
                <a:spcPts val="290"/>
              </a:spcBef>
            </a:pPr>
            <a:r>
              <a:rPr sz="1600" dirty="0">
                <a:latin typeface="Arial MT"/>
                <a:cs typeface="Arial MT"/>
              </a:rPr>
              <a:t>is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a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group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people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within </a:t>
            </a:r>
            <a:r>
              <a:rPr sz="1600" dirty="0">
                <a:latin typeface="Arial MT"/>
                <a:cs typeface="Arial MT"/>
              </a:rPr>
              <a:t>a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geographic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area.</a:t>
            </a:r>
            <a:endParaRPr sz="1600" dirty="0">
              <a:latin typeface="Arial MT"/>
              <a:cs typeface="Arial MT"/>
            </a:endParaRPr>
          </a:p>
          <a:p>
            <a:pPr marL="503555" marR="311150" indent="-228600">
              <a:lnSpc>
                <a:spcPct val="70000"/>
              </a:lnSpc>
              <a:spcBef>
                <a:spcPts val="385"/>
              </a:spcBef>
              <a:buFont typeface="Arial MT"/>
              <a:buChar char="•"/>
              <a:tabLst>
                <a:tab pos="502920" algn="l"/>
                <a:tab pos="503555" algn="l"/>
              </a:tabLst>
            </a:pPr>
            <a:r>
              <a:rPr sz="1600" b="1" spc="-10" dirty="0">
                <a:latin typeface="Calibri"/>
                <a:cs typeface="Calibri"/>
              </a:rPr>
              <a:t>Culture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includes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traditions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we inherit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pass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on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to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next </a:t>
            </a:r>
            <a:r>
              <a:rPr sz="1600" spc="-15" dirty="0">
                <a:latin typeface="Calibri"/>
                <a:cs typeface="Calibri"/>
              </a:rPr>
              <a:t>generation</a:t>
            </a:r>
            <a:endParaRPr sz="1600" dirty="0">
              <a:latin typeface="Calibri"/>
              <a:cs typeface="Calibri"/>
            </a:endParaRPr>
          </a:p>
          <a:p>
            <a:pPr marL="503555" indent="-228600">
              <a:lnSpc>
                <a:spcPts val="1440"/>
              </a:lnSpc>
              <a:buFont typeface="Arial MT"/>
              <a:buChar char="•"/>
              <a:tabLst>
                <a:tab pos="502920" algn="l"/>
                <a:tab pos="503555" algn="l"/>
              </a:tabLst>
            </a:pPr>
            <a:r>
              <a:rPr sz="1600" b="1" spc="-5" dirty="0">
                <a:latin typeface="Calibri"/>
                <a:cs typeface="Calibri"/>
              </a:rPr>
              <a:t>Culture</a:t>
            </a:r>
            <a:r>
              <a:rPr sz="1600" spc="-5" dirty="0">
                <a:latin typeface="Calibri"/>
                <a:cs typeface="Calibri"/>
              </a:rPr>
              <a:t>: </a:t>
            </a:r>
            <a:r>
              <a:rPr sz="1600" spc="-15" dirty="0">
                <a:latin typeface="Calibri"/>
                <a:cs typeface="Calibri"/>
              </a:rPr>
              <a:t>totality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our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shared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language,</a:t>
            </a:r>
            <a:endParaRPr sz="1600" dirty="0">
              <a:latin typeface="Calibri"/>
              <a:cs typeface="Calibri"/>
            </a:endParaRPr>
          </a:p>
          <a:p>
            <a:pPr marL="503555">
              <a:lnSpc>
                <a:spcPts val="1635"/>
              </a:lnSpc>
            </a:pPr>
            <a:r>
              <a:rPr sz="1600" spc="-10" dirty="0">
                <a:latin typeface="Calibri"/>
                <a:cs typeface="Calibri"/>
              </a:rPr>
              <a:t>knowledge,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material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objects,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behavior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1180465">
              <a:lnSpc>
                <a:spcPct val="100000"/>
              </a:lnSpc>
              <a:spcBef>
                <a:spcPts val="1875"/>
              </a:spcBef>
            </a:pPr>
            <a:r>
              <a:rPr sz="2200" spc="-5" dirty="0">
                <a:latin typeface="Calibri"/>
                <a:cs typeface="Calibri"/>
              </a:rPr>
              <a:t>DEFINING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CULTURE</a:t>
            </a:r>
            <a:endParaRPr sz="2200" dirty="0">
              <a:latin typeface="Calibri"/>
              <a:cs typeface="Calibri"/>
            </a:endParaRPr>
          </a:p>
          <a:p>
            <a:pPr marL="445134" marR="303530" indent="-170815">
              <a:lnSpc>
                <a:spcPct val="90000"/>
              </a:lnSpc>
              <a:spcBef>
                <a:spcPts val="1855"/>
              </a:spcBef>
              <a:buFont typeface="Arial MT"/>
              <a:buChar char="•"/>
              <a:tabLst>
                <a:tab pos="445770" algn="l"/>
              </a:tabLst>
            </a:pPr>
            <a:r>
              <a:rPr sz="1600" spc="-10" dirty="0">
                <a:latin typeface="Calibri"/>
                <a:cs typeface="Calibri"/>
              </a:rPr>
              <a:t>Culture</a:t>
            </a:r>
            <a:r>
              <a:rPr sz="1600" spc="5" dirty="0">
                <a:latin typeface="Calibri"/>
                <a:cs typeface="Calibri"/>
              </a:rPr>
              <a:t> …</a:t>
            </a:r>
            <a:r>
              <a:rPr sz="1600" spc="-5" dirty="0">
                <a:latin typeface="Calibri"/>
                <a:cs typeface="Calibri"/>
              </a:rPr>
              <a:t> is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that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complex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whole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which 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includes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knowledge,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belief,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arts,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morals,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laws,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customs,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10" dirty="0">
                <a:latin typeface="Calibri"/>
                <a:cs typeface="Calibri"/>
              </a:rPr>
              <a:t> any other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capabilities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habits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acquired </a:t>
            </a:r>
            <a:r>
              <a:rPr sz="1600" dirty="0">
                <a:latin typeface="Calibri"/>
                <a:cs typeface="Calibri"/>
              </a:rPr>
              <a:t>by </a:t>
            </a:r>
            <a:r>
              <a:rPr sz="1600" spc="5" dirty="0">
                <a:latin typeface="Calibri"/>
                <a:cs typeface="Calibri"/>
              </a:rPr>
              <a:t>man </a:t>
            </a:r>
            <a:r>
              <a:rPr sz="1600" dirty="0">
                <a:latin typeface="Calibri"/>
                <a:cs typeface="Calibri"/>
              </a:rPr>
              <a:t>as </a:t>
            </a:r>
            <a:r>
              <a:rPr sz="1600" spc="5" dirty="0">
                <a:latin typeface="Calibri"/>
                <a:cs typeface="Calibri"/>
              </a:rPr>
              <a:t>a </a:t>
            </a:r>
            <a:r>
              <a:rPr sz="1600" dirty="0">
                <a:latin typeface="Calibri"/>
                <a:cs typeface="Calibri"/>
              </a:rPr>
              <a:t>member </a:t>
            </a:r>
            <a:r>
              <a:rPr sz="1600" spc="-5" dirty="0">
                <a:latin typeface="Calibri"/>
                <a:cs typeface="Calibri"/>
              </a:rPr>
              <a:t>of </a:t>
            </a:r>
            <a:r>
              <a:rPr sz="1600" spc="-20" dirty="0">
                <a:latin typeface="Calibri"/>
                <a:cs typeface="Calibri"/>
              </a:rPr>
              <a:t>society. </a:t>
            </a:r>
            <a:r>
              <a:rPr sz="1600" spc="-15" dirty="0">
                <a:latin typeface="Calibri"/>
                <a:cs typeface="Calibri"/>
              </a:rPr>
              <a:t> (Edward </a:t>
            </a:r>
            <a:r>
              <a:rPr sz="1600" spc="-5" dirty="0">
                <a:latin typeface="Calibri"/>
                <a:cs typeface="Calibri"/>
              </a:rPr>
              <a:t>B.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Taylor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,1871:1)</a:t>
            </a:r>
          </a:p>
          <a:p>
            <a:pPr marL="445134" marR="367665" indent="-170815">
              <a:lnSpc>
                <a:spcPct val="90100"/>
              </a:lnSpc>
              <a:spcBef>
                <a:spcPts val="385"/>
              </a:spcBef>
              <a:buFont typeface="Arial MT"/>
              <a:buChar char="•"/>
              <a:tabLst>
                <a:tab pos="445770" algn="l"/>
              </a:tabLst>
            </a:pPr>
            <a:r>
              <a:rPr sz="1600" spc="-10" dirty="0">
                <a:latin typeface="Calibri"/>
                <a:cs typeface="Calibri"/>
              </a:rPr>
              <a:t>Culture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ways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thinking,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ways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 </a:t>
            </a:r>
            <a:r>
              <a:rPr sz="1600" dirty="0">
                <a:latin typeface="Calibri"/>
                <a:cs typeface="Calibri"/>
              </a:rPr>
              <a:t> acting,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10" dirty="0">
                <a:latin typeface="Calibri"/>
                <a:cs typeface="Calibri"/>
              </a:rPr>
              <a:t> material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objects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that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together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form</a:t>
            </a:r>
            <a:r>
              <a:rPr sz="1600" spc="5" dirty="0">
                <a:latin typeface="Calibri"/>
                <a:cs typeface="Calibri"/>
              </a:rPr>
              <a:t> a</a:t>
            </a:r>
            <a:r>
              <a:rPr sz="1600" spc="-15" dirty="0">
                <a:latin typeface="Calibri"/>
                <a:cs typeface="Calibri"/>
              </a:rPr>
              <a:t> people’s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way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life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(Macionis,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2012: 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54).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2905283"/>
          </a:xfrm>
          <a:prstGeom prst="rect">
            <a:avLst/>
          </a:prstGeom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1207770">
              <a:lnSpc>
                <a:spcPct val="100000"/>
              </a:lnSpc>
              <a:spcBef>
                <a:spcPts val="1875"/>
              </a:spcBef>
            </a:pPr>
            <a:r>
              <a:rPr sz="2200" dirty="0">
                <a:latin typeface="Calibri"/>
                <a:cs typeface="Calibri"/>
              </a:rPr>
              <a:t>TYPES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CULTURE</a:t>
            </a:r>
            <a:endParaRPr sz="2200" dirty="0">
              <a:latin typeface="Calibri"/>
              <a:cs typeface="Calibri"/>
            </a:endParaRPr>
          </a:p>
          <a:p>
            <a:pPr marL="445134" marR="393065" indent="-170815">
              <a:lnSpc>
                <a:spcPct val="100000"/>
              </a:lnSpc>
              <a:spcBef>
                <a:spcPts val="1855"/>
              </a:spcBef>
              <a:buFont typeface="Arial MT"/>
              <a:buChar char="•"/>
              <a:tabLst>
                <a:tab pos="445770" algn="l"/>
              </a:tabLst>
            </a:pPr>
            <a:r>
              <a:rPr sz="1600" b="1" spc="-10" dirty="0">
                <a:latin typeface="Calibri"/>
                <a:cs typeface="Calibri"/>
              </a:rPr>
              <a:t>Material culture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 </a:t>
            </a:r>
            <a:r>
              <a:rPr sz="1600" spc="-10" dirty="0">
                <a:latin typeface="Calibri"/>
                <a:cs typeface="Calibri"/>
              </a:rPr>
              <a:t>component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culture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that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consists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-15" dirty="0">
                <a:latin typeface="Calibri"/>
                <a:cs typeface="Calibri"/>
              </a:rPr>
              <a:t> physical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or </a:t>
            </a:r>
            <a:r>
              <a:rPr sz="1600" spc="-10" dirty="0">
                <a:latin typeface="Calibri"/>
                <a:cs typeface="Calibri"/>
              </a:rPr>
              <a:t>tangible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creations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(such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as</a:t>
            </a:r>
            <a:r>
              <a:rPr sz="1600" spc="-5" dirty="0">
                <a:latin typeface="Calibri"/>
                <a:cs typeface="Calibri"/>
              </a:rPr>
              <a:t> clothing,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shelter</a:t>
            </a:r>
            <a:r>
              <a:rPr sz="1600" spc="-30" dirty="0">
                <a:latin typeface="Calibri"/>
                <a:cs typeface="Calibri"/>
              </a:rPr>
              <a:t>,</a:t>
            </a:r>
            <a:r>
              <a:rPr sz="1600" spc="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art)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that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members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10" dirty="0">
                <a:latin typeface="Calibri"/>
                <a:cs typeface="Calibri"/>
              </a:rPr>
              <a:t> society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make,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use,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and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share.</a:t>
            </a:r>
            <a:endParaRPr sz="1600" dirty="0">
              <a:latin typeface="Calibri"/>
              <a:cs typeface="Calibri"/>
            </a:endParaRPr>
          </a:p>
          <a:p>
            <a:pPr marL="445134" marR="343535" indent="-170815">
              <a:lnSpc>
                <a:spcPct val="100000"/>
              </a:lnSpc>
              <a:spcBef>
                <a:spcPts val="390"/>
              </a:spcBef>
              <a:buFont typeface="Arial MT"/>
              <a:buChar char="•"/>
              <a:tabLst>
                <a:tab pos="445770" algn="l"/>
              </a:tabLst>
            </a:pPr>
            <a:r>
              <a:rPr sz="1600" b="1" spc="-5" dirty="0">
                <a:latin typeface="Calibri"/>
                <a:cs typeface="Calibri"/>
              </a:rPr>
              <a:t>Nonmaterial</a:t>
            </a:r>
            <a:r>
              <a:rPr sz="1600" b="1" spc="-4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culture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10" dirty="0">
                <a:latin typeface="Calibri"/>
                <a:cs typeface="Calibri"/>
              </a:rPr>
              <a:t> component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culture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that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consists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the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intangible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human 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creations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of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society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(such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as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attitudes,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beliefs, </a:t>
            </a:r>
            <a:r>
              <a:rPr sz="1600" spc="-3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values)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that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influence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people’s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30" dirty="0">
                <a:latin typeface="Calibri"/>
                <a:cs typeface="Calibri"/>
              </a:rPr>
              <a:t>behavior.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2966838"/>
          </a:xfrm>
          <a:prstGeom prst="rect">
            <a:avLst/>
          </a:prstGeom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875"/>
              </a:spcBef>
            </a:pPr>
            <a:r>
              <a:rPr sz="2200" spc="-5" dirty="0">
                <a:latin typeface="Calibri"/>
                <a:cs typeface="Calibri"/>
              </a:rPr>
              <a:t>Characteristics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of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Culture</a:t>
            </a:r>
            <a:endParaRPr sz="2200" dirty="0">
              <a:latin typeface="Calibri"/>
              <a:cs typeface="Calibri"/>
            </a:endParaRPr>
          </a:p>
          <a:p>
            <a:pPr marL="445134" marR="261620" indent="-170815" algn="just">
              <a:lnSpc>
                <a:spcPct val="80000"/>
              </a:lnSpc>
              <a:spcBef>
                <a:spcPts val="1935"/>
              </a:spcBef>
              <a:buFont typeface="Arial MT"/>
              <a:buChar char="•"/>
              <a:tabLst>
                <a:tab pos="445770" algn="l"/>
              </a:tabLst>
            </a:pPr>
            <a:r>
              <a:rPr sz="1500" b="1" dirty="0">
                <a:latin typeface="Arial"/>
                <a:cs typeface="Arial"/>
              </a:rPr>
              <a:t>Culture</a:t>
            </a:r>
            <a:r>
              <a:rPr sz="1500" b="1" spc="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is</a:t>
            </a:r>
            <a:r>
              <a:rPr sz="1500" b="1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learnt;</a:t>
            </a:r>
            <a:r>
              <a:rPr sz="1500" b="1" dirty="0">
                <a:latin typeface="Arial"/>
                <a:cs typeface="Arial"/>
              </a:rPr>
              <a:t> </a:t>
            </a:r>
            <a:r>
              <a:rPr sz="1500" spc="-10" dirty="0">
                <a:latin typeface="Arial MT"/>
                <a:cs typeface="Arial MT"/>
              </a:rPr>
              <a:t>Culture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is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not</a:t>
            </a:r>
            <a:r>
              <a:rPr sz="1500" spc="-5" dirty="0">
                <a:latin typeface="Arial MT"/>
                <a:cs typeface="Arial MT"/>
              </a:rPr>
              <a:t> inherited 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15" dirty="0">
                <a:latin typeface="Arial MT"/>
                <a:cs typeface="Arial MT"/>
              </a:rPr>
              <a:t>biologically,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but </a:t>
            </a:r>
            <a:r>
              <a:rPr sz="1500" spc="-10" dirty="0">
                <a:latin typeface="Arial MT"/>
                <a:cs typeface="Arial MT"/>
              </a:rPr>
              <a:t>learnt</a:t>
            </a:r>
            <a:r>
              <a:rPr sz="1500" spc="39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socially </a:t>
            </a:r>
            <a:r>
              <a:rPr sz="1500" dirty="0">
                <a:latin typeface="Arial MT"/>
                <a:cs typeface="Arial MT"/>
              </a:rPr>
              <a:t>by man. </a:t>
            </a:r>
            <a:r>
              <a:rPr sz="1500" spc="-5" dirty="0">
                <a:latin typeface="Arial MT"/>
                <a:cs typeface="Arial MT"/>
              </a:rPr>
              <a:t>It</a:t>
            </a:r>
            <a:r>
              <a:rPr sz="1500" spc="405" dirty="0">
                <a:latin typeface="Arial MT"/>
                <a:cs typeface="Arial MT"/>
              </a:rPr>
              <a:t> </a:t>
            </a:r>
            <a:r>
              <a:rPr sz="1500" spc="-25" dirty="0">
                <a:latin typeface="Arial MT"/>
                <a:cs typeface="Arial MT"/>
              </a:rPr>
              <a:t>is 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not an </a:t>
            </a:r>
            <a:r>
              <a:rPr sz="1500" spc="-10" dirty="0">
                <a:latin typeface="Arial MT"/>
                <a:cs typeface="Arial MT"/>
              </a:rPr>
              <a:t>inborn </a:t>
            </a:r>
            <a:r>
              <a:rPr sz="1500" spc="-20" dirty="0">
                <a:latin typeface="Arial MT"/>
                <a:cs typeface="Arial MT"/>
              </a:rPr>
              <a:t>tendency. </a:t>
            </a:r>
            <a:r>
              <a:rPr sz="1500" spc="-5" dirty="0">
                <a:latin typeface="Arial MT"/>
                <a:cs typeface="Arial MT"/>
              </a:rPr>
              <a:t>There </a:t>
            </a:r>
            <a:r>
              <a:rPr sz="1500" spc="-10" dirty="0">
                <a:latin typeface="Arial MT"/>
                <a:cs typeface="Arial MT"/>
              </a:rPr>
              <a:t>is no </a:t>
            </a:r>
            <a:r>
              <a:rPr sz="1500" dirty="0">
                <a:latin typeface="Arial MT"/>
                <a:cs typeface="Arial MT"/>
              </a:rPr>
              <a:t>cultural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instinct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as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such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culture</a:t>
            </a:r>
            <a:r>
              <a:rPr sz="1500" dirty="0">
                <a:latin typeface="Arial MT"/>
                <a:cs typeface="Arial MT"/>
              </a:rPr>
              <a:t> is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often</a:t>
            </a:r>
            <a:r>
              <a:rPr sz="1500" spc="40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“Learned 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15" dirty="0">
                <a:latin typeface="Arial MT"/>
                <a:cs typeface="Arial MT"/>
              </a:rPr>
              <a:t>ways</a:t>
            </a:r>
            <a:r>
              <a:rPr sz="1500" spc="4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of</a:t>
            </a:r>
            <a:r>
              <a:rPr sz="1500" spc="-2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behavior”.</a:t>
            </a:r>
          </a:p>
          <a:p>
            <a:pPr marL="445134" marR="260350" indent="-170815" algn="just">
              <a:lnSpc>
                <a:spcPct val="80000"/>
              </a:lnSpc>
              <a:spcBef>
                <a:spcPts val="360"/>
              </a:spcBef>
              <a:buFont typeface="Arial MT"/>
              <a:buChar char="•"/>
              <a:tabLst>
                <a:tab pos="445770" algn="l"/>
              </a:tabLst>
            </a:pPr>
            <a:r>
              <a:rPr sz="1500" b="1" dirty="0">
                <a:latin typeface="Arial"/>
                <a:cs typeface="Arial"/>
              </a:rPr>
              <a:t>Culture </a:t>
            </a:r>
            <a:r>
              <a:rPr sz="1500" b="1" spc="10" dirty="0">
                <a:latin typeface="Arial"/>
                <a:cs typeface="Arial"/>
              </a:rPr>
              <a:t>is </a:t>
            </a:r>
            <a:r>
              <a:rPr sz="1500" b="1" spc="-5" dirty="0">
                <a:latin typeface="Arial"/>
                <a:cs typeface="Arial"/>
              </a:rPr>
              <a:t>social; </a:t>
            </a:r>
            <a:r>
              <a:rPr sz="1500" spc="-5" dirty="0">
                <a:latin typeface="Arial MT"/>
                <a:cs typeface="Arial MT"/>
              </a:rPr>
              <a:t>Culture </a:t>
            </a:r>
            <a:r>
              <a:rPr sz="1500" spc="-10" dirty="0">
                <a:latin typeface="Arial MT"/>
                <a:cs typeface="Arial MT"/>
              </a:rPr>
              <a:t>does not </a:t>
            </a:r>
            <a:r>
              <a:rPr sz="1500" spc="-5" dirty="0">
                <a:latin typeface="Arial MT"/>
                <a:cs typeface="Arial MT"/>
              </a:rPr>
              <a:t>exist </a:t>
            </a:r>
            <a:r>
              <a:rPr sz="1500" dirty="0">
                <a:latin typeface="Arial MT"/>
                <a:cs typeface="Arial MT"/>
              </a:rPr>
              <a:t>in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isolation.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Neither</a:t>
            </a:r>
            <a:r>
              <a:rPr sz="1500" dirty="0">
                <a:latin typeface="Arial MT"/>
                <a:cs typeface="Arial MT"/>
              </a:rPr>
              <a:t> is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it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an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individual 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phenomenon.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It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is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spc="5" dirty="0">
                <a:latin typeface="Arial MT"/>
                <a:cs typeface="Arial MT"/>
              </a:rPr>
              <a:t>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product</a:t>
            </a:r>
            <a:r>
              <a:rPr sz="1500" dirty="0">
                <a:latin typeface="Arial MT"/>
                <a:cs typeface="Arial MT"/>
              </a:rPr>
              <a:t> of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20" dirty="0">
                <a:latin typeface="Arial MT"/>
                <a:cs typeface="Arial MT"/>
              </a:rPr>
              <a:t>society.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spc="10" dirty="0">
                <a:latin typeface="Arial MT"/>
                <a:cs typeface="Arial MT"/>
              </a:rPr>
              <a:t>It </a:t>
            </a:r>
            <a:r>
              <a:rPr sz="1500" spc="1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originates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and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develops</a:t>
            </a:r>
            <a:r>
              <a:rPr sz="1500" spc="-5" dirty="0">
                <a:latin typeface="Arial MT"/>
                <a:cs typeface="Arial MT"/>
              </a:rPr>
              <a:t> through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social 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interactions. </a:t>
            </a:r>
            <a:r>
              <a:rPr sz="1500" spc="5" dirty="0">
                <a:latin typeface="Arial MT"/>
                <a:cs typeface="Arial MT"/>
              </a:rPr>
              <a:t>It </a:t>
            </a:r>
            <a:r>
              <a:rPr sz="1500" spc="-10" dirty="0">
                <a:latin typeface="Arial MT"/>
                <a:cs typeface="Arial MT"/>
              </a:rPr>
              <a:t>is </a:t>
            </a:r>
            <a:r>
              <a:rPr sz="1500" spc="-5" dirty="0">
                <a:latin typeface="Arial MT"/>
                <a:cs typeface="Arial MT"/>
              </a:rPr>
              <a:t>shared </a:t>
            </a:r>
            <a:r>
              <a:rPr sz="1500" spc="5" dirty="0">
                <a:latin typeface="Arial MT"/>
                <a:cs typeface="Arial MT"/>
              </a:rPr>
              <a:t>by the </a:t>
            </a:r>
            <a:r>
              <a:rPr sz="1500" spc="-5" dirty="0">
                <a:latin typeface="Arial MT"/>
                <a:cs typeface="Arial MT"/>
              </a:rPr>
              <a:t>members </a:t>
            </a:r>
            <a:r>
              <a:rPr sz="1500" dirty="0">
                <a:latin typeface="Arial MT"/>
                <a:cs typeface="Arial MT"/>
              </a:rPr>
              <a:t>of 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society.</a:t>
            </a:r>
            <a:endParaRPr sz="15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875"/>
              </a:spcBef>
            </a:pPr>
            <a:r>
              <a:rPr sz="2200" spc="-5" dirty="0">
                <a:latin typeface="Calibri"/>
                <a:cs typeface="Calibri"/>
              </a:rPr>
              <a:t>Characteristics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of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Culture</a:t>
            </a:r>
            <a:endParaRPr sz="2200" dirty="0">
              <a:latin typeface="Calibri"/>
              <a:cs typeface="Calibri"/>
            </a:endParaRPr>
          </a:p>
          <a:p>
            <a:pPr marL="445134" marR="260350" indent="-170815" algn="just">
              <a:lnSpc>
                <a:spcPct val="100000"/>
              </a:lnSpc>
              <a:spcBef>
                <a:spcPts val="1930"/>
              </a:spcBef>
              <a:buFont typeface="Arial MT"/>
              <a:buChar char="•"/>
              <a:tabLst>
                <a:tab pos="445770" algn="l"/>
              </a:tabLst>
            </a:pPr>
            <a:r>
              <a:rPr sz="1600" b="1" dirty="0">
                <a:latin typeface="Arial"/>
                <a:cs typeface="Arial"/>
              </a:rPr>
              <a:t>Culture</a:t>
            </a:r>
            <a:r>
              <a:rPr sz="1600" b="1" spc="5" dirty="0">
                <a:latin typeface="Arial"/>
                <a:cs typeface="Arial"/>
              </a:rPr>
              <a:t> is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shared;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spc="-5" dirty="0">
                <a:latin typeface="Arial MT"/>
                <a:cs typeface="Arial MT"/>
              </a:rPr>
              <a:t>Culture</a:t>
            </a:r>
            <a:r>
              <a:rPr sz="1600" dirty="0">
                <a:latin typeface="Arial MT"/>
                <a:cs typeface="Arial MT"/>
              </a:rPr>
              <a:t> in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the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sociological sense, </a:t>
            </a:r>
            <a:r>
              <a:rPr sz="1600" spc="-10" dirty="0">
                <a:latin typeface="Arial MT"/>
                <a:cs typeface="Arial MT"/>
              </a:rPr>
              <a:t>is </a:t>
            </a:r>
            <a:r>
              <a:rPr sz="1600" spc="-5" dirty="0">
                <a:latin typeface="Arial MT"/>
                <a:cs typeface="Arial MT"/>
              </a:rPr>
              <a:t>something shared. </a:t>
            </a:r>
            <a:r>
              <a:rPr sz="1600" spc="-15" dirty="0">
                <a:latin typeface="Arial MT"/>
                <a:cs typeface="Arial MT"/>
              </a:rPr>
              <a:t>It 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is </a:t>
            </a:r>
            <a:r>
              <a:rPr sz="1600" spc="-15" dirty="0">
                <a:latin typeface="Arial MT"/>
                <a:cs typeface="Arial MT"/>
              </a:rPr>
              <a:t>not </a:t>
            </a:r>
            <a:r>
              <a:rPr sz="1600" spc="-5" dirty="0">
                <a:latin typeface="Arial MT"/>
                <a:cs typeface="Arial MT"/>
              </a:rPr>
              <a:t>something </a:t>
            </a:r>
            <a:r>
              <a:rPr sz="1600" dirty="0">
                <a:latin typeface="Arial MT"/>
                <a:cs typeface="Arial MT"/>
              </a:rPr>
              <a:t>that </a:t>
            </a:r>
            <a:r>
              <a:rPr sz="1600" spc="-5" dirty="0">
                <a:latin typeface="Arial MT"/>
                <a:cs typeface="Arial MT"/>
              </a:rPr>
              <a:t>an </a:t>
            </a:r>
            <a:r>
              <a:rPr sz="1600" spc="-10" dirty="0">
                <a:latin typeface="Arial MT"/>
                <a:cs typeface="Arial MT"/>
              </a:rPr>
              <a:t>individual </a:t>
            </a:r>
            <a:r>
              <a:rPr sz="1600" spc="-5" dirty="0">
                <a:latin typeface="Arial MT"/>
                <a:cs typeface="Arial MT"/>
              </a:rPr>
              <a:t>alone </a:t>
            </a:r>
            <a:r>
              <a:rPr sz="1600" dirty="0">
                <a:latin typeface="Arial MT"/>
                <a:cs typeface="Arial MT"/>
              </a:rPr>
              <a:t> can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possess.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For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example,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customs,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traditions,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beliefs,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ideas,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values,</a:t>
            </a:r>
            <a:r>
              <a:rPr sz="1600" spc="4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morals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etc. are all </a:t>
            </a:r>
            <a:r>
              <a:rPr sz="1600" spc="-10" dirty="0">
                <a:latin typeface="Arial MT"/>
                <a:cs typeface="Arial MT"/>
              </a:rPr>
              <a:t>shared </a:t>
            </a:r>
            <a:r>
              <a:rPr sz="1600" spc="-5" dirty="0">
                <a:latin typeface="Arial MT"/>
                <a:cs typeface="Arial MT"/>
              </a:rPr>
              <a:t>by people </a:t>
            </a:r>
            <a:r>
              <a:rPr sz="1600" spc="-15" dirty="0">
                <a:latin typeface="Arial MT"/>
                <a:cs typeface="Arial MT"/>
              </a:rPr>
              <a:t>of </a:t>
            </a:r>
            <a:r>
              <a:rPr sz="1600" dirty="0">
                <a:latin typeface="Arial MT"/>
                <a:cs typeface="Arial MT"/>
              </a:rPr>
              <a:t>a </a:t>
            </a:r>
            <a:r>
              <a:rPr sz="1600" spc="-5" dirty="0">
                <a:latin typeface="Arial MT"/>
                <a:cs typeface="Arial MT"/>
              </a:rPr>
              <a:t>group </a:t>
            </a:r>
            <a:r>
              <a:rPr sz="1600" spc="-10" dirty="0">
                <a:latin typeface="Arial MT"/>
                <a:cs typeface="Arial MT"/>
              </a:rPr>
              <a:t>or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society.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2853986"/>
          </a:xfrm>
          <a:prstGeom prst="rect">
            <a:avLst/>
          </a:prstGeom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875"/>
              </a:spcBef>
            </a:pPr>
            <a:r>
              <a:rPr sz="2200" spc="-5" dirty="0">
                <a:latin typeface="Calibri"/>
                <a:cs typeface="Calibri"/>
              </a:rPr>
              <a:t>Characteristics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of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Culture</a:t>
            </a:r>
            <a:endParaRPr sz="2200" dirty="0">
              <a:latin typeface="Calibri"/>
              <a:cs typeface="Calibri"/>
            </a:endParaRPr>
          </a:p>
          <a:p>
            <a:pPr marL="445134" marR="260985" indent="-170815" algn="just">
              <a:lnSpc>
                <a:spcPct val="100000"/>
              </a:lnSpc>
              <a:spcBef>
                <a:spcPts val="1930"/>
              </a:spcBef>
              <a:buFont typeface="Arial MT"/>
              <a:buChar char="•"/>
              <a:tabLst>
                <a:tab pos="445770" algn="l"/>
              </a:tabLst>
            </a:pPr>
            <a:r>
              <a:rPr sz="1600" b="1" dirty="0">
                <a:latin typeface="Arial"/>
                <a:cs typeface="Arial"/>
              </a:rPr>
              <a:t>Culture</a:t>
            </a:r>
            <a:r>
              <a:rPr sz="1600" b="1" spc="5" dirty="0">
                <a:latin typeface="Arial"/>
                <a:cs typeface="Arial"/>
              </a:rPr>
              <a:t> is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transmissive</a:t>
            </a:r>
            <a:r>
              <a:rPr sz="1600" b="1" spc="-10" dirty="0">
                <a:latin typeface="Arial"/>
                <a:cs typeface="Arial"/>
              </a:rPr>
              <a:t>;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 MT"/>
                <a:cs typeface="Arial MT"/>
              </a:rPr>
              <a:t>Culture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25" dirty="0">
                <a:latin typeface="Arial MT"/>
                <a:cs typeface="Arial MT"/>
              </a:rPr>
              <a:t>is 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capable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of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being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transmitted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from</a:t>
            </a:r>
            <a:r>
              <a:rPr sz="1600" spc="-10" dirty="0">
                <a:latin typeface="Arial MT"/>
                <a:cs typeface="Arial MT"/>
              </a:rPr>
              <a:t> one </a:t>
            </a:r>
            <a:r>
              <a:rPr sz="1600" spc="-5" dirty="0">
                <a:latin typeface="Arial MT"/>
                <a:cs typeface="Arial MT"/>
              </a:rPr>
              <a:t> generation </a:t>
            </a:r>
            <a:r>
              <a:rPr sz="1600" spc="5" dirty="0">
                <a:latin typeface="Arial MT"/>
                <a:cs typeface="Arial MT"/>
              </a:rPr>
              <a:t>to </a:t>
            </a:r>
            <a:r>
              <a:rPr sz="1600" dirty="0">
                <a:latin typeface="Arial MT"/>
                <a:cs typeface="Arial MT"/>
              </a:rPr>
              <a:t>the </a:t>
            </a:r>
            <a:r>
              <a:rPr sz="1600" spc="-25" dirty="0">
                <a:latin typeface="Arial MT"/>
                <a:cs typeface="Arial MT"/>
              </a:rPr>
              <a:t>other. </a:t>
            </a:r>
            <a:r>
              <a:rPr sz="1600" spc="-5" dirty="0">
                <a:latin typeface="Arial MT"/>
                <a:cs typeface="Arial MT"/>
              </a:rPr>
              <a:t>Parents </a:t>
            </a:r>
            <a:r>
              <a:rPr sz="1600" dirty="0">
                <a:latin typeface="Arial MT"/>
                <a:cs typeface="Arial MT"/>
              </a:rPr>
              <a:t>pass </a:t>
            </a:r>
            <a:r>
              <a:rPr sz="1600" spc="-10" dirty="0">
                <a:latin typeface="Arial MT"/>
                <a:cs typeface="Arial MT"/>
              </a:rPr>
              <a:t>on </a:t>
            </a:r>
            <a:r>
              <a:rPr sz="1600" spc="-5" dirty="0">
                <a:latin typeface="Arial MT"/>
                <a:cs typeface="Arial MT"/>
              </a:rPr>
              <a:t> culture traits </a:t>
            </a:r>
            <a:r>
              <a:rPr sz="1600" spc="5" dirty="0">
                <a:latin typeface="Arial MT"/>
                <a:cs typeface="Arial MT"/>
              </a:rPr>
              <a:t>to </a:t>
            </a:r>
            <a:r>
              <a:rPr sz="1600" spc="-5" dirty="0">
                <a:latin typeface="Arial MT"/>
                <a:cs typeface="Arial MT"/>
              </a:rPr>
              <a:t>their children, </a:t>
            </a:r>
            <a:r>
              <a:rPr sz="1600" spc="-15" dirty="0">
                <a:latin typeface="Arial MT"/>
                <a:cs typeface="Arial MT"/>
              </a:rPr>
              <a:t>and </a:t>
            </a:r>
            <a:r>
              <a:rPr sz="1600" dirty="0">
                <a:latin typeface="Arial MT"/>
                <a:cs typeface="Arial MT"/>
              </a:rPr>
              <a:t>they in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turn </a:t>
            </a:r>
            <a:r>
              <a:rPr sz="1600" spc="5" dirty="0">
                <a:latin typeface="Arial MT"/>
                <a:cs typeface="Arial MT"/>
              </a:rPr>
              <a:t>to </a:t>
            </a:r>
            <a:r>
              <a:rPr sz="1600" spc="-10" dirty="0">
                <a:latin typeface="Arial MT"/>
                <a:cs typeface="Arial MT"/>
              </a:rPr>
              <a:t>their </a:t>
            </a:r>
            <a:r>
              <a:rPr sz="1600" spc="-5" dirty="0">
                <a:latin typeface="Arial MT"/>
                <a:cs typeface="Arial MT"/>
              </a:rPr>
              <a:t>children, and </a:t>
            </a:r>
            <a:r>
              <a:rPr sz="1600" spc="5" dirty="0">
                <a:latin typeface="Arial MT"/>
                <a:cs typeface="Arial MT"/>
              </a:rPr>
              <a:t>so </a:t>
            </a:r>
            <a:r>
              <a:rPr sz="1600" spc="-5" dirty="0">
                <a:latin typeface="Arial MT"/>
                <a:cs typeface="Arial MT"/>
              </a:rPr>
              <a:t>on. Culture </a:t>
            </a:r>
            <a:r>
              <a:rPr sz="1600" dirty="0">
                <a:latin typeface="Arial MT"/>
                <a:cs typeface="Arial MT"/>
              </a:rPr>
              <a:t>is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transmitted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not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through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genes</a:t>
            </a:r>
            <a:r>
              <a:rPr sz="1600" spc="-5" dirty="0">
                <a:latin typeface="Arial MT"/>
                <a:cs typeface="Arial MT"/>
              </a:rPr>
              <a:t> but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by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means </a:t>
            </a:r>
            <a:r>
              <a:rPr sz="1600" spc="-5" dirty="0">
                <a:latin typeface="Arial MT"/>
                <a:cs typeface="Arial MT"/>
              </a:rPr>
              <a:t>of language. Language </a:t>
            </a:r>
            <a:r>
              <a:rPr sz="1600" dirty="0">
                <a:latin typeface="Arial MT"/>
                <a:cs typeface="Arial MT"/>
              </a:rPr>
              <a:t>is </a:t>
            </a:r>
            <a:r>
              <a:rPr sz="1600" spc="-5" dirty="0">
                <a:latin typeface="Arial MT"/>
                <a:cs typeface="Arial MT"/>
              </a:rPr>
              <a:t>the </a:t>
            </a:r>
            <a:r>
              <a:rPr sz="1600" spc="5" dirty="0">
                <a:latin typeface="Arial MT"/>
                <a:cs typeface="Arial MT"/>
              </a:rPr>
              <a:t>main 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vehicle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 </a:t>
            </a:r>
            <a:r>
              <a:rPr sz="1600" dirty="0">
                <a:latin typeface="Arial MT"/>
                <a:cs typeface="Arial MT"/>
              </a:rPr>
              <a:t>culture.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8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ln w="12700">
            <a:noFill/>
          </a:ln>
        </p:spPr>
        <p:txBody>
          <a:bodyPr vert="horz" wrap="square" lIns="0" tIns="23812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875"/>
              </a:spcBef>
            </a:pPr>
            <a:r>
              <a:rPr sz="2200" spc="-5" dirty="0">
                <a:latin typeface="Calibri"/>
                <a:cs typeface="Calibri"/>
              </a:rPr>
              <a:t>Characteristics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5" dirty="0">
                <a:latin typeface="Calibri"/>
                <a:cs typeface="Calibri"/>
              </a:rPr>
              <a:t>of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Culture</a:t>
            </a:r>
            <a:endParaRPr sz="2200" dirty="0">
              <a:latin typeface="Calibri"/>
              <a:cs typeface="Calibri"/>
            </a:endParaRPr>
          </a:p>
          <a:p>
            <a:pPr marL="445134" marR="262255" indent="-170815" algn="just">
              <a:lnSpc>
                <a:spcPct val="100000"/>
              </a:lnSpc>
              <a:spcBef>
                <a:spcPts val="1930"/>
              </a:spcBef>
              <a:buFont typeface="Arial MT"/>
              <a:buChar char="•"/>
              <a:tabLst>
                <a:tab pos="445770" algn="l"/>
              </a:tabLst>
            </a:pPr>
            <a:r>
              <a:rPr sz="1600" b="1" dirty="0">
                <a:latin typeface="Arial"/>
                <a:cs typeface="Arial"/>
              </a:rPr>
              <a:t>Culture</a:t>
            </a:r>
            <a:r>
              <a:rPr sz="1600" b="1" spc="5" dirty="0">
                <a:latin typeface="Arial"/>
                <a:cs typeface="Arial"/>
              </a:rPr>
              <a:t> is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dynamic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and</a:t>
            </a:r>
            <a:r>
              <a:rPr sz="1600" b="1" spc="42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adaptive; 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spc="-5" dirty="0">
                <a:latin typeface="Arial MT"/>
                <a:cs typeface="Arial MT"/>
              </a:rPr>
              <a:t>Though culture </a:t>
            </a:r>
            <a:r>
              <a:rPr sz="1600" dirty="0">
                <a:latin typeface="Arial MT"/>
                <a:cs typeface="Arial MT"/>
              </a:rPr>
              <a:t>is </a:t>
            </a:r>
            <a:r>
              <a:rPr sz="1600" spc="-5" dirty="0">
                <a:latin typeface="Arial MT"/>
                <a:cs typeface="Arial MT"/>
              </a:rPr>
              <a:t>relatively stable </a:t>
            </a:r>
            <a:r>
              <a:rPr sz="1600" spc="-15" dirty="0">
                <a:latin typeface="Arial MT"/>
                <a:cs typeface="Arial MT"/>
              </a:rPr>
              <a:t>it </a:t>
            </a:r>
            <a:r>
              <a:rPr sz="1600" dirty="0">
                <a:latin typeface="Arial MT"/>
                <a:cs typeface="Arial MT"/>
              </a:rPr>
              <a:t>is </a:t>
            </a:r>
            <a:r>
              <a:rPr sz="1600" spc="-15" dirty="0">
                <a:latin typeface="Arial MT"/>
                <a:cs typeface="Arial MT"/>
              </a:rPr>
              <a:t>not 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altogether static. </a:t>
            </a:r>
            <a:r>
              <a:rPr sz="1600" spc="-10" dirty="0">
                <a:latin typeface="Arial MT"/>
                <a:cs typeface="Arial MT"/>
              </a:rPr>
              <a:t>It is </a:t>
            </a:r>
            <a:r>
              <a:rPr sz="1600" spc="-5" dirty="0">
                <a:latin typeface="Arial MT"/>
                <a:cs typeface="Arial MT"/>
              </a:rPr>
              <a:t>subjected </a:t>
            </a:r>
            <a:r>
              <a:rPr sz="1600" spc="5" dirty="0">
                <a:latin typeface="Arial MT"/>
                <a:cs typeface="Arial MT"/>
              </a:rPr>
              <a:t>to slow </a:t>
            </a:r>
            <a:r>
              <a:rPr sz="1600" spc="-10" dirty="0">
                <a:latin typeface="Arial MT"/>
                <a:cs typeface="Arial MT"/>
              </a:rPr>
              <a:t>but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constant changes. Culture </a:t>
            </a:r>
            <a:r>
              <a:rPr sz="1600" spc="-10" dirty="0">
                <a:latin typeface="Arial MT"/>
                <a:cs typeface="Arial MT"/>
              </a:rPr>
              <a:t>is responsive </a:t>
            </a:r>
            <a:r>
              <a:rPr sz="1600" spc="5" dirty="0">
                <a:latin typeface="Arial MT"/>
                <a:cs typeface="Arial MT"/>
              </a:rPr>
              <a:t>to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the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changing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conditions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of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the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physical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world </a:t>
            </a:r>
            <a:r>
              <a:rPr sz="1600" spc="-5" dirty="0">
                <a:latin typeface="Arial MT"/>
                <a:cs typeface="Arial MT"/>
              </a:rPr>
              <a:t>as </a:t>
            </a:r>
            <a:r>
              <a:rPr sz="1600" dirty="0">
                <a:latin typeface="Arial MT"/>
                <a:cs typeface="Arial MT"/>
              </a:rPr>
              <a:t>it </a:t>
            </a:r>
            <a:r>
              <a:rPr sz="1600" spc="-5" dirty="0">
                <a:latin typeface="Arial MT"/>
                <a:cs typeface="Arial MT"/>
              </a:rPr>
              <a:t>assists </a:t>
            </a:r>
            <a:r>
              <a:rPr sz="1600" spc="-15" dirty="0">
                <a:latin typeface="Arial MT"/>
                <a:cs typeface="Arial MT"/>
              </a:rPr>
              <a:t>us </a:t>
            </a:r>
            <a:r>
              <a:rPr sz="1600" spc="5" dirty="0">
                <a:latin typeface="Arial MT"/>
                <a:cs typeface="Arial MT"/>
              </a:rPr>
              <a:t>to </a:t>
            </a:r>
            <a:r>
              <a:rPr sz="1600" spc="-5" dirty="0">
                <a:latin typeface="Arial MT"/>
                <a:cs typeface="Arial MT"/>
              </a:rPr>
              <a:t>survive </a:t>
            </a:r>
            <a:r>
              <a:rPr sz="1600" spc="-15" dirty="0">
                <a:latin typeface="Arial MT"/>
                <a:cs typeface="Arial MT"/>
              </a:rPr>
              <a:t>and </a:t>
            </a:r>
            <a:r>
              <a:rPr sz="1600" spc="-10" dirty="0">
                <a:latin typeface="Arial MT"/>
                <a:cs typeface="Arial MT"/>
              </a:rPr>
              <a:t>adapt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5" dirty="0">
                <a:latin typeface="Arial MT"/>
                <a:cs typeface="Arial MT"/>
              </a:rPr>
              <a:t>to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the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changes.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649</Words>
  <Application>Microsoft Office PowerPoint</Application>
  <PresentationFormat>Affichage à l'écran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Arial MT</vt:lpstr>
      <vt:lpstr>Calibri</vt:lpstr>
      <vt:lpstr>Century Gothic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Characteristics of Culture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</dc:title>
  <dc:creator>Bs Examination</dc:creator>
  <cp:lastModifiedBy>toshiba</cp:lastModifiedBy>
  <cp:revision>5</cp:revision>
  <dcterms:created xsi:type="dcterms:W3CDTF">2023-09-29T20:58:43Z</dcterms:created>
  <dcterms:modified xsi:type="dcterms:W3CDTF">2023-09-29T21:11:49Z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2023-09-29T00:00:00Z</vt:filetime>
  </property>
</Properties>
</file>