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notesMasterIdLst>
    <p:notesMasterId r:id="rId42"/>
  </p:notesMasterIdLst>
  <p:handoutMasterIdLst>
    <p:handoutMasterId r:id="rId43"/>
  </p:handoutMasterIdLst>
  <p:sldIdLst>
    <p:sldId id="258" r:id="rId2"/>
    <p:sldId id="318" r:id="rId3"/>
    <p:sldId id="314" r:id="rId4"/>
    <p:sldId id="260" r:id="rId5"/>
    <p:sldId id="268" r:id="rId6"/>
    <p:sldId id="269" r:id="rId7"/>
    <p:sldId id="270" r:id="rId8"/>
    <p:sldId id="316" r:id="rId9"/>
    <p:sldId id="317" r:id="rId10"/>
    <p:sldId id="315" r:id="rId11"/>
    <p:sldId id="271" r:id="rId12"/>
    <p:sldId id="272" r:id="rId13"/>
    <p:sldId id="273" r:id="rId14"/>
    <p:sldId id="274" r:id="rId15"/>
    <p:sldId id="275" r:id="rId16"/>
    <p:sldId id="276" r:id="rId17"/>
    <p:sldId id="277" r:id="rId18"/>
    <p:sldId id="278" r:id="rId19"/>
    <p:sldId id="279" r:id="rId20"/>
    <p:sldId id="280" r:id="rId21"/>
    <p:sldId id="281" r:id="rId22"/>
    <p:sldId id="288" r:id="rId23"/>
    <p:sldId id="289" r:id="rId24"/>
    <p:sldId id="290" r:id="rId25"/>
    <p:sldId id="291" r:id="rId26"/>
    <p:sldId id="292" r:id="rId27"/>
    <p:sldId id="293" r:id="rId28"/>
    <p:sldId id="294" r:id="rId29"/>
    <p:sldId id="295" r:id="rId30"/>
    <p:sldId id="296" r:id="rId31"/>
    <p:sldId id="297" r:id="rId32"/>
    <p:sldId id="299" r:id="rId33"/>
    <p:sldId id="300" r:id="rId34"/>
    <p:sldId id="301" r:id="rId35"/>
    <p:sldId id="302" r:id="rId36"/>
    <p:sldId id="303" r:id="rId37"/>
    <p:sldId id="304" r:id="rId38"/>
    <p:sldId id="305" r:id="rId39"/>
    <p:sldId id="313" r:id="rId40"/>
    <p:sldId id="319" r:id="rId41"/>
  </p:sldIdLst>
  <p:sldSz cx="9144000" cy="6858000" type="screen4x3"/>
  <p:notesSz cx="10234613" cy="7104063"/>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5" d="100"/>
          <a:sy n="65" d="100"/>
        </p:scale>
        <p:origin x="1452"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799996" y="1"/>
            <a:ext cx="4434618" cy="354817"/>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sz="quarter" idx="1"/>
          </p:nvPr>
        </p:nvSpPr>
        <p:spPr>
          <a:xfrm>
            <a:off x="2288" y="1"/>
            <a:ext cx="4434617" cy="354817"/>
          </a:xfrm>
          <a:prstGeom prst="rect">
            <a:avLst/>
          </a:prstGeom>
        </p:spPr>
        <p:txBody>
          <a:bodyPr vert="horz" lIns="91440" tIns="45720" rIns="91440" bIns="45720" rtlCol="1"/>
          <a:lstStyle>
            <a:lvl1pPr algn="l">
              <a:defRPr sz="1200"/>
            </a:lvl1pPr>
          </a:lstStyle>
          <a:p>
            <a:fld id="{0FE8A30A-143A-40AA-9164-14C8B2A5298B}" type="datetime3">
              <a:rPr lang="en-US" smtClean="0"/>
              <a:t>16 January 2021</a:t>
            </a:fld>
            <a:endParaRPr lang="ar-SA"/>
          </a:p>
        </p:txBody>
      </p:sp>
      <p:sp>
        <p:nvSpPr>
          <p:cNvPr id="4" name="Footer Placeholder 3"/>
          <p:cNvSpPr>
            <a:spLocks noGrp="1"/>
          </p:cNvSpPr>
          <p:nvPr>
            <p:ph type="ftr" sz="quarter" idx="2"/>
          </p:nvPr>
        </p:nvSpPr>
        <p:spPr>
          <a:xfrm>
            <a:off x="5799996" y="6748144"/>
            <a:ext cx="4434618" cy="354817"/>
          </a:xfrm>
          <a:prstGeom prst="rect">
            <a:avLst/>
          </a:prstGeom>
        </p:spPr>
        <p:txBody>
          <a:bodyPr vert="horz" lIns="91440" tIns="45720" rIns="91440" bIns="45720" rtlCol="1" anchor="b"/>
          <a:lstStyle>
            <a:lvl1pPr algn="r">
              <a:defRPr sz="1200"/>
            </a:lvl1pPr>
          </a:lstStyle>
          <a:p>
            <a:endParaRPr lang="ar-SA"/>
          </a:p>
        </p:txBody>
      </p:sp>
      <p:sp>
        <p:nvSpPr>
          <p:cNvPr id="5" name="Slide Number Placeholder 4"/>
          <p:cNvSpPr>
            <a:spLocks noGrp="1"/>
          </p:cNvSpPr>
          <p:nvPr>
            <p:ph type="sldNum" sz="quarter" idx="3"/>
          </p:nvPr>
        </p:nvSpPr>
        <p:spPr>
          <a:xfrm>
            <a:off x="2288" y="6748144"/>
            <a:ext cx="4434617" cy="354817"/>
          </a:xfrm>
          <a:prstGeom prst="rect">
            <a:avLst/>
          </a:prstGeom>
        </p:spPr>
        <p:txBody>
          <a:bodyPr vert="horz" lIns="91440" tIns="45720" rIns="91440" bIns="45720" rtlCol="1" anchor="b"/>
          <a:lstStyle>
            <a:lvl1pPr algn="l">
              <a:defRPr sz="1200"/>
            </a:lvl1pPr>
          </a:lstStyle>
          <a:p>
            <a:fld id="{9BC936E7-DC75-4E7F-BA41-A4C2921968B7}" type="slidenum">
              <a:rPr lang="ar-SA" smtClean="0"/>
              <a:t>‹#›</a:t>
            </a:fld>
            <a:endParaRPr lang="ar-SA"/>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5799615" y="1"/>
            <a:ext cx="4434999" cy="355203"/>
          </a:xfrm>
          <a:prstGeom prst="rect">
            <a:avLst/>
          </a:prstGeom>
        </p:spPr>
        <p:txBody>
          <a:bodyPr vert="horz" lIns="99075" tIns="49538" rIns="99075" bIns="49538" rtlCol="1"/>
          <a:lstStyle>
            <a:lvl1pPr algn="r">
              <a:defRPr sz="1300"/>
            </a:lvl1pPr>
          </a:lstStyle>
          <a:p>
            <a:endParaRPr lang="ar-SA"/>
          </a:p>
        </p:txBody>
      </p:sp>
      <p:sp>
        <p:nvSpPr>
          <p:cNvPr id="3" name="عنصر نائب للتاريخ 2"/>
          <p:cNvSpPr>
            <a:spLocks noGrp="1"/>
          </p:cNvSpPr>
          <p:nvPr>
            <p:ph type="dt" idx="1"/>
          </p:nvPr>
        </p:nvSpPr>
        <p:spPr>
          <a:xfrm>
            <a:off x="2370" y="1"/>
            <a:ext cx="4434999" cy="355203"/>
          </a:xfrm>
          <a:prstGeom prst="rect">
            <a:avLst/>
          </a:prstGeom>
        </p:spPr>
        <p:txBody>
          <a:bodyPr vert="horz" lIns="99075" tIns="49538" rIns="99075" bIns="49538" rtlCol="1"/>
          <a:lstStyle>
            <a:lvl1pPr algn="l">
              <a:defRPr sz="1300"/>
            </a:lvl1pPr>
          </a:lstStyle>
          <a:p>
            <a:fld id="{D34622AD-5E99-4433-9251-4083DE9F013D}" type="datetime3">
              <a:rPr lang="en-US" smtClean="0"/>
              <a:t>16 January 2021</a:t>
            </a:fld>
            <a:endParaRPr lang="ar-SA"/>
          </a:p>
        </p:txBody>
      </p:sp>
      <p:sp>
        <p:nvSpPr>
          <p:cNvPr id="4" name="عنصر نائب لصورة الشريحة 3"/>
          <p:cNvSpPr>
            <a:spLocks noGrp="1" noRot="1" noChangeAspect="1"/>
          </p:cNvSpPr>
          <p:nvPr>
            <p:ph type="sldImg" idx="2"/>
          </p:nvPr>
        </p:nvSpPr>
        <p:spPr>
          <a:xfrm>
            <a:off x="3341688" y="533400"/>
            <a:ext cx="3551237" cy="2663825"/>
          </a:xfrm>
          <a:prstGeom prst="rect">
            <a:avLst/>
          </a:prstGeom>
          <a:noFill/>
          <a:ln w="12700">
            <a:solidFill>
              <a:prstClr val="black"/>
            </a:solidFill>
          </a:ln>
        </p:spPr>
        <p:txBody>
          <a:bodyPr vert="horz" lIns="99075" tIns="49538" rIns="99075" bIns="49538" rtlCol="1" anchor="ctr"/>
          <a:lstStyle/>
          <a:p>
            <a:endParaRPr lang="ar-SA"/>
          </a:p>
        </p:txBody>
      </p:sp>
      <p:sp>
        <p:nvSpPr>
          <p:cNvPr id="5" name="عنصر نائب للملاحظات 4"/>
          <p:cNvSpPr>
            <a:spLocks noGrp="1"/>
          </p:cNvSpPr>
          <p:nvPr>
            <p:ph type="body" sz="quarter" idx="3"/>
          </p:nvPr>
        </p:nvSpPr>
        <p:spPr>
          <a:xfrm>
            <a:off x="1023462" y="3374430"/>
            <a:ext cx="8187690" cy="3196828"/>
          </a:xfrm>
          <a:prstGeom prst="rect">
            <a:avLst/>
          </a:prstGeom>
        </p:spPr>
        <p:txBody>
          <a:bodyPr vert="horz" lIns="99075" tIns="49538" rIns="99075" bIns="49538"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6" name="عنصر نائب للتذييل 5"/>
          <p:cNvSpPr>
            <a:spLocks noGrp="1"/>
          </p:cNvSpPr>
          <p:nvPr>
            <p:ph type="ftr" sz="quarter" idx="4"/>
          </p:nvPr>
        </p:nvSpPr>
        <p:spPr>
          <a:xfrm>
            <a:off x="5799615" y="6747627"/>
            <a:ext cx="4434999" cy="355203"/>
          </a:xfrm>
          <a:prstGeom prst="rect">
            <a:avLst/>
          </a:prstGeom>
        </p:spPr>
        <p:txBody>
          <a:bodyPr vert="horz" lIns="99075" tIns="49538" rIns="99075" bIns="49538" rtlCol="1" anchor="b"/>
          <a:lstStyle>
            <a:lvl1pPr algn="r">
              <a:defRPr sz="1300"/>
            </a:lvl1pPr>
          </a:lstStyle>
          <a:p>
            <a:endParaRPr lang="ar-SA"/>
          </a:p>
        </p:txBody>
      </p:sp>
      <p:sp>
        <p:nvSpPr>
          <p:cNvPr id="7" name="عنصر نائب لرقم الشريحة 6"/>
          <p:cNvSpPr>
            <a:spLocks noGrp="1"/>
          </p:cNvSpPr>
          <p:nvPr>
            <p:ph type="sldNum" sz="quarter" idx="5"/>
          </p:nvPr>
        </p:nvSpPr>
        <p:spPr>
          <a:xfrm>
            <a:off x="2370" y="6747627"/>
            <a:ext cx="4434999" cy="355203"/>
          </a:xfrm>
          <a:prstGeom prst="rect">
            <a:avLst/>
          </a:prstGeom>
        </p:spPr>
        <p:txBody>
          <a:bodyPr vert="horz" lIns="99075" tIns="49538" rIns="99075" bIns="49538" rtlCol="1" anchor="b"/>
          <a:lstStyle>
            <a:lvl1pPr algn="l">
              <a:defRPr sz="1300"/>
            </a:lvl1pPr>
          </a:lstStyle>
          <a:p>
            <a:fld id="{FFEEBDCD-7A21-4CFE-BB07-26F2577747FA}" type="slidenum">
              <a:rPr lang="ar-SA" smtClean="0"/>
              <a:pPr/>
              <a:t>‹#›</a:t>
            </a:fld>
            <a:endParaRPr lang="ar-SA"/>
          </a:p>
        </p:txBody>
      </p:sp>
    </p:spTree>
  </p:cSld>
  <p:clrMap bg1="lt1" tx1="dk1" bg2="lt2" tx2="dk2" accent1="accent1" accent2="accent2" accent3="accent3" accent4="accent4" accent5="accent5" accent6="accent6" hlink="hlink" folHlink="folHlink"/>
  <p:hf hdr="0" ftr="0"/>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FFEEBDCD-7A21-4CFE-BB07-26F2577747FA}" type="slidenum">
              <a:rPr lang="ar-SA" smtClean="0"/>
              <a:pPr/>
              <a:t>3</a:t>
            </a:fld>
            <a:endParaRPr lang="ar-SA"/>
          </a:p>
        </p:txBody>
      </p:sp>
      <p:sp>
        <p:nvSpPr>
          <p:cNvPr id="5" name="Date Placeholder 4"/>
          <p:cNvSpPr>
            <a:spLocks noGrp="1"/>
          </p:cNvSpPr>
          <p:nvPr>
            <p:ph type="dt" idx="11"/>
          </p:nvPr>
        </p:nvSpPr>
        <p:spPr/>
        <p:txBody>
          <a:bodyPr/>
          <a:lstStyle/>
          <a:p>
            <a:fld id="{60A30231-12B2-4F0E-AF04-22933FE72EA3}" type="datetime3">
              <a:rPr lang="en-US" smtClean="0"/>
              <a:t>16 January 2021</a:t>
            </a:fld>
            <a:endParaRPr lang="ar-S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dirty="0"/>
          </a:p>
        </p:txBody>
      </p:sp>
      <p:sp>
        <p:nvSpPr>
          <p:cNvPr id="4" name="Slide Number Placeholder 3"/>
          <p:cNvSpPr>
            <a:spLocks noGrp="1"/>
          </p:cNvSpPr>
          <p:nvPr>
            <p:ph type="sldNum" sz="quarter" idx="10"/>
          </p:nvPr>
        </p:nvSpPr>
        <p:spPr/>
        <p:txBody>
          <a:bodyPr/>
          <a:lstStyle/>
          <a:p>
            <a:fld id="{FFEEBDCD-7A21-4CFE-BB07-26F2577747FA}" type="slidenum">
              <a:rPr lang="ar-SA" smtClean="0"/>
              <a:pPr/>
              <a:t>9</a:t>
            </a:fld>
            <a:endParaRPr lang="ar-SA"/>
          </a:p>
        </p:txBody>
      </p:sp>
      <p:sp>
        <p:nvSpPr>
          <p:cNvPr id="5" name="Date Placeholder 4"/>
          <p:cNvSpPr>
            <a:spLocks noGrp="1"/>
          </p:cNvSpPr>
          <p:nvPr>
            <p:ph type="dt" idx="11"/>
          </p:nvPr>
        </p:nvSpPr>
        <p:spPr/>
        <p:txBody>
          <a:bodyPr/>
          <a:lstStyle/>
          <a:p>
            <a:fld id="{7028B911-E948-45C5-B975-9376CE53116B}" type="datetime3">
              <a:rPr lang="en-US" smtClean="0"/>
              <a:t>16 January 2021</a:t>
            </a:fld>
            <a:endParaRPr lang="ar-S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fld id="{FFEEBDCD-7A21-4CFE-BB07-26F2577747FA}" type="slidenum">
              <a:rPr lang="ar-SA" smtClean="0"/>
              <a:pPr/>
              <a:t>17</a:t>
            </a:fld>
            <a:endParaRPr lang="ar-SA"/>
          </a:p>
        </p:txBody>
      </p:sp>
      <p:sp>
        <p:nvSpPr>
          <p:cNvPr id="5" name="Date Placeholder 4"/>
          <p:cNvSpPr>
            <a:spLocks noGrp="1"/>
          </p:cNvSpPr>
          <p:nvPr>
            <p:ph type="dt" idx="11"/>
          </p:nvPr>
        </p:nvSpPr>
        <p:spPr/>
        <p:txBody>
          <a:bodyPr/>
          <a:lstStyle/>
          <a:p>
            <a:fld id="{2214E84D-8639-4B91-B0DA-F8CCB72C9DDB}" type="datetime3">
              <a:rPr lang="en-US" smtClean="0"/>
              <a:t>16 January 2021</a:t>
            </a:fld>
            <a:endParaRPr lang="ar-S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dirty="0"/>
          </a:p>
        </p:txBody>
      </p:sp>
      <p:sp>
        <p:nvSpPr>
          <p:cNvPr id="4" name="Slide Number Placeholder 3"/>
          <p:cNvSpPr>
            <a:spLocks noGrp="1"/>
          </p:cNvSpPr>
          <p:nvPr>
            <p:ph type="sldNum" sz="quarter" idx="10"/>
          </p:nvPr>
        </p:nvSpPr>
        <p:spPr/>
        <p:txBody>
          <a:bodyPr/>
          <a:lstStyle/>
          <a:p>
            <a:fld id="{FFEEBDCD-7A21-4CFE-BB07-26F2577747FA}" type="slidenum">
              <a:rPr lang="ar-SA" smtClean="0"/>
              <a:pPr/>
              <a:t>19</a:t>
            </a:fld>
            <a:endParaRPr lang="ar-SA"/>
          </a:p>
        </p:txBody>
      </p:sp>
      <p:sp>
        <p:nvSpPr>
          <p:cNvPr id="5" name="Date Placeholder 4"/>
          <p:cNvSpPr>
            <a:spLocks noGrp="1"/>
          </p:cNvSpPr>
          <p:nvPr>
            <p:ph type="dt" idx="11"/>
          </p:nvPr>
        </p:nvSpPr>
        <p:spPr/>
        <p:txBody>
          <a:bodyPr/>
          <a:lstStyle/>
          <a:p>
            <a:fld id="{C78DB79F-C44C-45B7-8D86-E8B1AA6012D6}" type="datetime3">
              <a:rPr lang="en-US" smtClean="0"/>
              <a:t>16 January 2021</a:t>
            </a:fld>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1D4E1D48-F4A9-481D-8FAD-90E2FA0FA547}" type="datetime3">
              <a:rPr lang="en-US" smtClean="0"/>
              <a:t>16 January 2021</a:t>
            </a:fld>
            <a:endParaRPr lang="ar-SA"/>
          </a:p>
        </p:txBody>
      </p:sp>
      <p:sp>
        <p:nvSpPr>
          <p:cNvPr id="19" name="عنصر نائب للتذييل 18"/>
          <p:cNvSpPr>
            <a:spLocks noGrp="1"/>
          </p:cNvSpPr>
          <p:nvPr>
            <p:ph type="ftr" sz="quarter" idx="11"/>
          </p:nvPr>
        </p:nvSpPr>
        <p:spPr/>
        <p:txBody>
          <a:bodyPr/>
          <a:lstStyle/>
          <a:p>
            <a:r>
              <a:rPr lang="ar-SA"/>
              <a:t>النسب المالية                                  الأستاذ الدكتور  بوداح عبدالجليل</a:t>
            </a:r>
          </a:p>
        </p:txBody>
      </p:sp>
      <p:sp>
        <p:nvSpPr>
          <p:cNvPr id="27" name="عنصر نائب لرقم الشريحة 26"/>
          <p:cNvSpPr>
            <a:spLocks noGrp="1"/>
          </p:cNvSpPr>
          <p:nvPr>
            <p:ph type="sldNum" sz="quarter" idx="12"/>
          </p:nvPr>
        </p:nvSpPr>
        <p:spPr/>
        <p:txBody>
          <a:body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0196C45A-1B11-4513-9737-9E473B9A4F28}" type="datetime3">
              <a:rPr lang="en-US" smtClean="0"/>
              <a:t>16 January 2021</a:t>
            </a:fld>
            <a:endParaRPr lang="ar-SA"/>
          </a:p>
        </p:txBody>
      </p:sp>
      <p:sp>
        <p:nvSpPr>
          <p:cNvPr id="5" name="عنصر نائب للتذييل 4"/>
          <p:cNvSpPr>
            <a:spLocks noGrp="1"/>
          </p:cNvSpPr>
          <p:nvPr>
            <p:ph type="ftr" sz="quarter" idx="11"/>
          </p:nvPr>
        </p:nvSpPr>
        <p:spPr/>
        <p:txBody>
          <a:bodyPr/>
          <a:lstStyle/>
          <a:p>
            <a:r>
              <a:rPr lang="ar-SA"/>
              <a:t>النسب المالية                                  الأستاذ الدكتور  بوداح عبدالجليل</a:t>
            </a: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6DCA2977-84FE-4640-A398-A8BF073B8C63}" type="datetime3">
              <a:rPr lang="en-US" smtClean="0"/>
              <a:t>16 January 2021</a:t>
            </a:fld>
            <a:endParaRPr lang="ar-SA"/>
          </a:p>
        </p:txBody>
      </p:sp>
      <p:sp>
        <p:nvSpPr>
          <p:cNvPr id="5" name="عنصر نائب للتذييل 4"/>
          <p:cNvSpPr>
            <a:spLocks noGrp="1"/>
          </p:cNvSpPr>
          <p:nvPr>
            <p:ph type="ftr" sz="quarter" idx="11"/>
          </p:nvPr>
        </p:nvSpPr>
        <p:spPr/>
        <p:txBody>
          <a:bodyPr/>
          <a:lstStyle/>
          <a:p>
            <a:r>
              <a:rPr lang="ar-SA"/>
              <a:t>النسب المالية                                  الأستاذ الدكتور  بوداح عبدالجليل</a:t>
            </a: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35A03C47-3263-4719-8F08-C67EDFBF9D7A}" type="datetime3">
              <a:rPr lang="en-US" smtClean="0"/>
              <a:t>16 January 2021</a:t>
            </a:fld>
            <a:endParaRPr lang="ar-SA"/>
          </a:p>
        </p:txBody>
      </p:sp>
      <p:sp>
        <p:nvSpPr>
          <p:cNvPr id="5" name="عنصر نائب للتذييل 4"/>
          <p:cNvSpPr>
            <a:spLocks noGrp="1"/>
          </p:cNvSpPr>
          <p:nvPr>
            <p:ph type="ftr" sz="quarter" idx="11"/>
          </p:nvPr>
        </p:nvSpPr>
        <p:spPr/>
        <p:txBody>
          <a:bodyPr/>
          <a:lstStyle/>
          <a:p>
            <a:r>
              <a:rPr lang="ar-SA"/>
              <a:t>النسب المالية                                  الأستاذ الدكتور  بوداح عبدالجليل</a:t>
            </a: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a:t>انقر لتحرير أنماط النص الرئيسي</a:t>
            </a:r>
          </a:p>
        </p:txBody>
      </p:sp>
      <p:sp>
        <p:nvSpPr>
          <p:cNvPr id="4" name="عنصر نائب للتاريخ 3"/>
          <p:cNvSpPr>
            <a:spLocks noGrp="1"/>
          </p:cNvSpPr>
          <p:nvPr>
            <p:ph type="dt" sz="half" idx="10"/>
          </p:nvPr>
        </p:nvSpPr>
        <p:spPr/>
        <p:txBody>
          <a:bodyPr/>
          <a:lstStyle/>
          <a:p>
            <a:fld id="{A1B9D407-A6FB-450B-ABA9-0A3BB06A2A17}" type="datetime3">
              <a:rPr lang="en-US" smtClean="0"/>
              <a:t>16 January 2021</a:t>
            </a:fld>
            <a:endParaRPr lang="ar-SA"/>
          </a:p>
        </p:txBody>
      </p:sp>
      <p:sp>
        <p:nvSpPr>
          <p:cNvPr id="5" name="عنصر نائب للتذييل 4"/>
          <p:cNvSpPr>
            <a:spLocks noGrp="1"/>
          </p:cNvSpPr>
          <p:nvPr>
            <p:ph type="ftr" sz="quarter" idx="11"/>
          </p:nvPr>
        </p:nvSpPr>
        <p:spPr/>
        <p:txBody>
          <a:bodyPr/>
          <a:lstStyle/>
          <a:p>
            <a:r>
              <a:rPr lang="ar-SA"/>
              <a:t>النسب المالية                                  الأستاذ الدكتور  بوداح عبدالجليل</a:t>
            </a: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5" name="عنصر نائب للتاريخ 4"/>
          <p:cNvSpPr>
            <a:spLocks noGrp="1"/>
          </p:cNvSpPr>
          <p:nvPr>
            <p:ph type="dt" sz="half" idx="10"/>
          </p:nvPr>
        </p:nvSpPr>
        <p:spPr/>
        <p:txBody>
          <a:bodyPr/>
          <a:lstStyle/>
          <a:p>
            <a:fld id="{75F4F9C5-B996-499A-AC31-F8B49850A2A6}" type="datetime3">
              <a:rPr lang="en-US" smtClean="0"/>
              <a:t>16 January 2021</a:t>
            </a:fld>
            <a:endParaRPr lang="ar-SA"/>
          </a:p>
        </p:txBody>
      </p:sp>
      <p:sp>
        <p:nvSpPr>
          <p:cNvPr id="6" name="عنصر نائب للتذييل 5"/>
          <p:cNvSpPr>
            <a:spLocks noGrp="1"/>
          </p:cNvSpPr>
          <p:nvPr>
            <p:ph type="ftr" sz="quarter" idx="11"/>
          </p:nvPr>
        </p:nvSpPr>
        <p:spPr/>
        <p:txBody>
          <a:bodyPr/>
          <a:lstStyle/>
          <a:p>
            <a:r>
              <a:rPr lang="ar-SA"/>
              <a:t>النسب المالية                                  الأستاذ الدكتور  بوداح عبدالجليل</a:t>
            </a: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7" name="عنصر نائب للتاريخ 6"/>
          <p:cNvSpPr>
            <a:spLocks noGrp="1"/>
          </p:cNvSpPr>
          <p:nvPr>
            <p:ph type="dt" sz="half" idx="10"/>
          </p:nvPr>
        </p:nvSpPr>
        <p:spPr/>
        <p:txBody>
          <a:bodyPr/>
          <a:lstStyle/>
          <a:p>
            <a:fld id="{3AD57B91-6B88-49B5-A2E4-598349A4E5EB}" type="datetime3">
              <a:rPr lang="en-US" smtClean="0"/>
              <a:t>16 January 2021</a:t>
            </a:fld>
            <a:endParaRPr lang="ar-SA"/>
          </a:p>
        </p:txBody>
      </p:sp>
      <p:sp>
        <p:nvSpPr>
          <p:cNvPr id="8" name="عنصر نائب للتذييل 7"/>
          <p:cNvSpPr>
            <a:spLocks noGrp="1"/>
          </p:cNvSpPr>
          <p:nvPr>
            <p:ph type="ftr" sz="quarter" idx="11"/>
          </p:nvPr>
        </p:nvSpPr>
        <p:spPr/>
        <p:txBody>
          <a:bodyPr/>
          <a:lstStyle/>
          <a:p>
            <a:r>
              <a:rPr lang="ar-SA"/>
              <a:t>النسب المالية                                  الأستاذ الدكتور  بوداح عبدالجليل</a:t>
            </a:r>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C85EDF45-1BBC-492B-81FB-6ADA6B3C1419}" type="datetime3">
              <a:rPr lang="en-US" smtClean="0"/>
              <a:t>16 January 2021</a:t>
            </a:fld>
            <a:endParaRPr lang="ar-SA"/>
          </a:p>
        </p:txBody>
      </p:sp>
      <p:sp>
        <p:nvSpPr>
          <p:cNvPr id="4" name="عنصر نائب للتذييل 3"/>
          <p:cNvSpPr>
            <a:spLocks noGrp="1"/>
          </p:cNvSpPr>
          <p:nvPr>
            <p:ph type="ftr" sz="quarter" idx="11"/>
          </p:nvPr>
        </p:nvSpPr>
        <p:spPr/>
        <p:txBody>
          <a:bodyPr/>
          <a:lstStyle/>
          <a:p>
            <a:r>
              <a:rPr lang="ar-SA"/>
              <a:t>النسب المالية                                  الأستاذ الدكتور  بوداح عبدالجليل</a:t>
            </a:r>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108E9F5-88B4-4CFF-A9A9-7980A9C3DD4B}" type="datetime3">
              <a:rPr lang="en-US" smtClean="0"/>
              <a:t>16 January 2021</a:t>
            </a:fld>
            <a:endParaRPr lang="ar-SA"/>
          </a:p>
        </p:txBody>
      </p:sp>
      <p:sp>
        <p:nvSpPr>
          <p:cNvPr id="3" name="عنصر نائب للتذييل 2"/>
          <p:cNvSpPr>
            <a:spLocks noGrp="1"/>
          </p:cNvSpPr>
          <p:nvPr>
            <p:ph type="ftr" sz="quarter" idx="11"/>
          </p:nvPr>
        </p:nvSpPr>
        <p:spPr/>
        <p:txBody>
          <a:bodyPr/>
          <a:lstStyle/>
          <a:p>
            <a:r>
              <a:rPr lang="ar-SA"/>
              <a:t>النسب المالية                                  الأستاذ الدكتور  بوداح عبدالجليل</a:t>
            </a:r>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5" name="عنصر نائب للتاريخ 4"/>
          <p:cNvSpPr>
            <a:spLocks noGrp="1"/>
          </p:cNvSpPr>
          <p:nvPr>
            <p:ph type="dt" sz="half" idx="10"/>
          </p:nvPr>
        </p:nvSpPr>
        <p:spPr/>
        <p:txBody>
          <a:bodyPr/>
          <a:lstStyle/>
          <a:p>
            <a:fld id="{A10BA8DA-9808-4EC1-B07F-3BB5BCFADE12}" type="datetime3">
              <a:rPr lang="en-US" smtClean="0"/>
              <a:t>16 January 2021</a:t>
            </a:fld>
            <a:endParaRPr lang="ar-SA"/>
          </a:p>
        </p:txBody>
      </p:sp>
      <p:sp>
        <p:nvSpPr>
          <p:cNvPr id="6" name="عنصر نائب للتذييل 5"/>
          <p:cNvSpPr>
            <a:spLocks noGrp="1"/>
          </p:cNvSpPr>
          <p:nvPr>
            <p:ph type="ftr" sz="quarter" idx="11"/>
          </p:nvPr>
        </p:nvSpPr>
        <p:spPr/>
        <p:txBody>
          <a:bodyPr/>
          <a:lstStyle/>
          <a:p>
            <a:r>
              <a:rPr lang="ar-SA"/>
              <a:t>النسب المالية                                  الأستاذ الدكتور  بوداح عبدالجليل</a:t>
            </a: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a:t>انقر لتحرير أنماط النص الرئيسي</a:t>
            </a:r>
          </a:p>
        </p:txBody>
      </p:sp>
      <p:sp>
        <p:nvSpPr>
          <p:cNvPr id="5" name="عنصر نائب للتاريخ 4"/>
          <p:cNvSpPr>
            <a:spLocks noGrp="1"/>
          </p:cNvSpPr>
          <p:nvPr>
            <p:ph type="dt" sz="half" idx="10"/>
          </p:nvPr>
        </p:nvSpPr>
        <p:spPr/>
        <p:txBody>
          <a:bodyPr/>
          <a:lstStyle/>
          <a:p>
            <a:fld id="{2A9D0E9F-7C37-4266-8006-35D25BE4AB37}" type="datetime3">
              <a:rPr lang="en-US" smtClean="0"/>
              <a:t>16 January 2021</a:t>
            </a:fld>
            <a:endParaRPr lang="ar-SA"/>
          </a:p>
        </p:txBody>
      </p:sp>
      <p:sp>
        <p:nvSpPr>
          <p:cNvPr id="6" name="عنصر نائب للتذييل 5"/>
          <p:cNvSpPr>
            <a:spLocks noGrp="1"/>
          </p:cNvSpPr>
          <p:nvPr>
            <p:ph type="ftr" sz="quarter" idx="11"/>
          </p:nvPr>
        </p:nvSpPr>
        <p:spPr/>
        <p:txBody>
          <a:bodyPr/>
          <a:lstStyle/>
          <a:p>
            <a:r>
              <a:rPr lang="ar-SA"/>
              <a:t>النسب المالية                                  الأستاذ الدكتور  بوداح عبدالجليل</a:t>
            </a:r>
          </a:p>
        </p:txBody>
      </p:sp>
      <p:sp>
        <p:nvSpPr>
          <p:cNvPr id="7" name="عنصر نائب لرقم الشريحة 6"/>
          <p:cNvSpPr>
            <a:spLocks noGrp="1"/>
          </p:cNvSpPr>
          <p:nvPr>
            <p:ph type="sldNum" sz="quarter" idx="12"/>
          </p:nvPr>
        </p:nvSpPr>
        <p:spPr>
          <a:xfrm>
            <a:off x="8077200" y="6356350"/>
            <a:ext cx="609600" cy="365125"/>
          </a:xfrm>
        </p:spPr>
        <p:txBody>
          <a:bodyPr/>
          <a:lstStyle/>
          <a:p>
            <a:fld id="{0B34F065-1154-456A-91E3-76DE8E75E17B}" type="slidenum">
              <a:rPr lang="ar-SA" smtClean="0"/>
              <a:pPr/>
              <a:t>‹#›</a:t>
            </a:fld>
            <a:endParaRPr lang="ar-SA"/>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a:t>انقر لتحرير أنماط النص الرئيسي</a:t>
            </a:r>
          </a:p>
          <a:p>
            <a:pPr lvl="1" eaLnBrk="1" latinLnBrk="0" hangingPunct="1"/>
            <a:r>
              <a:rPr kumimoji="0" lang="ar-SA"/>
              <a:t>المستوى الثاني</a:t>
            </a:r>
          </a:p>
          <a:p>
            <a:pPr lvl="2" eaLnBrk="1" latinLnBrk="0" hangingPunct="1"/>
            <a:r>
              <a:rPr kumimoji="0" lang="ar-SA"/>
              <a:t>المستوى الثالث</a:t>
            </a:r>
          </a:p>
          <a:p>
            <a:pPr lvl="3" eaLnBrk="1" latinLnBrk="0" hangingPunct="1"/>
            <a:r>
              <a:rPr kumimoji="0" lang="ar-SA"/>
              <a:t>المستوى الرابع</a:t>
            </a:r>
          </a:p>
          <a:p>
            <a:pPr lvl="4" eaLnBrk="1" latinLnBrk="0" hangingPunct="1"/>
            <a:r>
              <a:rPr kumimoji="0" lang="ar-SA"/>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C44ABE5-EBE2-4410-BAFE-43AE723F029D}" type="datetime3">
              <a:rPr lang="en-US" smtClean="0"/>
              <a:t>16 January 2021</a:t>
            </a:fld>
            <a:endParaRPr lang="ar-SA"/>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ar-SA"/>
              <a:t>النسب المالية                                  الأستاذ الدكتور  بوداح عبدالجليل</a:t>
            </a:r>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pPr/>
              <a:t>‹#›</a:t>
            </a:fld>
            <a:endParaRPr lang="ar-SA"/>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image" Target="../media/image35.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image" Target="../media/image37.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9.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image" Target="../media/image40.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image" Target="../media/image4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1628800"/>
            <a:ext cx="7488832" cy="3384376"/>
          </a:xfrm>
          <a:solidFill>
            <a:schemeClr val="accent3">
              <a:lumMod val="20000"/>
              <a:lumOff val="80000"/>
            </a:schemeClr>
          </a:solidFill>
        </p:spPr>
        <p:style>
          <a:lnRef idx="2">
            <a:schemeClr val="accent1"/>
          </a:lnRef>
          <a:fillRef idx="1">
            <a:schemeClr val="lt1"/>
          </a:fillRef>
          <a:effectRef idx="0">
            <a:schemeClr val="accent1"/>
          </a:effectRef>
          <a:fontRef idx="minor">
            <a:schemeClr val="dk1"/>
          </a:fontRef>
        </p:style>
        <p:txBody>
          <a:bodyPr anchor="ctr">
            <a:normAutofit/>
          </a:bodyPr>
          <a:lstStyle/>
          <a:p>
            <a:pPr algn="ctr" rtl="1"/>
            <a:r>
              <a:rPr lang="ar-SA" sz="6000" dirty="0">
                <a:solidFill>
                  <a:schemeClr val="bg1"/>
                </a:solidFill>
              </a:rPr>
              <a:t>سنة </a:t>
            </a:r>
            <a:r>
              <a:rPr lang="ar-DZ" sz="6000" dirty="0">
                <a:solidFill>
                  <a:schemeClr val="bg1"/>
                </a:solidFill>
              </a:rPr>
              <a:t>ثانية</a:t>
            </a:r>
            <a:r>
              <a:rPr lang="ar-SA" sz="6000" dirty="0">
                <a:solidFill>
                  <a:schemeClr val="bg1"/>
                </a:solidFill>
              </a:rPr>
              <a:t>-</a:t>
            </a:r>
            <a:r>
              <a:rPr lang="ar-DZ" sz="6000" dirty="0">
                <a:solidFill>
                  <a:schemeClr val="bg1"/>
                </a:solidFill>
              </a:rPr>
              <a:t>قسم</a:t>
            </a:r>
            <a:r>
              <a:rPr lang="ar-SA" sz="6000" dirty="0">
                <a:solidFill>
                  <a:schemeClr val="bg1"/>
                </a:solidFill>
              </a:rPr>
              <a:t> </a:t>
            </a:r>
            <a:r>
              <a:rPr lang="ar-DZ" sz="6000" dirty="0">
                <a:solidFill>
                  <a:schemeClr val="bg1"/>
                </a:solidFill>
              </a:rPr>
              <a:t>ال</a:t>
            </a:r>
            <a:r>
              <a:rPr lang="ar-SA" sz="6000" dirty="0">
                <a:solidFill>
                  <a:schemeClr val="bg1"/>
                </a:solidFill>
              </a:rPr>
              <a:t>محاسبة </a:t>
            </a:r>
            <a:r>
              <a:rPr lang="ar-DZ" sz="6000" dirty="0">
                <a:solidFill>
                  <a:schemeClr val="bg1"/>
                </a:solidFill>
              </a:rPr>
              <a:t>والمالية</a:t>
            </a:r>
            <a:endParaRPr lang="ar-SA" sz="6000" dirty="0">
              <a:solidFill>
                <a:schemeClr val="bg1"/>
              </a:solidFill>
            </a:endParaRPr>
          </a:p>
        </p:txBody>
      </p:sp>
      <p:sp>
        <p:nvSpPr>
          <p:cNvPr id="5" name="Date Placeholder 4"/>
          <p:cNvSpPr>
            <a:spLocks noGrp="1"/>
          </p:cNvSpPr>
          <p:nvPr>
            <p:ph type="dt" sz="half" idx="10"/>
          </p:nvPr>
        </p:nvSpPr>
        <p:spPr>
          <a:xfrm>
            <a:off x="457200" y="6354505"/>
            <a:ext cx="2133600" cy="365125"/>
          </a:xfrm>
        </p:spPr>
        <p:txBody>
          <a:bodyPr/>
          <a:lstStyle/>
          <a:p>
            <a:fld id="{E1A898A9-7CBC-449C-AAE4-767E981FC288}" type="datetime3">
              <a:rPr lang="en-US" sz="1800" b="1" smtClean="0"/>
              <a:t>16 January 2021</a:t>
            </a:fld>
            <a:endParaRPr lang="ar-SA" b="1" dirty="0"/>
          </a:p>
        </p:txBody>
      </p:sp>
      <p:sp>
        <p:nvSpPr>
          <p:cNvPr id="6" name="Footer Placeholder 5"/>
          <p:cNvSpPr>
            <a:spLocks noGrp="1"/>
          </p:cNvSpPr>
          <p:nvPr>
            <p:ph type="ftr" sz="quarter" idx="11"/>
          </p:nvPr>
        </p:nvSpPr>
        <p:spPr>
          <a:xfrm>
            <a:off x="2528645" y="6355940"/>
            <a:ext cx="5760315" cy="365125"/>
          </a:xfrm>
        </p:spPr>
        <p:txBody>
          <a:bodyPr anchor="ctr"/>
          <a:lstStyle/>
          <a:p>
            <a:pPr algn="ctr"/>
            <a:r>
              <a:rPr lang="ar-SA" sz="2400" b="1" dirty="0"/>
              <a:t>النسب المالية                  الأستاذ الدكتور  بوداح عبدالجليل</a:t>
            </a:r>
          </a:p>
        </p:txBody>
      </p:sp>
      <p:sp>
        <p:nvSpPr>
          <p:cNvPr id="7" name="Slide Number Placeholder 6"/>
          <p:cNvSpPr>
            <a:spLocks noGrp="1"/>
          </p:cNvSpPr>
          <p:nvPr>
            <p:ph type="sldNum" sz="quarter" idx="12"/>
          </p:nvPr>
        </p:nvSpPr>
        <p:spPr/>
        <p:txBody>
          <a:bodyPr/>
          <a:lstStyle/>
          <a:p>
            <a:fld id="{0B34F065-1154-456A-91E3-76DE8E75E17B}" type="slidenum">
              <a:rPr lang="ar-SA" smtClean="0"/>
              <a:pPr/>
              <a:t>1</a:t>
            </a:fld>
            <a:endParaRPr lang="ar-SA"/>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2" name="عنصر نائب للمحتوى 10"/>
          <p:cNvSpPr>
            <a:spLocks noGrp="1"/>
          </p:cNvSpPr>
          <p:nvPr>
            <p:ph idx="1"/>
          </p:nvPr>
        </p:nvSpPr>
        <p:spPr>
          <a:xfrm>
            <a:off x="285750" y="571479"/>
            <a:ext cx="8501063" cy="5089769"/>
          </a:xfrm>
        </p:spPr>
        <p:style>
          <a:lnRef idx="2">
            <a:schemeClr val="accent3"/>
          </a:lnRef>
          <a:fillRef idx="1">
            <a:schemeClr val="lt1"/>
          </a:fillRef>
          <a:effectRef idx="0">
            <a:schemeClr val="accent3"/>
          </a:effectRef>
          <a:fontRef idx="minor">
            <a:schemeClr val="dk1"/>
          </a:fontRef>
        </p:style>
        <p:txBody>
          <a:bodyPr>
            <a:normAutofit/>
          </a:bodyPr>
          <a:lstStyle/>
          <a:p>
            <a:pPr algn="r" rtl="1" eaLnBrk="1" hangingPunct="1">
              <a:buFont typeface="Wingdings" pitchFamily="2" charset="2"/>
              <a:buNone/>
              <a:defRPr/>
            </a:pPr>
            <a:r>
              <a:rPr lang="ar-SA" sz="4000" dirty="0"/>
              <a:t> </a:t>
            </a:r>
            <a:r>
              <a:rPr lang="ar-SA" sz="4000" b="1" u="sng" dirty="0">
                <a:solidFill>
                  <a:srgbClr val="FF0000"/>
                </a:solidFill>
                <a:cs typeface="+mj-cs"/>
              </a:rPr>
              <a:t>نسب السيولة</a:t>
            </a:r>
            <a:endParaRPr lang="ar-SA" sz="4000" dirty="0">
              <a:solidFill>
                <a:srgbClr val="FF0000"/>
              </a:solidFill>
              <a:cs typeface="+mj-cs"/>
            </a:endParaRPr>
          </a:p>
          <a:p>
            <a:pPr marL="0" algn="r" rtl="1" eaLnBrk="1" hangingPunct="1">
              <a:buFont typeface="Wingdings" pitchFamily="2" charset="2"/>
              <a:buNone/>
              <a:defRPr/>
            </a:pPr>
            <a:r>
              <a:rPr lang="ar-SA" sz="2800" b="1" dirty="0">
                <a:cs typeface="+mj-cs"/>
              </a:rPr>
              <a:t>تستخدم نسب السيولة من أجل تقويم قدرة المنشأة على الوفاء بالتزاماتها قصيرة الأجل:</a:t>
            </a:r>
            <a:endParaRPr lang="en-US" sz="2800" b="1" dirty="0">
              <a:cs typeface="+mj-cs"/>
            </a:endParaRPr>
          </a:p>
          <a:p>
            <a:pPr marL="0" algn="r" rtl="1" eaLnBrk="1" hangingPunct="1">
              <a:buFont typeface="Wingdings" pitchFamily="2" charset="2"/>
              <a:buNone/>
              <a:defRPr/>
            </a:pPr>
            <a:r>
              <a:rPr lang="ar-SA" sz="3600" b="1" u="sng" dirty="0">
                <a:solidFill>
                  <a:schemeClr val="accent1"/>
                </a:solidFill>
                <a:cs typeface="+mj-cs"/>
              </a:rPr>
              <a:t> (أ) نسبة السيولة العامة</a:t>
            </a:r>
          </a:p>
          <a:p>
            <a:pPr marL="0" algn="r" rtl="1" eaLnBrk="1" hangingPunct="1">
              <a:buFont typeface="Wingdings" pitchFamily="2" charset="2"/>
              <a:buNone/>
              <a:defRPr/>
            </a:pPr>
            <a:r>
              <a:rPr lang="ar-SA" sz="2800" b="1" dirty="0">
                <a:cs typeface="+mj-cs"/>
              </a:rPr>
              <a:t>يمكن التعبير عنها:</a:t>
            </a:r>
          </a:p>
          <a:p>
            <a:pPr marL="609600" indent="-609600" algn="ctr" rtl="1" eaLnBrk="1" hangingPunct="1">
              <a:buFont typeface="Wingdings 2" pitchFamily="18" charset="2"/>
              <a:buNone/>
              <a:defRPr/>
            </a:pPr>
            <a:r>
              <a:rPr lang="ar-SA" sz="2800" b="1" dirty="0">
                <a:latin typeface="Arial" charset="0"/>
              </a:rPr>
              <a:t>الأصول المتداولة / الديون قصيرة الأجل</a:t>
            </a:r>
          </a:p>
          <a:p>
            <a:pPr marL="609600" indent="-609600" algn="ctr" rtl="1" eaLnBrk="1" hangingPunct="1">
              <a:buFont typeface="Wingdings 2" pitchFamily="18" charset="2"/>
              <a:buNone/>
              <a:defRPr/>
            </a:pPr>
            <a:r>
              <a:rPr lang="ar-SA" sz="2800" b="1" dirty="0">
                <a:latin typeface="Arial" charset="0"/>
              </a:rPr>
              <a:t>= </a:t>
            </a:r>
            <a:r>
              <a:rPr lang="en-US" sz="2800" b="1" dirty="0">
                <a:latin typeface="Arial" charset="0"/>
              </a:rPr>
              <a:t>163000</a:t>
            </a:r>
            <a:r>
              <a:rPr lang="ar-SA" sz="2800" b="1" dirty="0">
                <a:latin typeface="Arial" charset="0"/>
              </a:rPr>
              <a:t>/</a:t>
            </a:r>
            <a:r>
              <a:rPr lang="en-US" sz="2800" b="1" dirty="0">
                <a:latin typeface="Arial" charset="0"/>
              </a:rPr>
              <a:t>67000</a:t>
            </a:r>
            <a:endParaRPr lang="ar-SA" sz="2800" b="1" dirty="0">
              <a:latin typeface="Arial" charset="0"/>
            </a:endParaRPr>
          </a:p>
          <a:p>
            <a:pPr marL="609600" indent="-609600" algn="ctr" rtl="1" eaLnBrk="1" hangingPunct="1">
              <a:buFont typeface="Wingdings 2" pitchFamily="18" charset="2"/>
              <a:buNone/>
              <a:defRPr/>
            </a:pPr>
            <a:r>
              <a:rPr lang="ar-SA" sz="2800" b="1" dirty="0">
                <a:latin typeface="Arial" charset="0"/>
              </a:rPr>
              <a:t>=</a:t>
            </a:r>
            <a:r>
              <a:rPr lang="en-US" sz="2800" b="1" dirty="0">
                <a:latin typeface="Arial" charset="0"/>
              </a:rPr>
              <a:t>2.4</a:t>
            </a:r>
            <a:r>
              <a:rPr lang="ar-SA" sz="2800" b="1" dirty="0">
                <a:latin typeface="Arial" charset="0"/>
              </a:rPr>
              <a:t> مرة</a:t>
            </a:r>
          </a:p>
        </p:txBody>
      </p:sp>
      <p:sp>
        <p:nvSpPr>
          <p:cNvPr id="55299" name="Text Box 3"/>
          <p:cNvSpPr txBox="1">
            <a:spLocks noChangeArrowheads="1"/>
          </p:cNvSpPr>
          <p:nvPr/>
        </p:nvSpPr>
        <p:spPr bwMode="auto">
          <a:xfrm>
            <a:off x="1660525" y="722313"/>
            <a:ext cx="184150" cy="461962"/>
          </a:xfrm>
          <a:prstGeom prst="rect">
            <a:avLst/>
          </a:prstGeom>
          <a:noFill/>
          <a:ln w="9525">
            <a:noFill/>
            <a:miter lim="800000"/>
            <a:headEnd/>
            <a:tailEnd/>
          </a:ln>
        </p:spPr>
        <p:txBody>
          <a:bodyPr wrap="none">
            <a:spAutoFit/>
          </a:bodyPr>
          <a:lstStyle/>
          <a:p>
            <a:pPr algn="r"/>
            <a:endParaRPr lang="ar-SA"/>
          </a:p>
        </p:txBody>
      </p:sp>
      <p:sp>
        <p:nvSpPr>
          <p:cNvPr id="6" name="Date Placeholder 5"/>
          <p:cNvSpPr>
            <a:spLocks noGrp="1"/>
          </p:cNvSpPr>
          <p:nvPr>
            <p:ph type="dt" sz="half" idx="10"/>
          </p:nvPr>
        </p:nvSpPr>
        <p:spPr/>
        <p:txBody>
          <a:bodyPr/>
          <a:lstStyle/>
          <a:p>
            <a:fld id="{7C27DF6A-55AA-4742-BE14-D9EBB4A46F1E}" type="datetime3">
              <a:rPr lang="en-US" smtClean="0"/>
              <a:t>16 January 2021</a:t>
            </a:fld>
            <a:endParaRPr lang="ar-SA"/>
          </a:p>
        </p:txBody>
      </p:sp>
      <p:sp>
        <p:nvSpPr>
          <p:cNvPr id="7" name="Footer Placeholder 6"/>
          <p:cNvSpPr>
            <a:spLocks noGrp="1"/>
          </p:cNvSpPr>
          <p:nvPr>
            <p:ph type="ftr" sz="quarter" idx="11"/>
          </p:nvPr>
        </p:nvSpPr>
        <p:spPr/>
        <p:txBody>
          <a:bodyPr/>
          <a:lstStyle/>
          <a:p>
            <a:r>
              <a:rPr lang="ar-SA"/>
              <a:t>النسب المالية                                  الأستاذ الدكتور  بوداح عبدالجليل</a:t>
            </a:r>
          </a:p>
        </p:txBody>
      </p:sp>
      <p:sp>
        <p:nvSpPr>
          <p:cNvPr id="8" name="Slide Number Placeholder 7"/>
          <p:cNvSpPr>
            <a:spLocks noGrp="1"/>
          </p:cNvSpPr>
          <p:nvPr>
            <p:ph type="sldNum" sz="quarter" idx="12"/>
          </p:nvPr>
        </p:nvSpPr>
        <p:spPr/>
        <p:txBody>
          <a:bodyPr/>
          <a:lstStyle/>
          <a:p>
            <a:fld id="{0B34F065-1154-456A-91E3-76DE8E75E17B}" type="slidenum">
              <a:rPr lang="ar-SA" smtClean="0"/>
              <a:pPr/>
              <a:t>10</a:t>
            </a:fld>
            <a:endParaRPr lang="ar-SA"/>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75"/>
            <a:ext cx="8229600" cy="5610225"/>
          </a:xfrm>
        </p:spPr>
        <p:style>
          <a:lnRef idx="2">
            <a:schemeClr val="accent3"/>
          </a:lnRef>
          <a:fillRef idx="1">
            <a:schemeClr val="lt1"/>
          </a:fillRef>
          <a:effectRef idx="0">
            <a:schemeClr val="accent3"/>
          </a:effectRef>
          <a:fontRef idx="minor">
            <a:schemeClr val="dk1"/>
          </a:fontRef>
        </p:style>
        <p:txBody>
          <a:bodyPr>
            <a:normAutofit/>
          </a:bodyPr>
          <a:lstStyle/>
          <a:p>
            <a:pPr marL="609600" indent="-609600" algn="r" rtl="1" eaLnBrk="1" hangingPunct="1">
              <a:buFont typeface="Wingdings 2" pitchFamily="18" charset="2"/>
              <a:buNone/>
              <a:defRPr/>
            </a:pPr>
            <a:r>
              <a:rPr lang="ar-SA" sz="3600" b="1" u="sng" dirty="0">
                <a:solidFill>
                  <a:schemeClr val="accent1"/>
                </a:solidFill>
                <a:latin typeface="Arial" charset="0"/>
                <a:cs typeface="+mj-cs"/>
              </a:rPr>
              <a:t>(ب) نسبة السيولة</a:t>
            </a:r>
            <a:r>
              <a:rPr lang="ar-DZ" sz="3600" b="1" u="sng" dirty="0">
                <a:solidFill>
                  <a:schemeClr val="accent1"/>
                </a:solidFill>
                <a:latin typeface="Arial" charset="0"/>
                <a:cs typeface="+mj-cs"/>
              </a:rPr>
              <a:t> السريع</a:t>
            </a:r>
            <a:r>
              <a:rPr lang="ar-SA" sz="3600" b="1" u="sng" dirty="0">
                <a:solidFill>
                  <a:schemeClr val="accent1"/>
                </a:solidFill>
                <a:latin typeface="Arial" charset="0"/>
                <a:cs typeface="+mj-cs"/>
              </a:rPr>
              <a:t>ة</a:t>
            </a:r>
          </a:p>
          <a:p>
            <a:pPr marL="609600" indent="-609600" algn="ctr" rtl="1" eaLnBrk="1" hangingPunct="1">
              <a:buFont typeface="Wingdings 2" pitchFamily="18" charset="2"/>
              <a:buNone/>
              <a:defRPr/>
            </a:pPr>
            <a:r>
              <a:rPr lang="ar-SA" sz="3200" b="1" dirty="0">
                <a:latin typeface="Arial" charset="0"/>
                <a:cs typeface="+mj-cs"/>
              </a:rPr>
              <a:t>(الأصول المتداولة – المخزون) / الديون ق ج</a:t>
            </a:r>
          </a:p>
          <a:p>
            <a:pPr marL="609600" indent="-609600" algn="ctr" rtl="1" eaLnBrk="1" hangingPunct="1">
              <a:buFont typeface="Wingdings 2" pitchFamily="18" charset="2"/>
              <a:buNone/>
              <a:defRPr/>
            </a:pPr>
            <a:r>
              <a:rPr lang="ar-SA" sz="2400" b="1" dirty="0">
                <a:latin typeface="Arial" charset="0"/>
              </a:rPr>
              <a:t>= (</a:t>
            </a:r>
            <a:r>
              <a:rPr lang="en-US" sz="2400" b="1" dirty="0">
                <a:latin typeface="Arial" charset="0"/>
              </a:rPr>
              <a:t>163000</a:t>
            </a:r>
            <a:r>
              <a:rPr lang="ar-SA" sz="2400" b="1" dirty="0">
                <a:latin typeface="Arial" charset="0"/>
              </a:rPr>
              <a:t>-</a:t>
            </a:r>
            <a:r>
              <a:rPr lang="en-US" sz="2400" b="1" dirty="0">
                <a:latin typeface="Arial" charset="0"/>
              </a:rPr>
              <a:t>75000</a:t>
            </a:r>
            <a:r>
              <a:rPr lang="ar-SA" sz="2400" b="1" dirty="0">
                <a:latin typeface="Arial" charset="0"/>
              </a:rPr>
              <a:t>)/</a:t>
            </a:r>
            <a:r>
              <a:rPr lang="en-US" sz="2400" b="1" dirty="0">
                <a:latin typeface="Arial" charset="0"/>
              </a:rPr>
              <a:t>67000</a:t>
            </a:r>
            <a:endParaRPr lang="ar-SA" sz="2400" b="1" dirty="0">
              <a:latin typeface="Arial" charset="0"/>
            </a:endParaRPr>
          </a:p>
          <a:p>
            <a:pPr marL="609600" indent="-609600" algn="ctr" rtl="1" eaLnBrk="1" hangingPunct="1">
              <a:buFont typeface="Wingdings 2" pitchFamily="18" charset="2"/>
              <a:buNone/>
              <a:defRPr/>
            </a:pPr>
            <a:r>
              <a:rPr lang="ar-SA" sz="2400" b="1" dirty="0">
                <a:latin typeface="Arial" charset="0"/>
              </a:rPr>
              <a:t>= </a:t>
            </a:r>
            <a:r>
              <a:rPr lang="en-US" sz="2400" b="1" dirty="0">
                <a:latin typeface="Arial" charset="0"/>
              </a:rPr>
              <a:t>1.3</a:t>
            </a:r>
            <a:r>
              <a:rPr lang="ar-SA" sz="2400" b="1" dirty="0">
                <a:latin typeface="Arial" charset="0"/>
              </a:rPr>
              <a:t> مرة</a:t>
            </a:r>
          </a:p>
          <a:p>
            <a:pPr marL="609600" indent="-609600" algn="ctr" rtl="1" eaLnBrk="1" hangingPunct="1">
              <a:buFont typeface="Wingdings 2" pitchFamily="18" charset="2"/>
              <a:buNone/>
              <a:defRPr/>
            </a:pPr>
            <a:endParaRPr lang="ar-SA" sz="2400" b="1" dirty="0">
              <a:latin typeface="Arial" charset="0"/>
            </a:endParaRPr>
          </a:p>
          <a:p>
            <a:pPr marL="609600" indent="-609600" algn="r" rtl="1" eaLnBrk="1" hangingPunct="1">
              <a:buFont typeface="Wingdings 2" pitchFamily="18" charset="2"/>
              <a:buNone/>
              <a:defRPr/>
            </a:pPr>
            <a:r>
              <a:rPr lang="ar-SA" sz="4000" b="1" u="sng" dirty="0">
                <a:solidFill>
                  <a:schemeClr val="accent1"/>
                </a:solidFill>
                <a:latin typeface="Arial" charset="0"/>
                <a:cs typeface="+mj-cs"/>
              </a:rPr>
              <a:t>(جـ) نسبة النقدية</a:t>
            </a:r>
          </a:p>
          <a:p>
            <a:pPr marL="609600" indent="-609600" algn="ctr" rtl="1" eaLnBrk="1" hangingPunct="1">
              <a:buFont typeface="Wingdings 2" pitchFamily="18" charset="2"/>
              <a:buNone/>
              <a:defRPr/>
            </a:pPr>
            <a:r>
              <a:rPr lang="ar-SA" sz="3200" b="1" dirty="0">
                <a:latin typeface="Arial" charset="0"/>
                <a:cs typeface="+mj-cs"/>
              </a:rPr>
              <a:t>(النقدية + الاستثمارات المؤقتة )/ الديون ق ج</a:t>
            </a:r>
          </a:p>
          <a:p>
            <a:pPr marL="609600" indent="-609600" algn="ctr" rtl="1" eaLnBrk="1" hangingPunct="1">
              <a:buFont typeface="Wingdings 2" pitchFamily="18" charset="2"/>
              <a:buNone/>
              <a:defRPr/>
            </a:pPr>
            <a:r>
              <a:rPr lang="ar-SA" sz="2400" b="1" dirty="0">
                <a:latin typeface="Arial" charset="0"/>
              </a:rPr>
              <a:t>=(</a:t>
            </a:r>
            <a:r>
              <a:rPr lang="en-US" sz="2400" b="1" dirty="0">
                <a:latin typeface="Arial" charset="0"/>
              </a:rPr>
              <a:t>7000</a:t>
            </a:r>
            <a:r>
              <a:rPr lang="ar-SA" sz="2400" b="1" dirty="0">
                <a:latin typeface="Arial" charset="0"/>
              </a:rPr>
              <a:t>+</a:t>
            </a:r>
            <a:r>
              <a:rPr lang="en-US" sz="2400" b="1" dirty="0">
                <a:latin typeface="Arial" charset="0"/>
              </a:rPr>
              <a:t>21000</a:t>
            </a:r>
            <a:r>
              <a:rPr lang="ar-SA" sz="2400" b="1" dirty="0">
                <a:latin typeface="Arial" charset="0"/>
              </a:rPr>
              <a:t>)/</a:t>
            </a:r>
            <a:r>
              <a:rPr lang="en-US" sz="2400" b="1" dirty="0">
                <a:latin typeface="Arial" charset="0"/>
              </a:rPr>
              <a:t>67000</a:t>
            </a:r>
            <a:endParaRPr lang="ar-SA" sz="2400" b="1" dirty="0">
              <a:latin typeface="Arial" charset="0"/>
            </a:endParaRPr>
          </a:p>
          <a:p>
            <a:pPr marL="609600" indent="-609600" algn="ctr" rtl="1" eaLnBrk="1" hangingPunct="1">
              <a:buFont typeface="Wingdings 2" pitchFamily="18" charset="2"/>
              <a:buNone/>
              <a:defRPr/>
            </a:pPr>
            <a:r>
              <a:rPr lang="ar-SA" sz="2400" b="1" dirty="0">
                <a:latin typeface="Arial" charset="0"/>
              </a:rPr>
              <a:t>= </a:t>
            </a:r>
            <a:r>
              <a:rPr lang="en-US" sz="2400" b="1" dirty="0">
                <a:latin typeface="Arial" charset="0"/>
              </a:rPr>
              <a:t>0.41</a:t>
            </a:r>
            <a:r>
              <a:rPr lang="ar-SA" sz="2400" b="1" dirty="0">
                <a:latin typeface="Arial" charset="0"/>
              </a:rPr>
              <a:t> مرة</a:t>
            </a:r>
          </a:p>
          <a:p>
            <a:pPr marL="609600" indent="-609600" algn="ctr" rtl="1" eaLnBrk="1" hangingPunct="1">
              <a:buFont typeface="Wingdings 2" pitchFamily="18" charset="2"/>
              <a:buNone/>
              <a:defRPr/>
            </a:pPr>
            <a:endParaRPr lang="fr-FR" sz="2400" b="1" dirty="0">
              <a:latin typeface="Arial" charset="0"/>
            </a:endParaRPr>
          </a:p>
          <a:p>
            <a:pPr algn="r" rtl="1" eaLnBrk="1" hangingPunct="1">
              <a:defRPr/>
            </a:pPr>
            <a:endParaRPr lang="en-US" dirty="0"/>
          </a:p>
        </p:txBody>
      </p:sp>
      <p:sp>
        <p:nvSpPr>
          <p:cNvPr id="4" name="Date Placeholder 3"/>
          <p:cNvSpPr>
            <a:spLocks noGrp="1"/>
          </p:cNvSpPr>
          <p:nvPr>
            <p:ph type="dt" sz="half" idx="10"/>
          </p:nvPr>
        </p:nvSpPr>
        <p:spPr/>
        <p:txBody>
          <a:bodyPr/>
          <a:lstStyle/>
          <a:p>
            <a:fld id="{5DFA65B1-3D85-44A8-A217-55F01F5502C3}" type="datetime3">
              <a:rPr lang="en-US" smtClean="0"/>
              <a:t>16 January 2021</a:t>
            </a:fld>
            <a:endParaRPr lang="ar-SA"/>
          </a:p>
        </p:txBody>
      </p:sp>
      <p:sp>
        <p:nvSpPr>
          <p:cNvPr id="6" name="Footer Placeholder 5"/>
          <p:cNvSpPr>
            <a:spLocks noGrp="1"/>
          </p:cNvSpPr>
          <p:nvPr>
            <p:ph type="ftr" sz="quarter" idx="11"/>
          </p:nvPr>
        </p:nvSpPr>
        <p:spPr/>
        <p:txBody>
          <a:bodyPr/>
          <a:lstStyle/>
          <a:p>
            <a:r>
              <a:rPr lang="ar-SA"/>
              <a:t>النسب المالية                                  الأستاذ الدكتور  بوداح عبدالجليل</a:t>
            </a:r>
          </a:p>
        </p:txBody>
      </p:sp>
      <p:sp>
        <p:nvSpPr>
          <p:cNvPr id="7" name="Slide Number Placeholder 6"/>
          <p:cNvSpPr>
            <a:spLocks noGrp="1"/>
          </p:cNvSpPr>
          <p:nvPr>
            <p:ph type="sldNum" sz="quarter" idx="12"/>
          </p:nvPr>
        </p:nvSpPr>
        <p:spPr/>
        <p:txBody>
          <a:bodyPr/>
          <a:lstStyle/>
          <a:p>
            <a:fld id="{0B34F065-1154-456A-91E3-76DE8E75E17B}" type="slidenum">
              <a:rPr lang="ar-SA" smtClean="0"/>
              <a:pPr/>
              <a:t>11</a:t>
            </a:fld>
            <a:endParaRPr lang="ar-SA"/>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2" name="عنصر نائب للمحتوى 10"/>
          <p:cNvSpPr>
            <a:spLocks noGrp="1"/>
          </p:cNvSpPr>
          <p:nvPr>
            <p:ph idx="1"/>
          </p:nvPr>
        </p:nvSpPr>
        <p:spPr>
          <a:xfrm>
            <a:off x="285750" y="214313"/>
            <a:ext cx="8501063" cy="6022999"/>
          </a:xfrm>
        </p:spPr>
        <p:style>
          <a:lnRef idx="2">
            <a:schemeClr val="accent3"/>
          </a:lnRef>
          <a:fillRef idx="1">
            <a:schemeClr val="lt1"/>
          </a:fillRef>
          <a:effectRef idx="0">
            <a:schemeClr val="accent3"/>
          </a:effectRef>
          <a:fontRef idx="minor">
            <a:schemeClr val="dk1"/>
          </a:fontRef>
        </p:style>
        <p:txBody>
          <a:bodyPr>
            <a:normAutofit fontScale="92500" lnSpcReduction="10000"/>
          </a:bodyPr>
          <a:lstStyle/>
          <a:p>
            <a:pPr algn="r" rtl="1" eaLnBrk="1" hangingPunct="1">
              <a:buFont typeface="Wingdings" pitchFamily="2" charset="2"/>
              <a:buNone/>
              <a:defRPr/>
            </a:pPr>
            <a:r>
              <a:rPr lang="ar-SA" sz="4300" dirty="0"/>
              <a:t> </a:t>
            </a:r>
            <a:r>
              <a:rPr lang="ar-SA" sz="4300" b="1" u="sng" dirty="0">
                <a:solidFill>
                  <a:srgbClr val="FF0000"/>
                </a:solidFill>
                <a:cs typeface="+mj-cs"/>
              </a:rPr>
              <a:t>نسب النشاط</a:t>
            </a:r>
            <a:endParaRPr lang="ar-SA" sz="4300" dirty="0">
              <a:solidFill>
                <a:srgbClr val="FF0000"/>
              </a:solidFill>
              <a:cs typeface="+mj-cs"/>
            </a:endParaRPr>
          </a:p>
          <a:p>
            <a:pPr marL="0" algn="r" rtl="1" eaLnBrk="1" hangingPunct="1">
              <a:buFont typeface="Wingdings" pitchFamily="2" charset="2"/>
              <a:buNone/>
              <a:defRPr/>
            </a:pPr>
            <a:r>
              <a:rPr lang="ar-SA" sz="2800" b="1" dirty="0">
                <a:cs typeface="+mj-cs"/>
              </a:rPr>
              <a:t>تهتم نسب النشاط (التشغيل) بتحليل مقدرة المنشأة على استخدام الموارد المتاحة لديها من أجل توليد المبيعات.وأهم هذه النسب هي:</a:t>
            </a:r>
            <a:endParaRPr lang="en-US" sz="2800" b="1" dirty="0">
              <a:cs typeface="+mj-cs"/>
            </a:endParaRPr>
          </a:p>
          <a:p>
            <a:pPr marL="0" algn="r" rtl="1" eaLnBrk="1" hangingPunct="1">
              <a:buFont typeface="Wingdings" pitchFamily="2" charset="2"/>
              <a:buNone/>
              <a:defRPr/>
            </a:pPr>
            <a:r>
              <a:rPr lang="ar-SA" sz="2800" b="1" u="sng" dirty="0">
                <a:solidFill>
                  <a:schemeClr val="accent1"/>
                </a:solidFill>
                <a:cs typeface="+mj-cs"/>
              </a:rPr>
              <a:t> </a:t>
            </a:r>
            <a:r>
              <a:rPr lang="ar-SA" sz="3900" b="1" u="sng" dirty="0">
                <a:solidFill>
                  <a:schemeClr val="accent1"/>
                </a:solidFill>
                <a:cs typeface="+mj-cs"/>
              </a:rPr>
              <a:t>(أ) معدل دوران الأصول المتداولة</a:t>
            </a:r>
            <a:endParaRPr lang="en-US" sz="3900" b="1" u="sng" dirty="0">
              <a:solidFill>
                <a:schemeClr val="accent1"/>
              </a:solidFill>
              <a:cs typeface="+mj-cs"/>
            </a:endParaRPr>
          </a:p>
          <a:p>
            <a:pPr marL="0" algn="r" rtl="1" eaLnBrk="1" hangingPunct="1">
              <a:buFont typeface="Wingdings" pitchFamily="2" charset="2"/>
              <a:buNone/>
              <a:defRPr/>
            </a:pPr>
            <a:r>
              <a:rPr lang="ar-SA" sz="2800" b="1" dirty="0">
                <a:cs typeface="+mj-cs"/>
              </a:rPr>
              <a:t>تعكس هذه النسبة كفاءة المنشأة في إدارة الأصول المتداولة والحصول على المبيعات, وتحسب بالمعادلة التالية:</a:t>
            </a:r>
            <a:endParaRPr lang="ar-SA" sz="1600" b="1" dirty="0"/>
          </a:p>
          <a:p>
            <a:pPr marL="0" algn="r" rtl="1" eaLnBrk="1" hangingPunct="1">
              <a:buFont typeface="Wingdings" pitchFamily="2" charset="2"/>
              <a:buNone/>
              <a:defRPr/>
            </a:pPr>
            <a:endParaRPr lang="ar-SA" sz="1800" b="1" dirty="0">
              <a:solidFill>
                <a:srgbClr val="C00000"/>
              </a:solidFill>
              <a:cs typeface="+mj-cs"/>
            </a:endParaRPr>
          </a:p>
          <a:p>
            <a:pPr marL="0" algn="r" rtl="1" eaLnBrk="1" hangingPunct="1">
              <a:buFont typeface="Wingdings" pitchFamily="2" charset="2"/>
              <a:buNone/>
              <a:defRPr/>
            </a:pPr>
            <a:endParaRPr lang="ar-SA" sz="1800" b="1" dirty="0">
              <a:solidFill>
                <a:srgbClr val="C00000"/>
              </a:solidFill>
              <a:cs typeface="+mj-cs"/>
            </a:endParaRPr>
          </a:p>
          <a:p>
            <a:pPr marL="0" algn="r" rtl="1" eaLnBrk="1" hangingPunct="1">
              <a:buFont typeface="Wingdings" pitchFamily="2" charset="2"/>
              <a:buNone/>
              <a:defRPr/>
            </a:pPr>
            <a:endParaRPr lang="ar-SA" sz="1800" b="1" dirty="0">
              <a:solidFill>
                <a:srgbClr val="C00000"/>
              </a:solidFill>
              <a:cs typeface="+mj-cs"/>
            </a:endParaRPr>
          </a:p>
          <a:p>
            <a:pPr marL="0" algn="r" rtl="1" eaLnBrk="1" hangingPunct="1">
              <a:buFont typeface="Wingdings" pitchFamily="2" charset="2"/>
              <a:buNone/>
              <a:defRPr/>
            </a:pPr>
            <a:r>
              <a:rPr lang="ar-SA" b="1" dirty="0">
                <a:cs typeface="+mj-cs"/>
              </a:rPr>
              <a:t>من المثال يتضح أن:</a:t>
            </a:r>
            <a:endParaRPr lang="en-US" b="1" dirty="0">
              <a:cs typeface="+mj-cs"/>
            </a:endParaRPr>
          </a:p>
          <a:p>
            <a:pPr marL="0" algn="r" rtl="1" eaLnBrk="1" hangingPunct="1">
              <a:buFont typeface="Wingdings" pitchFamily="2" charset="2"/>
              <a:buNone/>
              <a:defRPr/>
            </a:pPr>
            <a:r>
              <a:rPr lang="ar-SA" sz="1600" dirty="0"/>
              <a:t> </a:t>
            </a:r>
            <a:endParaRPr lang="en-US" sz="1600" dirty="0"/>
          </a:p>
          <a:p>
            <a:pPr marL="0" algn="r" rtl="1" eaLnBrk="1" hangingPunct="1">
              <a:buFont typeface="Wingdings" pitchFamily="2" charset="2"/>
              <a:buNone/>
              <a:defRPr/>
            </a:pPr>
            <a:endParaRPr lang="ar-SA" sz="1600" dirty="0"/>
          </a:p>
          <a:p>
            <a:pPr marL="0" algn="r" rtl="1" eaLnBrk="1" hangingPunct="1">
              <a:buFont typeface="Wingdings" pitchFamily="2" charset="2"/>
              <a:buNone/>
              <a:defRPr/>
            </a:pPr>
            <a:endParaRPr lang="ar-SA" sz="2400" dirty="0">
              <a:cs typeface="+mj-cs"/>
            </a:endParaRPr>
          </a:p>
          <a:p>
            <a:pPr marL="0" algn="justLow" rtl="1" eaLnBrk="1" hangingPunct="1">
              <a:buFont typeface="Wingdings" pitchFamily="2" charset="2"/>
              <a:buNone/>
              <a:defRPr/>
            </a:pPr>
            <a:r>
              <a:rPr lang="ar-SA" sz="2400" b="1" dirty="0">
                <a:cs typeface="+mj-cs"/>
              </a:rPr>
              <a:t>وهذا يعنى أن كل </a:t>
            </a:r>
            <a:r>
              <a:rPr lang="fr-FR" sz="2400" b="1" dirty="0">
                <a:cs typeface="+mj-cs"/>
              </a:rPr>
              <a:t>1</a:t>
            </a:r>
            <a:r>
              <a:rPr lang="ar-DZ" sz="2400" b="1" dirty="0">
                <a:cs typeface="+mj-cs"/>
              </a:rPr>
              <a:t> </a:t>
            </a:r>
            <a:r>
              <a:rPr lang="ar-SA" sz="2400" b="1" dirty="0">
                <a:cs typeface="+mj-cs"/>
              </a:rPr>
              <a:t>دج مستثمر في الأصول المتداولة حقق مبيعات قيمتها </a:t>
            </a:r>
            <a:r>
              <a:rPr lang="en-US" sz="2400" b="1" dirty="0">
                <a:cs typeface="+mj-cs"/>
              </a:rPr>
              <a:t>3.24 </a:t>
            </a:r>
            <a:r>
              <a:rPr lang="ar-SA" sz="2400" b="1" dirty="0">
                <a:cs typeface="+mj-cs"/>
              </a:rPr>
              <a:t>دج في عام </a:t>
            </a:r>
            <a:r>
              <a:rPr lang="en-US" sz="2400" b="1" dirty="0">
                <a:cs typeface="+mj-cs"/>
              </a:rPr>
              <a:t>2013</a:t>
            </a:r>
            <a:r>
              <a:rPr lang="ar-SA" sz="2400" b="1" dirty="0">
                <a:cs typeface="+mj-cs"/>
              </a:rPr>
              <a:t>. فإذا علمنا أن متوسط الصناعة = </a:t>
            </a:r>
            <a:r>
              <a:rPr lang="en-US" sz="2400" b="1" dirty="0">
                <a:cs typeface="+mj-cs"/>
              </a:rPr>
              <a:t>2.8</a:t>
            </a:r>
            <a:r>
              <a:rPr lang="ar-SA" sz="2400" b="1" dirty="0">
                <a:cs typeface="+mj-cs"/>
              </a:rPr>
              <a:t>مرة, فإننا نستنتج أن الشركة في وضع أفضل؛ لأنه كلما كان المعدل مرتفعا, كلما دل ذلك على كفاءة الإدارة, أو قد يرجع إلى صغر حجم الاستثمار في أحد الأصول المتداولة.</a:t>
            </a:r>
          </a:p>
        </p:txBody>
      </p:sp>
      <p:sp>
        <p:nvSpPr>
          <p:cNvPr id="57347" name="Text Box 3"/>
          <p:cNvSpPr txBox="1">
            <a:spLocks noChangeArrowheads="1"/>
          </p:cNvSpPr>
          <p:nvPr/>
        </p:nvSpPr>
        <p:spPr bwMode="auto">
          <a:xfrm>
            <a:off x="1660525" y="722313"/>
            <a:ext cx="184150" cy="461962"/>
          </a:xfrm>
          <a:prstGeom prst="rect">
            <a:avLst/>
          </a:prstGeom>
          <a:noFill/>
          <a:ln w="9525">
            <a:noFill/>
            <a:miter lim="800000"/>
            <a:headEnd/>
            <a:tailEnd/>
          </a:ln>
        </p:spPr>
        <p:txBody>
          <a:bodyPr wrap="none">
            <a:spAutoFit/>
          </a:bodyPr>
          <a:lstStyle/>
          <a:p>
            <a:pPr algn="r"/>
            <a:endParaRPr lang="ar-SA"/>
          </a:p>
        </p:txBody>
      </p:sp>
      <p:pic>
        <p:nvPicPr>
          <p:cNvPr id="57348" name="Picture 11"/>
          <p:cNvPicPr>
            <a:picLocks noChangeAspect="1" noChangeArrowheads="1"/>
          </p:cNvPicPr>
          <p:nvPr/>
        </p:nvPicPr>
        <p:blipFill>
          <a:blip r:embed="rId2" cstate="print"/>
          <a:srcRect/>
          <a:stretch>
            <a:fillRect/>
          </a:stretch>
        </p:blipFill>
        <p:spPr bwMode="auto">
          <a:xfrm>
            <a:off x="827584" y="2924944"/>
            <a:ext cx="5786437" cy="857250"/>
          </a:xfrm>
          <a:prstGeom prst="rect">
            <a:avLst/>
          </a:prstGeom>
          <a:noFill/>
          <a:ln w="9525">
            <a:noFill/>
            <a:miter lim="800000"/>
            <a:headEnd/>
            <a:tailEnd/>
          </a:ln>
        </p:spPr>
      </p:pic>
      <p:pic>
        <p:nvPicPr>
          <p:cNvPr id="57349" name="Picture 13"/>
          <p:cNvPicPr>
            <a:picLocks noChangeAspect="1" noChangeArrowheads="1"/>
          </p:cNvPicPr>
          <p:nvPr/>
        </p:nvPicPr>
        <p:blipFill>
          <a:blip r:embed="rId3" cstate="print"/>
          <a:srcRect/>
          <a:stretch>
            <a:fillRect/>
          </a:stretch>
        </p:blipFill>
        <p:spPr bwMode="auto">
          <a:xfrm>
            <a:off x="1979712" y="4077072"/>
            <a:ext cx="4929188" cy="757238"/>
          </a:xfrm>
          <a:prstGeom prst="rect">
            <a:avLst/>
          </a:prstGeom>
          <a:noFill/>
          <a:ln w="9525">
            <a:noFill/>
            <a:miter lim="800000"/>
            <a:headEnd/>
            <a:tailEnd/>
          </a:ln>
        </p:spPr>
      </p:pic>
      <p:sp>
        <p:nvSpPr>
          <p:cNvPr id="8" name="Date Placeholder 7"/>
          <p:cNvSpPr>
            <a:spLocks noGrp="1"/>
          </p:cNvSpPr>
          <p:nvPr>
            <p:ph type="dt" sz="half" idx="10"/>
          </p:nvPr>
        </p:nvSpPr>
        <p:spPr/>
        <p:txBody>
          <a:bodyPr/>
          <a:lstStyle/>
          <a:p>
            <a:fld id="{88C336F9-02ED-4A55-AA0F-223B2B7FC00B}" type="datetime3">
              <a:rPr lang="en-US" smtClean="0"/>
              <a:t>16 January 2021</a:t>
            </a:fld>
            <a:endParaRPr lang="ar-SA"/>
          </a:p>
        </p:txBody>
      </p:sp>
      <p:sp>
        <p:nvSpPr>
          <p:cNvPr id="9" name="Footer Placeholder 8"/>
          <p:cNvSpPr>
            <a:spLocks noGrp="1"/>
          </p:cNvSpPr>
          <p:nvPr>
            <p:ph type="ftr" sz="quarter" idx="11"/>
          </p:nvPr>
        </p:nvSpPr>
        <p:spPr/>
        <p:txBody>
          <a:bodyPr/>
          <a:lstStyle/>
          <a:p>
            <a:r>
              <a:rPr lang="ar-SA"/>
              <a:t>النسب المالية                                  الأستاذ الدكتور  بوداح عبدالجليل</a:t>
            </a:r>
          </a:p>
        </p:txBody>
      </p:sp>
      <p:sp>
        <p:nvSpPr>
          <p:cNvPr id="10" name="Slide Number Placeholder 9"/>
          <p:cNvSpPr>
            <a:spLocks noGrp="1"/>
          </p:cNvSpPr>
          <p:nvPr>
            <p:ph type="sldNum" sz="quarter" idx="12"/>
          </p:nvPr>
        </p:nvSpPr>
        <p:spPr/>
        <p:txBody>
          <a:bodyPr/>
          <a:lstStyle/>
          <a:p>
            <a:fld id="{0B34F065-1154-456A-91E3-76DE8E75E17B}" type="slidenum">
              <a:rPr lang="ar-SA" smtClean="0"/>
              <a:pPr/>
              <a:t>12</a:t>
            </a:fld>
            <a:endParaRPr lang="ar-SA"/>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ext Box 3"/>
          <p:cNvSpPr txBox="1">
            <a:spLocks noChangeArrowheads="1"/>
          </p:cNvSpPr>
          <p:nvPr/>
        </p:nvSpPr>
        <p:spPr bwMode="auto">
          <a:xfrm>
            <a:off x="1660525" y="722313"/>
            <a:ext cx="184150" cy="366712"/>
          </a:xfrm>
          <a:prstGeom prst="rect">
            <a:avLst/>
          </a:prstGeom>
          <a:noFill/>
          <a:ln w="9525">
            <a:noFill/>
            <a:miter lim="800000"/>
            <a:headEnd/>
            <a:tailEnd/>
          </a:ln>
        </p:spPr>
        <p:txBody>
          <a:bodyPr wrap="none">
            <a:spAutoFit/>
          </a:bodyPr>
          <a:lstStyle/>
          <a:p>
            <a:endParaRPr lang="ar-SA"/>
          </a:p>
        </p:txBody>
      </p:sp>
      <p:sp>
        <p:nvSpPr>
          <p:cNvPr id="88110" name="AutoShape 46"/>
          <p:cNvSpPr>
            <a:spLocks noChangeArrowheads="1"/>
          </p:cNvSpPr>
          <p:nvPr/>
        </p:nvSpPr>
        <p:spPr bwMode="ltGray">
          <a:xfrm rot="5400000">
            <a:off x="-2422526" y="1474788"/>
            <a:ext cx="4824413" cy="4770438"/>
          </a:xfrm>
          <a:custGeom>
            <a:avLst/>
            <a:gdLst>
              <a:gd name="G0" fmla="+- 10478 0 0"/>
              <a:gd name="G1" fmla="+- -11739500 0 0"/>
              <a:gd name="G2" fmla="+- 0 0 -11739500"/>
              <a:gd name="T0" fmla="*/ 0 256 1"/>
              <a:gd name="T1" fmla="*/ 180 256 1"/>
              <a:gd name="G3" fmla="+- -11739500 T0 T1"/>
              <a:gd name="T2" fmla="*/ 0 256 1"/>
              <a:gd name="T3" fmla="*/ 90 256 1"/>
              <a:gd name="G4" fmla="+- -11739500 T2 T3"/>
              <a:gd name="G5" fmla="*/ G4 2 1"/>
              <a:gd name="T4" fmla="*/ 90 256 1"/>
              <a:gd name="T5" fmla="*/ 0 256 1"/>
              <a:gd name="G6" fmla="+- -11739500 T4 T5"/>
              <a:gd name="G7" fmla="*/ G6 2 1"/>
              <a:gd name="G8" fmla="abs -1173950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10478"/>
              <a:gd name="G18" fmla="*/ 10478 1 2"/>
              <a:gd name="G19" fmla="+- G18 5400 0"/>
              <a:gd name="G20" fmla="cos G19 -11739500"/>
              <a:gd name="G21" fmla="sin G19 -11739500"/>
              <a:gd name="G22" fmla="+- G20 10800 0"/>
              <a:gd name="G23" fmla="+- G21 10800 0"/>
              <a:gd name="G24" fmla="+- 10800 0 G20"/>
              <a:gd name="G25" fmla="+- 10478 10800 0"/>
              <a:gd name="G26" fmla="?: G9 G17 G25"/>
              <a:gd name="G27" fmla="?: G9 0 21600"/>
              <a:gd name="G28" fmla="cos 10800 -11739500"/>
              <a:gd name="G29" fmla="sin 10800 -11739500"/>
              <a:gd name="G30" fmla="sin 10478 -11739500"/>
              <a:gd name="G31" fmla="+- G28 10800 0"/>
              <a:gd name="G32" fmla="+- G29 10800 0"/>
              <a:gd name="G33" fmla="+- G30 10800 0"/>
              <a:gd name="G34" fmla="?: G4 0 G31"/>
              <a:gd name="G35" fmla="?: -11739500 G34 0"/>
              <a:gd name="G36" fmla="?: G6 G35 G31"/>
              <a:gd name="G37" fmla="+- 21600 0 G36"/>
              <a:gd name="G38" fmla="?: G4 0 G33"/>
              <a:gd name="G39" fmla="?: -11739500 G38 G32"/>
              <a:gd name="G40" fmla="?: G6 G39 0"/>
              <a:gd name="G41" fmla="?: G4 G32 21600"/>
              <a:gd name="G42" fmla="?: G6 G41 G33"/>
              <a:gd name="T12" fmla="*/ 10800 w 21600"/>
              <a:gd name="T13" fmla="*/ 0 h 21600"/>
              <a:gd name="T14" fmla="*/ 162 w 21600"/>
              <a:gd name="T15" fmla="*/ 10638 h 21600"/>
              <a:gd name="T16" fmla="*/ 10800 w 21600"/>
              <a:gd name="T17" fmla="*/ 322 h 21600"/>
              <a:gd name="T18" fmla="*/ 21438 w 21600"/>
              <a:gd name="T19" fmla="*/ 10638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323" y="10641"/>
                </a:moveTo>
                <a:cubicBezTo>
                  <a:pt x="410" y="4916"/>
                  <a:pt x="5075" y="321"/>
                  <a:pt x="10800" y="322"/>
                </a:cubicBezTo>
                <a:cubicBezTo>
                  <a:pt x="16524" y="322"/>
                  <a:pt x="21189" y="4916"/>
                  <a:pt x="21276" y="10641"/>
                </a:cubicBezTo>
                <a:lnTo>
                  <a:pt x="21598" y="10636"/>
                </a:lnTo>
                <a:cubicBezTo>
                  <a:pt x="21509" y="4736"/>
                  <a:pt x="16700" y="-1"/>
                  <a:pt x="10799" y="0"/>
                </a:cubicBezTo>
                <a:cubicBezTo>
                  <a:pt x="4899" y="0"/>
                  <a:pt x="90" y="4736"/>
                  <a:pt x="1" y="10636"/>
                </a:cubicBezTo>
                <a:close/>
              </a:path>
            </a:pathLst>
          </a:custGeom>
          <a:gradFill rotWithShape="1">
            <a:gsLst>
              <a:gs pos="0">
                <a:schemeClr val="bg2">
                  <a:gamma/>
                  <a:tint val="45490"/>
                  <a:invGamma/>
                </a:schemeClr>
              </a:gs>
              <a:gs pos="50000">
                <a:schemeClr val="bg2"/>
              </a:gs>
              <a:gs pos="100000">
                <a:schemeClr val="bg2">
                  <a:gamma/>
                  <a:tint val="45490"/>
                  <a:invGamma/>
                </a:schemeClr>
              </a:gs>
            </a:gsLst>
            <a:lin ang="0" scaled="1"/>
          </a:gradFill>
          <a:ln w="9525" algn="ctr">
            <a:noFill/>
            <a:miter lim="800000"/>
            <a:headEnd/>
            <a:tailEnd/>
          </a:ln>
          <a:effectLst/>
        </p:spPr>
        <p:txBody>
          <a:bodyPr wrap="none" anchor="ctr"/>
          <a:lstStyle/>
          <a:p>
            <a:pPr>
              <a:defRPr/>
            </a:pPr>
            <a:endParaRPr lang="ar-SA">
              <a:cs typeface="+mn-cs"/>
            </a:endParaRPr>
          </a:p>
        </p:txBody>
      </p:sp>
      <p:sp>
        <p:nvSpPr>
          <p:cNvPr id="88111" name="AutoShape 47"/>
          <p:cNvSpPr>
            <a:spLocks noChangeArrowheads="1"/>
          </p:cNvSpPr>
          <p:nvPr/>
        </p:nvSpPr>
        <p:spPr bwMode="ltGray">
          <a:xfrm rot="5400000" flipH="1">
            <a:off x="-2016918" y="1910556"/>
            <a:ext cx="4032250" cy="3929063"/>
          </a:xfrm>
          <a:custGeom>
            <a:avLst/>
            <a:gdLst>
              <a:gd name="G0" fmla="+- 56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6"/>
              <a:gd name="G18" fmla="*/ 56 1 2"/>
              <a:gd name="G19" fmla="+- G18 5400 0"/>
              <a:gd name="G20" fmla="cos G19 11796480"/>
              <a:gd name="G21" fmla="sin G19 11796480"/>
              <a:gd name="G22" fmla="+- G20 10800 0"/>
              <a:gd name="G23" fmla="+- G21 10800 0"/>
              <a:gd name="G24" fmla="+- 10800 0 G20"/>
              <a:gd name="G25" fmla="+- 56 10800 0"/>
              <a:gd name="G26" fmla="?: G9 G17 G25"/>
              <a:gd name="G27" fmla="?: G9 0 21600"/>
              <a:gd name="G28" fmla="cos 10800 11796480"/>
              <a:gd name="G29" fmla="sin 10800 11796480"/>
              <a:gd name="G30" fmla="sin 56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5372 w 21600"/>
              <a:gd name="T15" fmla="*/ 10800 h 21600"/>
              <a:gd name="T16" fmla="*/ 10800 w 21600"/>
              <a:gd name="T17" fmla="*/ 10744 h 21600"/>
              <a:gd name="T18" fmla="*/ 16228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10744" y="10800"/>
                </a:moveTo>
                <a:cubicBezTo>
                  <a:pt x="10744" y="10769"/>
                  <a:pt x="10769" y="10744"/>
                  <a:pt x="10800" y="10744"/>
                </a:cubicBezTo>
                <a:cubicBezTo>
                  <a:pt x="10830" y="10743"/>
                  <a:pt x="10855" y="10769"/>
                  <a:pt x="10856" y="10799"/>
                </a:cubicBezTo>
                <a:lnTo>
                  <a:pt x="21600" y="10800"/>
                </a:lnTo>
                <a:cubicBezTo>
                  <a:pt x="21600" y="4835"/>
                  <a:pt x="16764" y="0"/>
                  <a:pt x="10800" y="0"/>
                </a:cubicBezTo>
                <a:cubicBezTo>
                  <a:pt x="4835" y="0"/>
                  <a:pt x="0" y="4835"/>
                  <a:pt x="0" y="10800"/>
                </a:cubicBezTo>
                <a:close/>
              </a:path>
            </a:pathLst>
          </a:custGeom>
          <a:gradFill rotWithShape="1">
            <a:gsLst>
              <a:gs pos="0">
                <a:schemeClr val="bg2">
                  <a:alpha val="56000"/>
                </a:schemeClr>
              </a:gs>
              <a:gs pos="100000">
                <a:schemeClr val="bg2">
                  <a:gamma/>
                  <a:tint val="0"/>
                  <a:invGamma/>
                  <a:alpha val="48000"/>
                </a:schemeClr>
              </a:gs>
            </a:gsLst>
            <a:lin ang="5400000" scaled="1"/>
          </a:gradFill>
          <a:ln w="0" algn="ctr">
            <a:noFill/>
            <a:miter lim="800000"/>
            <a:headEnd/>
            <a:tailEnd/>
          </a:ln>
          <a:effectLst/>
        </p:spPr>
        <p:txBody>
          <a:bodyPr wrap="none" anchor="ctr"/>
          <a:lstStyle/>
          <a:p>
            <a:pPr>
              <a:defRPr/>
            </a:pPr>
            <a:endParaRPr lang="ar-SA">
              <a:cs typeface="+mn-cs"/>
            </a:endParaRPr>
          </a:p>
        </p:txBody>
      </p:sp>
      <p:sp>
        <p:nvSpPr>
          <p:cNvPr id="11" name="عنصر نائب للمحتوى 10"/>
          <p:cNvSpPr>
            <a:spLocks noGrp="1"/>
          </p:cNvSpPr>
          <p:nvPr>
            <p:ph idx="1"/>
          </p:nvPr>
        </p:nvSpPr>
        <p:spPr>
          <a:xfrm>
            <a:off x="357188" y="357189"/>
            <a:ext cx="8072437" cy="5664100"/>
          </a:xfrm>
        </p:spPr>
        <p:style>
          <a:lnRef idx="2">
            <a:schemeClr val="accent3"/>
          </a:lnRef>
          <a:fillRef idx="1">
            <a:schemeClr val="lt1"/>
          </a:fillRef>
          <a:effectRef idx="0">
            <a:schemeClr val="accent3"/>
          </a:effectRef>
          <a:fontRef idx="minor">
            <a:schemeClr val="dk1"/>
          </a:fontRef>
        </p:style>
        <p:txBody>
          <a:bodyPr>
            <a:normAutofit fontScale="92500" lnSpcReduction="10000"/>
          </a:bodyPr>
          <a:lstStyle/>
          <a:p>
            <a:pPr algn="r" rtl="1" eaLnBrk="1" hangingPunct="1">
              <a:buFont typeface="Wingdings" pitchFamily="2" charset="2"/>
              <a:buNone/>
              <a:defRPr/>
            </a:pPr>
            <a:r>
              <a:rPr lang="ar-SA" b="1" dirty="0">
                <a:solidFill>
                  <a:srgbClr val="FF0000"/>
                </a:solidFill>
                <a:cs typeface="Mudir MT" pitchFamily="2" charset="-78"/>
              </a:rPr>
              <a:t>  </a:t>
            </a:r>
            <a:r>
              <a:rPr lang="ar-SA" b="1" u="sng" dirty="0">
                <a:solidFill>
                  <a:schemeClr val="accent1"/>
                </a:solidFill>
                <a:cs typeface="Mudir MT" pitchFamily="2" charset="-78"/>
              </a:rPr>
              <a:t>(</a:t>
            </a:r>
            <a:r>
              <a:rPr lang="ar-SA" sz="3900" b="1" u="sng" dirty="0">
                <a:solidFill>
                  <a:schemeClr val="accent1"/>
                </a:solidFill>
                <a:cs typeface="Mudir MT" pitchFamily="2" charset="-78"/>
              </a:rPr>
              <a:t>ب) معدل الذمم المدينة (المدينون)</a:t>
            </a:r>
            <a:endParaRPr lang="en-US" sz="3900" b="1" u="sng" dirty="0">
              <a:solidFill>
                <a:schemeClr val="accent1"/>
              </a:solidFill>
            </a:endParaRPr>
          </a:p>
          <a:p>
            <a:pPr marL="0" algn="r" rtl="1" eaLnBrk="1" hangingPunct="1">
              <a:buFont typeface="Wingdings" pitchFamily="2" charset="2"/>
              <a:buNone/>
              <a:defRPr/>
            </a:pPr>
            <a:r>
              <a:rPr lang="ar-SA" sz="2400" dirty="0"/>
              <a:t>تقارن هذه النسبة بين حجم المبيعات وحجم الذمم المدينة والتي لم يتم تحصيلها من العملاء بعد, وعادة  ما يعبر عنها بالمعادلة التالية :</a:t>
            </a:r>
          </a:p>
          <a:p>
            <a:pPr algn="r" rtl="1" eaLnBrk="1" hangingPunct="1">
              <a:buFont typeface="Wingdings" pitchFamily="2" charset="2"/>
              <a:buNone/>
              <a:defRPr/>
            </a:pPr>
            <a:endParaRPr lang="ar-SA" sz="2400" dirty="0"/>
          </a:p>
          <a:p>
            <a:pPr algn="r" rtl="1" eaLnBrk="1" hangingPunct="1">
              <a:buFont typeface="Wingdings" pitchFamily="2" charset="2"/>
              <a:buNone/>
              <a:defRPr/>
            </a:pPr>
            <a:endParaRPr lang="en-US" sz="2400" dirty="0"/>
          </a:p>
          <a:p>
            <a:pPr marL="0" algn="just" rtl="1" eaLnBrk="1" hangingPunct="1">
              <a:buFont typeface="Wingdings" pitchFamily="2" charset="2"/>
              <a:buNone/>
              <a:defRPr/>
            </a:pPr>
            <a:r>
              <a:rPr lang="ar-SA" sz="2400" dirty="0"/>
              <a:t>فإذا كان المعدل منخفضا فهذا يدل على أن الشركة تواجه مشكلة في تحصيل الذمم المدينة (المدينون), وبالتالي فإن هذا يزيد من رصيد هذه الحسابات. وقد تنتج الزيادة في رصيد الذمم المدينة من السياسة الائتمانية المتساهلة التي تنتهجها الشركة.</a:t>
            </a:r>
          </a:p>
          <a:p>
            <a:pPr marL="0" algn="just" rtl="1" eaLnBrk="1" hangingPunct="1">
              <a:buFont typeface="Wingdings" pitchFamily="2" charset="2"/>
              <a:buNone/>
              <a:defRPr/>
            </a:pPr>
            <a:r>
              <a:rPr lang="ar-SA" sz="2400" dirty="0"/>
              <a:t>أما إذا كانت الشركة تتبع سياسة ائتمانية متشددة؛ فإن رصيد الذمم المدينة سوف يكون منخفضاً؛ وبالتالي فإن معدل دوران الذمم المدينة سوف يكون عاليا. ومن المثال يتضح أن:</a:t>
            </a:r>
          </a:p>
          <a:p>
            <a:pPr algn="r" rtl="1" eaLnBrk="1" hangingPunct="1">
              <a:buFont typeface="Wingdings" pitchFamily="2" charset="2"/>
              <a:buNone/>
              <a:defRPr/>
            </a:pPr>
            <a:endParaRPr lang="ar-SA" sz="2400" dirty="0"/>
          </a:p>
          <a:p>
            <a:pPr algn="r" rtl="1" eaLnBrk="1" hangingPunct="1">
              <a:buFont typeface="Wingdings" pitchFamily="2" charset="2"/>
              <a:buNone/>
              <a:defRPr/>
            </a:pPr>
            <a:endParaRPr lang="ar-SA" sz="2400" dirty="0"/>
          </a:p>
          <a:p>
            <a:pPr marL="0" algn="just" rtl="1" eaLnBrk="1" hangingPunct="1">
              <a:buFont typeface="Wingdings" pitchFamily="2" charset="2"/>
              <a:buNone/>
              <a:defRPr/>
            </a:pPr>
            <a:r>
              <a:rPr lang="ar-SA" sz="2400" dirty="0"/>
              <a:t>فإذا علمنا أن متوسط الصناعة = </a:t>
            </a:r>
            <a:r>
              <a:rPr lang="en-US" sz="2400" dirty="0"/>
              <a:t>8.5</a:t>
            </a:r>
            <a:r>
              <a:rPr lang="ar-SA" sz="2400" dirty="0"/>
              <a:t>مرة, فإننا نصل إلى أن نسبة المنشأة أقل من متوسط الصناعة. وهذه الأرقام تعني أن المنشاة لديها القدرة فى تحصيل ديونها وتدويرها بما معدله (</a:t>
            </a:r>
            <a:r>
              <a:rPr lang="en-US" sz="2400" dirty="0"/>
              <a:t>8.25</a:t>
            </a:r>
            <a:r>
              <a:rPr lang="ar-SA" sz="2400" dirty="0"/>
              <a:t>) مرة فى العام الواحد. وهذا أقل من القدرة التي لدى المنشآت الأخرى العاملة فى نفس القطاع. </a:t>
            </a:r>
          </a:p>
          <a:p>
            <a:pPr algn="r" rtl="1" eaLnBrk="1" hangingPunct="1">
              <a:buFont typeface="Wingdings" pitchFamily="2" charset="2"/>
              <a:buNone/>
              <a:defRPr/>
            </a:pPr>
            <a:endParaRPr lang="ar-SA" sz="1600" dirty="0"/>
          </a:p>
        </p:txBody>
      </p:sp>
      <p:pic>
        <p:nvPicPr>
          <p:cNvPr id="58374" name="Picture 3"/>
          <p:cNvPicPr>
            <a:picLocks noChangeAspect="1" noChangeArrowheads="1"/>
          </p:cNvPicPr>
          <p:nvPr/>
        </p:nvPicPr>
        <p:blipFill>
          <a:blip r:embed="rId2" cstate="print"/>
          <a:srcRect/>
          <a:stretch>
            <a:fillRect/>
          </a:stretch>
        </p:blipFill>
        <p:spPr bwMode="auto">
          <a:xfrm>
            <a:off x="2428875" y="4000500"/>
            <a:ext cx="4429125" cy="714375"/>
          </a:xfrm>
          <a:prstGeom prst="rect">
            <a:avLst/>
          </a:prstGeom>
          <a:noFill/>
          <a:ln w="9525">
            <a:noFill/>
            <a:miter lim="800000"/>
            <a:headEnd/>
            <a:tailEnd/>
          </a:ln>
        </p:spPr>
      </p:pic>
      <p:pic>
        <p:nvPicPr>
          <p:cNvPr id="58375" name="Picture 7"/>
          <p:cNvPicPr>
            <a:picLocks noChangeAspect="1" noChangeArrowheads="1"/>
          </p:cNvPicPr>
          <p:nvPr/>
        </p:nvPicPr>
        <p:blipFill>
          <a:blip r:embed="rId3" cstate="print"/>
          <a:srcRect/>
          <a:stretch>
            <a:fillRect/>
          </a:stretch>
        </p:blipFill>
        <p:spPr bwMode="auto">
          <a:xfrm>
            <a:off x="3143250" y="1571625"/>
            <a:ext cx="3857625" cy="785813"/>
          </a:xfrm>
          <a:prstGeom prst="rect">
            <a:avLst/>
          </a:prstGeom>
          <a:noFill/>
          <a:ln w="9525">
            <a:noFill/>
            <a:miter lim="800000"/>
            <a:headEnd/>
            <a:tailEnd/>
          </a:ln>
        </p:spPr>
      </p:pic>
      <p:sp>
        <p:nvSpPr>
          <p:cNvPr id="10" name="Date Placeholder 9"/>
          <p:cNvSpPr>
            <a:spLocks noGrp="1"/>
          </p:cNvSpPr>
          <p:nvPr>
            <p:ph type="dt" sz="half" idx="10"/>
          </p:nvPr>
        </p:nvSpPr>
        <p:spPr/>
        <p:txBody>
          <a:bodyPr/>
          <a:lstStyle/>
          <a:p>
            <a:fld id="{FB143749-9EEB-43AB-9158-2A1EEA565F34}" type="datetime3">
              <a:rPr lang="en-US" smtClean="0"/>
              <a:t>16 January 2021</a:t>
            </a:fld>
            <a:endParaRPr lang="ar-SA"/>
          </a:p>
        </p:txBody>
      </p:sp>
      <p:sp>
        <p:nvSpPr>
          <p:cNvPr id="12" name="Footer Placeholder 11"/>
          <p:cNvSpPr>
            <a:spLocks noGrp="1"/>
          </p:cNvSpPr>
          <p:nvPr>
            <p:ph type="ftr" sz="quarter" idx="11"/>
          </p:nvPr>
        </p:nvSpPr>
        <p:spPr/>
        <p:txBody>
          <a:bodyPr/>
          <a:lstStyle/>
          <a:p>
            <a:r>
              <a:rPr lang="ar-SA"/>
              <a:t>النسب المالية                                  الأستاذ الدكتور  بوداح عبدالجليل</a:t>
            </a:r>
          </a:p>
        </p:txBody>
      </p:sp>
      <p:sp>
        <p:nvSpPr>
          <p:cNvPr id="13" name="Slide Number Placeholder 12"/>
          <p:cNvSpPr>
            <a:spLocks noGrp="1"/>
          </p:cNvSpPr>
          <p:nvPr>
            <p:ph type="sldNum" sz="quarter" idx="12"/>
          </p:nvPr>
        </p:nvSpPr>
        <p:spPr/>
        <p:txBody>
          <a:bodyPr/>
          <a:lstStyle/>
          <a:p>
            <a:fld id="{0B34F065-1154-456A-91E3-76DE8E75E17B}" type="slidenum">
              <a:rPr lang="ar-SA" smtClean="0"/>
              <a:pPr/>
              <a:t>13</a:t>
            </a:fld>
            <a:endParaRPr lang="ar-SA"/>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ext Box 3"/>
          <p:cNvSpPr txBox="1">
            <a:spLocks noChangeArrowheads="1"/>
          </p:cNvSpPr>
          <p:nvPr/>
        </p:nvSpPr>
        <p:spPr bwMode="auto">
          <a:xfrm>
            <a:off x="1660525" y="722313"/>
            <a:ext cx="184150" cy="366712"/>
          </a:xfrm>
          <a:prstGeom prst="rect">
            <a:avLst/>
          </a:prstGeom>
          <a:noFill/>
          <a:ln w="9525">
            <a:noFill/>
            <a:miter lim="800000"/>
            <a:headEnd/>
            <a:tailEnd/>
          </a:ln>
        </p:spPr>
        <p:txBody>
          <a:bodyPr wrap="none">
            <a:spAutoFit/>
          </a:bodyPr>
          <a:lstStyle/>
          <a:p>
            <a:endParaRPr lang="ar-SA"/>
          </a:p>
        </p:txBody>
      </p:sp>
      <p:sp>
        <p:nvSpPr>
          <p:cNvPr id="88110" name="AutoShape 46"/>
          <p:cNvSpPr>
            <a:spLocks noChangeArrowheads="1"/>
          </p:cNvSpPr>
          <p:nvPr/>
        </p:nvSpPr>
        <p:spPr bwMode="ltGray">
          <a:xfrm rot="5400000">
            <a:off x="-2422526" y="1474788"/>
            <a:ext cx="4824413" cy="4770438"/>
          </a:xfrm>
          <a:custGeom>
            <a:avLst/>
            <a:gdLst>
              <a:gd name="G0" fmla="+- 10478 0 0"/>
              <a:gd name="G1" fmla="+- -11739500 0 0"/>
              <a:gd name="G2" fmla="+- 0 0 -11739500"/>
              <a:gd name="T0" fmla="*/ 0 256 1"/>
              <a:gd name="T1" fmla="*/ 180 256 1"/>
              <a:gd name="G3" fmla="+- -11739500 T0 T1"/>
              <a:gd name="T2" fmla="*/ 0 256 1"/>
              <a:gd name="T3" fmla="*/ 90 256 1"/>
              <a:gd name="G4" fmla="+- -11739500 T2 T3"/>
              <a:gd name="G5" fmla="*/ G4 2 1"/>
              <a:gd name="T4" fmla="*/ 90 256 1"/>
              <a:gd name="T5" fmla="*/ 0 256 1"/>
              <a:gd name="G6" fmla="+- -11739500 T4 T5"/>
              <a:gd name="G7" fmla="*/ G6 2 1"/>
              <a:gd name="G8" fmla="abs -1173950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10478"/>
              <a:gd name="G18" fmla="*/ 10478 1 2"/>
              <a:gd name="G19" fmla="+- G18 5400 0"/>
              <a:gd name="G20" fmla="cos G19 -11739500"/>
              <a:gd name="G21" fmla="sin G19 -11739500"/>
              <a:gd name="G22" fmla="+- G20 10800 0"/>
              <a:gd name="G23" fmla="+- G21 10800 0"/>
              <a:gd name="G24" fmla="+- 10800 0 G20"/>
              <a:gd name="G25" fmla="+- 10478 10800 0"/>
              <a:gd name="G26" fmla="?: G9 G17 G25"/>
              <a:gd name="G27" fmla="?: G9 0 21600"/>
              <a:gd name="G28" fmla="cos 10800 -11739500"/>
              <a:gd name="G29" fmla="sin 10800 -11739500"/>
              <a:gd name="G30" fmla="sin 10478 -11739500"/>
              <a:gd name="G31" fmla="+- G28 10800 0"/>
              <a:gd name="G32" fmla="+- G29 10800 0"/>
              <a:gd name="G33" fmla="+- G30 10800 0"/>
              <a:gd name="G34" fmla="?: G4 0 G31"/>
              <a:gd name="G35" fmla="?: -11739500 G34 0"/>
              <a:gd name="G36" fmla="?: G6 G35 G31"/>
              <a:gd name="G37" fmla="+- 21600 0 G36"/>
              <a:gd name="G38" fmla="?: G4 0 G33"/>
              <a:gd name="G39" fmla="?: -11739500 G38 G32"/>
              <a:gd name="G40" fmla="?: G6 G39 0"/>
              <a:gd name="G41" fmla="?: G4 G32 21600"/>
              <a:gd name="G42" fmla="?: G6 G41 G33"/>
              <a:gd name="T12" fmla="*/ 10800 w 21600"/>
              <a:gd name="T13" fmla="*/ 0 h 21600"/>
              <a:gd name="T14" fmla="*/ 162 w 21600"/>
              <a:gd name="T15" fmla="*/ 10638 h 21600"/>
              <a:gd name="T16" fmla="*/ 10800 w 21600"/>
              <a:gd name="T17" fmla="*/ 322 h 21600"/>
              <a:gd name="T18" fmla="*/ 21438 w 21600"/>
              <a:gd name="T19" fmla="*/ 10638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323" y="10641"/>
                </a:moveTo>
                <a:cubicBezTo>
                  <a:pt x="410" y="4916"/>
                  <a:pt x="5075" y="321"/>
                  <a:pt x="10800" y="322"/>
                </a:cubicBezTo>
                <a:cubicBezTo>
                  <a:pt x="16524" y="322"/>
                  <a:pt x="21189" y="4916"/>
                  <a:pt x="21276" y="10641"/>
                </a:cubicBezTo>
                <a:lnTo>
                  <a:pt x="21598" y="10636"/>
                </a:lnTo>
                <a:cubicBezTo>
                  <a:pt x="21509" y="4736"/>
                  <a:pt x="16700" y="-1"/>
                  <a:pt x="10799" y="0"/>
                </a:cubicBezTo>
                <a:cubicBezTo>
                  <a:pt x="4899" y="0"/>
                  <a:pt x="90" y="4736"/>
                  <a:pt x="1" y="10636"/>
                </a:cubicBezTo>
                <a:close/>
              </a:path>
            </a:pathLst>
          </a:custGeom>
          <a:gradFill rotWithShape="1">
            <a:gsLst>
              <a:gs pos="0">
                <a:schemeClr val="bg2">
                  <a:gamma/>
                  <a:tint val="45490"/>
                  <a:invGamma/>
                </a:schemeClr>
              </a:gs>
              <a:gs pos="50000">
                <a:schemeClr val="bg2"/>
              </a:gs>
              <a:gs pos="100000">
                <a:schemeClr val="bg2">
                  <a:gamma/>
                  <a:tint val="45490"/>
                  <a:invGamma/>
                </a:schemeClr>
              </a:gs>
            </a:gsLst>
            <a:lin ang="0" scaled="1"/>
          </a:gradFill>
          <a:ln w="9525" algn="ctr">
            <a:noFill/>
            <a:miter lim="800000"/>
            <a:headEnd/>
            <a:tailEnd/>
          </a:ln>
          <a:effectLst/>
        </p:spPr>
        <p:txBody>
          <a:bodyPr wrap="none" anchor="ctr"/>
          <a:lstStyle/>
          <a:p>
            <a:pPr>
              <a:defRPr/>
            </a:pPr>
            <a:endParaRPr lang="ar-SA">
              <a:cs typeface="+mn-cs"/>
            </a:endParaRPr>
          </a:p>
        </p:txBody>
      </p:sp>
      <p:sp>
        <p:nvSpPr>
          <p:cNvPr id="88111" name="AutoShape 47"/>
          <p:cNvSpPr>
            <a:spLocks noChangeArrowheads="1"/>
          </p:cNvSpPr>
          <p:nvPr/>
        </p:nvSpPr>
        <p:spPr bwMode="ltGray">
          <a:xfrm rot="5400000" flipH="1">
            <a:off x="-2016918" y="1910556"/>
            <a:ext cx="4032250" cy="3929063"/>
          </a:xfrm>
          <a:custGeom>
            <a:avLst/>
            <a:gdLst>
              <a:gd name="G0" fmla="+- 56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6"/>
              <a:gd name="G18" fmla="*/ 56 1 2"/>
              <a:gd name="G19" fmla="+- G18 5400 0"/>
              <a:gd name="G20" fmla="cos G19 11796480"/>
              <a:gd name="G21" fmla="sin G19 11796480"/>
              <a:gd name="G22" fmla="+- G20 10800 0"/>
              <a:gd name="G23" fmla="+- G21 10800 0"/>
              <a:gd name="G24" fmla="+- 10800 0 G20"/>
              <a:gd name="G25" fmla="+- 56 10800 0"/>
              <a:gd name="G26" fmla="?: G9 G17 G25"/>
              <a:gd name="G27" fmla="?: G9 0 21600"/>
              <a:gd name="G28" fmla="cos 10800 11796480"/>
              <a:gd name="G29" fmla="sin 10800 11796480"/>
              <a:gd name="G30" fmla="sin 56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5372 w 21600"/>
              <a:gd name="T15" fmla="*/ 10800 h 21600"/>
              <a:gd name="T16" fmla="*/ 10800 w 21600"/>
              <a:gd name="T17" fmla="*/ 10744 h 21600"/>
              <a:gd name="T18" fmla="*/ 16228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10744" y="10800"/>
                </a:moveTo>
                <a:cubicBezTo>
                  <a:pt x="10744" y="10769"/>
                  <a:pt x="10769" y="10744"/>
                  <a:pt x="10800" y="10744"/>
                </a:cubicBezTo>
                <a:cubicBezTo>
                  <a:pt x="10830" y="10743"/>
                  <a:pt x="10855" y="10769"/>
                  <a:pt x="10856" y="10799"/>
                </a:cubicBezTo>
                <a:lnTo>
                  <a:pt x="21600" y="10800"/>
                </a:lnTo>
                <a:cubicBezTo>
                  <a:pt x="21600" y="4835"/>
                  <a:pt x="16764" y="0"/>
                  <a:pt x="10800" y="0"/>
                </a:cubicBezTo>
                <a:cubicBezTo>
                  <a:pt x="4835" y="0"/>
                  <a:pt x="0" y="4835"/>
                  <a:pt x="0" y="10800"/>
                </a:cubicBezTo>
                <a:close/>
              </a:path>
            </a:pathLst>
          </a:custGeom>
          <a:gradFill rotWithShape="1">
            <a:gsLst>
              <a:gs pos="0">
                <a:schemeClr val="bg2">
                  <a:alpha val="56000"/>
                </a:schemeClr>
              </a:gs>
              <a:gs pos="100000">
                <a:schemeClr val="bg2">
                  <a:gamma/>
                  <a:tint val="0"/>
                  <a:invGamma/>
                  <a:alpha val="48000"/>
                </a:schemeClr>
              </a:gs>
            </a:gsLst>
            <a:lin ang="5400000" scaled="1"/>
          </a:gradFill>
          <a:ln w="0" algn="ctr">
            <a:noFill/>
            <a:miter lim="800000"/>
            <a:headEnd/>
            <a:tailEnd/>
          </a:ln>
          <a:effectLst/>
        </p:spPr>
        <p:txBody>
          <a:bodyPr wrap="none" anchor="ctr"/>
          <a:lstStyle/>
          <a:p>
            <a:pPr>
              <a:defRPr/>
            </a:pPr>
            <a:endParaRPr lang="ar-SA">
              <a:cs typeface="+mn-cs"/>
            </a:endParaRPr>
          </a:p>
        </p:txBody>
      </p:sp>
      <p:sp>
        <p:nvSpPr>
          <p:cNvPr id="8200" name="عنصر نائب للمحتوى 10"/>
          <p:cNvSpPr>
            <a:spLocks noGrp="1"/>
          </p:cNvSpPr>
          <p:nvPr>
            <p:ph idx="1"/>
          </p:nvPr>
        </p:nvSpPr>
        <p:spPr>
          <a:xfrm>
            <a:off x="214282" y="285728"/>
            <a:ext cx="8572531" cy="6215085"/>
          </a:xfrm>
        </p:spPr>
        <p:style>
          <a:lnRef idx="2">
            <a:schemeClr val="accent3"/>
          </a:lnRef>
          <a:fillRef idx="1">
            <a:schemeClr val="lt1"/>
          </a:fillRef>
          <a:effectRef idx="0">
            <a:schemeClr val="accent3"/>
          </a:effectRef>
          <a:fontRef idx="minor">
            <a:schemeClr val="dk1"/>
          </a:fontRef>
        </p:style>
        <p:txBody>
          <a:bodyPr>
            <a:noAutofit/>
          </a:bodyPr>
          <a:lstStyle/>
          <a:p>
            <a:pPr algn="r" rtl="1" eaLnBrk="1" hangingPunct="1">
              <a:buFont typeface="Wingdings" pitchFamily="2" charset="2"/>
              <a:buNone/>
              <a:defRPr/>
            </a:pPr>
            <a:r>
              <a:rPr lang="ar-SA" sz="3200" dirty="0">
                <a:solidFill>
                  <a:srgbClr val="FF0000"/>
                </a:solidFill>
              </a:rPr>
              <a:t> </a:t>
            </a:r>
            <a:r>
              <a:rPr lang="ar-SA" sz="3600" b="1" dirty="0">
                <a:solidFill>
                  <a:srgbClr val="FF0000"/>
                </a:solidFill>
              </a:rPr>
              <a:t> </a:t>
            </a:r>
            <a:r>
              <a:rPr lang="ar-SA" sz="3600" b="1" u="sng" dirty="0">
                <a:solidFill>
                  <a:schemeClr val="accent1"/>
                </a:solidFill>
                <a:cs typeface="Mudir MT" pitchFamily="2" charset="-78"/>
              </a:rPr>
              <a:t>(ج)  متوسط فترة التحصيل</a:t>
            </a:r>
            <a:endParaRPr lang="en-US" sz="3200" b="1" u="sng" dirty="0">
              <a:solidFill>
                <a:schemeClr val="accent1"/>
              </a:solidFill>
              <a:cs typeface="Mudir MT" pitchFamily="2" charset="-78"/>
            </a:endParaRPr>
          </a:p>
          <a:p>
            <a:pPr marL="0" algn="just" rtl="1" eaLnBrk="1" hangingPunct="1">
              <a:buFont typeface="Wingdings" pitchFamily="2" charset="2"/>
              <a:buNone/>
              <a:defRPr/>
            </a:pPr>
            <a:r>
              <a:rPr lang="ar-SA" sz="2800" b="1" dirty="0"/>
              <a:t>تعبر هذه النسبة عن معدل سرعة تحصيل الذمم المدينة, فهي تقارن  بين رصيد الذمم المدينة والمبيعات اليومية المطلوبة للمحافظة على هذا الرصيد؛ وبالتالي فهي مرتبطة بالنسبة السابقة وعادة تحسب بالمعادلة التالية:</a:t>
            </a:r>
            <a:endParaRPr lang="en-US" sz="2800" b="1" dirty="0"/>
          </a:p>
          <a:p>
            <a:pPr marL="0" algn="ctr" rtl="1" eaLnBrk="1" hangingPunct="1">
              <a:buFont typeface="Wingdings" pitchFamily="2" charset="2"/>
              <a:buNone/>
              <a:defRPr/>
            </a:pPr>
            <a:endParaRPr lang="ar-SA" sz="2400" b="1" dirty="0"/>
          </a:p>
          <a:p>
            <a:pPr marL="0" algn="ctr" rtl="1" eaLnBrk="1" hangingPunct="1">
              <a:buFont typeface="Wingdings" pitchFamily="2" charset="2"/>
              <a:buNone/>
              <a:defRPr/>
            </a:pPr>
            <a:endParaRPr lang="ar-SA" sz="2400" b="1" dirty="0"/>
          </a:p>
          <a:p>
            <a:pPr marL="0" algn="r" rtl="1" eaLnBrk="1" hangingPunct="1">
              <a:buFont typeface="Wingdings" pitchFamily="2" charset="2"/>
              <a:buNone/>
              <a:defRPr/>
            </a:pPr>
            <a:endParaRPr lang="ar-SA" sz="2400" b="1" dirty="0"/>
          </a:p>
          <a:p>
            <a:pPr marL="0" algn="r" rtl="1" eaLnBrk="1" hangingPunct="1">
              <a:buFont typeface="Wingdings" pitchFamily="2" charset="2"/>
              <a:buNone/>
              <a:defRPr/>
            </a:pPr>
            <a:endParaRPr lang="ar-SA" sz="2400" b="1" dirty="0"/>
          </a:p>
          <a:p>
            <a:pPr marL="0" algn="just" rtl="1" eaLnBrk="1" hangingPunct="1">
              <a:buFont typeface="Wingdings" pitchFamily="2" charset="2"/>
              <a:buNone/>
              <a:defRPr/>
            </a:pPr>
            <a:endParaRPr lang="ar-DZ" sz="2400" b="1" dirty="0"/>
          </a:p>
          <a:p>
            <a:pPr marL="0" algn="just" rtl="1" eaLnBrk="1" hangingPunct="1">
              <a:buFont typeface="Wingdings" pitchFamily="2" charset="2"/>
              <a:buNone/>
              <a:defRPr/>
            </a:pPr>
            <a:r>
              <a:rPr lang="ar-SA" sz="2400" b="1" dirty="0"/>
              <a:t>إن متوسط فترة التحصيل  لشركة الروابي في عام </a:t>
            </a:r>
            <a:r>
              <a:rPr lang="en-US" sz="2400" b="1" dirty="0"/>
              <a:t>2013</a:t>
            </a:r>
          </a:p>
          <a:p>
            <a:pPr marL="0" algn="just" rtl="1" eaLnBrk="1" hangingPunct="1">
              <a:buFont typeface="Wingdings" pitchFamily="2" charset="2"/>
              <a:buNone/>
              <a:defRPr/>
            </a:pPr>
            <a:r>
              <a:rPr lang="ar-SA" sz="2400" b="1" dirty="0"/>
              <a:t>فإذا علمنا أن متوسط الصناعة = </a:t>
            </a:r>
            <a:r>
              <a:rPr lang="en-US" sz="2400" b="1" dirty="0"/>
              <a:t>40</a:t>
            </a:r>
            <a:r>
              <a:rPr lang="ar-SA" sz="2400" b="1" dirty="0"/>
              <a:t>يوماً؛ فإننا نرى أن متوسط فترة التحصيل للشركة أكبر وذلك يعني أن الشركة تستغرق فترة أطول من متوسط الصناعة في تحصيل ديونها.  </a:t>
            </a:r>
            <a:endParaRPr lang="ar-SA" sz="2400" b="1" baseline="30000" dirty="0"/>
          </a:p>
          <a:p>
            <a:pPr marL="0" algn="ctr" rtl="1" eaLnBrk="1" hangingPunct="1">
              <a:buFont typeface="Wingdings" pitchFamily="2" charset="2"/>
              <a:buNone/>
              <a:defRPr/>
            </a:pPr>
            <a:r>
              <a:rPr lang="ar-SA" sz="2800" b="1" baseline="30000" dirty="0"/>
              <a:t>(</a:t>
            </a:r>
            <a:r>
              <a:rPr lang="en-US" sz="2800" b="1" baseline="30000" dirty="0"/>
              <a:t>1</a:t>
            </a:r>
            <a:r>
              <a:rPr lang="ar-SA" sz="2800" b="1" baseline="30000" dirty="0"/>
              <a:t>) إذا لم توضح المبيعات الآجلة منفصلة فإننا نأخذ جميع المبيعات الواردة في قائمة الدخل على أنها مبيعات آجلة.</a:t>
            </a:r>
            <a:endParaRPr lang="en-US" sz="2800" b="1" dirty="0"/>
          </a:p>
          <a:p>
            <a:pPr algn="r" rtl="1" eaLnBrk="1" hangingPunct="1">
              <a:buFont typeface="Wingdings" pitchFamily="2" charset="2"/>
              <a:buNone/>
              <a:defRPr/>
            </a:pPr>
            <a:endParaRPr lang="ar-SA" sz="2400" dirty="0"/>
          </a:p>
          <a:p>
            <a:pPr algn="r" rtl="1" eaLnBrk="1" hangingPunct="1">
              <a:buFont typeface="Wingdings" pitchFamily="2" charset="2"/>
              <a:buNone/>
              <a:defRPr/>
            </a:pPr>
            <a:endParaRPr lang="ar-SA" sz="2400" dirty="0"/>
          </a:p>
        </p:txBody>
      </p:sp>
      <p:pic>
        <p:nvPicPr>
          <p:cNvPr id="59398" name="Picture 10"/>
          <p:cNvPicPr>
            <a:picLocks noChangeAspect="1" noChangeArrowheads="1"/>
          </p:cNvPicPr>
          <p:nvPr/>
        </p:nvPicPr>
        <p:blipFill>
          <a:blip r:embed="rId2" cstate="print"/>
          <a:srcRect/>
          <a:stretch>
            <a:fillRect/>
          </a:stretch>
        </p:blipFill>
        <p:spPr bwMode="auto">
          <a:xfrm>
            <a:off x="2194679" y="2285992"/>
            <a:ext cx="4449009" cy="985847"/>
          </a:xfrm>
          <a:prstGeom prst="rect">
            <a:avLst/>
          </a:prstGeom>
          <a:noFill/>
          <a:ln w="9525">
            <a:noFill/>
            <a:miter lim="800000"/>
            <a:headEnd/>
            <a:tailEnd/>
          </a:ln>
        </p:spPr>
      </p:pic>
      <p:pic>
        <p:nvPicPr>
          <p:cNvPr id="59399" name="Picture 12"/>
          <p:cNvPicPr>
            <a:picLocks noChangeAspect="1" noChangeArrowheads="1"/>
          </p:cNvPicPr>
          <p:nvPr/>
        </p:nvPicPr>
        <p:blipFill>
          <a:blip r:embed="rId3" cstate="print"/>
          <a:srcRect/>
          <a:stretch>
            <a:fillRect/>
          </a:stretch>
        </p:blipFill>
        <p:spPr bwMode="auto">
          <a:xfrm>
            <a:off x="1214414" y="3429000"/>
            <a:ext cx="6072211" cy="928694"/>
          </a:xfrm>
          <a:prstGeom prst="rect">
            <a:avLst/>
          </a:prstGeom>
          <a:noFill/>
          <a:ln w="9525">
            <a:noFill/>
            <a:miter lim="800000"/>
            <a:headEnd/>
            <a:tailEnd/>
          </a:ln>
        </p:spPr>
      </p:pic>
      <p:sp>
        <p:nvSpPr>
          <p:cNvPr id="10" name="Date Placeholder 9"/>
          <p:cNvSpPr>
            <a:spLocks noGrp="1"/>
          </p:cNvSpPr>
          <p:nvPr>
            <p:ph type="dt" sz="half" idx="10"/>
          </p:nvPr>
        </p:nvSpPr>
        <p:spPr/>
        <p:txBody>
          <a:bodyPr/>
          <a:lstStyle/>
          <a:p>
            <a:fld id="{47BD266A-00C0-4191-85AC-2A7912337BFA}" type="datetime3">
              <a:rPr lang="en-US" smtClean="0"/>
              <a:t>16 January 2021</a:t>
            </a:fld>
            <a:endParaRPr lang="ar-SA"/>
          </a:p>
        </p:txBody>
      </p:sp>
      <p:sp>
        <p:nvSpPr>
          <p:cNvPr id="11" name="Footer Placeholder 10"/>
          <p:cNvSpPr>
            <a:spLocks noGrp="1"/>
          </p:cNvSpPr>
          <p:nvPr>
            <p:ph type="ftr" sz="quarter" idx="11"/>
          </p:nvPr>
        </p:nvSpPr>
        <p:spPr/>
        <p:txBody>
          <a:bodyPr/>
          <a:lstStyle/>
          <a:p>
            <a:r>
              <a:rPr lang="ar-SA"/>
              <a:t>النسب المالية                                  الأستاذ الدكتور  بوداح عبدالجليل</a:t>
            </a:r>
          </a:p>
        </p:txBody>
      </p:sp>
      <p:sp>
        <p:nvSpPr>
          <p:cNvPr id="12" name="Slide Number Placeholder 11"/>
          <p:cNvSpPr>
            <a:spLocks noGrp="1"/>
          </p:cNvSpPr>
          <p:nvPr>
            <p:ph type="sldNum" sz="quarter" idx="12"/>
          </p:nvPr>
        </p:nvSpPr>
        <p:spPr/>
        <p:txBody>
          <a:bodyPr/>
          <a:lstStyle/>
          <a:p>
            <a:fld id="{0B34F065-1154-456A-91E3-76DE8E75E17B}" type="slidenum">
              <a:rPr lang="ar-SA" smtClean="0"/>
              <a:pPr/>
              <a:t>14</a:t>
            </a:fld>
            <a:endParaRPr lang="ar-SA"/>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ext Box 3"/>
          <p:cNvSpPr txBox="1">
            <a:spLocks noChangeArrowheads="1"/>
          </p:cNvSpPr>
          <p:nvPr/>
        </p:nvSpPr>
        <p:spPr bwMode="auto">
          <a:xfrm>
            <a:off x="1660525" y="722313"/>
            <a:ext cx="184150" cy="366712"/>
          </a:xfrm>
          <a:prstGeom prst="rect">
            <a:avLst/>
          </a:prstGeom>
          <a:noFill/>
          <a:ln w="9525">
            <a:noFill/>
            <a:miter lim="800000"/>
            <a:headEnd/>
            <a:tailEnd/>
          </a:ln>
        </p:spPr>
        <p:txBody>
          <a:bodyPr wrap="none">
            <a:spAutoFit/>
          </a:bodyPr>
          <a:lstStyle/>
          <a:p>
            <a:endParaRPr lang="ar-SA"/>
          </a:p>
        </p:txBody>
      </p:sp>
      <p:sp>
        <p:nvSpPr>
          <p:cNvPr id="88110" name="AutoShape 46"/>
          <p:cNvSpPr>
            <a:spLocks noChangeArrowheads="1"/>
          </p:cNvSpPr>
          <p:nvPr/>
        </p:nvSpPr>
        <p:spPr bwMode="ltGray">
          <a:xfrm rot="5400000">
            <a:off x="-2422526" y="1474788"/>
            <a:ext cx="4824413" cy="4770438"/>
          </a:xfrm>
          <a:custGeom>
            <a:avLst/>
            <a:gdLst>
              <a:gd name="G0" fmla="+- 10478 0 0"/>
              <a:gd name="G1" fmla="+- -11739500 0 0"/>
              <a:gd name="G2" fmla="+- 0 0 -11739500"/>
              <a:gd name="T0" fmla="*/ 0 256 1"/>
              <a:gd name="T1" fmla="*/ 180 256 1"/>
              <a:gd name="G3" fmla="+- -11739500 T0 T1"/>
              <a:gd name="T2" fmla="*/ 0 256 1"/>
              <a:gd name="T3" fmla="*/ 90 256 1"/>
              <a:gd name="G4" fmla="+- -11739500 T2 T3"/>
              <a:gd name="G5" fmla="*/ G4 2 1"/>
              <a:gd name="T4" fmla="*/ 90 256 1"/>
              <a:gd name="T5" fmla="*/ 0 256 1"/>
              <a:gd name="G6" fmla="+- -11739500 T4 T5"/>
              <a:gd name="G7" fmla="*/ G6 2 1"/>
              <a:gd name="G8" fmla="abs -1173950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10478"/>
              <a:gd name="G18" fmla="*/ 10478 1 2"/>
              <a:gd name="G19" fmla="+- G18 5400 0"/>
              <a:gd name="G20" fmla="cos G19 -11739500"/>
              <a:gd name="G21" fmla="sin G19 -11739500"/>
              <a:gd name="G22" fmla="+- G20 10800 0"/>
              <a:gd name="G23" fmla="+- G21 10800 0"/>
              <a:gd name="G24" fmla="+- 10800 0 G20"/>
              <a:gd name="G25" fmla="+- 10478 10800 0"/>
              <a:gd name="G26" fmla="?: G9 G17 G25"/>
              <a:gd name="G27" fmla="?: G9 0 21600"/>
              <a:gd name="G28" fmla="cos 10800 -11739500"/>
              <a:gd name="G29" fmla="sin 10800 -11739500"/>
              <a:gd name="G30" fmla="sin 10478 -11739500"/>
              <a:gd name="G31" fmla="+- G28 10800 0"/>
              <a:gd name="G32" fmla="+- G29 10800 0"/>
              <a:gd name="G33" fmla="+- G30 10800 0"/>
              <a:gd name="G34" fmla="?: G4 0 G31"/>
              <a:gd name="G35" fmla="?: -11739500 G34 0"/>
              <a:gd name="G36" fmla="?: G6 G35 G31"/>
              <a:gd name="G37" fmla="+- 21600 0 G36"/>
              <a:gd name="G38" fmla="?: G4 0 G33"/>
              <a:gd name="G39" fmla="?: -11739500 G38 G32"/>
              <a:gd name="G40" fmla="?: G6 G39 0"/>
              <a:gd name="G41" fmla="?: G4 G32 21600"/>
              <a:gd name="G42" fmla="?: G6 G41 G33"/>
              <a:gd name="T12" fmla="*/ 10800 w 21600"/>
              <a:gd name="T13" fmla="*/ 0 h 21600"/>
              <a:gd name="T14" fmla="*/ 162 w 21600"/>
              <a:gd name="T15" fmla="*/ 10638 h 21600"/>
              <a:gd name="T16" fmla="*/ 10800 w 21600"/>
              <a:gd name="T17" fmla="*/ 322 h 21600"/>
              <a:gd name="T18" fmla="*/ 21438 w 21600"/>
              <a:gd name="T19" fmla="*/ 10638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323" y="10641"/>
                </a:moveTo>
                <a:cubicBezTo>
                  <a:pt x="410" y="4916"/>
                  <a:pt x="5075" y="321"/>
                  <a:pt x="10800" y="322"/>
                </a:cubicBezTo>
                <a:cubicBezTo>
                  <a:pt x="16524" y="322"/>
                  <a:pt x="21189" y="4916"/>
                  <a:pt x="21276" y="10641"/>
                </a:cubicBezTo>
                <a:lnTo>
                  <a:pt x="21598" y="10636"/>
                </a:lnTo>
                <a:cubicBezTo>
                  <a:pt x="21509" y="4736"/>
                  <a:pt x="16700" y="-1"/>
                  <a:pt x="10799" y="0"/>
                </a:cubicBezTo>
                <a:cubicBezTo>
                  <a:pt x="4899" y="0"/>
                  <a:pt x="90" y="4736"/>
                  <a:pt x="1" y="10636"/>
                </a:cubicBezTo>
                <a:close/>
              </a:path>
            </a:pathLst>
          </a:custGeom>
          <a:gradFill rotWithShape="1">
            <a:gsLst>
              <a:gs pos="0">
                <a:schemeClr val="bg2">
                  <a:gamma/>
                  <a:tint val="45490"/>
                  <a:invGamma/>
                </a:schemeClr>
              </a:gs>
              <a:gs pos="50000">
                <a:schemeClr val="bg2"/>
              </a:gs>
              <a:gs pos="100000">
                <a:schemeClr val="bg2">
                  <a:gamma/>
                  <a:tint val="45490"/>
                  <a:invGamma/>
                </a:schemeClr>
              </a:gs>
            </a:gsLst>
            <a:lin ang="0" scaled="1"/>
          </a:gradFill>
          <a:ln w="9525" algn="ctr">
            <a:noFill/>
            <a:miter lim="800000"/>
            <a:headEnd/>
            <a:tailEnd/>
          </a:ln>
          <a:effectLst/>
        </p:spPr>
        <p:txBody>
          <a:bodyPr wrap="none" anchor="ctr"/>
          <a:lstStyle/>
          <a:p>
            <a:pPr>
              <a:defRPr/>
            </a:pPr>
            <a:endParaRPr lang="ar-SA">
              <a:cs typeface="+mn-cs"/>
            </a:endParaRPr>
          </a:p>
        </p:txBody>
      </p:sp>
      <p:sp>
        <p:nvSpPr>
          <p:cNvPr id="88111" name="AutoShape 47"/>
          <p:cNvSpPr>
            <a:spLocks noChangeArrowheads="1"/>
          </p:cNvSpPr>
          <p:nvPr/>
        </p:nvSpPr>
        <p:spPr bwMode="ltGray">
          <a:xfrm rot="5400000" flipH="1">
            <a:off x="-2016918" y="1910556"/>
            <a:ext cx="4032250" cy="3929063"/>
          </a:xfrm>
          <a:custGeom>
            <a:avLst/>
            <a:gdLst>
              <a:gd name="G0" fmla="+- 56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6"/>
              <a:gd name="G18" fmla="*/ 56 1 2"/>
              <a:gd name="G19" fmla="+- G18 5400 0"/>
              <a:gd name="G20" fmla="cos G19 11796480"/>
              <a:gd name="G21" fmla="sin G19 11796480"/>
              <a:gd name="G22" fmla="+- G20 10800 0"/>
              <a:gd name="G23" fmla="+- G21 10800 0"/>
              <a:gd name="G24" fmla="+- 10800 0 G20"/>
              <a:gd name="G25" fmla="+- 56 10800 0"/>
              <a:gd name="G26" fmla="?: G9 G17 G25"/>
              <a:gd name="G27" fmla="?: G9 0 21600"/>
              <a:gd name="G28" fmla="cos 10800 11796480"/>
              <a:gd name="G29" fmla="sin 10800 11796480"/>
              <a:gd name="G30" fmla="sin 56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5372 w 21600"/>
              <a:gd name="T15" fmla="*/ 10800 h 21600"/>
              <a:gd name="T16" fmla="*/ 10800 w 21600"/>
              <a:gd name="T17" fmla="*/ 10744 h 21600"/>
              <a:gd name="T18" fmla="*/ 16228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10744" y="10800"/>
                </a:moveTo>
                <a:cubicBezTo>
                  <a:pt x="10744" y="10769"/>
                  <a:pt x="10769" y="10744"/>
                  <a:pt x="10800" y="10744"/>
                </a:cubicBezTo>
                <a:cubicBezTo>
                  <a:pt x="10830" y="10743"/>
                  <a:pt x="10855" y="10769"/>
                  <a:pt x="10856" y="10799"/>
                </a:cubicBezTo>
                <a:lnTo>
                  <a:pt x="21600" y="10800"/>
                </a:lnTo>
                <a:cubicBezTo>
                  <a:pt x="21600" y="4835"/>
                  <a:pt x="16764" y="0"/>
                  <a:pt x="10800" y="0"/>
                </a:cubicBezTo>
                <a:cubicBezTo>
                  <a:pt x="4835" y="0"/>
                  <a:pt x="0" y="4835"/>
                  <a:pt x="0" y="10800"/>
                </a:cubicBezTo>
                <a:close/>
              </a:path>
            </a:pathLst>
          </a:custGeom>
          <a:gradFill rotWithShape="1">
            <a:gsLst>
              <a:gs pos="0">
                <a:schemeClr val="bg2">
                  <a:alpha val="56000"/>
                </a:schemeClr>
              </a:gs>
              <a:gs pos="100000">
                <a:schemeClr val="bg2">
                  <a:gamma/>
                  <a:tint val="0"/>
                  <a:invGamma/>
                  <a:alpha val="48000"/>
                </a:schemeClr>
              </a:gs>
            </a:gsLst>
            <a:lin ang="5400000" scaled="1"/>
          </a:gradFill>
          <a:ln w="0" algn="ctr">
            <a:noFill/>
            <a:miter lim="800000"/>
            <a:headEnd/>
            <a:tailEnd/>
          </a:ln>
          <a:effectLst/>
        </p:spPr>
        <p:txBody>
          <a:bodyPr wrap="none" anchor="ctr"/>
          <a:lstStyle/>
          <a:p>
            <a:pPr>
              <a:defRPr/>
            </a:pPr>
            <a:endParaRPr lang="ar-SA">
              <a:cs typeface="+mn-cs"/>
            </a:endParaRPr>
          </a:p>
        </p:txBody>
      </p:sp>
      <p:sp>
        <p:nvSpPr>
          <p:cNvPr id="9224" name="عنصر نائب للمحتوى 10"/>
          <p:cNvSpPr>
            <a:spLocks noGrp="1"/>
          </p:cNvSpPr>
          <p:nvPr>
            <p:ph idx="1"/>
          </p:nvPr>
        </p:nvSpPr>
        <p:spPr>
          <a:xfrm>
            <a:off x="128588" y="357188"/>
            <a:ext cx="8691884" cy="5999162"/>
          </a:xfrm>
        </p:spPr>
        <p:style>
          <a:lnRef idx="2">
            <a:schemeClr val="accent3"/>
          </a:lnRef>
          <a:fillRef idx="1">
            <a:schemeClr val="lt1"/>
          </a:fillRef>
          <a:effectRef idx="0">
            <a:schemeClr val="accent3"/>
          </a:effectRef>
          <a:fontRef idx="minor">
            <a:schemeClr val="dk1"/>
          </a:fontRef>
        </p:style>
        <p:txBody>
          <a:bodyPr>
            <a:normAutofit/>
          </a:bodyPr>
          <a:lstStyle/>
          <a:p>
            <a:pPr algn="r" rtl="1" eaLnBrk="1" hangingPunct="1">
              <a:buFont typeface="Wingdings" pitchFamily="2" charset="2"/>
              <a:buNone/>
              <a:defRPr/>
            </a:pPr>
            <a:r>
              <a:rPr lang="ar-SA" sz="2800" dirty="0">
                <a:solidFill>
                  <a:srgbClr val="FF0000"/>
                </a:solidFill>
              </a:rPr>
              <a:t> </a:t>
            </a:r>
            <a:r>
              <a:rPr lang="ar-SA" sz="2800" dirty="0">
                <a:solidFill>
                  <a:schemeClr val="accent1"/>
                </a:solidFill>
              </a:rPr>
              <a:t> </a:t>
            </a:r>
            <a:r>
              <a:rPr lang="ar-SA" sz="3600" u="sng" dirty="0">
                <a:solidFill>
                  <a:schemeClr val="accent1"/>
                </a:solidFill>
                <a:cs typeface="Mudir MT" pitchFamily="2" charset="-78"/>
              </a:rPr>
              <a:t>(</a:t>
            </a:r>
            <a:r>
              <a:rPr lang="ar-SA" sz="2400" u="sng" dirty="0">
                <a:solidFill>
                  <a:schemeClr val="accent1"/>
                </a:solidFill>
                <a:cs typeface="Mudir MT" pitchFamily="2" charset="-78"/>
              </a:rPr>
              <a:t>د</a:t>
            </a:r>
            <a:r>
              <a:rPr lang="ar-SA" sz="3600" b="1" u="sng" dirty="0">
                <a:solidFill>
                  <a:schemeClr val="accent1"/>
                </a:solidFill>
                <a:cs typeface="Mudir MT" pitchFamily="2" charset="-78"/>
              </a:rPr>
              <a:t>) معدل دوران المخزون</a:t>
            </a:r>
            <a:endParaRPr lang="en-US" sz="1800" u="sng" dirty="0">
              <a:solidFill>
                <a:schemeClr val="accent1"/>
              </a:solidFill>
              <a:cs typeface="Mudir MT" pitchFamily="2" charset="-78"/>
            </a:endParaRPr>
          </a:p>
          <a:p>
            <a:pPr marL="0" algn="r" rtl="1" eaLnBrk="1" hangingPunct="1">
              <a:buFont typeface="Wingdings" pitchFamily="2" charset="2"/>
              <a:buNone/>
              <a:defRPr/>
            </a:pPr>
            <a:r>
              <a:rPr lang="ar-SA" sz="2400" b="1" dirty="0"/>
              <a:t>يعكس هذا المعدل كفاءة المنشأة وفعاليتها في إدارة المخزون, وتنعكس هذه الفعالية على عدد مرات تحويل المخزون إلى مبيعات. يتم تحديد معدل دوران المخزون بالمعادلة التالية:</a:t>
            </a:r>
          </a:p>
          <a:p>
            <a:pPr marL="0" algn="r" rtl="1" eaLnBrk="1" hangingPunct="1">
              <a:buFont typeface="Wingdings" pitchFamily="2" charset="2"/>
              <a:buNone/>
              <a:defRPr/>
            </a:pPr>
            <a:endParaRPr lang="en-US" sz="2000" dirty="0"/>
          </a:p>
          <a:p>
            <a:pPr marL="0" algn="r" rtl="1" eaLnBrk="1" hangingPunct="1">
              <a:buFont typeface="Wingdings" pitchFamily="2" charset="2"/>
              <a:buNone/>
              <a:defRPr/>
            </a:pPr>
            <a:endParaRPr lang="ar-DZ" sz="2000" dirty="0"/>
          </a:p>
          <a:p>
            <a:pPr marL="0" algn="r" rtl="1" eaLnBrk="1" hangingPunct="1">
              <a:buFont typeface="Wingdings" pitchFamily="2" charset="2"/>
              <a:buNone/>
              <a:defRPr/>
            </a:pPr>
            <a:endParaRPr lang="ar-SA" sz="2000" dirty="0"/>
          </a:p>
          <a:p>
            <a:pPr marL="0" algn="ctr" rtl="1" eaLnBrk="1" hangingPunct="1">
              <a:buFont typeface="Wingdings" pitchFamily="2" charset="2"/>
              <a:buNone/>
              <a:defRPr/>
            </a:pPr>
            <a:r>
              <a:rPr lang="ar-SA" sz="2400" b="1" dirty="0"/>
              <a:t>متوسط المخزون</a:t>
            </a:r>
            <a:r>
              <a:rPr lang="en-US" sz="2400" b="1" dirty="0"/>
              <a:t>= </a:t>
            </a:r>
            <a:r>
              <a:rPr lang="ar-SA" sz="2400" b="1" dirty="0"/>
              <a:t>(مخزون أول المدة + مخزون آخر المدة) ÷ </a:t>
            </a:r>
            <a:r>
              <a:rPr lang="en-US" sz="2400" b="1" dirty="0"/>
              <a:t>2</a:t>
            </a:r>
            <a:endParaRPr lang="ar-SA" sz="2400" b="1" dirty="0"/>
          </a:p>
          <a:p>
            <a:pPr marL="0" algn="just" rtl="1" eaLnBrk="1" hangingPunct="1">
              <a:buFont typeface="Wingdings" pitchFamily="2" charset="2"/>
              <a:buNone/>
              <a:defRPr/>
            </a:pPr>
            <a:r>
              <a:rPr lang="ar-SA" sz="2400" b="1" dirty="0"/>
              <a:t>فإذا كان مخزون أول المدة = </a:t>
            </a:r>
            <a:r>
              <a:rPr lang="en-US" sz="2400" b="1" dirty="0"/>
              <a:t>62000</a:t>
            </a:r>
            <a:r>
              <a:rPr lang="ar-SA" sz="2400" b="1" dirty="0"/>
              <a:t> دج فمن المثال السابق وبتطبيق المعادلة (أ) نجد أن معدل دوران المخزون لشركة الروابي وهو:</a:t>
            </a:r>
            <a:endParaRPr lang="en-US" sz="2400" b="1" dirty="0"/>
          </a:p>
          <a:p>
            <a:pPr marL="0" algn="r" rtl="1" eaLnBrk="1" hangingPunct="1">
              <a:buFont typeface="Wingdings" pitchFamily="2" charset="2"/>
              <a:buNone/>
              <a:defRPr/>
            </a:pPr>
            <a:endParaRPr lang="ar-SA" sz="2000" dirty="0"/>
          </a:p>
          <a:p>
            <a:pPr marL="0" algn="r" rtl="1" eaLnBrk="1" hangingPunct="1">
              <a:buFont typeface="Wingdings" pitchFamily="2" charset="2"/>
              <a:buNone/>
              <a:defRPr/>
            </a:pPr>
            <a:r>
              <a:rPr lang="ar-SA" sz="2000" dirty="0"/>
              <a:t>                       </a:t>
            </a:r>
            <a:r>
              <a:rPr lang="en-US" sz="2000" dirty="0"/>
              <a:t>                             </a:t>
            </a:r>
            <a:r>
              <a:rPr lang="ar-SA" sz="2000" dirty="0"/>
              <a:t> </a:t>
            </a:r>
            <a:endParaRPr lang="en-US" sz="2000" dirty="0"/>
          </a:p>
          <a:p>
            <a:pPr marL="0" algn="justLow" rtl="1" eaLnBrk="1" hangingPunct="1">
              <a:buFont typeface="Wingdings" pitchFamily="2" charset="2"/>
              <a:buNone/>
              <a:defRPr/>
            </a:pPr>
            <a:r>
              <a:rPr lang="ar-SA" sz="2400" b="1" dirty="0"/>
              <a:t>وتعني هذه النتيجة أن كل ريال مستثمر في المخزون في شركة الروابي ينتج عنه مبيعات قيمتها </a:t>
            </a:r>
            <a:r>
              <a:rPr lang="en-US" sz="2400" b="1" dirty="0"/>
              <a:t>3.3</a:t>
            </a:r>
            <a:r>
              <a:rPr lang="ar-SA" sz="2400" b="1" dirty="0"/>
              <a:t> دج, وبمعنى آخر فإن الشركة استطاعت تحويل مخزونها إلي مبيعات خلال العام بمعدل </a:t>
            </a:r>
            <a:r>
              <a:rPr lang="en-US" sz="2400" b="1" dirty="0"/>
              <a:t>3.3</a:t>
            </a:r>
            <a:r>
              <a:rPr lang="ar-SA" sz="2400" b="1" dirty="0"/>
              <a:t> مرة</a:t>
            </a:r>
            <a:r>
              <a:rPr lang="ar-SA" sz="1800" dirty="0"/>
              <a:t>.</a:t>
            </a:r>
            <a:endParaRPr lang="en-US" sz="1800" dirty="0"/>
          </a:p>
        </p:txBody>
      </p:sp>
      <p:pic>
        <p:nvPicPr>
          <p:cNvPr id="60422" name="Picture 10"/>
          <p:cNvPicPr>
            <a:picLocks noChangeAspect="1" noChangeArrowheads="1"/>
          </p:cNvPicPr>
          <p:nvPr/>
        </p:nvPicPr>
        <p:blipFill>
          <a:blip r:embed="rId2" cstate="print"/>
          <a:srcRect/>
          <a:stretch>
            <a:fillRect/>
          </a:stretch>
        </p:blipFill>
        <p:spPr bwMode="auto">
          <a:xfrm>
            <a:off x="2590800" y="1735082"/>
            <a:ext cx="3929062" cy="857250"/>
          </a:xfrm>
          <a:prstGeom prst="rect">
            <a:avLst/>
          </a:prstGeom>
          <a:ln>
            <a:noFill/>
          </a:ln>
          <a:effectLst>
            <a:outerShdw blurRad="292100" dist="139700" dir="2700000" algn="tl" rotWithShape="0">
              <a:srgbClr val="333333">
                <a:alpha val="65000"/>
              </a:srgbClr>
            </a:outerShdw>
          </a:effectLst>
        </p:spPr>
      </p:pic>
      <p:pic>
        <p:nvPicPr>
          <p:cNvPr id="60423" name="Picture 12"/>
          <p:cNvPicPr>
            <a:picLocks noChangeAspect="1" noChangeArrowheads="1"/>
          </p:cNvPicPr>
          <p:nvPr/>
        </p:nvPicPr>
        <p:blipFill>
          <a:blip r:embed="rId3" cstate="print"/>
          <a:srcRect/>
          <a:stretch>
            <a:fillRect/>
          </a:stretch>
        </p:blipFill>
        <p:spPr bwMode="auto">
          <a:xfrm>
            <a:off x="189427" y="3860007"/>
            <a:ext cx="5286375" cy="742950"/>
          </a:xfrm>
          <a:prstGeom prst="rect">
            <a:avLst/>
          </a:prstGeom>
          <a:ln>
            <a:noFill/>
          </a:ln>
          <a:effectLst>
            <a:outerShdw blurRad="292100" dist="139700" dir="2700000" algn="tl" rotWithShape="0">
              <a:srgbClr val="333333">
                <a:alpha val="65000"/>
              </a:srgbClr>
            </a:outerShdw>
          </a:effectLst>
        </p:spPr>
      </p:pic>
      <p:sp>
        <p:nvSpPr>
          <p:cNvPr id="10" name="Date Placeholder 9"/>
          <p:cNvSpPr>
            <a:spLocks noGrp="1"/>
          </p:cNvSpPr>
          <p:nvPr>
            <p:ph type="dt" sz="half" idx="10"/>
          </p:nvPr>
        </p:nvSpPr>
        <p:spPr/>
        <p:txBody>
          <a:bodyPr/>
          <a:lstStyle/>
          <a:p>
            <a:fld id="{D495B37C-D1D8-49B0-9A8D-20C52185DE21}" type="datetime3">
              <a:rPr lang="en-US" smtClean="0"/>
              <a:t>16 January 2021</a:t>
            </a:fld>
            <a:endParaRPr lang="ar-SA"/>
          </a:p>
        </p:txBody>
      </p:sp>
      <p:sp>
        <p:nvSpPr>
          <p:cNvPr id="11" name="Footer Placeholder 10"/>
          <p:cNvSpPr>
            <a:spLocks noGrp="1"/>
          </p:cNvSpPr>
          <p:nvPr>
            <p:ph type="ftr" sz="quarter" idx="11"/>
          </p:nvPr>
        </p:nvSpPr>
        <p:spPr/>
        <p:txBody>
          <a:bodyPr/>
          <a:lstStyle/>
          <a:p>
            <a:r>
              <a:rPr lang="ar-SA" dirty="0"/>
              <a:t>النسب المالية                                  الأستاذ الدكتور  بوداح عبدالجليل</a:t>
            </a:r>
          </a:p>
        </p:txBody>
      </p:sp>
      <p:sp>
        <p:nvSpPr>
          <p:cNvPr id="12" name="Slide Number Placeholder 11"/>
          <p:cNvSpPr>
            <a:spLocks noGrp="1"/>
          </p:cNvSpPr>
          <p:nvPr>
            <p:ph type="sldNum" sz="quarter" idx="12"/>
          </p:nvPr>
        </p:nvSpPr>
        <p:spPr/>
        <p:txBody>
          <a:bodyPr/>
          <a:lstStyle/>
          <a:p>
            <a:fld id="{0B34F065-1154-456A-91E3-76DE8E75E17B}" type="slidenum">
              <a:rPr lang="ar-SA" smtClean="0"/>
              <a:pPr/>
              <a:t>15</a:t>
            </a:fld>
            <a:endParaRPr lang="ar-SA"/>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ext Box 3"/>
          <p:cNvSpPr txBox="1">
            <a:spLocks noChangeArrowheads="1"/>
          </p:cNvSpPr>
          <p:nvPr/>
        </p:nvSpPr>
        <p:spPr bwMode="auto">
          <a:xfrm>
            <a:off x="1660525" y="722313"/>
            <a:ext cx="184150" cy="366712"/>
          </a:xfrm>
          <a:prstGeom prst="rect">
            <a:avLst/>
          </a:prstGeom>
          <a:noFill/>
          <a:ln w="9525">
            <a:noFill/>
            <a:miter lim="800000"/>
            <a:headEnd/>
            <a:tailEnd/>
          </a:ln>
        </p:spPr>
        <p:txBody>
          <a:bodyPr wrap="none">
            <a:spAutoFit/>
          </a:bodyPr>
          <a:lstStyle/>
          <a:p>
            <a:endParaRPr lang="ar-SA"/>
          </a:p>
        </p:txBody>
      </p:sp>
      <p:sp>
        <p:nvSpPr>
          <p:cNvPr id="88111" name="AutoShape 47"/>
          <p:cNvSpPr>
            <a:spLocks noChangeArrowheads="1"/>
          </p:cNvSpPr>
          <p:nvPr/>
        </p:nvSpPr>
        <p:spPr bwMode="ltGray">
          <a:xfrm rot="5400000" flipH="1">
            <a:off x="-2016918" y="1910556"/>
            <a:ext cx="4032250" cy="3929063"/>
          </a:xfrm>
          <a:custGeom>
            <a:avLst/>
            <a:gdLst>
              <a:gd name="G0" fmla="+- 56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6"/>
              <a:gd name="G18" fmla="*/ 56 1 2"/>
              <a:gd name="G19" fmla="+- G18 5400 0"/>
              <a:gd name="G20" fmla="cos G19 11796480"/>
              <a:gd name="G21" fmla="sin G19 11796480"/>
              <a:gd name="G22" fmla="+- G20 10800 0"/>
              <a:gd name="G23" fmla="+- G21 10800 0"/>
              <a:gd name="G24" fmla="+- 10800 0 G20"/>
              <a:gd name="G25" fmla="+- 56 10800 0"/>
              <a:gd name="G26" fmla="?: G9 G17 G25"/>
              <a:gd name="G27" fmla="?: G9 0 21600"/>
              <a:gd name="G28" fmla="cos 10800 11796480"/>
              <a:gd name="G29" fmla="sin 10800 11796480"/>
              <a:gd name="G30" fmla="sin 56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5372 w 21600"/>
              <a:gd name="T15" fmla="*/ 10800 h 21600"/>
              <a:gd name="T16" fmla="*/ 10800 w 21600"/>
              <a:gd name="T17" fmla="*/ 10744 h 21600"/>
              <a:gd name="T18" fmla="*/ 16228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10744" y="10800"/>
                </a:moveTo>
                <a:cubicBezTo>
                  <a:pt x="10744" y="10769"/>
                  <a:pt x="10769" y="10744"/>
                  <a:pt x="10800" y="10744"/>
                </a:cubicBezTo>
                <a:cubicBezTo>
                  <a:pt x="10830" y="10743"/>
                  <a:pt x="10855" y="10769"/>
                  <a:pt x="10856" y="10799"/>
                </a:cubicBezTo>
                <a:lnTo>
                  <a:pt x="21600" y="10800"/>
                </a:lnTo>
                <a:cubicBezTo>
                  <a:pt x="21600" y="4835"/>
                  <a:pt x="16764" y="0"/>
                  <a:pt x="10800" y="0"/>
                </a:cubicBezTo>
                <a:cubicBezTo>
                  <a:pt x="4835" y="0"/>
                  <a:pt x="0" y="4835"/>
                  <a:pt x="0" y="10800"/>
                </a:cubicBezTo>
                <a:close/>
              </a:path>
            </a:pathLst>
          </a:custGeom>
          <a:gradFill rotWithShape="1">
            <a:gsLst>
              <a:gs pos="0">
                <a:schemeClr val="bg2">
                  <a:alpha val="56000"/>
                </a:schemeClr>
              </a:gs>
              <a:gs pos="100000">
                <a:schemeClr val="bg2">
                  <a:gamma/>
                  <a:tint val="0"/>
                  <a:invGamma/>
                  <a:alpha val="48000"/>
                </a:schemeClr>
              </a:gs>
            </a:gsLst>
            <a:lin ang="5400000" scaled="1"/>
          </a:gradFill>
          <a:ln w="0" algn="ctr">
            <a:noFill/>
            <a:miter lim="800000"/>
            <a:headEnd/>
            <a:tailEnd/>
          </a:ln>
          <a:effectLst/>
        </p:spPr>
        <p:txBody>
          <a:bodyPr wrap="none" anchor="ctr"/>
          <a:lstStyle/>
          <a:p>
            <a:pPr>
              <a:defRPr/>
            </a:pPr>
            <a:endParaRPr lang="ar-SA">
              <a:cs typeface="+mn-cs"/>
            </a:endParaRPr>
          </a:p>
        </p:txBody>
      </p:sp>
      <p:sp>
        <p:nvSpPr>
          <p:cNvPr id="10248" name="عنصر نائب للمحتوى 10"/>
          <p:cNvSpPr>
            <a:spLocks noGrp="1"/>
          </p:cNvSpPr>
          <p:nvPr>
            <p:ph idx="1"/>
          </p:nvPr>
        </p:nvSpPr>
        <p:spPr>
          <a:xfrm>
            <a:off x="214313" y="214313"/>
            <a:ext cx="8715375" cy="6143625"/>
          </a:xfrm>
        </p:spPr>
        <p:style>
          <a:lnRef idx="2">
            <a:schemeClr val="accent3"/>
          </a:lnRef>
          <a:fillRef idx="1">
            <a:schemeClr val="lt1"/>
          </a:fillRef>
          <a:effectRef idx="0">
            <a:schemeClr val="accent3"/>
          </a:effectRef>
          <a:fontRef idx="minor">
            <a:schemeClr val="dk1"/>
          </a:fontRef>
        </p:style>
        <p:txBody>
          <a:bodyPr/>
          <a:lstStyle/>
          <a:p>
            <a:pPr algn="r" rtl="1" eaLnBrk="1" hangingPunct="1">
              <a:buFont typeface="Wingdings" pitchFamily="2" charset="2"/>
              <a:buNone/>
              <a:defRPr/>
            </a:pPr>
            <a:r>
              <a:rPr lang="ar-SA" sz="3200" b="1" dirty="0"/>
              <a:t> </a:t>
            </a:r>
            <a:r>
              <a:rPr lang="ar-SA" sz="2000" b="1" u="sng" dirty="0">
                <a:solidFill>
                  <a:schemeClr val="accent1"/>
                </a:solidFill>
              </a:rPr>
              <a:t> </a:t>
            </a:r>
            <a:r>
              <a:rPr lang="ar-SA" sz="3200" b="1" u="sng" dirty="0">
                <a:solidFill>
                  <a:schemeClr val="accent1"/>
                </a:solidFill>
                <a:cs typeface="Mudir MT" pitchFamily="2" charset="-78"/>
              </a:rPr>
              <a:t>(هـ) معدل دوران الأصول الثابتة  </a:t>
            </a:r>
            <a:endParaRPr lang="en-US" sz="2000" b="1" u="sng" dirty="0">
              <a:solidFill>
                <a:schemeClr val="accent1"/>
              </a:solidFill>
              <a:cs typeface="Mudir MT" pitchFamily="2" charset="-78"/>
            </a:endParaRPr>
          </a:p>
          <a:p>
            <a:pPr marL="0" algn="r" rtl="1" eaLnBrk="1" hangingPunct="1">
              <a:buFont typeface="Wingdings" pitchFamily="2" charset="2"/>
              <a:buNone/>
              <a:defRPr/>
            </a:pPr>
            <a:r>
              <a:rPr lang="ar-SA" sz="2400" b="1" dirty="0"/>
              <a:t>يقيس هذا المعدل كفاءة الشركة في استخدام الأصول الثابتة في الإنتاج ويعبر عنه بالمعادلة التالية:</a:t>
            </a:r>
          </a:p>
          <a:p>
            <a:pPr marL="0" algn="r" rtl="1" eaLnBrk="1" hangingPunct="1">
              <a:buFont typeface="Wingdings" pitchFamily="2" charset="2"/>
              <a:buNone/>
              <a:defRPr/>
            </a:pPr>
            <a:endParaRPr lang="en-US" sz="2000" b="1" dirty="0"/>
          </a:p>
          <a:p>
            <a:pPr marL="0" algn="r" rtl="1" eaLnBrk="1" hangingPunct="1">
              <a:buFont typeface="Wingdings" pitchFamily="2" charset="2"/>
              <a:buNone/>
              <a:defRPr/>
            </a:pPr>
            <a:r>
              <a:rPr lang="ar-SA" sz="2000" b="1" u="sng" dirty="0"/>
              <a:t> </a:t>
            </a:r>
            <a:endParaRPr lang="ar-SA" sz="2000" b="1" dirty="0"/>
          </a:p>
          <a:p>
            <a:pPr marL="0" algn="just" rtl="1" eaLnBrk="1" hangingPunct="1">
              <a:buFont typeface="Wingdings" pitchFamily="2" charset="2"/>
              <a:buNone/>
              <a:defRPr/>
            </a:pPr>
            <a:endParaRPr lang="ar-DZ" sz="2000" b="1" dirty="0"/>
          </a:p>
          <a:p>
            <a:pPr marL="0" algn="just" rtl="1" eaLnBrk="1" hangingPunct="1">
              <a:buFont typeface="Wingdings" pitchFamily="2" charset="2"/>
              <a:buNone/>
              <a:defRPr/>
            </a:pPr>
            <a:r>
              <a:rPr lang="ar-SA" sz="2000" b="1" dirty="0"/>
              <a:t>والقاعدة هي أنه إذا كان معدل دوران الأصول الثابتة مرتفعا؛ فإن ذلك يدل على كفاءة الشركة في إدارة الأصول الثابتة, أو قد يرجع السبب إلى صغر حجم الاستثمار في هذه الأصول. أما انخفاض معدل دوران الأصول الثابتة, فقد يكون بسبب عدم مقدرة الشركة على الاستفادة المثلى من الأصول الثابتة أو بسبب وجود طاقة معطّلة ضمن هذه الأصول. في هذه الحالة يجب على الشركة أن تعمل على التخلص من جزء من الأصول عن طريق البيع أو الإيجار والاستفادة من الإيرادات في تغطية الخصوم أو زيادة الاستثمار في الأصول الثابتة. ويتضح من المثال موضوع الدراسة أن:</a:t>
            </a:r>
          </a:p>
          <a:p>
            <a:pPr marL="0" algn="r" rtl="1" eaLnBrk="1" hangingPunct="1">
              <a:buFont typeface="Wingdings" pitchFamily="2" charset="2"/>
              <a:buNone/>
              <a:defRPr/>
            </a:pPr>
            <a:endParaRPr lang="en-US" sz="2000" b="1" dirty="0"/>
          </a:p>
          <a:p>
            <a:pPr marL="0" algn="r" rtl="1" eaLnBrk="1" hangingPunct="1">
              <a:buFont typeface="Wingdings" pitchFamily="2" charset="2"/>
              <a:buNone/>
              <a:defRPr/>
            </a:pPr>
            <a:endParaRPr lang="ar-SA" sz="2000" b="1" dirty="0"/>
          </a:p>
          <a:p>
            <a:pPr marL="0" algn="r" rtl="1" eaLnBrk="1" hangingPunct="1">
              <a:buFont typeface="Wingdings" pitchFamily="2" charset="2"/>
              <a:buNone/>
              <a:defRPr/>
            </a:pPr>
            <a:endParaRPr lang="ar-DZ" sz="2000" b="1" dirty="0"/>
          </a:p>
          <a:p>
            <a:pPr marL="0" algn="r" rtl="1" eaLnBrk="1" hangingPunct="1">
              <a:buFont typeface="Wingdings" pitchFamily="2" charset="2"/>
              <a:buNone/>
              <a:defRPr/>
            </a:pPr>
            <a:r>
              <a:rPr lang="ar-SA" sz="2000" b="1" dirty="0"/>
              <a:t>متوسط الصناعة = </a:t>
            </a:r>
            <a:r>
              <a:rPr lang="en-US" sz="2000" b="1" dirty="0"/>
              <a:t>2.1</a:t>
            </a:r>
            <a:r>
              <a:rPr lang="ar-SA" sz="2000" b="1" dirty="0"/>
              <a:t> مرة.</a:t>
            </a:r>
            <a:endParaRPr lang="en-US" sz="2000" b="1" dirty="0"/>
          </a:p>
          <a:p>
            <a:pPr marL="0" algn="just" rtl="1" eaLnBrk="1" hangingPunct="1">
              <a:buFont typeface="Wingdings" pitchFamily="2" charset="2"/>
              <a:buNone/>
              <a:defRPr/>
            </a:pPr>
            <a:r>
              <a:rPr lang="ar-SA" sz="2000" b="1" dirty="0"/>
              <a:t>وعند مقارنة نسبة شركة الروابي مع متوسط الصناعة نجد أن كل </a:t>
            </a:r>
            <a:r>
              <a:rPr lang="ar-DZ" sz="2000" b="1" dirty="0"/>
              <a:t>دج</a:t>
            </a:r>
            <a:r>
              <a:rPr lang="ar-SA" sz="2000" b="1" dirty="0"/>
              <a:t> مستثمر من قبل الشركة في الأصول الثابتة ينتج عنه مبيعات مقدارها </a:t>
            </a:r>
            <a:r>
              <a:rPr lang="en-US" sz="2000" b="1" dirty="0"/>
              <a:t>1.62</a:t>
            </a:r>
            <a:r>
              <a:rPr lang="ar-SA" sz="2000" b="1" dirty="0"/>
              <a:t> دج وهذه أقل من متوسط الصناعة, ووضع الشركة هنا غير جيد وعلى الشركة البحث عن الأسباب التي أدت إلى انخفاض معدل دوران الأصول الثابتة.</a:t>
            </a:r>
          </a:p>
        </p:txBody>
      </p:sp>
      <p:pic>
        <p:nvPicPr>
          <p:cNvPr id="61445" name="Picture 10"/>
          <p:cNvPicPr>
            <a:picLocks noChangeAspect="1" noChangeArrowheads="1"/>
          </p:cNvPicPr>
          <p:nvPr/>
        </p:nvPicPr>
        <p:blipFill>
          <a:blip r:embed="rId2" cstate="print"/>
          <a:srcRect/>
          <a:stretch>
            <a:fillRect/>
          </a:stretch>
        </p:blipFill>
        <p:spPr bwMode="auto">
          <a:xfrm>
            <a:off x="2214563" y="1214438"/>
            <a:ext cx="4643437" cy="928687"/>
          </a:xfrm>
          <a:prstGeom prst="rect">
            <a:avLst/>
          </a:prstGeom>
          <a:ln>
            <a:noFill/>
          </a:ln>
          <a:effectLst>
            <a:outerShdw blurRad="292100" dist="139700" dir="2700000" algn="tl" rotWithShape="0">
              <a:srgbClr val="333333">
                <a:alpha val="65000"/>
              </a:srgbClr>
            </a:outerShdw>
          </a:effectLst>
        </p:spPr>
      </p:pic>
      <p:pic>
        <p:nvPicPr>
          <p:cNvPr id="61446" name="Picture 12"/>
          <p:cNvPicPr>
            <a:picLocks noChangeAspect="1" noChangeArrowheads="1"/>
          </p:cNvPicPr>
          <p:nvPr/>
        </p:nvPicPr>
        <p:blipFill>
          <a:blip r:embed="rId3" cstate="print"/>
          <a:srcRect/>
          <a:stretch>
            <a:fillRect/>
          </a:stretch>
        </p:blipFill>
        <p:spPr bwMode="auto">
          <a:xfrm>
            <a:off x="1169843" y="4005064"/>
            <a:ext cx="4857750" cy="814387"/>
          </a:xfrm>
          <a:prstGeom prst="rect">
            <a:avLst/>
          </a:prstGeom>
          <a:ln>
            <a:noFill/>
          </a:ln>
          <a:effectLst>
            <a:outerShdw blurRad="292100" dist="139700" dir="2700000" algn="tl" rotWithShape="0">
              <a:srgbClr val="333333">
                <a:alpha val="65000"/>
              </a:srgbClr>
            </a:outerShdw>
          </a:effectLst>
        </p:spPr>
      </p:pic>
      <p:sp>
        <p:nvSpPr>
          <p:cNvPr id="9" name="Date Placeholder 8"/>
          <p:cNvSpPr>
            <a:spLocks noGrp="1"/>
          </p:cNvSpPr>
          <p:nvPr>
            <p:ph type="dt" sz="half" idx="10"/>
          </p:nvPr>
        </p:nvSpPr>
        <p:spPr/>
        <p:txBody>
          <a:bodyPr/>
          <a:lstStyle/>
          <a:p>
            <a:fld id="{B5A33FC1-32E9-4625-981A-FE41A3D25156}" type="datetime3">
              <a:rPr lang="en-US" smtClean="0"/>
              <a:t>16 January 2021</a:t>
            </a:fld>
            <a:endParaRPr lang="ar-SA"/>
          </a:p>
        </p:txBody>
      </p:sp>
      <p:sp>
        <p:nvSpPr>
          <p:cNvPr id="10" name="Footer Placeholder 9"/>
          <p:cNvSpPr>
            <a:spLocks noGrp="1"/>
          </p:cNvSpPr>
          <p:nvPr>
            <p:ph type="ftr" sz="quarter" idx="11"/>
          </p:nvPr>
        </p:nvSpPr>
        <p:spPr/>
        <p:txBody>
          <a:bodyPr/>
          <a:lstStyle/>
          <a:p>
            <a:r>
              <a:rPr lang="ar-SA"/>
              <a:t>النسب المالية                                  الأستاذ الدكتور  بوداح عبدالجليل</a:t>
            </a:r>
          </a:p>
        </p:txBody>
      </p:sp>
      <p:sp>
        <p:nvSpPr>
          <p:cNvPr id="11" name="Slide Number Placeholder 10"/>
          <p:cNvSpPr>
            <a:spLocks noGrp="1"/>
          </p:cNvSpPr>
          <p:nvPr>
            <p:ph type="sldNum" sz="quarter" idx="12"/>
          </p:nvPr>
        </p:nvSpPr>
        <p:spPr/>
        <p:txBody>
          <a:bodyPr/>
          <a:lstStyle/>
          <a:p>
            <a:fld id="{0B34F065-1154-456A-91E3-76DE8E75E17B}" type="slidenum">
              <a:rPr lang="ar-SA" smtClean="0"/>
              <a:pPr/>
              <a:t>16</a:t>
            </a:fld>
            <a:endParaRPr lang="ar-SA"/>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ext Box 3"/>
          <p:cNvSpPr txBox="1">
            <a:spLocks noChangeArrowheads="1"/>
          </p:cNvSpPr>
          <p:nvPr/>
        </p:nvSpPr>
        <p:spPr bwMode="auto">
          <a:xfrm>
            <a:off x="1660525" y="722313"/>
            <a:ext cx="184150" cy="366712"/>
          </a:xfrm>
          <a:prstGeom prst="rect">
            <a:avLst/>
          </a:prstGeom>
          <a:noFill/>
          <a:ln w="9525">
            <a:noFill/>
            <a:miter lim="800000"/>
            <a:headEnd/>
            <a:tailEnd/>
          </a:ln>
        </p:spPr>
        <p:txBody>
          <a:bodyPr wrap="none">
            <a:spAutoFit/>
          </a:bodyPr>
          <a:lstStyle/>
          <a:p>
            <a:endParaRPr lang="ar-SA"/>
          </a:p>
        </p:txBody>
      </p:sp>
      <p:sp>
        <p:nvSpPr>
          <p:cNvPr id="88110" name="AutoShape 46"/>
          <p:cNvSpPr>
            <a:spLocks noChangeArrowheads="1"/>
          </p:cNvSpPr>
          <p:nvPr/>
        </p:nvSpPr>
        <p:spPr bwMode="ltGray">
          <a:xfrm rot="5400000">
            <a:off x="-2422526" y="1474788"/>
            <a:ext cx="4824413" cy="4770438"/>
          </a:xfrm>
          <a:custGeom>
            <a:avLst/>
            <a:gdLst>
              <a:gd name="G0" fmla="+- 10478 0 0"/>
              <a:gd name="G1" fmla="+- -11739500 0 0"/>
              <a:gd name="G2" fmla="+- 0 0 -11739500"/>
              <a:gd name="T0" fmla="*/ 0 256 1"/>
              <a:gd name="T1" fmla="*/ 180 256 1"/>
              <a:gd name="G3" fmla="+- -11739500 T0 T1"/>
              <a:gd name="T2" fmla="*/ 0 256 1"/>
              <a:gd name="T3" fmla="*/ 90 256 1"/>
              <a:gd name="G4" fmla="+- -11739500 T2 T3"/>
              <a:gd name="G5" fmla="*/ G4 2 1"/>
              <a:gd name="T4" fmla="*/ 90 256 1"/>
              <a:gd name="T5" fmla="*/ 0 256 1"/>
              <a:gd name="G6" fmla="+- -11739500 T4 T5"/>
              <a:gd name="G7" fmla="*/ G6 2 1"/>
              <a:gd name="G8" fmla="abs -1173950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10478"/>
              <a:gd name="G18" fmla="*/ 10478 1 2"/>
              <a:gd name="G19" fmla="+- G18 5400 0"/>
              <a:gd name="G20" fmla="cos G19 -11739500"/>
              <a:gd name="G21" fmla="sin G19 -11739500"/>
              <a:gd name="G22" fmla="+- G20 10800 0"/>
              <a:gd name="G23" fmla="+- G21 10800 0"/>
              <a:gd name="G24" fmla="+- 10800 0 G20"/>
              <a:gd name="G25" fmla="+- 10478 10800 0"/>
              <a:gd name="G26" fmla="?: G9 G17 G25"/>
              <a:gd name="G27" fmla="?: G9 0 21600"/>
              <a:gd name="G28" fmla="cos 10800 -11739500"/>
              <a:gd name="G29" fmla="sin 10800 -11739500"/>
              <a:gd name="G30" fmla="sin 10478 -11739500"/>
              <a:gd name="G31" fmla="+- G28 10800 0"/>
              <a:gd name="G32" fmla="+- G29 10800 0"/>
              <a:gd name="G33" fmla="+- G30 10800 0"/>
              <a:gd name="G34" fmla="?: G4 0 G31"/>
              <a:gd name="G35" fmla="?: -11739500 G34 0"/>
              <a:gd name="G36" fmla="?: G6 G35 G31"/>
              <a:gd name="G37" fmla="+- 21600 0 G36"/>
              <a:gd name="G38" fmla="?: G4 0 G33"/>
              <a:gd name="G39" fmla="?: -11739500 G38 G32"/>
              <a:gd name="G40" fmla="?: G6 G39 0"/>
              <a:gd name="G41" fmla="?: G4 G32 21600"/>
              <a:gd name="G42" fmla="?: G6 G41 G33"/>
              <a:gd name="T12" fmla="*/ 10800 w 21600"/>
              <a:gd name="T13" fmla="*/ 0 h 21600"/>
              <a:gd name="T14" fmla="*/ 162 w 21600"/>
              <a:gd name="T15" fmla="*/ 10638 h 21600"/>
              <a:gd name="T16" fmla="*/ 10800 w 21600"/>
              <a:gd name="T17" fmla="*/ 322 h 21600"/>
              <a:gd name="T18" fmla="*/ 21438 w 21600"/>
              <a:gd name="T19" fmla="*/ 10638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323" y="10641"/>
                </a:moveTo>
                <a:cubicBezTo>
                  <a:pt x="410" y="4916"/>
                  <a:pt x="5075" y="321"/>
                  <a:pt x="10800" y="322"/>
                </a:cubicBezTo>
                <a:cubicBezTo>
                  <a:pt x="16524" y="322"/>
                  <a:pt x="21189" y="4916"/>
                  <a:pt x="21276" y="10641"/>
                </a:cubicBezTo>
                <a:lnTo>
                  <a:pt x="21598" y="10636"/>
                </a:lnTo>
                <a:cubicBezTo>
                  <a:pt x="21509" y="4736"/>
                  <a:pt x="16700" y="-1"/>
                  <a:pt x="10799" y="0"/>
                </a:cubicBezTo>
                <a:cubicBezTo>
                  <a:pt x="4899" y="0"/>
                  <a:pt x="90" y="4736"/>
                  <a:pt x="1" y="10636"/>
                </a:cubicBezTo>
                <a:close/>
              </a:path>
            </a:pathLst>
          </a:custGeom>
          <a:gradFill rotWithShape="1">
            <a:gsLst>
              <a:gs pos="0">
                <a:schemeClr val="bg2">
                  <a:gamma/>
                  <a:tint val="45490"/>
                  <a:invGamma/>
                </a:schemeClr>
              </a:gs>
              <a:gs pos="50000">
                <a:schemeClr val="bg2"/>
              </a:gs>
              <a:gs pos="100000">
                <a:schemeClr val="bg2">
                  <a:gamma/>
                  <a:tint val="45490"/>
                  <a:invGamma/>
                </a:schemeClr>
              </a:gs>
            </a:gsLst>
            <a:lin ang="0" scaled="1"/>
          </a:gradFill>
          <a:ln w="9525" algn="ctr">
            <a:noFill/>
            <a:miter lim="800000"/>
            <a:headEnd/>
            <a:tailEnd/>
          </a:ln>
          <a:effectLst/>
        </p:spPr>
        <p:txBody>
          <a:bodyPr wrap="none" anchor="ctr"/>
          <a:lstStyle/>
          <a:p>
            <a:pPr>
              <a:defRPr/>
            </a:pPr>
            <a:endParaRPr lang="ar-SA">
              <a:cs typeface="+mn-cs"/>
            </a:endParaRPr>
          </a:p>
        </p:txBody>
      </p:sp>
      <p:sp>
        <p:nvSpPr>
          <p:cNvPr id="88111" name="AutoShape 47"/>
          <p:cNvSpPr>
            <a:spLocks noChangeArrowheads="1"/>
          </p:cNvSpPr>
          <p:nvPr/>
        </p:nvSpPr>
        <p:spPr bwMode="ltGray">
          <a:xfrm rot="5400000" flipH="1">
            <a:off x="-2016918" y="1910556"/>
            <a:ext cx="4032250" cy="3929063"/>
          </a:xfrm>
          <a:custGeom>
            <a:avLst/>
            <a:gdLst>
              <a:gd name="G0" fmla="+- 56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6"/>
              <a:gd name="G18" fmla="*/ 56 1 2"/>
              <a:gd name="G19" fmla="+- G18 5400 0"/>
              <a:gd name="G20" fmla="cos G19 11796480"/>
              <a:gd name="G21" fmla="sin G19 11796480"/>
              <a:gd name="G22" fmla="+- G20 10800 0"/>
              <a:gd name="G23" fmla="+- G21 10800 0"/>
              <a:gd name="G24" fmla="+- 10800 0 G20"/>
              <a:gd name="G25" fmla="+- 56 10800 0"/>
              <a:gd name="G26" fmla="?: G9 G17 G25"/>
              <a:gd name="G27" fmla="?: G9 0 21600"/>
              <a:gd name="G28" fmla="cos 10800 11796480"/>
              <a:gd name="G29" fmla="sin 10800 11796480"/>
              <a:gd name="G30" fmla="sin 56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5372 w 21600"/>
              <a:gd name="T15" fmla="*/ 10800 h 21600"/>
              <a:gd name="T16" fmla="*/ 10800 w 21600"/>
              <a:gd name="T17" fmla="*/ 10744 h 21600"/>
              <a:gd name="T18" fmla="*/ 16228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10744" y="10800"/>
                </a:moveTo>
                <a:cubicBezTo>
                  <a:pt x="10744" y="10769"/>
                  <a:pt x="10769" y="10744"/>
                  <a:pt x="10800" y="10744"/>
                </a:cubicBezTo>
                <a:cubicBezTo>
                  <a:pt x="10830" y="10743"/>
                  <a:pt x="10855" y="10769"/>
                  <a:pt x="10856" y="10799"/>
                </a:cubicBezTo>
                <a:lnTo>
                  <a:pt x="21600" y="10800"/>
                </a:lnTo>
                <a:cubicBezTo>
                  <a:pt x="21600" y="4835"/>
                  <a:pt x="16764" y="0"/>
                  <a:pt x="10800" y="0"/>
                </a:cubicBezTo>
                <a:cubicBezTo>
                  <a:pt x="4835" y="0"/>
                  <a:pt x="0" y="4835"/>
                  <a:pt x="0" y="10800"/>
                </a:cubicBezTo>
                <a:close/>
              </a:path>
            </a:pathLst>
          </a:custGeom>
          <a:gradFill rotWithShape="1">
            <a:gsLst>
              <a:gs pos="0">
                <a:schemeClr val="bg2">
                  <a:alpha val="56000"/>
                </a:schemeClr>
              </a:gs>
              <a:gs pos="100000">
                <a:schemeClr val="bg2">
                  <a:gamma/>
                  <a:tint val="0"/>
                  <a:invGamma/>
                  <a:alpha val="48000"/>
                </a:schemeClr>
              </a:gs>
            </a:gsLst>
            <a:lin ang="5400000" scaled="1"/>
          </a:gradFill>
          <a:ln w="0" algn="ctr">
            <a:noFill/>
            <a:miter lim="800000"/>
            <a:headEnd/>
            <a:tailEnd/>
          </a:ln>
          <a:effectLst/>
        </p:spPr>
        <p:txBody>
          <a:bodyPr wrap="none" anchor="ctr"/>
          <a:lstStyle/>
          <a:p>
            <a:pPr>
              <a:defRPr/>
            </a:pPr>
            <a:endParaRPr lang="ar-SA">
              <a:cs typeface="+mn-cs"/>
            </a:endParaRPr>
          </a:p>
        </p:txBody>
      </p:sp>
      <p:sp>
        <p:nvSpPr>
          <p:cNvPr id="11272" name="عنصر نائب للمحتوى 10"/>
          <p:cNvSpPr>
            <a:spLocks noGrp="1"/>
          </p:cNvSpPr>
          <p:nvPr>
            <p:ph idx="1"/>
          </p:nvPr>
        </p:nvSpPr>
        <p:spPr>
          <a:xfrm>
            <a:off x="285750" y="214313"/>
            <a:ext cx="8429625" cy="6143625"/>
          </a:xfrm>
        </p:spPr>
        <p:style>
          <a:lnRef idx="2">
            <a:schemeClr val="accent3"/>
          </a:lnRef>
          <a:fillRef idx="1">
            <a:schemeClr val="lt1"/>
          </a:fillRef>
          <a:effectRef idx="0">
            <a:schemeClr val="accent3"/>
          </a:effectRef>
          <a:fontRef idx="minor">
            <a:schemeClr val="dk1"/>
          </a:fontRef>
        </p:style>
        <p:txBody>
          <a:bodyPr>
            <a:normAutofit/>
          </a:bodyPr>
          <a:lstStyle/>
          <a:p>
            <a:pPr algn="r" rtl="1" eaLnBrk="1" hangingPunct="1">
              <a:buFont typeface="Wingdings" pitchFamily="2" charset="2"/>
              <a:buNone/>
              <a:defRPr/>
            </a:pPr>
            <a:r>
              <a:rPr lang="ar-SA" sz="3600" dirty="0">
                <a:solidFill>
                  <a:srgbClr val="FF0000"/>
                </a:solidFill>
                <a:cs typeface="Mudir MT" pitchFamily="2" charset="-78"/>
              </a:rPr>
              <a:t> </a:t>
            </a:r>
            <a:r>
              <a:rPr lang="ar-SA" sz="2400" dirty="0">
                <a:solidFill>
                  <a:srgbClr val="FF0000"/>
                </a:solidFill>
                <a:cs typeface="Mudir MT" pitchFamily="2" charset="-78"/>
              </a:rPr>
              <a:t> </a:t>
            </a:r>
            <a:r>
              <a:rPr lang="ar-SA" sz="2800" u="sng" dirty="0">
                <a:solidFill>
                  <a:schemeClr val="accent1"/>
                </a:solidFill>
                <a:cs typeface="Mudir MT" pitchFamily="2" charset="-78"/>
              </a:rPr>
              <a:t>(و</a:t>
            </a:r>
            <a:r>
              <a:rPr lang="ar-SA" sz="3600" b="1" u="sng" dirty="0">
                <a:solidFill>
                  <a:schemeClr val="accent1"/>
                </a:solidFill>
                <a:cs typeface="Mudir MT" pitchFamily="2" charset="-78"/>
              </a:rPr>
              <a:t>) </a:t>
            </a:r>
            <a:r>
              <a:rPr lang="ar-SA" sz="3200" b="1" u="sng" dirty="0">
                <a:solidFill>
                  <a:schemeClr val="accent1"/>
                </a:solidFill>
                <a:cs typeface="Mudir MT" pitchFamily="2" charset="-78"/>
              </a:rPr>
              <a:t>معدل دوران مجموع الأصول </a:t>
            </a:r>
            <a:endParaRPr lang="en-US" sz="3200" b="1" u="sng" dirty="0">
              <a:solidFill>
                <a:schemeClr val="accent1"/>
              </a:solidFill>
            </a:endParaRPr>
          </a:p>
          <a:p>
            <a:pPr marL="0" algn="just" rtl="1" eaLnBrk="1" hangingPunct="1">
              <a:buFont typeface="Wingdings" pitchFamily="2" charset="2"/>
              <a:buNone/>
              <a:defRPr/>
            </a:pPr>
            <a:r>
              <a:rPr lang="ar-SA" sz="2000" b="1" dirty="0"/>
              <a:t>تعبر هذه النسبة عن كفاءة المنشأة في استخدام الأصول المتاحة لها (ثابتة + متداولة) في زيادة المبيعات ومن ثم تحقيق الأرباح. وتفترض هذه النسبة وجود نوع من التوازن بين المبيعات والأصول. ويمكن النظر إلى هذه النسبة على أنها مؤشر لقياس حجم الاستثمار المطلوب في الأصول من أجل توليد ريال واحد في شكل مبيعات. ويمكن التعبير عن هذا المعدل بالمعادلة التالية:</a:t>
            </a:r>
            <a:endParaRPr lang="en-US" sz="2000" b="1" dirty="0"/>
          </a:p>
          <a:p>
            <a:pPr marL="0" algn="r" rtl="1" eaLnBrk="1" hangingPunct="1">
              <a:buFont typeface="Wingdings" pitchFamily="2" charset="2"/>
              <a:buNone/>
              <a:defRPr/>
            </a:pPr>
            <a:r>
              <a:rPr lang="ar-SA" sz="2000" b="1" dirty="0"/>
              <a:t> </a:t>
            </a:r>
          </a:p>
          <a:p>
            <a:pPr marL="0" algn="r" rtl="1" eaLnBrk="1" hangingPunct="1">
              <a:buFont typeface="Wingdings" pitchFamily="2" charset="2"/>
              <a:buNone/>
              <a:defRPr/>
            </a:pPr>
            <a:endParaRPr lang="ar-SA" sz="2000" b="1" dirty="0"/>
          </a:p>
          <a:p>
            <a:pPr marL="0" algn="r" rtl="1" eaLnBrk="1" hangingPunct="1">
              <a:buFont typeface="Wingdings" pitchFamily="2" charset="2"/>
              <a:buNone/>
              <a:defRPr/>
            </a:pPr>
            <a:endParaRPr lang="en-US" sz="2000" b="1" dirty="0"/>
          </a:p>
          <a:p>
            <a:pPr marL="0" algn="just" rtl="1" eaLnBrk="1" hangingPunct="1">
              <a:buFont typeface="Wingdings" pitchFamily="2" charset="2"/>
              <a:buNone/>
              <a:defRPr/>
            </a:pPr>
            <a:r>
              <a:rPr lang="ar-SA" sz="2000" b="1" dirty="0"/>
              <a:t>إن المعدل المنخفض يدل على أن الشركة لا تنتج مبيعات كافية, وقد يكون سبب ذلك هو وجود طاقة معطلة أو سوء </a:t>
            </a:r>
            <a:r>
              <a:rPr lang="ar-SA" sz="2000" b="1" dirty="0" err="1"/>
              <a:t>فى</a:t>
            </a:r>
            <a:r>
              <a:rPr lang="ar-SA" sz="2000" b="1" dirty="0"/>
              <a:t> السياسات التسويقية، وعلى إدارة الشركة اتخاذ السياسات الكفيلة بتحسين المعدل إما عن طريق زيادة حجم المبيعات أو تقليص حجم الاستثمار في الأصول. أما المعدل المرتفع فإنه يدل على كفاءة استخدام الأصول, من مثالنا الحالي يتضح أن:</a:t>
            </a:r>
          </a:p>
          <a:p>
            <a:pPr marL="0" algn="r" rtl="1" eaLnBrk="1" hangingPunct="1">
              <a:buFont typeface="Wingdings" pitchFamily="2" charset="2"/>
              <a:buNone/>
              <a:defRPr/>
            </a:pPr>
            <a:endParaRPr lang="en-US" sz="2000" b="1" dirty="0"/>
          </a:p>
          <a:p>
            <a:pPr marL="0" algn="r" rtl="1" eaLnBrk="1" hangingPunct="1">
              <a:buFont typeface="Wingdings" pitchFamily="2" charset="2"/>
              <a:buNone/>
              <a:defRPr/>
            </a:pPr>
            <a:r>
              <a:rPr lang="ar-SA" sz="2000" b="1" dirty="0"/>
              <a:t> </a:t>
            </a:r>
          </a:p>
          <a:p>
            <a:pPr marL="0" algn="r" rtl="1" eaLnBrk="1" hangingPunct="1">
              <a:buFont typeface="Wingdings" pitchFamily="2" charset="2"/>
              <a:buNone/>
              <a:defRPr/>
            </a:pPr>
            <a:endParaRPr lang="ar-SA" sz="2000" b="1" dirty="0"/>
          </a:p>
          <a:p>
            <a:pPr marL="0" algn="just" rtl="1" eaLnBrk="1" hangingPunct="1">
              <a:buFont typeface="Wingdings" pitchFamily="2" charset="2"/>
              <a:buNone/>
              <a:defRPr/>
            </a:pPr>
            <a:r>
              <a:rPr lang="ar-SA" sz="2000" b="1" dirty="0"/>
              <a:t>فإذا علمنا أن متوسط الصناعة = </a:t>
            </a:r>
            <a:r>
              <a:rPr lang="en-US" sz="2000" b="1" dirty="0"/>
              <a:t>1.8</a:t>
            </a:r>
            <a:r>
              <a:rPr lang="ar-SA" sz="2000" b="1" dirty="0"/>
              <a:t>مرة؛ فهذا يعني أن كل ريال مستثمر في الأصول في شركة الروابي ينتج مبيعات مقدارها </a:t>
            </a:r>
            <a:r>
              <a:rPr lang="en-US" sz="2000" b="1" dirty="0"/>
              <a:t>1.06</a:t>
            </a:r>
            <a:r>
              <a:rPr lang="ar-SA" sz="2000" b="1" dirty="0"/>
              <a:t>دج وهو أقل من متوسط الصناعة وهو وضع غير جيد بالنسبة للشركة.</a:t>
            </a:r>
            <a:endParaRPr lang="en-US" sz="2000" b="1" dirty="0"/>
          </a:p>
          <a:p>
            <a:pPr algn="r" rtl="1" eaLnBrk="1" hangingPunct="1">
              <a:defRPr/>
            </a:pPr>
            <a:endParaRPr lang="en-US" sz="1600" dirty="0"/>
          </a:p>
        </p:txBody>
      </p:sp>
      <p:pic>
        <p:nvPicPr>
          <p:cNvPr id="62470" name="Picture 12"/>
          <p:cNvPicPr>
            <a:picLocks noChangeAspect="1" noChangeArrowheads="1"/>
          </p:cNvPicPr>
          <p:nvPr/>
        </p:nvPicPr>
        <p:blipFill>
          <a:blip r:embed="rId3" cstate="print"/>
          <a:srcRect/>
          <a:stretch>
            <a:fillRect/>
          </a:stretch>
        </p:blipFill>
        <p:spPr bwMode="auto">
          <a:xfrm>
            <a:off x="1857356" y="1928802"/>
            <a:ext cx="5212080" cy="903426"/>
          </a:xfrm>
          <a:prstGeom prst="rect">
            <a:avLst/>
          </a:prstGeom>
          <a:ln>
            <a:noFill/>
          </a:ln>
          <a:effectLst>
            <a:outerShdw blurRad="292100" dist="139700" dir="2700000" algn="tl" rotWithShape="0">
              <a:srgbClr val="333333">
                <a:alpha val="65000"/>
              </a:srgbClr>
            </a:outerShdw>
          </a:effectLst>
        </p:spPr>
      </p:pic>
      <p:pic>
        <p:nvPicPr>
          <p:cNvPr id="62471" name="Picture 14"/>
          <p:cNvPicPr>
            <a:picLocks noChangeAspect="1" noChangeArrowheads="1"/>
          </p:cNvPicPr>
          <p:nvPr/>
        </p:nvPicPr>
        <p:blipFill>
          <a:blip r:embed="rId4" cstate="print"/>
          <a:srcRect/>
          <a:stretch>
            <a:fillRect/>
          </a:stretch>
        </p:blipFill>
        <p:spPr bwMode="auto">
          <a:xfrm>
            <a:off x="1963739" y="4386808"/>
            <a:ext cx="4145278" cy="914400"/>
          </a:xfrm>
          <a:prstGeom prst="rect">
            <a:avLst/>
          </a:prstGeom>
          <a:ln>
            <a:noFill/>
          </a:ln>
          <a:effectLst>
            <a:outerShdw blurRad="292100" dist="139700" dir="2700000" algn="tl" rotWithShape="0">
              <a:srgbClr val="333333">
                <a:alpha val="65000"/>
              </a:srgbClr>
            </a:outerShdw>
          </a:effectLst>
        </p:spPr>
      </p:pic>
      <p:sp>
        <p:nvSpPr>
          <p:cNvPr id="10" name="Date Placeholder 9"/>
          <p:cNvSpPr>
            <a:spLocks noGrp="1"/>
          </p:cNvSpPr>
          <p:nvPr>
            <p:ph type="dt" sz="half" idx="10"/>
          </p:nvPr>
        </p:nvSpPr>
        <p:spPr/>
        <p:txBody>
          <a:bodyPr/>
          <a:lstStyle/>
          <a:p>
            <a:fld id="{A938F434-C56D-4F2B-BBBF-592CF7A7EF63}" type="datetime3">
              <a:rPr lang="en-US" smtClean="0"/>
              <a:t>16 January 2021</a:t>
            </a:fld>
            <a:endParaRPr lang="ar-SA"/>
          </a:p>
        </p:txBody>
      </p:sp>
      <p:sp>
        <p:nvSpPr>
          <p:cNvPr id="11" name="Footer Placeholder 10"/>
          <p:cNvSpPr>
            <a:spLocks noGrp="1"/>
          </p:cNvSpPr>
          <p:nvPr>
            <p:ph type="ftr" sz="quarter" idx="11"/>
          </p:nvPr>
        </p:nvSpPr>
        <p:spPr/>
        <p:txBody>
          <a:bodyPr/>
          <a:lstStyle/>
          <a:p>
            <a:r>
              <a:rPr lang="ar-SA"/>
              <a:t>النسب المالية                                  الأستاذ الدكتور  بوداح عبدالجليل</a:t>
            </a:r>
          </a:p>
        </p:txBody>
      </p:sp>
      <p:sp>
        <p:nvSpPr>
          <p:cNvPr id="12" name="Slide Number Placeholder 11"/>
          <p:cNvSpPr>
            <a:spLocks noGrp="1"/>
          </p:cNvSpPr>
          <p:nvPr>
            <p:ph type="sldNum" sz="quarter" idx="12"/>
          </p:nvPr>
        </p:nvSpPr>
        <p:spPr/>
        <p:txBody>
          <a:bodyPr/>
          <a:lstStyle/>
          <a:p>
            <a:fld id="{0B34F065-1154-456A-91E3-76DE8E75E17B}" type="slidenum">
              <a:rPr lang="ar-SA" smtClean="0"/>
              <a:pPr/>
              <a:t>17</a:t>
            </a:fld>
            <a:endParaRPr lang="ar-SA"/>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35480"/>
            <a:ext cx="8229600" cy="3493784"/>
          </a:xfrm>
        </p:spPr>
        <p:style>
          <a:lnRef idx="2">
            <a:schemeClr val="accent3"/>
          </a:lnRef>
          <a:fillRef idx="1">
            <a:schemeClr val="lt1"/>
          </a:fillRef>
          <a:effectRef idx="0">
            <a:schemeClr val="accent3"/>
          </a:effectRef>
          <a:fontRef idx="minor">
            <a:schemeClr val="dk1"/>
          </a:fontRef>
        </p:style>
        <p:txBody>
          <a:bodyPr/>
          <a:lstStyle/>
          <a:p>
            <a:pPr marL="0" algn="justLow" rtl="1" eaLnBrk="1" hangingPunct="1">
              <a:buFont typeface="Wingdings" pitchFamily="2" charset="2"/>
              <a:buNone/>
              <a:defRPr/>
            </a:pPr>
            <a:r>
              <a:rPr lang="ar-SA" sz="4000" b="1" dirty="0">
                <a:cs typeface="+mj-cs"/>
              </a:rPr>
              <a:t> </a:t>
            </a:r>
            <a:r>
              <a:rPr lang="ar-SA" sz="3600" b="1" dirty="0">
                <a:cs typeface="+mj-cs"/>
              </a:rPr>
              <a:t>تقيس مجموعة نسب المديونية درجة اعتماد المنشأة على الديون في تمويل استثماراتها، وكذلك  قدرة المنشأة على الوفاء بالتزاماتها قصيرة الأجل؛ الناتجة من استخدام الديون (كالفوائد وأقساط القروض).</a:t>
            </a:r>
            <a:endParaRPr lang="ar-SA" sz="4000" b="1" dirty="0">
              <a:cs typeface="+mj-cs"/>
            </a:endParaRPr>
          </a:p>
          <a:p>
            <a:pPr algn="r" rtl="1">
              <a:buFont typeface="Wingdings 2" pitchFamily="18" charset="2"/>
              <a:buNone/>
              <a:defRPr/>
            </a:pPr>
            <a:endParaRPr lang="en-US" sz="3200" dirty="0">
              <a:cs typeface="+mj-cs"/>
            </a:endParaRPr>
          </a:p>
        </p:txBody>
      </p:sp>
      <p:sp>
        <p:nvSpPr>
          <p:cNvPr id="7" name="Title 1"/>
          <p:cNvSpPr>
            <a:spLocks noGrp="1"/>
          </p:cNvSpPr>
          <p:nvPr>
            <p:ph type="title"/>
          </p:nvPr>
        </p:nvSpPr>
        <p:spPr>
          <a:xfrm>
            <a:off x="428596" y="928670"/>
            <a:ext cx="8229600" cy="785818"/>
          </a:xfrm>
        </p:spPr>
        <p:style>
          <a:lnRef idx="2">
            <a:schemeClr val="accent3"/>
          </a:lnRef>
          <a:fillRef idx="1">
            <a:schemeClr val="lt1"/>
          </a:fillRef>
          <a:effectRef idx="0">
            <a:schemeClr val="accent3"/>
          </a:effectRef>
          <a:fontRef idx="minor">
            <a:schemeClr val="dk1"/>
          </a:fontRef>
        </p:style>
        <p:txBody>
          <a:bodyPr>
            <a:normAutofit fontScale="90000"/>
          </a:bodyPr>
          <a:lstStyle/>
          <a:p>
            <a:pPr algn="ctr" rtl="1"/>
            <a:br>
              <a:rPr lang="ar-SA" sz="5400" b="1" u="sng" dirty="0">
                <a:solidFill>
                  <a:srgbClr val="FF0000"/>
                </a:solidFill>
              </a:rPr>
            </a:br>
            <a:br>
              <a:rPr lang="en-US" sz="5400" b="1" dirty="0">
                <a:solidFill>
                  <a:srgbClr val="FF0000"/>
                </a:solidFill>
                <a:cs typeface="Traditional Arabic" pitchFamily="2" charset="-78"/>
              </a:rPr>
            </a:br>
            <a:r>
              <a:rPr lang="ar-SA" sz="5400" b="1" dirty="0">
                <a:solidFill>
                  <a:srgbClr val="FF0000"/>
                </a:solidFill>
              </a:rPr>
              <a:t>نسب المديونية أو الاقتراض</a:t>
            </a:r>
            <a:endParaRPr lang="en-US" dirty="0">
              <a:cs typeface="Traditional Arabic" pitchFamily="2" charset="-78"/>
            </a:endParaRPr>
          </a:p>
        </p:txBody>
      </p:sp>
      <p:sp>
        <p:nvSpPr>
          <p:cNvPr id="6" name="Date Placeholder 5"/>
          <p:cNvSpPr>
            <a:spLocks noGrp="1"/>
          </p:cNvSpPr>
          <p:nvPr>
            <p:ph type="dt" sz="half" idx="10"/>
          </p:nvPr>
        </p:nvSpPr>
        <p:spPr/>
        <p:txBody>
          <a:bodyPr/>
          <a:lstStyle/>
          <a:p>
            <a:fld id="{2C5D6CD8-4DD5-4896-A704-463D1B61F81B}" type="datetime3">
              <a:rPr lang="en-US" smtClean="0"/>
              <a:t>16 January 2021</a:t>
            </a:fld>
            <a:endParaRPr lang="ar-SA"/>
          </a:p>
        </p:txBody>
      </p:sp>
      <p:sp>
        <p:nvSpPr>
          <p:cNvPr id="8" name="Footer Placeholder 7"/>
          <p:cNvSpPr>
            <a:spLocks noGrp="1"/>
          </p:cNvSpPr>
          <p:nvPr>
            <p:ph type="ftr" sz="quarter" idx="11"/>
          </p:nvPr>
        </p:nvSpPr>
        <p:spPr/>
        <p:txBody>
          <a:bodyPr/>
          <a:lstStyle/>
          <a:p>
            <a:r>
              <a:rPr lang="ar-SA"/>
              <a:t>النسب المالية                                  الأستاذ الدكتور  بوداح عبدالجليل</a:t>
            </a:r>
          </a:p>
        </p:txBody>
      </p:sp>
      <p:sp>
        <p:nvSpPr>
          <p:cNvPr id="9" name="Slide Number Placeholder 8"/>
          <p:cNvSpPr>
            <a:spLocks noGrp="1"/>
          </p:cNvSpPr>
          <p:nvPr>
            <p:ph type="sldNum" sz="quarter" idx="12"/>
          </p:nvPr>
        </p:nvSpPr>
        <p:spPr/>
        <p:txBody>
          <a:bodyPr/>
          <a:lstStyle/>
          <a:p>
            <a:fld id="{0B34F065-1154-456A-91E3-76DE8E75E17B}" type="slidenum">
              <a:rPr lang="ar-SA" smtClean="0"/>
              <a:pPr/>
              <a:t>18</a:t>
            </a:fld>
            <a:endParaRPr lang="ar-SA"/>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ext Box 3"/>
          <p:cNvSpPr txBox="1">
            <a:spLocks noChangeArrowheads="1"/>
          </p:cNvSpPr>
          <p:nvPr/>
        </p:nvSpPr>
        <p:spPr bwMode="auto">
          <a:xfrm>
            <a:off x="1660525" y="722313"/>
            <a:ext cx="184150" cy="366712"/>
          </a:xfrm>
          <a:prstGeom prst="rect">
            <a:avLst/>
          </a:prstGeom>
          <a:noFill/>
          <a:ln w="9525">
            <a:noFill/>
            <a:miter lim="800000"/>
            <a:headEnd/>
            <a:tailEnd/>
          </a:ln>
        </p:spPr>
        <p:txBody>
          <a:bodyPr wrap="none">
            <a:spAutoFit/>
          </a:bodyPr>
          <a:lstStyle/>
          <a:p>
            <a:endParaRPr lang="ar-SA"/>
          </a:p>
        </p:txBody>
      </p:sp>
      <p:sp>
        <p:nvSpPr>
          <p:cNvPr id="88110" name="AutoShape 46"/>
          <p:cNvSpPr>
            <a:spLocks noChangeArrowheads="1"/>
          </p:cNvSpPr>
          <p:nvPr/>
        </p:nvSpPr>
        <p:spPr bwMode="ltGray">
          <a:xfrm rot="5400000">
            <a:off x="-2422526" y="1474788"/>
            <a:ext cx="4824413" cy="4770438"/>
          </a:xfrm>
          <a:custGeom>
            <a:avLst/>
            <a:gdLst>
              <a:gd name="G0" fmla="+- 10478 0 0"/>
              <a:gd name="G1" fmla="+- -11739500 0 0"/>
              <a:gd name="G2" fmla="+- 0 0 -11739500"/>
              <a:gd name="T0" fmla="*/ 0 256 1"/>
              <a:gd name="T1" fmla="*/ 180 256 1"/>
              <a:gd name="G3" fmla="+- -11739500 T0 T1"/>
              <a:gd name="T2" fmla="*/ 0 256 1"/>
              <a:gd name="T3" fmla="*/ 90 256 1"/>
              <a:gd name="G4" fmla="+- -11739500 T2 T3"/>
              <a:gd name="G5" fmla="*/ G4 2 1"/>
              <a:gd name="T4" fmla="*/ 90 256 1"/>
              <a:gd name="T5" fmla="*/ 0 256 1"/>
              <a:gd name="G6" fmla="+- -11739500 T4 T5"/>
              <a:gd name="G7" fmla="*/ G6 2 1"/>
              <a:gd name="G8" fmla="abs -1173950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10478"/>
              <a:gd name="G18" fmla="*/ 10478 1 2"/>
              <a:gd name="G19" fmla="+- G18 5400 0"/>
              <a:gd name="G20" fmla="cos G19 -11739500"/>
              <a:gd name="G21" fmla="sin G19 -11739500"/>
              <a:gd name="G22" fmla="+- G20 10800 0"/>
              <a:gd name="G23" fmla="+- G21 10800 0"/>
              <a:gd name="G24" fmla="+- 10800 0 G20"/>
              <a:gd name="G25" fmla="+- 10478 10800 0"/>
              <a:gd name="G26" fmla="?: G9 G17 G25"/>
              <a:gd name="G27" fmla="?: G9 0 21600"/>
              <a:gd name="G28" fmla="cos 10800 -11739500"/>
              <a:gd name="G29" fmla="sin 10800 -11739500"/>
              <a:gd name="G30" fmla="sin 10478 -11739500"/>
              <a:gd name="G31" fmla="+- G28 10800 0"/>
              <a:gd name="G32" fmla="+- G29 10800 0"/>
              <a:gd name="G33" fmla="+- G30 10800 0"/>
              <a:gd name="G34" fmla="?: G4 0 G31"/>
              <a:gd name="G35" fmla="?: -11739500 G34 0"/>
              <a:gd name="G36" fmla="?: G6 G35 G31"/>
              <a:gd name="G37" fmla="+- 21600 0 G36"/>
              <a:gd name="G38" fmla="?: G4 0 G33"/>
              <a:gd name="G39" fmla="?: -11739500 G38 G32"/>
              <a:gd name="G40" fmla="?: G6 G39 0"/>
              <a:gd name="G41" fmla="?: G4 G32 21600"/>
              <a:gd name="G42" fmla="?: G6 G41 G33"/>
              <a:gd name="T12" fmla="*/ 10800 w 21600"/>
              <a:gd name="T13" fmla="*/ 0 h 21600"/>
              <a:gd name="T14" fmla="*/ 162 w 21600"/>
              <a:gd name="T15" fmla="*/ 10638 h 21600"/>
              <a:gd name="T16" fmla="*/ 10800 w 21600"/>
              <a:gd name="T17" fmla="*/ 322 h 21600"/>
              <a:gd name="T18" fmla="*/ 21438 w 21600"/>
              <a:gd name="T19" fmla="*/ 10638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323" y="10641"/>
                </a:moveTo>
                <a:cubicBezTo>
                  <a:pt x="410" y="4916"/>
                  <a:pt x="5075" y="321"/>
                  <a:pt x="10800" y="322"/>
                </a:cubicBezTo>
                <a:cubicBezTo>
                  <a:pt x="16524" y="322"/>
                  <a:pt x="21189" y="4916"/>
                  <a:pt x="21276" y="10641"/>
                </a:cubicBezTo>
                <a:lnTo>
                  <a:pt x="21598" y="10636"/>
                </a:lnTo>
                <a:cubicBezTo>
                  <a:pt x="21509" y="4736"/>
                  <a:pt x="16700" y="-1"/>
                  <a:pt x="10799" y="0"/>
                </a:cubicBezTo>
                <a:cubicBezTo>
                  <a:pt x="4899" y="0"/>
                  <a:pt x="90" y="4736"/>
                  <a:pt x="1" y="10636"/>
                </a:cubicBezTo>
                <a:close/>
              </a:path>
            </a:pathLst>
          </a:custGeom>
          <a:gradFill rotWithShape="1">
            <a:gsLst>
              <a:gs pos="0">
                <a:schemeClr val="bg2">
                  <a:gamma/>
                  <a:tint val="45490"/>
                  <a:invGamma/>
                </a:schemeClr>
              </a:gs>
              <a:gs pos="50000">
                <a:schemeClr val="bg2"/>
              </a:gs>
              <a:gs pos="100000">
                <a:schemeClr val="bg2">
                  <a:gamma/>
                  <a:tint val="45490"/>
                  <a:invGamma/>
                </a:schemeClr>
              </a:gs>
            </a:gsLst>
            <a:lin ang="0" scaled="1"/>
          </a:gradFill>
          <a:ln w="9525" algn="ctr">
            <a:noFill/>
            <a:miter lim="800000"/>
            <a:headEnd/>
            <a:tailEnd/>
          </a:ln>
          <a:effectLst/>
        </p:spPr>
        <p:txBody>
          <a:bodyPr wrap="none" anchor="ctr"/>
          <a:lstStyle/>
          <a:p>
            <a:pPr>
              <a:defRPr/>
            </a:pPr>
            <a:endParaRPr lang="ar-SA">
              <a:cs typeface="+mn-cs"/>
            </a:endParaRPr>
          </a:p>
        </p:txBody>
      </p:sp>
      <p:sp>
        <p:nvSpPr>
          <p:cNvPr id="88111" name="AutoShape 47"/>
          <p:cNvSpPr>
            <a:spLocks noChangeArrowheads="1"/>
          </p:cNvSpPr>
          <p:nvPr/>
        </p:nvSpPr>
        <p:spPr bwMode="ltGray">
          <a:xfrm rot="5400000" flipH="1">
            <a:off x="-2016918" y="1910556"/>
            <a:ext cx="4032250" cy="3929063"/>
          </a:xfrm>
          <a:custGeom>
            <a:avLst/>
            <a:gdLst>
              <a:gd name="G0" fmla="+- 56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6"/>
              <a:gd name="G18" fmla="*/ 56 1 2"/>
              <a:gd name="G19" fmla="+- G18 5400 0"/>
              <a:gd name="G20" fmla="cos G19 11796480"/>
              <a:gd name="G21" fmla="sin G19 11796480"/>
              <a:gd name="G22" fmla="+- G20 10800 0"/>
              <a:gd name="G23" fmla="+- G21 10800 0"/>
              <a:gd name="G24" fmla="+- 10800 0 G20"/>
              <a:gd name="G25" fmla="+- 56 10800 0"/>
              <a:gd name="G26" fmla="?: G9 G17 G25"/>
              <a:gd name="G27" fmla="?: G9 0 21600"/>
              <a:gd name="G28" fmla="cos 10800 11796480"/>
              <a:gd name="G29" fmla="sin 10800 11796480"/>
              <a:gd name="G30" fmla="sin 56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5372 w 21600"/>
              <a:gd name="T15" fmla="*/ 10800 h 21600"/>
              <a:gd name="T16" fmla="*/ 10800 w 21600"/>
              <a:gd name="T17" fmla="*/ 10744 h 21600"/>
              <a:gd name="T18" fmla="*/ 16228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10744" y="10800"/>
                </a:moveTo>
                <a:cubicBezTo>
                  <a:pt x="10744" y="10769"/>
                  <a:pt x="10769" y="10744"/>
                  <a:pt x="10800" y="10744"/>
                </a:cubicBezTo>
                <a:cubicBezTo>
                  <a:pt x="10830" y="10743"/>
                  <a:pt x="10855" y="10769"/>
                  <a:pt x="10856" y="10799"/>
                </a:cubicBezTo>
                <a:lnTo>
                  <a:pt x="21600" y="10800"/>
                </a:lnTo>
                <a:cubicBezTo>
                  <a:pt x="21600" y="4835"/>
                  <a:pt x="16764" y="0"/>
                  <a:pt x="10800" y="0"/>
                </a:cubicBezTo>
                <a:cubicBezTo>
                  <a:pt x="4835" y="0"/>
                  <a:pt x="0" y="4835"/>
                  <a:pt x="0" y="10800"/>
                </a:cubicBezTo>
                <a:close/>
              </a:path>
            </a:pathLst>
          </a:custGeom>
          <a:gradFill rotWithShape="1">
            <a:gsLst>
              <a:gs pos="0">
                <a:schemeClr val="bg2">
                  <a:alpha val="56000"/>
                </a:schemeClr>
              </a:gs>
              <a:gs pos="100000">
                <a:schemeClr val="bg2">
                  <a:gamma/>
                  <a:tint val="0"/>
                  <a:invGamma/>
                  <a:alpha val="48000"/>
                </a:schemeClr>
              </a:gs>
            </a:gsLst>
            <a:lin ang="5400000" scaled="1"/>
          </a:gradFill>
          <a:ln w="0" algn="ctr">
            <a:noFill/>
            <a:miter lim="800000"/>
            <a:headEnd/>
            <a:tailEnd/>
          </a:ln>
          <a:effectLst/>
        </p:spPr>
        <p:txBody>
          <a:bodyPr wrap="none" anchor="ctr"/>
          <a:lstStyle/>
          <a:p>
            <a:pPr>
              <a:defRPr/>
            </a:pPr>
            <a:endParaRPr lang="ar-SA">
              <a:cs typeface="+mn-cs"/>
            </a:endParaRPr>
          </a:p>
        </p:txBody>
      </p:sp>
      <p:sp>
        <p:nvSpPr>
          <p:cNvPr id="13320" name="عنصر نائب للمحتوى 10"/>
          <p:cNvSpPr>
            <a:spLocks noGrp="1"/>
          </p:cNvSpPr>
          <p:nvPr>
            <p:ph idx="1"/>
          </p:nvPr>
        </p:nvSpPr>
        <p:spPr>
          <a:xfrm>
            <a:off x="357188" y="285750"/>
            <a:ext cx="8358187" cy="5735538"/>
          </a:xfrm>
        </p:spPr>
        <p:style>
          <a:lnRef idx="2">
            <a:schemeClr val="accent3"/>
          </a:lnRef>
          <a:fillRef idx="1">
            <a:schemeClr val="lt1"/>
          </a:fillRef>
          <a:effectRef idx="0">
            <a:schemeClr val="accent3"/>
          </a:effectRef>
          <a:fontRef idx="minor">
            <a:schemeClr val="dk1"/>
          </a:fontRef>
        </p:style>
        <p:txBody>
          <a:bodyPr>
            <a:normAutofit fontScale="92500" lnSpcReduction="20000"/>
          </a:bodyPr>
          <a:lstStyle/>
          <a:p>
            <a:pPr algn="r" rtl="1" eaLnBrk="1" hangingPunct="1">
              <a:buFont typeface="Wingdings" pitchFamily="2" charset="2"/>
              <a:buNone/>
              <a:defRPr/>
            </a:pPr>
            <a:r>
              <a:rPr lang="ar-SA" sz="4800" b="1" dirty="0">
                <a:solidFill>
                  <a:srgbClr val="FF0000"/>
                </a:solidFill>
                <a:latin typeface="Traditional Arabic" pitchFamily="2" charset="-78"/>
                <a:cs typeface="Traditional Arabic" pitchFamily="2" charset="-78"/>
              </a:rPr>
              <a:t> </a:t>
            </a:r>
            <a:r>
              <a:rPr lang="en-US" sz="3600" b="1" dirty="0">
                <a:solidFill>
                  <a:srgbClr val="FF0000"/>
                </a:solidFill>
                <a:latin typeface="Traditional Arabic" pitchFamily="2" charset="-78"/>
                <a:cs typeface="Traditional Arabic" pitchFamily="2" charset="-78"/>
              </a:rPr>
              <a:t> </a:t>
            </a:r>
            <a:r>
              <a:rPr lang="ar-SA" sz="3600" b="1" u="sng" dirty="0">
                <a:solidFill>
                  <a:schemeClr val="accent1"/>
                </a:solidFill>
                <a:latin typeface="Traditional Arabic" pitchFamily="2" charset="-78"/>
                <a:cs typeface="Traditional Arabic" pitchFamily="2" charset="-78"/>
              </a:rPr>
              <a:t>(أ) نسبة مجموع الديون إلى مجموع الأصول</a:t>
            </a:r>
            <a:endParaRPr lang="en-US" sz="3600" b="1" u="sng" dirty="0">
              <a:solidFill>
                <a:schemeClr val="accent1"/>
              </a:solidFill>
              <a:latin typeface="Traditional Arabic" pitchFamily="2" charset="-78"/>
              <a:cs typeface="Traditional Arabic" pitchFamily="2" charset="-78"/>
            </a:endParaRPr>
          </a:p>
          <a:p>
            <a:pPr marL="0" algn="r" rtl="1" eaLnBrk="1" hangingPunct="1">
              <a:buFont typeface="Wingdings" pitchFamily="2" charset="2"/>
              <a:buNone/>
              <a:defRPr/>
            </a:pPr>
            <a:r>
              <a:rPr lang="ar-SA" sz="1800" b="1" dirty="0"/>
              <a:t>تعبر هذه النسبة عن مدى استخدام الشركة للديون في تمويل أصولها وتحسب عن طريق المعادلة التالية:</a:t>
            </a:r>
            <a:endParaRPr lang="en-US" sz="1800" b="1" dirty="0"/>
          </a:p>
          <a:p>
            <a:pPr marL="0" algn="r" rtl="1" eaLnBrk="1" hangingPunct="1">
              <a:buFont typeface="Wingdings" pitchFamily="2" charset="2"/>
              <a:buNone/>
              <a:defRPr/>
            </a:pPr>
            <a:r>
              <a:rPr lang="ar-SA" sz="1800" b="1" dirty="0"/>
              <a:t> </a:t>
            </a:r>
          </a:p>
          <a:p>
            <a:pPr marL="0" algn="r" rtl="1" eaLnBrk="1" hangingPunct="1">
              <a:buFont typeface="Wingdings" pitchFamily="2" charset="2"/>
              <a:buNone/>
              <a:defRPr/>
            </a:pPr>
            <a:endParaRPr lang="en-US" sz="1800" b="1" dirty="0"/>
          </a:p>
          <a:p>
            <a:pPr marL="0" algn="r" rtl="1" eaLnBrk="1" hangingPunct="1">
              <a:buFont typeface="Wingdings" pitchFamily="2" charset="2"/>
              <a:buNone/>
              <a:defRPr/>
            </a:pPr>
            <a:endParaRPr lang="ar-SA" sz="1800" b="1" dirty="0"/>
          </a:p>
          <a:p>
            <a:pPr marL="0" algn="justLow" rtl="1" eaLnBrk="1" hangingPunct="1">
              <a:lnSpc>
                <a:spcPct val="150000"/>
              </a:lnSpc>
              <a:buFont typeface="Wingdings" pitchFamily="2" charset="2"/>
              <a:buNone/>
              <a:defRPr/>
            </a:pPr>
            <a:r>
              <a:rPr lang="ar-SA" sz="1800" b="1" dirty="0"/>
              <a:t>ومجموع الديون تشمل الديون قصيرة وطويلة الأجل. وكلما كانت النسبة عالية فإن الشركة سوف تواجه صعوبات شديدة عند الحاجة إلى ديون إضافية لتمويل استثماراتها, ولن يكون في استطاعتها الحصول على هذه الأموال إلا بفوائد عالية وشروط قاسية. أما إذا كانت النسبة منخفضة؛ فإن ذلك يدل على أن الشركة لم تستفد من التكلفة المنخفضة المرتبطة باستخدام الديون في التمويل. ومن المثال يتضح أن نسبة الديون إلى مجموع الأصول بالنسبة لشركة الروابي هي</a:t>
            </a:r>
            <a:r>
              <a:rPr lang="en-US" sz="1800" b="1" dirty="0"/>
              <a:t>:</a:t>
            </a:r>
          </a:p>
          <a:p>
            <a:pPr marL="0" algn="r" rtl="1" eaLnBrk="1" hangingPunct="1">
              <a:buFont typeface="Wingdings" pitchFamily="2" charset="2"/>
              <a:buNone/>
              <a:defRPr/>
            </a:pPr>
            <a:endParaRPr lang="en-US" sz="1800" b="1" dirty="0"/>
          </a:p>
          <a:p>
            <a:pPr marL="0" algn="r" rtl="1" eaLnBrk="1" hangingPunct="1">
              <a:buFont typeface="Wingdings" pitchFamily="2" charset="2"/>
              <a:buNone/>
              <a:defRPr/>
            </a:pPr>
            <a:endParaRPr lang="ar-SA" sz="1800" b="1" dirty="0"/>
          </a:p>
          <a:p>
            <a:pPr marL="0" algn="justLow" rtl="1" eaLnBrk="1" hangingPunct="1">
              <a:lnSpc>
                <a:spcPct val="150000"/>
              </a:lnSpc>
              <a:buFont typeface="Wingdings" pitchFamily="2" charset="2"/>
              <a:buNone/>
              <a:defRPr/>
            </a:pPr>
            <a:endParaRPr lang="ar-DZ" sz="1800" b="1" dirty="0"/>
          </a:p>
          <a:p>
            <a:pPr marL="0" algn="justLow" rtl="1" eaLnBrk="1" hangingPunct="1">
              <a:lnSpc>
                <a:spcPct val="150000"/>
              </a:lnSpc>
              <a:buFont typeface="Wingdings" pitchFamily="2" charset="2"/>
              <a:buNone/>
              <a:defRPr/>
            </a:pPr>
            <a:r>
              <a:rPr lang="ar-SA" sz="1800" b="1" dirty="0"/>
              <a:t>فإذا علمنا أن متوسط الصناعة = </a:t>
            </a:r>
            <a:r>
              <a:rPr lang="en-US" sz="1800" b="1" dirty="0"/>
              <a:t>42</a:t>
            </a:r>
            <a:r>
              <a:rPr lang="ar-SA" sz="1800" b="1" dirty="0"/>
              <a:t>%؛ فسوف يتضح من هذه المعادلة أن نسبة المديونية بالنسبة للشركة أعلى من متوسط الصناعة وهذا يشير إلى أن الأموال التي حصلت عليها الشركة من الغير تمثل </a:t>
            </a:r>
            <a:r>
              <a:rPr lang="en-US" sz="1800" b="1" dirty="0"/>
              <a:t>46</a:t>
            </a:r>
            <a:r>
              <a:rPr lang="ar-SA" sz="1800" b="1" dirty="0"/>
              <a:t>% من مجموع الأموال المستثمرة في الأصول. وبالرغم من أن الشركة حاولت الاستفادة من ميزة الدين في التمويل إلا أن ارتفاع نسبة المديونية قد يعرضها لبعض المخاطر في حالة محاولتها الحصول على تمويل إضافي.</a:t>
            </a:r>
            <a:endParaRPr lang="en-US" sz="1800" b="1" dirty="0"/>
          </a:p>
        </p:txBody>
      </p:sp>
      <p:pic>
        <p:nvPicPr>
          <p:cNvPr id="64518" name="Picture 10"/>
          <p:cNvPicPr>
            <a:picLocks noChangeAspect="1" noChangeArrowheads="1"/>
          </p:cNvPicPr>
          <p:nvPr/>
        </p:nvPicPr>
        <p:blipFill>
          <a:blip r:embed="rId3" cstate="print"/>
          <a:srcRect/>
          <a:stretch>
            <a:fillRect/>
          </a:stretch>
        </p:blipFill>
        <p:spPr bwMode="auto">
          <a:xfrm>
            <a:off x="2195736" y="1225462"/>
            <a:ext cx="3600400" cy="688077"/>
          </a:xfrm>
          <a:prstGeom prst="rect">
            <a:avLst/>
          </a:prstGeom>
          <a:ln>
            <a:noFill/>
          </a:ln>
          <a:effectLst>
            <a:outerShdw blurRad="292100" dist="139700" dir="2700000" algn="tl" rotWithShape="0">
              <a:srgbClr val="333333">
                <a:alpha val="65000"/>
              </a:srgbClr>
            </a:outerShdw>
          </a:effectLst>
        </p:spPr>
      </p:pic>
      <p:pic>
        <p:nvPicPr>
          <p:cNvPr id="64519" name="Picture 12"/>
          <p:cNvPicPr>
            <a:picLocks noChangeAspect="1" noChangeArrowheads="1"/>
          </p:cNvPicPr>
          <p:nvPr/>
        </p:nvPicPr>
        <p:blipFill>
          <a:blip r:embed="rId4" cstate="print"/>
          <a:srcRect/>
          <a:stretch>
            <a:fillRect/>
          </a:stretch>
        </p:blipFill>
        <p:spPr bwMode="auto">
          <a:xfrm>
            <a:off x="1660525" y="3429000"/>
            <a:ext cx="4535711" cy="738188"/>
          </a:xfrm>
          <a:prstGeom prst="rect">
            <a:avLst/>
          </a:prstGeom>
          <a:ln>
            <a:noFill/>
          </a:ln>
          <a:effectLst>
            <a:outerShdw blurRad="292100" dist="139700" dir="2700000" algn="tl" rotWithShape="0">
              <a:srgbClr val="333333">
                <a:alpha val="65000"/>
              </a:srgbClr>
            </a:outerShdw>
          </a:effectLst>
        </p:spPr>
      </p:pic>
      <p:sp>
        <p:nvSpPr>
          <p:cNvPr id="10" name="Date Placeholder 9"/>
          <p:cNvSpPr>
            <a:spLocks noGrp="1"/>
          </p:cNvSpPr>
          <p:nvPr>
            <p:ph type="dt" sz="half" idx="10"/>
          </p:nvPr>
        </p:nvSpPr>
        <p:spPr/>
        <p:txBody>
          <a:bodyPr/>
          <a:lstStyle/>
          <a:p>
            <a:fld id="{06E6B9D0-5A5A-40AC-9773-90C143EB18E8}" type="datetime3">
              <a:rPr lang="en-US" smtClean="0"/>
              <a:t>16 January 2021</a:t>
            </a:fld>
            <a:endParaRPr lang="ar-SA"/>
          </a:p>
        </p:txBody>
      </p:sp>
      <p:sp>
        <p:nvSpPr>
          <p:cNvPr id="11" name="Footer Placeholder 10"/>
          <p:cNvSpPr>
            <a:spLocks noGrp="1"/>
          </p:cNvSpPr>
          <p:nvPr>
            <p:ph type="ftr" sz="quarter" idx="11"/>
          </p:nvPr>
        </p:nvSpPr>
        <p:spPr/>
        <p:txBody>
          <a:bodyPr/>
          <a:lstStyle/>
          <a:p>
            <a:r>
              <a:rPr lang="ar-SA"/>
              <a:t>النسب المالية                                  الأستاذ الدكتور  بوداح عبدالجليل</a:t>
            </a:r>
          </a:p>
        </p:txBody>
      </p:sp>
      <p:sp>
        <p:nvSpPr>
          <p:cNvPr id="12" name="Slide Number Placeholder 11"/>
          <p:cNvSpPr>
            <a:spLocks noGrp="1"/>
          </p:cNvSpPr>
          <p:nvPr>
            <p:ph type="sldNum" sz="quarter" idx="12"/>
          </p:nvPr>
        </p:nvSpPr>
        <p:spPr/>
        <p:txBody>
          <a:bodyPr/>
          <a:lstStyle/>
          <a:p>
            <a:fld id="{0B34F065-1154-456A-91E3-76DE8E75E17B}" type="slidenum">
              <a:rPr lang="ar-SA" smtClean="0"/>
              <a:pPr/>
              <a:t>19</a:t>
            </a:fld>
            <a:endParaRPr lang="ar-SA"/>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1500174"/>
            <a:ext cx="7772400" cy="4017058"/>
          </a:xfrm>
          <a:solidFill>
            <a:schemeClr val="accent3">
              <a:lumMod val="20000"/>
              <a:lumOff val="80000"/>
            </a:schemeClr>
          </a:solidFill>
        </p:spPr>
        <p:style>
          <a:lnRef idx="2">
            <a:schemeClr val="accent1"/>
          </a:lnRef>
          <a:fillRef idx="1">
            <a:schemeClr val="lt1"/>
          </a:fillRef>
          <a:effectRef idx="0">
            <a:schemeClr val="accent1"/>
          </a:effectRef>
          <a:fontRef idx="minor">
            <a:schemeClr val="dk1"/>
          </a:fontRef>
        </p:style>
        <p:txBody>
          <a:bodyPr anchor="ctr">
            <a:normAutofit/>
          </a:bodyPr>
          <a:lstStyle/>
          <a:p>
            <a:pPr algn="ctr" rtl="1"/>
            <a:r>
              <a:rPr lang="ar-SA" sz="6600" dirty="0">
                <a:solidFill>
                  <a:schemeClr val="bg1"/>
                </a:solidFill>
              </a:rPr>
              <a:t>سنة ثا</a:t>
            </a:r>
            <a:r>
              <a:rPr lang="ar-DZ" sz="6600" dirty="0">
                <a:solidFill>
                  <a:schemeClr val="bg1"/>
                </a:solidFill>
              </a:rPr>
              <a:t>نية</a:t>
            </a:r>
            <a:r>
              <a:rPr lang="ar-SA" sz="6600" dirty="0">
                <a:solidFill>
                  <a:schemeClr val="bg1"/>
                </a:solidFill>
              </a:rPr>
              <a:t>-مقياس </a:t>
            </a:r>
            <a:r>
              <a:rPr lang="ar-DZ" sz="6600" dirty="0">
                <a:solidFill>
                  <a:schemeClr val="bg1"/>
                </a:solidFill>
              </a:rPr>
              <a:t>مالية المؤسسة</a:t>
            </a:r>
            <a:endParaRPr lang="ar-SA" sz="6600" dirty="0">
              <a:solidFill>
                <a:schemeClr val="bg1"/>
              </a:solidFill>
            </a:endParaRPr>
          </a:p>
        </p:txBody>
      </p:sp>
      <p:sp>
        <p:nvSpPr>
          <p:cNvPr id="5" name="Date Placeholder 4"/>
          <p:cNvSpPr>
            <a:spLocks noGrp="1"/>
          </p:cNvSpPr>
          <p:nvPr>
            <p:ph type="dt" sz="half" idx="10"/>
          </p:nvPr>
        </p:nvSpPr>
        <p:spPr>
          <a:xfrm>
            <a:off x="395536" y="6237312"/>
            <a:ext cx="2133600" cy="365125"/>
          </a:xfrm>
        </p:spPr>
        <p:txBody>
          <a:bodyPr anchor="ctr"/>
          <a:lstStyle/>
          <a:p>
            <a:pPr algn="ctr"/>
            <a:fld id="{061EA339-0F80-4EFE-9432-E62A96864E5C}" type="datetime3">
              <a:rPr lang="en-US" sz="1800" b="1" smtClean="0">
                <a:solidFill>
                  <a:schemeClr val="bg1"/>
                </a:solidFill>
              </a:rPr>
              <a:t>16 January 2021</a:t>
            </a:fld>
            <a:endParaRPr lang="ar-SA" b="1" dirty="0">
              <a:solidFill>
                <a:schemeClr val="bg1"/>
              </a:solidFill>
            </a:endParaRPr>
          </a:p>
        </p:txBody>
      </p:sp>
      <p:sp>
        <p:nvSpPr>
          <p:cNvPr id="6" name="Footer Placeholder 5"/>
          <p:cNvSpPr>
            <a:spLocks noGrp="1"/>
          </p:cNvSpPr>
          <p:nvPr>
            <p:ph type="ftr" sz="quarter" idx="11"/>
          </p:nvPr>
        </p:nvSpPr>
        <p:spPr>
          <a:xfrm>
            <a:off x="2339752" y="6165304"/>
            <a:ext cx="5963000" cy="501650"/>
          </a:xfrm>
        </p:spPr>
        <p:txBody>
          <a:bodyPr anchor="ctr"/>
          <a:lstStyle/>
          <a:p>
            <a:pPr algn="ctr"/>
            <a:r>
              <a:rPr lang="ar-SA" sz="2400" b="1" dirty="0">
                <a:solidFill>
                  <a:schemeClr val="bg1"/>
                </a:solidFill>
              </a:rPr>
              <a:t>النسب المالية                                  الأستاذ الدكتور  بوداح عبدالجليل</a:t>
            </a:r>
          </a:p>
        </p:txBody>
      </p:sp>
      <p:sp>
        <p:nvSpPr>
          <p:cNvPr id="7" name="Slide Number Placeholder 6"/>
          <p:cNvSpPr>
            <a:spLocks noGrp="1"/>
          </p:cNvSpPr>
          <p:nvPr>
            <p:ph type="sldNum" sz="quarter" idx="12"/>
          </p:nvPr>
        </p:nvSpPr>
        <p:spPr/>
        <p:txBody>
          <a:bodyPr/>
          <a:lstStyle/>
          <a:p>
            <a:fld id="{0B34F065-1154-456A-91E3-76DE8E75E17B}" type="slidenum">
              <a:rPr lang="ar-SA" smtClean="0"/>
              <a:pPr/>
              <a:t>2</a:t>
            </a:fld>
            <a:endParaRPr lang="ar-SA"/>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ext Box 3"/>
          <p:cNvSpPr txBox="1">
            <a:spLocks noChangeArrowheads="1"/>
          </p:cNvSpPr>
          <p:nvPr/>
        </p:nvSpPr>
        <p:spPr bwMode="auto">
          <a:xfrm>
            <a:off x="1660525" y="722313"/>
            <a:ext cx="184150" cy="366712"/>
          </a:xfrm>
          <a:prstGeom prst="rect">
            <a:avLst/>
          </a:prstGeom>
          <a:noFill/>
          <a:ln w="9525">
            <a:noFill/>
            <a:miter lim="800000"/>
            <a:headEnd/>
            <a:tailEnd/>
          </a:ln>
        </p:spPr>
        <p:txBody>
          <a:bodyPr wrap="none">
            <a:spAutoFit/>
          </a:bodyPr>
          <a:lstStyle/>
          <a:p>
            <a:endParaRPr lang="ar-SA"/>
          </a:p>
        </p:txBody>
      </p:sp>
      <p:sp>
        <p:nvSpPr>
          <p:cNvPr id="88110" name="AutoShape 46"/>
          <p:cNvSpPr>
            <a:spLocks noChangeArrowheads="1"/>
          </p:cNvSpPr>
          <p:nvPr/>
        </p:nvSpPr>
        <p:spPr bwMode="ltGray">
          <a:xfrm rot="5400000">
            <a:off x="-2422526" y="1474788"/>
            <a:ext cx="4824413" cy="4770438"/>
          </a:xfrm>
          <a:custGeom>
            <a:avLst/>
            <a:gdLst>
              <a:gd name="G0" fmla="+- 10478 0 0"/>
              <a:gd name="G1" fmla="+- -11739500 0 0"/>
              <a:gd name="G2" fmla="+- 0 0 -11739500"/>
              <a:gd name="T0" fmla="*/ 0 256 1"/>
              <a:gd name="T1" fmla="*/ 180 256 1"/>
              <a:gd name="G3" fmla="+- -11739500 T0 T1"/>
              <a:gd name="T2" fmla="*/ 0 256 1"/>
              <a:gd name="T3" fmla="*/ 90 256 1"/>
              <a:gd name="G4" fmla="+- -11739500 T2 T3"/>
              <a:gd name="G5" fmla="*/ G4 2 1"/>
              <a:gd name="T4" fmla="*/ 90 256 1"/>
              <a:gd name="T5" fmla="*/ 0 256 1"/>
              <a:gd name="G6" fmla="+- -11739500 T4 T5"/>
              <a:gd name="G7" fmla="*/ G6 2 1"/>
              <a:gd name="G8" fmla="abs -1173950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10478"/>
              <a:gd name="G18" fmla="*/ 10478 1 2"/>
              <a:gd name="G19" fmla="+- G18 5400 0"/>
              <a:gd name="G20" fmla="cos G19 -11739500"/>
              <a:gd name="G21" fmla="sin G19 -11739500"/>
              <a:gd name="G22" fmla="+- G20 10800 0"/>
              <a:gd name="G23" fmla="+- G21 10800 0"/>
              <a:gd name="G24" fmla="+- 10800 0 G20"/>
              <a:gd name="G25" fmla="+- 10478 10800 0"/>
              <a:gd name="G26" fmla="?: G9 G17 G25"/>
              <a:gd name="G27" fmla="?: G9 0 21600"/>
              <a:gd name="G28" fmla="cos 10800 -11739500"/>
              <a:gd name="G29" fmla="sin 10800 -11739500"/>
              <a:gd name="G30" fmla="sin 10478 -11739500"/>
              <a:gd name="G31" fmla="+- G28 10800 0"/>
              <a:gd name="G32" fmla="+- G29 10800 0"/>
              <a:gd name="G33" fmla="+- G30 10800 0"/>
              <a:gd name="G34" fmla="?: G4 0 G31"/>
              <a:gd name="G35" fmla="?: -11739500 G34 0"/>
              <a:gd name="G36" fmla="?: G6 G35 G31"/>
              <a:gd name="G37" fmla="+- 21600 0 G36"/>
              <a:gd name="G38" fmla="?: G4 0 G33"/>
              <a:gd name="G39" fmla="?: -11739500 G38 G32"/>
              <a:gd name="G40" fmla="?: G6 G39 0"/>
              <a:gd name="G41" fmla="?: G4 G32 21600"/>
              <a:gd name="G42" fmla="?: G6 G41 G33"/>
              <a:gd name="T12" fmla="*/ 10800 w 21600"/>
              <a:gd name="T13" fmla="*/ 0 h 21600"/>
              <a:gd name="T14" fmla="*/ 162 w 21600"/>
              <a:gd name="T15" fmla="*/ 10638 h 21600"/>
              <a:gd name="T16" fmla="*/ 10800 w 21600"/>
              <a:gd name="T17" fmla="*/ 322 h 21600"/>
              <a:gd name="T18" fmla="*/ 21438 w 21600"/>
              <a:gd name="T19" fmla="*/ 10638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323" y="10641"/>
                </a:moveTo>
                <a:cubicBezTo>
                  <a:pt x="410" y="4916"/>
                  <a:pt x="5075" y="321"/>
                  <a:pt x="10800" y="322"/>
                </a:cubicBezTo>
                <a:cubicBezTo>
                  <a:pt x="16524" y="322"/>
                  <a:pt x="21189" y="4916"/>
                  <a:pt x="21276" y="10641"/>
                </a:cubicBezTo>
                <a:lnTo>
                  <a:pt x="21598" y="10636"/>
                </a:lnTo>
                <a:cubicBezTo>
                  <a:pt x="21509" y="4736"/>
                  <a:pt x="16700" y="-1"/>
                  <a:pt x="10799" y="0"/>
                </a:cubicBezTo>
                <a:cubicBezTo>
                  <a:pt x="4899" y="0"/>
                  <a:pt x="90" y="4736"/>
                  <a:pt x="1" y="10636"/>
                </a:cubicBezTo>
                <a:close/>
              </a:path>
            </a:pathLst>
          </a:custGeom>
          <a:gradFill rotWithShape="1">
            <a:gsLst>
              <a:gs pos="0">
                <a:schemeClr val="bg2">
                  <a:gamma/>
                  <a:tint val="45490"/>
                  <a:invGamma/>
                </a:schemeClr>
              </a:gs>
              <a:gs pos="50000">
                <a:schemeClr val="bg2"/>
              </a:gs>
              <a:gs pos="100000">
                <a:schemeClr val="bg2">
                  <a:gamma/>
                  <a:tint val="45490"/>
                  <a:invGamma/>
                </a:schemeClr>
              </a:gs>
            </a:gsLst>
            <a:lin ang="0" scaled="1"/>
          </a:gradFill>
          <a:ln w="9525" algn="ctr">
            <a:noFill/>
            <a:miter lim="800000"/>
            <a:headEnd/>
            <a:tailEnd/>
          </a:ln>
          <a:effectLst/>
        </p:spPr>
        <p:txBody>
          <a:bodyPr wrap="none" anchor="ctr"/>
          <a:lstStyle/>
          <a:p>
            <a:pPr>
              <a:defRPr/>
            </a:pPr>
            <a:endParaRPr lang="ar-SA">
              <a:cs typeface="+mn-cs"/>
            </a:endParaRPr>
          </a:p>
        </p:txBody>
      </p:sp>
      <p:sp>
        <p:nvSpPr>
          <p:cNvPr id="88111" name="AutoShape 47"/>
          <p:cNvSpPr>
            <a:spLocks noChangeArrowheads="1"/>
          </p:cNvSpPr>
          <p:nvPr/>
        </p:nvSpPr>
        <p:spPr bwMode="ltGray">
          <a:xfrm rot="5400000" flipH="1">
            <a:off x="-2016918" y="1910556"/>
            <a:ext cx="4032250" cy="3929063"/>
          </a:xfrm>
          <a:custGeom>
            <a:avLst/>
            <a:gdLst>
              <a:gd name="G0" fmla="+- 56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6"/>
              <a:gd name="G18" fmla="*/ 56 1 2"/>
              <a:gd name="G19" fmla="+- G18 5400 0"/>
              <a:gd name="G20" fmla="cos G19 11796480"/>
              <a:gd name="G21" fmla="sin G19 11796480"/>
              <a:gd name="G22" fmla="+- G20 10800 0"/>
              <a:gd name="G23" fmla="+- G21 10800 0"/>
              <a:gd name="G24" fmla="+- 10800 0 G20"/>
              <a:gd name="G25" fmla="+- 56 10800 0"/>
              <a:gd name="G26" fmla="?: G9 G17 G25"/>
              <a:gd name="G27" fmla="?: G9 0 21600"/>
              <a:gd name="G28" fmla="cos 10800 11796480"/>
              <a:gd name="G29" fmla="sin 10800 11796480"/>
              <a:gd name="G30" fmla="sin 56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5372 w 21600"/>
              <a:gd name="T15" fmla="*/ 10800 h 21600"/>
              <a:gd name="T16" fmla="*/ 10800 w 21600"/>
              <a:gd name="T17" fmla="*/ 10744 h 21600"/>
              <a:gd name="T18" fmla="*/ 16228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10744" y="10800"/>
                </a:moveTo>
                <a:cubicBezTo>
                  <a:pt x="10744" y="10769"/>
                  <a:pt x="10769" y="10744"/>
                  <a:pt x="10800" y="10744"/>
                </a:cubicBezTo>
                <a:cubicBezTo>
                  <a:pt x="10830" y="10743"/>
                  <a:pt x="10855" y="10769"/>
                  <a:pt x="10856" y="10799"/>
                </a:cubicBezTo>
                <a:lnTo>
                  <a:pt x="21600" y="10800"/>
                </a:lnTo>
                <a:cubicBezTo>
                  <a:pt x="21600" y="4835"/>
                  <a:pt x="16764" y="0"/>
                  <a:pt x="10800" y="0"/>
                </a:cubicBezTo>
                <a:cubicBezTo>
                  <a:pt x="4835" y="0"/>
                  <a:pt x="0" y="4835"/>
                  <a:pt x="0" y="10800"/>
                </a:cubicBezTo>
                <a:close/>
              </a:path>
            </a:pathLst>
          </a:custGeom>
          <a:gradFill rotWithShape="1">
            <a:gsLst>
              <a:gs pos="0">
                <a:schemeClr val="bg2">
                  <a:alpha val="56000"/>
                </a:schemeClr>
              </a:gs>
              <a:gs pos="100000">
                <a:schemeClr val="bg2">
                  <a:gamma/>
                  <a:tint val="0"/>
                  <a:invGamma/>
                  <a:alpha val="48000"/>
                </a:schemeClr>
              </a:gs>
            </a:gsLst>
            <a:lin ang="5400000" scaled="1"/>
          </a:gradFill>
          <a:ln w="0" algn="ctr">
            <a:noFill/>
            <a:miter lim="800000"/>
            <a:headEnd/>
            <a:tailEnd/>
          </a:ln>
          <a:effectLst/>
        </p:spPr>
        <p:txBody>
          <a:bodyPr wrap="none" anchor="ctr"/>
          <a:lstStyle/>
          <a:p>
            <a:pPr>
              <a:defRPr/>
            </a:pPr>
            <a:endParaRPr lang="ar-SA">
              <a:cs typeface="+mn-cs"/>
            </a:endParaRPr>
          </a:p>
        </p:txBody>
      </p:sp>
      <p:sp>
        <p:nvSpPr>
          <p:cNvPr id="14344" name="عنصر نائب للمحتوى 10"/>
          <p:cNvSpPr>
            <a:spLocks noGrp="1"/>
          </p:cNvSpPr>
          <p:nvPr>
            <p:ph idx="1"/>
          </p:nvPr>
        </p:nvSpPr>
        <p:spPr>
          <a:xfrm>
            <a:off x="142875" y="357188"/>
            <a:ext cx="8786813" cy="5736108"/>
          </a:xfrm>
        </p:spPr>
        <p:style>
          <a:lnRef idx="2">
            <a:schemeClr val="accent3"/>
          </a:lnRef>
          <a:fillRef idx="1">
            <a:schemeClr val="lt1"/>
          </a:fillRef>
          <a:effectRef idx="0">
            <a:schemeClr val="accent3"/>
          </a:effectRef>
          <a:fontRef idx="minor">
            <a:schemeClr val="dk1"/>
          </a:fontRef>
        </p:style>
        <p:txBody>
          <a:bodyPr/>
          <a:lstStyle/>
          <a:p>
            <a:pPr algn="r" rtl="1" eaLnBrk="1" hangingPunct="1">
              <a:buFont typeface="Wingdings" pitchFamily="2" charset="2"/>
              <a:buNone/>
              <a:defRPr/>
            </a:pPr>
            <a:r>
              <a:rPr lang="ar-SA" dirty="0"/>
              <a:t> </a:t>
            </a:r>
            <a:r>
              <a:rPr lang="en-US" sz="3600" b="1" u="sng" dirty="0">
                <a:solidFill>
                  <a:schemeClr val="accent1"/>
                </a:solidFill>
              </a:rPr>
              <a:t> </a:t>
            </a:r>
            <a:r>
              <a:rPr lang="ar-SA" sz="3600" b="1" u="sng" dirty="0">
                <a:solidFill>
                  <a:schemeClr val="accent1"/>
                </a:solidFill>
                <a:latin typeface="Traditional Arabic" pitchFamily="2" charset="-78"/>
                <a:cs typeface="Traditional Arabic" pitchFamily="2" charset="-78"/>
              </a:rPr>
              <a:t>(ب) نسبة الديون إلى حقوق الملكية</a:t>
            </a:r>
            <a:endParaRPr lang="en-US" sz="1600" b="1" u="sng" dirty="0">
              <a:solidFill>
                <a:schemeClr val="accent1"/>
              </a:solidFill>
              <a:latin typeface="Traditional Arabic" pitchFamily="2" charset="-78"/>
              <a:cs typeface="Traditional Arabic" pitchFamily="2" charset="-78"/>
            </a:endParaRPr>
          </a:p>
          <a:p>
            <a:pPr marL="0" algn="justLow" rtl="1" eaLnBrk="1" hangingPunct="1">
              <a:lnSpc>
                <a:spcPct val="150000"/>
              </a:lnSpc>
              <a:buFont typeface="Wingdings" pitchFamily="2" charset="2"/>
              <a:buNone/>
              <a:defRPr/>
            </a:pPr>
            <a:r>
              <a:rPr lang="ar-SA" sz="2000" b="1" dirty="0"/>
              <a:t>وتقيس هذه النسبة استخدام أموال الغير في تمويل استثمارات الشركة. وتشمل حقوق الملكية, ورأس المال (أسهم ممتازة + أسهم عادية), والاحتياطات الرأسمالية والإيرادية, والأرباح المحتجزة, ويعبر عنها بالمعادلة التالية:</a:t>
            </a:r>
            <a:endParaRPr lang="en-US" sz="2000" b="1" dirty="0"/>
          </a:p>
          <a:p>
            <a:pPr marL="0" algn="r" rtl="1" eaLnBrk="1" hangingPunct="1">
              <a:lnSpc>
                <a:spcPct val="150000"/>
              </a:lnSpc>
              <a:buFont typeface="Wingdings" pitchFamily="2" charset="2"/>
              <a:buNone/>
              <a:defRPr/>
            </a:pPr>
            <a:endParaRPr lang="ar-SA" sz="2000" b="1" dirty="0"/>
          </a:p>
          <a:p>
            <a:pPr marL="0" algn="r" rtl="1" eaLnBrk="1" hangingPunct="1">
              <a:lnSpc>
                <a:spcPct val="150000"/>
              </a:lnSpc>
              <a:buFont typeface="Wingdings" pitchFamily="2" charset="2"/>
              <a:buNone/>
              <a:defRPr/>
            </a:pPr>
            <a:endParaRPr lang="ar-SA" sz="2000" b="1" dirty="0"/>
          </a:p>
          <a:p>
            <a:pPr marL="0" algn="r" rtl="1" eaLnBrk="1" hangingPunct="1">
              <a:lnSpc>
                <a:spcPct val="150000"/>
              </a:lnSpc>
              <a:buFont typeface="Wingdings" pitchFamily="2" charset="2"/>
              <a:buNone/>
              <a:defRPr/>
            </a:pPr>
            <a:r>
              <a:rPr lang="ar-SA" sz="2000" b="1" dirty="0"/>
              <a:t>ومن المثال يتضح أن نسبة الديون إلى حقوق الملكية بالنسبة لشركة الروابي</a:t>
            </a:r>
            <a:r>
              <a:rPr lang="en-US" sz="2000" b="1" dirty="0"/>
              <a:t>:</a:t>
            </a:r>
          </a:p>
          <a:p>
            <a:pPr marL="0" algn="r" rtl="1" eaLnBrk="1" hangingPunct="1">
              <a:lnSpc>
                <a:spcPct val="150000"/>
              </a:lnSpc>
              <a:buFont typeface="Wingdings" pitchFamily="2" charset="2"/>
              <a:buNone/>
              <a:defRPr/>
            </a:pPr>
            <a:endParaRPr lang="en-US" sz="2000" b="1" dirty="0"/>
          </a:p>
          <a:p>
            <a:pPr marL="0" algn="r" rtl="1" eaLnBrk="1" hangingPunct="1">
              <a:lnSpc>
                <a:spcPct val="150000"/>
              </a:lnSpc>
              <a:buFont typeface="Wingdings" pitchFamily="2" charset="2"/>
              <a:buNone/>
              <a:defRPr/>
            </a:pPr>
            <a:endParaRPr lang="ar-SA" sz="2000" b="1" dirty="0"/>
          </a:p>
          <a:p>
            <a:pPr marL="0" algn="justLow" rtl="1" eaLnBrk="1" hangingPunct="1">
              <a:lnSpc>
                <a:spcPct val="150000"/>
              </a:lnSpc>
              <a:buFont typeface="Wingdings" pitchFamily="2" charset="2"/>
              <a:buNone/>
              <a:defRPr/>
            </a:pPr>
            <a:r>
              <a:rPr lang="ar-SA" sz="1800" b="1" dirty="0"/>
              <a:t>فإذا علمنا أن متوسط الصناعة = </a:t>
            </a:r>
            <a:r>
              <a:rPr lang="en-US" sz="1800" b="1" dirty="0"/>
              <a:t>75</a:t>
            </a:r>
            <a:r>
              <a:rPr lang="ar-SA" sz="1800" b="1" dirty="0"/>
              <a:t>%؛ فإن هذه الأرقام تعني أن الشركة تعتمد على الديون كثيرا مقارنة بحقوق الملكية وبمتوسط  الصناعة.</a:t>
            </a:r>
          </a:p>
          <a:p>
            <a:pPr marL="0" eaLnBrk="1" hangingPunct="1">
              <a:buFont typeface="Wingdings" pitchFamily="2" charset="2"/>
              <a:buNone/>
              <a:defRPr/>
            </a:pPr>
            <a:endParaRPr lang="ar-SA" sz="1800" dirty="0"/>
          </a:p>
          <a:p>
            <a:pPr marL="0" eaLnBrk="1" hangingPunct="1">
              <a:buFont typeface="Wingdings" pitchFamily="2" charset="2"/>
              <a:buNone/>
              <a:defRPr/>
            </a:pPr>
            <a:endParaRPr lang="en-US" sz="1600" dirty="0"/>
          </a:p>
        </p:txBody>
      </p:sp>
      <p:pic>
        <p:nvPicPr>
          <p:cNvPr id="65542" name="Picture 10"/>
          <p:cNvPicPr>
            <a:picLocks noChangeAspect="1" noChangeArrowheads="1"/>
          </p:cNvPicPr>
          <p:nvPr/>
        </p:nvPicPr>
        <p:blipFill>
          <a:blip r:embed="rId2" cstate="print"/>
          <a:srcRect/>
          <a:stretch>
            <a:fillRect/>
          </a:stretch>
        </p:blipFill>
        <p:spPr bwMode="auto">
          <a:xfrm>
            <a:off x="2339975" y="1985141"/>
            <a:ext cx="4286250" cy="928687"/>
          </a:xfrm>
          <a:prstGeom prst="rect">
            <a:avLst/>
          </a:prstGeom>
          <a:noFill/>
          <a:ln w="9525">
            <a:noFill/>
            <a:miter lim="800000"/>
            <a:headEnd/>
            <a:tailEnd/>
          </a:ln>
        </p:spPr>
      </p:pic>
      <p:pic>
        <p:nvPicPr>
          <p:cNvPr id="65543" name="Picture 12"/>
          <p:cNvPicPr>
            <a:picLocks noChangeAspect="1" noChangeArrowheads="1"/>
          </p:cNvPicPr>
          <p:nvPr/>
        </p:nvPicPr>
        <p:blipFill>
          <a:blip r:embed="rId3" cstate="print"/>
          <a:srcRect/>
          <a:stretch>
            <a:fillRect/>
          </a:stretch>
        </p:blipFill>
        <p:spPr bwMode="auto">
          <a:xfrm>
            <a:off x="3107531" y="3716066"/>
            <a:ext cx="2857500" cy="666750"/>
          </a:xfrm>
          <a:prstGeom prst="rect">
            <a:avLst/>
          </a:prstGeom>
          <a:noFill/>
          <a:ln w="9525">
            <a:noFill/>
            <a:miter lim="800000"/>
            <a:headEnd/>
            <a:tailEnd/>
          </a:ln>
        </p:spPr>
      </p:pic>
      <p:sp>
        <p:nvSpPr>
          <p:cNvPr id="10" name="Date Placeholder 9"/>
          <p:cNvSpPr>
            <a:spLocks noGrp="1"/>
          </p:cNvSpPr>
          <p:nvPr>
            <p:ph type="dt" sz="half" idx="10"/>
          </p:nvPr>
        </p:nvSpPr>
        <p:spPr/>
        <p:txBody>
          <a:bodyPr/>
          <a:lstStyle/>
          <a:p>
            <a:fld id="{38C6F10B-6F5C-496D-80D6-36607EADDD48}" type="datetime3">
              <a:rPr lang="en-US" smtClean="0"/>
              <a:t>16 January 2021</a:t>
            </a:fld>
            <a:endParaRPr lang="ar-SA"/>
          </a:p>
        </p:txBody>
      </p:sp>
      <p:sp>
        <p:nvSpPr>
          <p:cNvPr id="11" name="Footer Placeholder 10"/>
          <p:cNvSpPr>
            <a:spLocks noGrp="1"/>
          </p:cNvSpPr>
          <p:nvPr>
            <p:ph type="ftr" sz="quarter" idx="11"/>
          </p:nvPr>
        </p:nvSpPr>
        <p:spPr/>
        <p:txBody>
          <a:bodyPr/>
          <a:lstStyle/>
          <a:p>
            <a:r>
              <a:rPr lang="ar-SA"/>
              <a:t>النسب المالية                                  الأستاذ الدكتور  بوداح عبدالجليل</a:t>
            </a:r>
          </a:p>
        </p:txBody>
      </p:sp>
      <p:sp>
        <p:nvSpPr>
          <p:cNvPr id="12" name="Slide Number Placeholder 11"/>
          <p:cNvSpPr>
            <a:spLocks noGrp="1"/>
          </p:cNvSpPr>
          <p:nvPr>
            <p:ph type="sldNum" sz="quarter" idx="12"/>
          </p:nvPr>
        </p:nvSpPr>
        <p:spPr/>
        <p:txBody>
          <a:bodyPr/>
          <a:lstStyle/>
          <a:p>
            <a:fld id="{0B34F065-1154-456A-91E3-76DE8E75E17B}" type="slidenum">
              <a:rPr lang="ar-SA" smtClean="0"/>
              <a:pPr/>
              <a:t>20</a:t>
            </a:fld>
            <a:endParaRPr lang="ar-SA"/>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ext Box 3"/>
          <p:cNvSpPr txBox="1">
            <a:spLocks noChangeArrowheads="1"/>
          </p:cNvSpPr>
          <p:nvPr/>
        </p:nvSpPr>
        <p:spPr bwMode="auto">
          <a:xfrm>
            <a:off x="1660525" y="722313"/>
            <a:ext cx="184150" cy="646112"/>
          </a:xfrm>
          <a:prstGeom prst="rect">
            <a:avLst/>
          </a:prstGeom>
          <a:noFill/>
          <a:ln w="9525">
            <a:noFill/>
            <a:miter lim="800000"/>
            <a:headEnd/>
            <a:tailEnd/>
          </a:ln>
        </p:spPr>
        <p:txBody>
          <a:bodyPr wrap="none">
            <a:spAutoFit/>
          </a:bodyPr>
          <a:lstStyle/>
          <a:p>
            <a:endParaRPr lang="ar-SA" sz="3600" b="1"/>
          </a:p>
        </p:txBody>
      </p:sp>
      <p:sp>
        <p:nvSpPr>
          <p:cNvPr id="88110" name="AutoShape 46"/>
          <p:cNvSpPr>
            <a:spLocks noChangeArrowheads="1"/>
          </p:cNvSpPr>
          <p:nvPr/>
        </p:nvSpPr>
        <p:spPr bwMode="ltGray">
          <a:xfrm rot="5400000">
            <a:off x="-2422526" y="1474788"/>
            <a:ext cx="4824413" cy="4770438"/>
          </a:xfrm>
          <a:custGeom>
            <a:avLst/>
            <a:gdLst>
              <a:gd name="G0" fmla="+- 10478 0 0"/>
              <a:gd name="G1" fmla="+- -11739500 0 0"/>
              <a:gd name="G2" fmla="+- 0 0 -11739500"/>
              <a:gd name="T0" fmla="*/ 0 256 1"/>
              <a:gd name="T1" fmla="*/ 180 256 1"/>
              <a:gd name="G3" fmla="+- -11739500 T0 T1"/>
              <a:gd name="T2" fmla="*/ 0 256 1"/>
              <a:gd name="T3" fmla="*/ 90 256 1"/>
              <a:gd name="G4" fmla="+- -11739500 T2 T3"/>
              <a:gd name="G5" fmla="*/ G4 2 1"/>
              <a:gd name="T4" fmla="*/ 90 256 1"/>
              <a:gd name="T5" fmla="*/ 0 256 1"/>
              <a:gd name="G6" fmla="+- -11739500 T4 T5"/>
              <a:gd name="G7" fmla="*/ G6 2 1"/>
              <a:gd name="G8" fmla="abs -1173950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10478"/>
              <a:gd name="G18" fmla="*/ 10478 1 2"/>
              <a:gd name="G19" fmla="+- G18 5400 0"/>
              <a:gd name="G20" fmla="cos G19 -11739500"/>
              <a:gd name="G21" fmla="sin G19 -11739500"/>
              <a:gd name="G22" fmla="+- G20 10800 0"/>
              <a:gd name="G23" fmla="+- G21 10800 0"/>
              <a:gd name="G24" fmla="+- 10800 0 G20"/>
              <a:gd name="G25" fmla="+- 10478 10800 0"/>
              <a:gd name="G26" fmla="?: G9 G17 G25"/>
              <a:gd name="G27" fmla="?: G9 0 21600"/>
              <a:gd name="G28" fmla="cos 10800 -11739500"/>
              <a:gd name="G29" fmla="sin 10800 -11739500"/>
              <a:gd name="G30" fmla="sin 10478 -11739500"/>
              <a:gd name="G31" fmla="+- G28 10800 0"/>
              <a:gd name="G32" fmla="+- G29 10800 0"/>
              <a:gd name="G33" fmla="+- G30 10800 0"/>
              <a:gd name="G34" fmla="?: G4 0 G31"/>
              <a:gd name="G35" fmla="?: -11739500 G34 0"/>
              <a:gd name="G36" fmla="?: G6 G35 G31"/>
              <a:gd name="G37" fmla="+- 21600 0 G36"/>
              <a:gd name="G38" fmla="?: G4 0 G33"/>
              <a:gd name="G39" fmla="?: -11739500 G38 G32"/>
              <a:gd name="G40" fmla="?: G6 G39 0"/>
              <a:gd name="G41" fmla="?: G4 G32 21600"/>
              <a:gd name="G42" fmla="?: G6 G41 G33"/>
              <a:gd name="T12" fmla="*/ 10800 w 21600"/>
              <a:gd name="T13" fmla="*/ 0 h 21600"/>
              <a:gd name="T14" fmla="*/ 162 w 21600"/>
              <a:gd name="T15" fmla="*/ 10638 h 21600"/>
              <a:gd name="T16" fmla="*/ 10800 w 21600"/>
              <a:gd name="T17" fmla="*/ 322 h 21600"/>
              <a:gd name="T18" fmla="*/ 21438 w 21600"/>
              <a:gd name="T19" fmla="*/ 10638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323" y="10641"/>
                </a:moveTo>
                <a:cubicBezTo>
                  <a:pt x="410" y="4916"/>
                  <a:pt x="5075" y="321"/>
                  <a:pt x="10800" y="322"/>
                </a:cubicBezTo>
                <a:cubicBezTo>
                  <a:pt x="16524" y="322"/>
                  <a:pt x="21189" y="4916"/>
                  <a:pt x="21276" y="10641"/>
                </a:cubicBezTo>
                <a:lnTo>
                  <a:pt x="21598" y="10636"/>
                </a:lnTo>
                <a:cubicBezTo>
                  <a:pt x="21509" y="4736"/>
                  <a:pt x="16700" y="-1"/>
                  <a:pt x="10799" y="0"/>
                </a:cubicBezTo>
                <a:cubicBezTo>
                  <a:pt x="4899" y="0"/>
                  <a:pt x="90" y="4736"/>
                  <a:pt x="1" y="10636"/>
                </a:cubicBezTo>
                <a:close/>
              </a:path>
            </a:pathLst>
          </a:custGeom>
          <a:gradFill rotWithShape="1">
            <a:gsLst>
              <a:gs pos="0">
                <a:schemeClr val="bg2">
                  <a:gamma/>
                  <a:tint val="45490"/>
                  <a:invGamma/>
                </a:schemeClr>
              </a:gs>
              <a:gs pos="50000">
                <a:schemeClr val="bg2"/>
              </a:gs>
              <a:gs pos="100000">
                <a:schemeClr val="bg2">
                  <a:gamma/>
                  <a:tint val="45490"/>
                  <a:invGamma/>
                </a:schemeClr>
              </a:gs>
            </a:gsLst>
            <a:lin ang="0" scaled="1"/>
          </a:gradFill>
          <a:ln w="9525" algn="ctr">
            <a:noFill/>
            <a:miter lim="800000"/>
            <a:headEnd/>
            <a:tailEnd/>
          </a:ln>
          <a:effectLst/>
        </p:spPr>
        <p:txBody>
          <a:bodyPr wrap="none" anchor="ctr"/>
          <a:lstStyle/>
          <a:p>
            <a:pPr>
              <a:defRPr/>
            </a:pPr>
            <a:endParaRPr lang="ar-SA" sz="3600" b="1">
              <a:cs typeface="+mn-cs"/>
            </a:endParaRPr>
          </a:p>
        </p:txBody>
      </p:sp>
      <p:sp>
        <p:nvSpPr>
          <p:cNvPr id="15368" name="عنصر نائب للمحتوى 10"/>
          <p:cNvSpPr>
            <a:spLocks noGrp="1"/>
          </p:cNvSpPr>
          <p:nvPr>
            <p:ph idx="1"/>
          </p:nvPr>
        </p:nvSpPr>
        <p:spPr>
          <a:xfrm>
            <a:off x="128588" y="214290"/>
            <a:ext cx="8801130" cy="6286544"/>
          </a:xfrm>
        </p:spPr>
        <p:style>
          <a:lnRef idx="2">
            <a:schemeClr val="accent3"/>
          </a:lnRef>
          <a:fillRef idx="1">
            <a:schemeClr val="lt1"/>
          </a:fillRef>
          <a:effectRef idx="0">
            <a:schemeClr val="accent3"/>
          </a:effectRef>
          <a:fontRef idx="minor">
            <a:schemeClr val="dk1"/>
          </a:fontRef>
        </p:style>
        <p:txBody>
          <a:bodyPr>
            <a:normAutofit lnSpcReduction="10000"/>
          </a:bodyPr>
          <a:lstStyle/>
          <a:p>
            <a:pPr algn="r" rtl="1" eaLnBrk="1" hangingPunct="1">
              <a:buFont typeface="Wingdings" pitchFamily="2" charset="2"/>
              <a:buNone/>
              <a:defRPr/>
            </a:pPr>
            <a:r>
              <a:rPr lang="ar-SA" sz="4000" b="1" dirty="0">
                <a:solidFill>
                  <a:srgbClr val="FF0000"/>
                </a:solidFill>
                <a:cs typeface="+mj-cs"/>
              </a:rPr>
              <a:t> </a:t>
            </a:r>
            <a:r>
              <a:rPr lang="ar-SA" sz="3600" b="1" u="sng" dirty="0">
                <a:solidFill>
                  <a:schemeClr val="accent1"/>
                </a:solidFill>
                <a:cs typeface="+mj-cs"/>
              </a:rPr>
              <a:t>(ج) نسبة الديون طويلة الأجل</a:t>
            </a:r>
            <a:endParaRPr lang="en-US" sz="2800" b="1" u="sng" dirty="0">
              <a:solidFill>
                <a:schemeClr val="accent1"/>
              </a:solidFill>
              <a:cs typeface="+mj-cs"/>
            </a:endParaRPr>
          </a:p>
          <a:p>
            <a:pPr marL="0" algn="justLow" rtl="1" eaLnBrk="1" hangingPunct="1">
              <a:lnSpc>
                <a:spcPct val="150000"/>
              </a:lnSpc>
              <a:buFont typeface="Wingdings" pitchFamily="2" charset="2"/>
              <a:buNone/>
              <a:defRPr/>
            </a:pPr>
            <a:r>
              <a:rPr lang="ar-SA" sz="2400" b="1" dirty="0">
                <a:cs typeface="+mj-cs"/>
              </a:rPr>
              <a:t>تقيس هذه النسبة مدى استخدام المنشأة للديون طويلة الأجل ضمن مصادر هيكل رأس المال والذي يشمل الديون طويلة الأجل والأسهم الممتازة والأسهم العادية والأرباح المحتجزة والاحتياطات. وتحسب هذه النسبة بالمعادلة التالية:</a:t>
            </a:r>
            <a:endParaRPr lang="en-US" sz="2400" b="1" dirty="0">
              <a:cs typeface="+mj-cs"/>
            </a:endParaRPr>
          </a:p>
          <a:p>
            <a:pPr marL="0" algn="r" rtl="1" eaLnBrk="1" hangingPunct="1">
              <a:lnSpc>
                <a:spcPct val="150000"/>
              </a:lnSpc>
              <a:buFont typeface="Wingdings" pitchFamily="2" charset="2"/>
              <a:buNone/>
              <a:defRPr/>
            </a:pPr>
            <a:r>
              <a:rPr lang="ar-SA" sz="2400" b="1" dirty="0">
                <a:cs typeface="+mj-cs"/>
              </a:rPr>
              <a:t>                                    </a:t>
            </a:r>
          </a:p>
          <a:p>
            <a:pPr marL="0" algn="r" rtl="1" eaLnBrk="1" hangingPunct="1">
              <a:lnSpc>
                <a:spcPct val="150000"/>
              </a:lnSpc>
              <a:buFont typeface="Wingdings" pitchFamily="2" charset="2"/>
              <a:buNone/>
              <a:defRPr/>
            </a:pPr>
            <a:r>
              <a:rPr lang="ar-SA" sz="2400" b="1" dirty="0">
                <a:cs typeface="+mj-cs"/>
              </a:rPr>
              <a:t>ومن المثال نجد أن نسبة الديون طويلة الأجل </a:t>
            </a:r>
            <a:r>
              <a:rPr lang="en-US" sz="2400" b="1" dirty="0">
                <a:cs typeface="+mj-cs"/>
              </a:rPr>
              <a:t>                      </a:t>
            </a:r>
            <a:r>
              <a:rPr lang="ar-SA" sz="2400" b="1" dirty="0">
                <a:cs typeface="+mj-cs"/>
              </a:rPr>
              <a:t>               </a:t>
            </a:r>
          </a:p>
          <a:p>
            <a:pPr marL="0" algn="r" rtl="1" eaLnBrk="1" hangingPunct="1">
              <a:lnSpc>
                <a:spcPct val="150000"/>
              </a:lnSpc>
              <a:buFont typeface="Wingdings" pitchFamily="2" charset="2"/>
              <a:buNone/>
              <a:defRPr/>
            </a:pPr>
            <a:endParaRPr lang="ar-SA" sz="2000" b="1" dirty="0">
              <a:cs typeface="+mj-cs"/>
            </a:endParaRPr>
          </a:p>
          <a:p>
            <a:pPr marL="0" algn="justLow" rtl="1" eaLnBrk="1" hangingPunct="1">
              <a:lnSpc>
                <a:spcPct val="150000"/>
              </a:lnSpc>
              <a:buFont typeface="Wingdings" pitchFamily="2" charset="2"/>
              <a:buNone/>
              <a:defRPr/>
            </a:pPr>
            <a:r>
              <a:rPr lang="ar-SA" sz="2400" b="1" dirty="0">
                <a:cs typeface="+mj-cs"/>
              </a:rPr>
              <a:t>فإذا علمنا أن متوسط الصناعة  = </a:t>
            </a:r>
            <a:r>
              <a:rPr lang="en-US" sz="2400" b="1" dirty="0">
                <a:cs typeface="+mj-cs"/>
              </a:rPr>
              <a:t>37</a:t>
            </a:r>
            <a:r>
              <a:rPr lang="ar-SA" sz="2400" b="1" dirty="0">
                <a:cs typeface="+mj-cs"/>
              </a:rPr>
              <a:t>%, فإن نسبة شركة الروابي توضح أن الديون طويلة الأجل تمثل </a:t>
            </a:r>
            <a:r>
              <a:rPr lang="en-US" sz="2400" b="1" dirty="0">
                <a:cs typeface="+mj-cs"/>
              </a:rPr>
              <a:t>37</a:t>
            </a:r>
            <a:r>
              <a:rPr lang="ar-SA" sz="2400" b="1" dirty="0">
                <a:cs typeface="+mj-cs"/>
              </a:rPr>
              <a:t>% من مجموع رأس المال وهى نسبة أعلى من متوسط الصناعة. ويتضح من النسب الثلاثة السابقة أن اعتماد شركة الروابي على الديون أعلى من متوسط الصناعة وهذا أمر غير مرغوب فيه في معظم الحالات؛ لأنه قد يؤثر سلبا على القدرة الإقتراضية للشركة, وكذلك قيمتها السوقية.</a:t>
            </a:r>
            <a:endParaRPr lang="en-US" sz="2400" b="1" dirty="0">
              <a:cs typeface="+mj-cs"/>
            </a:endParaRPr>
          </a:p>
        </p:txBody>
      </p:sp>
      <p:pic>
        <p:nvPicPr>
          <p:cNvPr id="66565" name="Picture 10"/>
          <p:cNvPicPr>
            <a:picLocks noChangeAspect="1" noChangeArrowheads="1"/>
          </p:cNvPicPr>
          <p:nvPr/>
        </p:nvPicPr>
        <p:blipFill>
          <a:blip r:embed="rId2" cstate="print"/>
          <a:srcRect/>
          <a:stretch>
            <a:fillRect/>
          </a:stretch>
        </p:blipFill>
        <p:spPr bwMode="auto">
          <a:xfrm>
            <a:off x="1071538" y="2071678"/>
            <a:ext cx="5000625" cy="857250"/>
          </a:xfrm>
          <a:prstGeom prst="rect">
            <a:avLst/>
          </a:prstGeom>
          <a:ln>
            <a:noFill/>
          </a:ln>
          <a:effectLst>
            <a:outerShdw blurRad="292100" dist="139700" dir="2700000" algn="tl" rotWithShape="0">
              <a:srgbClr val="333333">
                <a:alpha val="65000"/>
              </a:srgbClr>
            </a:outerShdw>
          </a:effectLst>
        </p:spPr>
      </p:pic>
      <p:pic>
        <p:nvPicPr>
          <p:cNvPr id="66566" name="Picture 12"/>
          <p:cNvPicPr>
            <a:picLocks noChangeAspect="1" noChangeArrowheads="1"/>
          </p:cNvPicPr>
          <p:nvPr/>
        </p:nvPicPr>
        <p:blipFill>
          <a:blip r:embed="rId3" cstate="print"/>
          <a:srcRect/>
          <a:stretch>
            <a:fillRect/>
          </a:stretch>
        </p:blipFill>
        <p:spPr bwMode="auto">
          <a:xfrm>
            <a:off x="428596" y="3143248"/>
            <a:ext cx="4429125" cy="685800"/>
          </a:xfrm>
          <a:prstGeom prst="rect">
            <a:avLst/>
          </a:prstGeom>
          <a:ln>
            <a:noFill/>
          </a:ln>
          <a:effectLst>
            <a:outerShdw blurRad="292100" dist="139700" dir="2700000" algn="tl" rotWithShape="0">
              <a:srgbClr val="333333">
                <a:alpha val="65000"/>
              </a:srgbClr>
            </a:outerShdw>
          </a:effectLst>
        </p:spPr>
      </p:pic>
      <p:sp>
        <p:nvSpPr>
          <p:cNvPr id="9" name="Date Placeholder 8"/>
          <p:cNvSpPr>
            <a:spLocks noGrp="1"/>
          </p:cNvSpPr>
          <p:nvPr>
            <p:ph type="dt" sz="half" idx="10"/>
          </p:nvPr>
        </p:nvSpPr>
        <p:spPr/>
        <p:txBody>
          <a:bodyPr/>
          <a:lstStyle/>
          <a:p>
            <a:fld id="{47A063B4-CF39-4830-9AA4-2B154731529D}" type="datetime3">
              <a:rPr lang="en-US" smtClean="0"/>
              <a:t>16 January 2021</a:t>
            </a:fld>
            <a:endParaRPr lang="ar-SA"/>
          </a:p>
        </p:txBody>
      </p:sp>
      <p:sp>
        <p:nvSpPr>
          <p:cNvPr id="10" name="Footer Placeholder 9"/>
          <p:cNvSpPr>
            <a:spLocks noGrp="1"/>
          </p:cNvSpPr>
          <p:nvPr>
            <p:ph type="ftr" sz="quarter" idx="11"/>
          </p:nvPr>
        </p:nvSpPr>
        <p:spPr/>
        <p:txBody>
          <a:bodyPr/>
          <a:lstStyle/>
          <a:p>
            <a:r>
              <a:rPr lang="ar-SA"/>
              <a:t>النسب المالية                                  الأستاذ الدكتور  بوداح عبدالجليل</a:t>
            </a:r>
          </a:p>
        </p:txBody>
      </p:sp>
      <p:sp>
        <p:nvSpPr>
          <p:cNvPr id="11" name="Slide Number Placeholder 10"/>
          <p:cNvSpPr>
            <a:spLocks noGrp="1"/>
          </p:cNvSpPr>
          <p:nvPr>
            <p:ph type="sldNum" sz="quarter" idx="12"/>
          </p:nvPr>
        </p:nvSpPr>
        <p:spPr/>
        <p:txBody>
          <a:bodyPr/>
          <a:lstStyle/>
          <a:p>
            <a:fld id="{0B34F065-1154-456A-91E3-76DE8E75E17B}" type="slidenum">
              <a:rPr lang="ar-SA" smtClean="0"/>
              <a:pPr/>
              <a:t>21</a:t>
            </a:fld>
            <a:endParaRPr lang="ar-SA"/>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ext Box 3"/>
          <p:cNvSpPr txBox="1">
            <a:spLocks noChangeArrowheads="1"/>
          </p:cNvSpPr>
          <p:nvPr/>
        </p:nvSpPr>
        <p:spPr bwMode="auto">
          <a:xfrm>
            <a:off x="1660525" y="722313"/>
            <a:ext cx="184150" cy="366712"/>
          </a:xfrm>
          <a:prstGeom prst="rect">
            <a:avLst/>
          </a:prstGeom>
          <a:noFill/>
          <a:ln w="9525">
            <a:noFill/>
            <a:miter lim="800000"/>
            <a:headEnd/>
            <a:tailEnd/>
          </a:ln>
        </p:spPr>
        <p:txBody>
          <a:bodyPr wrap="none">
            <a:spAutoFit/>
          </a:bodyPr>
          <a:lstStyle/>
          <a:p>
            <a:endParaRPr lang="ar-SA"/>
          </a:p>
        </p:txBody>
      </p:sp>
      <p:sp>
        <p:nvSpPr>
          <p:cNvPr id="88110" name="AutoShape 46"/>
          <p:cNvSpPr>
            <a:spLocks noChangeArrowheads="1"/>
          </p:cNvSpPr>
          <p:nvPr/>
        </p:nvSpPr>
        <p:spPr bwMode="ltGray">
          <a:xfrm rot="5400000">
            <a:off x="-2422526" y="1474788"/>
            <a:ext cx="4824413" cy="4770438"/>
          </a:xfrm>
          <a:custGeom>
            <a:avLst/>
            <a:gdLst>
              <a:gd name="G0" fmla="+- 10478 0 0"/>
              <a:gd name="G1" fmla="+- -11739500 0 0"/>
              <a:gd name="G2" fmla="+- 0 0 -11739500"/>
              <a:gd name="T0" fmla="*/ 0 256 1"/>
              <a:gd name="T1" fmla="*/ 180 256 1"/>
              <a:gd name="G3" fmla="+- -11739500 T0 T1"/>
              <a:gd name="T2" fmla="*/ 0 256 1"/>
              <a:gd name="T3" fmla="*/ 90 256 1"/>
              <a:gd name="G4" fmla="+- -11739500 T2 T3"/>
              <a:gd name="G5" fmla="*/ G4 2 1"/>
              <a:gd name="T4" fmla="*/ 90 256 1"/>
              <a:gd name="T5" fmla="*/ 0 256 1"/>
              <a:gd name="G6" fmla="+- -11739500 T4 T5"/>
              <a:gd name="G7" fmla="*/ G6 2 1"/>
              <a:gd name="G8" fmla="abs -1173950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10478"/>
              <a:gd name="G18" fmla="*/ 10478 1 2"/>
              <a:gd name="G19" fmla="+- G18 5400 0"/>
              <a:gd name="G20" fmla="cos G19 -11739500"/>
              <a:gd name="G21" fmla="sin G19 -11739500"/>
              <a:gd name="G22" fmla="+- G20 10800 0"/>
              <a:gd name="G23" fmla="+- G21 10800 0"/>
              <a:gd name="G24" fmla="+- 10800 0 G20"/>
              <a:gd name="G25" fmla="+- 10478 10800 0"/>
              <a:gd name="G26" fmla="?: G9 G17 G25"/>
              <a:gd name="G27" fmla="?: G9 0 21600"/>
              <a:gd name="G28" fmla="cos 10800 -11739500"/>
              <a:gd name="G29" fmla="sin 10800 -11739500"/>
              <a:gd name="G30" fmla="sin 10478 -11739500"/>
              <a:gd name="G31" fmla="+- G28 10800 0"/>
              <a:gd name="G32" fmla="+- G29 10800 0"/>
              <a:gd name="G33" fmla="+- G30 10800 0"/>
              <a:gd name="G34" fmla="?: G4 0 G31"/>
              <a:gd name="G35" fmla="?: -11739500 G34 0"/>
              <a:gd name="G36" fmla="?: G6 G35 G31"/>
              <a:gd name="G37" fmla="+- 21600 0 G36"/>
              <a:gd name="G38" fmla="?: G4 0 G33"/>
              <a:gd name="G39" fmla="?: -11739500 G38 G32"/>
              <a:gd name="G40" fmla="?: G6 G39 0"/>
              <a:gd name="G41" fmla="?: G4 G32 21600"/>
              <a:gd name="G42" fmla="?: G6 G41 G33"/>
              <a:gd name="T12" fmla="*/ 10800 w 21600"/>
              <a:gd name="T13" fmla="*/ 0 h 21600"/>
              <a:gd name="T14" fmla="*/ 162 w 21600"/>
              <a:gd name="T15" fmla="*/ 10638 h 21600"/>
              <a:gd name="T16" fmla="*/ 10800 w 21600"/>
              <a:gd name="T17" fmla="*/ 322 h 21600"/>
              <a:gd name="T18" fmla="*/ 21438 w 21600"/>
              <a:gd name="T19" fmla="*/ 10638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323" y="10641"/>
                </a:moveTo>
                <a:cubicBezTo>
                  <a:pt x="410" y="4916"/>
                  <a:pt x="5075" y="321"/>
                  <a:pt x="10800" y="322"/>
                </a:cubicBezTo>
                <a:cubicBezTo>
                  <a:pt x="16524" y="322"/>
                  <a:pt x="21189" y="4916"/>
                  <a:pt x="21276" y="10641"/>
                </a:cubicBezTo>
                <a:lnTo>
                  <a:pt x="21598" y="10636"/>
                </a:lnTo>
                <a:cubicBezTo>
                  <a:pt x="21509" y="4736"/>
                  <a:pt x="16700" y="-1"/>
                  <a:pt x="10799" y="0"/>
                </a:cubicBezTo>
                <a:cubicBezTo>
                  <a:pt x="4899" y="0"/>
                  <a:pt x="90" y="4736"/>
                  <a:pt x="1" y="10636"/>
                </a:cubicBezTo>
                <a:close/>
              </a:path>
            </a:pathLst>
          </a:custGeom>
          <a:gradFill rotWithShape="1">
            <a:gsLst>
              <a:gs pos="0">
                <a:schemeClr val="bg2">
                  <a:gamma/>
                  <a:tint val="45490"/>
                  <a:invGamma/>
                </a:schemeClr>
              </a:gs>
              <a:gs pos="50000">
                <a:schemeClr val="bg2"/>
              </a:gs>
              <a:gs pos="100000">
                <a:schemeClr val="bg2">
                  <a:gamma/>
                  <a:tint val="45490"/>
                  <a:invGamma/>
                </a:schemeClr>
              </a:gs>
            </a:gsLst>
            <a:lin ang="0" scaled="1"/>
          </a:gradFill>
          <a:ln w="9525" algn="ctr">
            <a:noFill/>
            <a:miter lim="800000"/>
            <a:headEnd/>
            <a:tailEnd/>
          </a:ln>
          <a:effectLst/>
        </p:spPr>
        <p:txBody>
          <a:bodyPr wrap="none" anchor="ctr"/>
          <a:lstStyle/>
          <a:p>
            <a:pPr>
              <a:defRPr/>
            </a:pPr>
            <a:endParaRPr lang="ar-SA">
              <a:cs typeface="+mn-cs"/>
            </a:endParaRPr>
          </a:p>
        </p:txBody>
      </p:sp>
      <p:sp>
        <p:nvSpPr>
          <p:cNvPr id="88111" name="AutoShape 47"/>
          <p:cNvSpPr>
            <a:spLocks noChangeArrowheads="1"/>
          </p:cNvSpPr>
          <p:nvPr/>
        </p:nvSpPr>
        <p:spPr bwMode="ltGray">
          <a:xfrm rot="5400000" flipH="1">
            <a:off x="-2016918" y="1910556"/>
            <a:ext cx="4032250" cy="3929063"/>
          </a:xfrm>
          <a:custGeom>
            <a:avLst/>
            <a:gdLst>
              <a:gd name="G0" fmla="+- 56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6"/>
              <a:gd name="G18" fmla="*/ 56 1 2"/>
              <a:gd name="G19" fmla="+- G18 5400 0"/>
              <a:gd name="G20" fmla="cos G19 11796480"/>
              <a:gd name="G21" fmla="sin G19 11796480"/>
              <a:gd name="G22" fmla="+- G20 10800 0"/>
              <a:gd name="G23" fmla="+- G21 10800 0"/>
              <a:gd name="G24" fmla="+- 10800 0 G20"/>
              <a:gd name="G25" fmla="+- 56 10800 0"/>
              <a:gd name="G26" fmla="?: G9 G17 G25"/>
              <a:gd name="G27" fmla="?: G9 0 21600"/>
              <a:gd name="G28" fmla="cos 10800 11796480"/>
              <a:gd name="G29" fmla="sin 10800 11796480"/>
              <a:gd name="G30" fmla="sin 56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5372 w 21600"/>
              <a:gd name="T15" fmla="*/ 10800 h 21600"/>
              <a:gd name="T16" fmla="*/ 10800 w 21600"/>
              <a:gd name="T17" fmla="*/ 10744 h 21600"/>
              <a:gd name="T18" fmla="*/ 16228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10744" y="10800"/>
                </a:moveTo>
                <a:cubicBezTo>
                  <a:pt x="10744" y="10769"/>
                  <a:pt x="10769" y="10744"/>
                  <a:pt x="10800" y="10744"/>
                </a:cubicBezTo>
                <a:cubicBezTo>
                  <a:pt x="10830" y="10743"/>
                  <a:pt x="10855" y="10769"/>
                  <a:pt x="10856" y="10799"/>
                </a:cubicBezTo>
                <a:lnTo>
                  <a:pt x="21600" y="10800"/>
                </a:lnTo>
                <a:cubicBezTo>
                  <a:pt x="21600" y="4835"/>
                  <a:pt x="16764" y="0"/>
                  <a:pt x="10800" y="0"/>
                </a:cubicBezTo>
                <a:cubicBezTo>
                  <a:pt x="4835" y="0"/>
                  <a:pt x="0" y="4835"/>
                  <a:pt x="0" y="10800"/>
                </a:cubicBezTo>
                <a:close/>
              </a:path>
            </a:pathLst>
          </a:custGeom>
          <a:gradFill rotWithShape="1">
            <a:gsLst>
              <a:gs pos="0">
                <a:schemeClr val="bg2">
                  <a:alpha val="56000"/>
                </a:schemeClr>
              </a:gs>
              <a:gs pos="100000">
                <a:schemeClr val="bg2">
                  <a:gamma/>
                  <a:tint val="0"/>
                  <a:invGamma/>
                  <a:alpha val="48000"/>
                </a:schemeClr>
              </a:gs>
            </a:gsLst>
            <a:lin ang="5400000" scaled="1"/>
          </a:gradFill>
          <a:ln w="0" algn="ctr">
            <a:noFill/>
            <a:miter lim="800000"/>
            <a:headEnd/>
            <a:tailEnd/>
          </a:ln>
          <a:effectLst/>
        </p:spPr>
        <p:txBody>
          <a:bodyPr wrap="none" anchor="ctr"/>
          <a:lstStyle/>
          <a:p>
            <a:pPr>
              <a:defRPr/>
            </a:pPr>
            <a:endParaRPr lang="ar-SA">
              <a:cs typeface="+mn-cs"/>
            </a:endParaRPr>
          </a:p>
        </p:txBody>
      </p:sp>
      <p:sp>
        <p:nvSpPr>
          <p:cNvPr id="8" name="عنوان 7"/>
          <p:cNvSpPr>
            <a:spLocks noGrp="1"/>
          </p:cNvSpPr>
          <p:nvPr>
            <p:ph type="title"/>
          </p:nvPr>
        </p:nvSpPr>
        <p:spPr>
          <a:xfrm>
            <a:off x="457200" y="1000108"/>
            <a:ext cx="8229600" cy="846980"/>
          </a:xfrm>
        </p:spPr>
        <p:style>
          <a:lnRef idx="2">
            <a:schemeClr val="accent2"/>
          </a:lnRef>
          <a:fillRef idx="1">
            <a:schemeClr val="lt1"/>
          </a:fillRef>
          <a:effectRef idx="0">
            <a:schemeClr val="accent2"/>
          </a:effectRef>
          <a:fontRef idx="minor">
            <a:schemeClr val="dk1"/>
          </a:fontRef>
        </p:style>
        <p:txBody>
          <a:bodyPr>
            <a:normAutofit fontScale="90000"/>
          </a:bodyPr>
          <a:lstStyle/>
          <a:p>
            <a:pPr algn="ctr"/>
            <a:r>
              <a:rPr lang="ar-SA" sz="5400" b="1" dirty="0">
                <a:solidFill>
                  <a:srgbClr val="FF0000"/>
                </a:solidFill>
                <a:latin typeface="Majalla UI"/>
                <a:cs typeface="Traditional Arabic" pitchFamily="2" charset="-78"/>
              </a:rPr>
              <a:t>نسب الربحية</a:t>
            </a:r>
            <a:endParaRPr lang="ar-SA" sz="4000" dirty="0">
              <a:latin typeface="Majalla UI"/>
              <a:cs typeface="Traditional Arabic" pitchFamily="2" charset="-78"/>
            </a:endParaRPr>
          </a:p>
        </p:txBody>
      </p:sp>
      <p:sp>
        <p:nvSpPr>
          <p:cNvPr id="22536" name="عنصر نائب للمحتوى 10"/>
          <p:cNvSpPr>
            <a:spLocks noGrp="1"/>
          </p:cNvSpPr>
          <p:nvPr>
            <p:ph idx="1"/>
          </p:nvPr>
        </p:nvSpPr>
        <p:spPr/>
        <p:style>
          <a:lnRef idx="2">
            <a:schemeClr val="accent3"/>
          </a:lnRef>
          <a:fillRef idx="1">
            <a:schemeClr val="lt1"/>
          </a:fillRef>
          <a:effectRef idx="0">
            <a:schemeClr val="accent3"/>
          </a:effectRef>
          <a:fontRef idx="minor">
            <a:schemeClr val="dk1"/>
          </a:fontRef>
        </p:style>
        <p:txBody>
          <a:bodyPr>
            <a:normAutofit/>
          </a:bodyPr>
          <a:lstStyle/>
          <a:p>
            <a:pPr marL="177800" indent="-177800" algn="justLow" rtl="1" eaLnBrk="1" hangingPunct="1">
              <a:buFont typeface="Wingdings" pitchFamily="2" charset="2"/>
              <a:buNone/>
              <a:defRPr/>
            </a:pPr>
            <a:r>
              <a:rPr lang="ar-SA" sz="4800" b="1" dirty="0"/>
              <a:t> </a:t>
            </a:r>
            <a:r>
              <a:rPr lang="ar-SA" sz="3200" b="1" dirty="0">
                <a:cs typeface="Traditional Arabic" pitchFamily="2" charset="-78"/>
              </a:rPr>
              <a:t>تعني </a:t>
            </a:r>
            <a:r>
              <a:rPr lang="ar-SA" sz="3200" b="1" dirty="0">
                <a:cs typeface="+mj-cs"/>
              </a:rPr>
              <a:t>نسب الربحية دراسة الجوانب المتعلقة بفعالية المنشأة في استغلال الموارد المتاحة وتوليد الأرباح. وتسعى نسب الربحية تحديدا إلى الإجابة عن السؤالين التاليين: </a:t>
            </a:r>
          </a:p>
          <a:p>
            <a:pPr marL="0" algn="justLow" rtl="1" eaLnBrk="1" hangingPunct="1">
              <a:lnSpc>
                <a:spcPct val="150000"/>
              </a:lnSpc>
              <a:defRPr/>
            </a:pPr>
            <a:r>
              <a:rPr lang="ar-SA" sz="2800" b="1" dirty="0">
                <a:solidFill>
                  <a:schemeClr val="accent6">
                    <a:lumMod val="75000"/>
                  </a:schemeClr>
                </a:solidFill>
                <a:cs typeface="+mj-cs"/>
              </a:rPr>
              <a:t>الأول: ما هي الأرباح المحققة عن كل دج مبيعات؟ </a:t>
            </a:r>
          </a:p>
          <a:p>
            <a:pPr marL="0" algn="justLow" rtl="1" eaLnBrk="1" hangingPunct="1">
              <a:lnSpc>
                <a:spcPct val="150000"/>
              </a:lnSpc>
              <a:defRPr/>
            </a:pPr>
            <a:r>
              <a:rPr lang="ar-SA" sz="2800" b="1" dirty="0">
                <a:solidFill>
                  <a:schemeClr val="accent6">
                    <a:lumMod val="75000"/>
                  </a:schemeClr>
                </a:solidFill>
                <a:cs typeface="+mj-cs"/>
              </a:rPr>
              <a:t>الثاني: ما هي الأرباح المحققة عن كل دج مستثمر في الأصول التي تستخدمها المنشأة؟ </a:t>
            </a:r>
            <a:endParaRPr lang="en-US" sz="2800" b="1" dirty="0">
              <a:solidFill>
                <a:schemeClr val="accent6">
                  <a:lumMod val="75000"/>
                </a:schemeClr>
              </a:solidFill>
              <a:cs typeface="+mj-cs"/>
            </a:endParaRPr>
          </a:p>
        </p:txBody>
      </p:sp>
      <p:sp>
        <p:nvSpPr>
          <p:cNvPr id="9" name="Date Placeholder 8"/>
          <p:cNvSpPr>
            <a:spLocks noGrp="1"/>
          </p:cNvSpPr>
          <p:nvPr>
            <p:ph type="dt" sz="half" idx="10"/>
          </p:nvPr>
        </p:nvSpPr>
        <p:spPr/>
        <p:txBody>
          <a:bodyPr/>
          <a:lstStyle/>
          <a:p>
            <a:fld id="{3F8093DC-6826-4555-9332-EBE1814E6A86}" type="datetime3">
              <a:rPr lang="en-US" smtClean="0"/>
              <a:t>16 January 2021</a:t>
            </a:fld>
            <a:endParaRPr lang="ar-SA"/>
          </a:p>
        </p:txBody>
      </p:sp>
      <p:sp>
        <p:nvSpPr>
          <p:cNvPr id="10" name="Footer Placeholder 9"/>
          <p:cNvSpPr>
            <a:spLocks noGrp="1"/>
          </p:cNvSpPr>
          <p:nvPr>
            <p:ph type="ftr" sz="quarter" idx="11"/>
          </p:nvPr>
        </p:nvSpPr>
        <p:spPr/>
        <p:txBody>
          <a:bodyPr/>
          <a:lstStyle/>
          <a:p>
            <a:r>
              <a:rPr lang="ar-SA"/>
              <a:t>النسب المالية                                  الأستاذ الدكتور  بوداح عبدالجليل</a:t>
            </a:r>
          </a:p>
        </p:txBody>
      </p:sp>
      <p:sp>
        <p:nvSpPr>
          <p:cNvPr id="11" name="Slide Number Placeholder 10"/>
          <p:cNvSpPr>
            <a:spLocks noGrp="1"/>
          </p:cNvSpPr>
          <p:nvPr>
            <p:ph type="sldNum" sz="quarter" idx="12"/>
          </p:nvPr>
        </p:nvSpPr>
        <p:spPr/>
        <p:txBody>
          <a:bodyPr/>
          <a:lstStyle/>
          <a:p>
            <a:fld id="{0B34F065-1154-456A-91E3-76DE8E75E17B}" type="slidenum">
              <a:rPr lang="ar-SA" smtClean="0"/>
              <a:pPr/>
              <a:t>22</a:t>
            </a:fld>
            <a:endParaRPr lang="ar-SA"/>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63" y="1071563"/>
            <a:ext cx="8229600" cy="4675187"/>
          </a:xfrm>
        </p:spPr>
        <p:style>
          <a:lnRef idx="2">
            <a:schemeClr val="accent3"/>
          </a:lnRef>
          <a:fillRef idx="1">
            <a:schemeClr val="lt1"/>
          </a:fillRef>
          <a:effectRef idx="0">
            <a:schemeClr val="accent3"/>
          </a:effectRef>
          <a:fontRef idx="minor">
            <a:schemeClr val="dk1"/>
          </a:fontRef>
        </p:style>
        <p:txBody>
          <a:bodyPr>
            <a:normAutofit/>
          </a:bodyPr>
          <a:lstStyle/>
          <a:p>
            <a:pPr algn="justLow" rtl="1">
              <a:defRPr/>
            </a:pPr>
            <a:r>
              <a:rPr lang="ar-SA" sz="3600" b="1" dirty="0">
                <a:cs typeface="+mj-cs"/>
              </a:rPr>
              <a:t>ومن هذا المنطلق يمكن تقسيم نسب الربحية إلى مجموعتين: الأولى هي </a:t>
            </a:r>
            <a:r>
              <a:rPr lang="ar-SA" sz="3600" b="1" dirty="0">
                <a:solidFill>
                  <a:srgbClr val="FF0000"/>
                </a:solidFill>
                <a:cs typeface="+mj-cs"/>
              </a:rPr>
              <a:t>نسب الأرباح المتعلقة بالمبيعات </a:t>
            </a:r>
            <a:r>
              <a:rPr lang="ar-SA" sz="3600" b="1" dirty="0">
                <a:cs typeface="+mj-cs"/>
              </a:rPr>
              <a:t>وتركز على الأرباح وعلاقتها بالمبيعات وتستخدم نسب هذه المجموعة في تقويم مقدرة الشركة في الرقابة على المصروفات المتعلقة بالمبيعات وتقيس الربح الذي تحققه الشركة عن كل دج مبيعات. ومن أهم النسب المستخدمة لتحقيق هذا الغرض </a:t>
            </a:r>
            <a:r>
              <a:rPr lang="ar-SA" sz="3600" b="1" dirty="0">
                <a:solidFill>
                  <a:srgbClr val="7030A0"/>
                </a:solidFill>
                <a:cs typeface="+mj-cs"/>
              </a:rPr>
              <a:t>هامش مجمل الربح، وهامش ربح العمليات، وهامش صافى الربح.</a:t>
            </a:r>
            <a:endParaRPr lang="en-US" sz="3200" dirty="0">
              <a:solidFill>
                <a:srgbClr val="7030A0"/>
              </a:solidFill>
              <a:cs typeface="+mj-cs"/>
            </a:endParaRPr>
          </a:p>
        </p:txBody>
      </p:sp>
      <p:sp>
        <p:nvSpPr>
          <p:cNvPr id="4" name="Date Placeholder 3"/>
          <p:cNvSpPr>
            <a:spLocks noGrp="1"/>
          </p:cNvSpPr>
          <p:nvPr>
            <p:ph type="dt" sz="half" idx="10"/>
          </p:nvPr>
        </p:nvSpPr>
        <p:spPr/>
        <p:txBody>
          <a:bodyPr/>
          <a:lstStyle/>
          <a:p>
            <a:fld id="{792928AD-B7B7-429C-B8FF-CFDC951CE98A}" type="datetime3">
              <a:rPr lang="en-US" smtClean="0"/>
              <a:t>16 January 2021</a:t>
            </a:fld>
            <a:endParaRPr lang="ar-SA"/>
          </a:p>
        </p:txBody>
      </p:sp>
      <p:sp>
        <p:nvSpPr>
          <p:cNvPr id="6" name="Footer Placeholder 5"/>
          <p:cNvSpPr>
            <a:spLocks noGrp="1"/>
          </p:cNvSpPr>
          <p:nvPr>
            <p:ph type="ftr" sz="quarter" idx="11"/>
          </p:nvPr>
        </p:nvSpPr>
        <p:spPr/>
        <p:txBody>
          <a:bodyPr/>
          <a:lstStyle/>
          <a:p>
            <a:r>
              <a:rPr lang="ar-SA"/>
              <a:t>النسب المالية                                  الأستاذ الدكتور  بوداح عبدالجليل</a:t>
            </a:r>
          </a:p>
        </p:txBody>
      </p:sp>
      <p:sp>
        <p:nvSpPr>
          <p:cNvPr id="7" name="Slide Number Placeholder 6"/>
          <p:cNvSpPr>
            <a:spLocks noGrp="1"/>
          </p:cNvSpPr>
          <p:nvPr>
            <p:ph type="sldNum" sz="quarter" idx="12"/>
          </p:nvPr>
        </p:nvSpPr>
        <p:spPr/>
        <p:txBody>
          <a:bodyPr/>
          <a:lstStyle/>
          <a:p>
            <a:fld id="{0B34F065-1154-456A-91E3-76DE8E75E17B}" type="slidenum">
              <a:rPr lang="ar-SA" smtClean="0"/>
              <a:pPr/>
              <a:t>23</a:t>
            </a:fld>
            <a:endParaRPr lang="ar-SA"/>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Content Placeholder 2"/>
          <p:cNvSpPr>
            <a:spLocks noGrp="1"/>
          </p:cNvSpPr>
          <p:nvPr>
            <p:ph idx="1"/>
          </p:nvPr>
        </p:nvSpPr>
        <p:spPr>
          <a:xfrm>
            <a:off x="457200" y="928688"/>
            <a:ext cx="8229600" cy="4286262"/>
          </a:xfrm>
        </p:spPr>
        <p:style>
          <a:lnRef idx="2">
            <a:schemeClr val="accent3"/>
          </a:lnRef>
          <a:fillRef idx="1">
            <a:schemeClr val="lt1"/>
          </a:fillRef>
          <a:effectRef idx="0">
            <a:schemeClr val="accent3"/>
          </a:effectRef>
          <a:fontRef idx="minor">
            <a:schemeClr val="dk1"/>
          </a:fontRef>
        </p:style>
        <p:txBody>
          <a:bodyPr/>
          <a:lstStyle/>
          <a:p>
            <a:pPr algn="justLow" rtl="1">
              <a:defRPr/>
            </a:pPr>
            <a:r>
              <a:rPr lang="ar-SA" sz="3600" b="1" dirty="0">
                <a:cs typeface="+mj-cs"/>
              </a:rPr>
              <a:t>أما </a:t>
            </a:r>
            <a:r>
              <a:rPr lang="ar-SA" sz="3600" b="1" dirty="0">
                <a:solidFill>
                  <a:srgbClr val="FF0000"/>
                </a:solidFill>
                <a:cs typeface="+mj-cs"/>
              </a:rPr>
              <a:t>المجموعة الثانية </a:t>
            </a:r>
            <a:r>
              <a:rPr lang="ar-SA" sz="3600" b="1" dirty="0">
                <a:cs typeface="+mj-cs"/>
              </a:rPr>
              <a:t>فهي نسب الربحية المتعلقة بحجم الاستثمار. وتقيس نسب هذه المجموعة أرباح المنشأة مقارنة مع حجم الاستثمار الذي توظفه المنشأة لتوليد هذه الأرباح. ومن أهم نسب هذه المجموعة </a:t>
            </a:r>
            <a:r>
              <a:rPr lang="ar-SA" sz="3600" b="1" u="sng" dirty="0">
                <a:solidFill>
                  <a:srgbClr val="7030A0"/>
                </a:solidFill>
                <a:cs typeface="+mj-cs"/>
              </a:rPr>
              <a:t>القوة الإيرادية</a:t>
            </a:r>
            <a:r>
              <a:rPr lang="ar-SA" sz="3600" b="1" dirty="0">
                <a:solidFill>
                  <a:srgbClr val="7030A0"/>
                </a:solidFill>
                <a:cs typeface="+mj-cs"/>
              </a:rPr>
              <a:t>، </a:t>
            </a:r>
            <a:r>
              <a:rPr lang="ar-SA" sz="3600" b="1" u="sng" dirty="0">
                <a:solidFill>
                  <a:srgbClr val="7030A0"/>
                </a:solidFill>
                <a:cs typeface="+mj-cs"/>
              </a:rPr>
              <a:t>ومعدل العائد على الاستثمار</a:t>
            </a:r>
            <a:r>
              <a:rPr lang="ar-SA" sz="3600" b="1" dirty="0">
                <a:solidFill>
                  <a:srgbClr val="7030A0"/>
                </a:solidFill>
                <a:cs typeface="+mj-cs"/>
              </a:rPr>
              <a:t>، </a:t>
            </a:r>
            <a:r>
              <a:rPr lang="ar-SA" sz="3600" b="1" u="sng" dirty="0">
                <a:solidFill>
                  <a:srgbClr val="7030A0"/>
                </a:solidFill>
                <a:cs typeface="+mj-cs"/>
              </a:rPr>
              <a:t>والعائد على حقوق الملكية</a:t>
            </a:r>
            <a:r>
              <a:rPr lang="ar-SA" sz="3600" b="1" dirty="0">
                <a:solidFill>
                  <a:srgbClr val="7030A0"/>
                </a:solidFill>
                <a:cs typeface="+mj-cs"/>
              </a:rPr>
              <a:t>، </a:t>
            </a:r>
            <a:r>
              <a:rPr lang="ar-SA" sz="3600" b="1" u="sng" dirty="0">
                <a:solidFill>
                  <a:srgbClr val="7030A0"/>
                </a:solidFill>
                <a:cs typeface="+mj-cs"/>
              </a:rPr>
              <a:t>ومعدل العائد على رأس المال</a:t>
            </a:r>
            <a:r>
              <a:rPr lang="ar-SA" sz="3600" b="1" dirty="0">
                <a:solidFill>
                  <a:srgbClr val="7030A0"/>
                </a:solidFill>
                <a:cs typeface="+mj-cs"/>
              </a:rPr>
              <a:t>، </a:t>
            </a:r>
            <a:r>
              <a:rPr lang="ar-SA" sz="3600" b="1" u="sng" dirty="0">
                <a:solidFill>
                  <a:srgbClr val="7030A0"/>
                </a:solidFill>
                <a:cs typeface="+mj-cs"/>
              </a:rPr>
              <a:t>ومعدل العائد على المتاجرة بالملكية</a:t>
            </a:r>
            <a:r>
              <a:rPr lang="ar-SA" sz="3600" b="1" dirty="0">
                <a:solidFill>
                  <a:srgbClr val="7030A0"/>
                </a:solidFill>
                <a:cs typeface="+mj-cs"/>
              </a:rPr>
              <a:t>.</a:t>
            </a:r>
            <a:endParaRPr lang="en-US" sz="3200" dirty="0">
              <a:solidFill>
                <a:srgbClr val="7030A0"/>
              </a:solidFill>
              <a:cs typeface="+mj-cs"/>
            </a:endParaRPr>
          </a:p>
        </p:txBody>
      </p:sp>
      <p:sp>
        <p:nvSpPr>
          <p:cNvPr id="5" name="Date Placeholder 4"/>
          <p:cNvSpPr>
            <a:spLocks noGrp="1"/>
          </p:cNvSpPr>
          <p:nvPr>
            <p:ph type="dt" sz="half" idx="10"/>
          </p:nvPr>
        </p:nvSpPr>
        <p:spPr/>
        <p:txBody>
          <a:bodyPr/>
          <a:lstStyle/>
          <a:p>
            <a:fld id="{ECB4FEA1-3F77-4805-9CC0-248A8C2AEB8A}" type="datetime3">
              <a:rPr lang="en-US" smtClean="0"/>
              <a:t>16 January 2021</a:t>
            </a:fld>
            <a:endParaRPr lang="ar-SA"/>
          </a:p>
        </p:txBody>
      </p:sp>
      <p:sp>
        <p:nvSpPr>
          <p:cNvPr id="6" name="Footer Placeholder 5"/>
          <p:cNvSpPr>
            <a:spLocks noGrp="1"/>
          </p:cNvSpPr>
          <p:nvPr>
            <p:ph type="ftr" sz="quarter" idx="11"/>
          </p:nvPr>
        </p:nvSpPr>
        <p:spPr/>
        <p:txBody>
          <a:bodyPr/>
          <a:lstStyle/>
          <a:p>
            <a:r>
              <a:rPr lang="ar-SA"/>
              <a:t>النسب المالية                                  الأستاذ الدكتور  بوداح عبدالجليل</a:t>
            </a:r>
          </a:p>
        </p:txBody>
      </p:sp>
      <p:sp>
        <p:nvSpPr>
          <p:cNvPr id="7" name="Slide Number Placeholder 6"/>
          <p:cNvSpPr>
            <a:spLocks noGrp="1"/>
          </p:cNvSpPr>
          <p:nvPr>
            <p:ph type="sldNum" sz="quarter" idx="12"/>
          </p:nvPr>
        </p:nvSpPr>
        <p:spPr/>
        <p:txBody>
          <a:bodyPr/>
          <a:lstStyle/>
          <a:p>
            <a:fld id="{0B34F065-1154-456A-91E3-76DE8E75E17B}" type="slidenum">
              <a:rPr lang="ar-SA" smtClean="0"/>
              <a:pPr/>
              <a:t>24</a:t>
            </a:fld>
            <a:endParaRPr lang="ar-SA"/>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ext Box 3"/>
          <p:cNvSpPr txBox="1">
            <a:spLocks noChangeArrowheads="1"/>
          </p:cNvSpPr>
          <p:nvPr/>
        </p:nvSpPr>
        <p:spPr bwMode="auto">
          <a:xfrm>
            <a:off x="1660525" y="722313"/>
            <a:ext cx="184150" cy="366712"/>
          </a:xfrm>
          <a:prstGeom prst="rect">
            <a:avLst/>
          </a:prstGeom>
          <a:noFill/>
          <a:ln w="9525">
            <a:noFill/>
            <a:miter lim="800000"/>
            <a:headEnd/>
            <a:tailEnd/>
          </a:ln>
        </p:spPr>
        <p:txBody>
          <a:bodyPr wrap="none">
            <a:spAutoFit/>
          </a:bodyPr>
          <a:lstStyle/>
          <a:p>
            <a:endParaRPr lang="ar-SA"/>
          </a:p>
        </p:txBody>
      </p:sp>
      <p:sp>
        <p:nvSpPr>
          <p:cNvPr id="88110" name="AutoShape 46"/>
          <p:cNvSpPr>
            <a:spLocks noChangeArrowheads="1"/>
          </p:cNvSpPr>
          <p:nvPr/>
        </p:nvSpPr>
        <p:spPr bwMode="ltGray">
          <a:xfrm rot="5400000">
            <a:off x="-2422526" y="1474788"/>
            <a:ext cx="4824413" cy="4770438"/>
          </a:xfrm>
          <a:custGeom>
            <a:avLst/>
            <a:gdLst>
              <a:gd name="G0" fmla="+- 10478 0 0"/>
              <a:gd name="G1" fmla="+- -11739500 0 0"/>
              <a:gd name="G2" fmla="+- 0 0 -11739500"/>
              <a:gd name="T0" fmla="*/ 0 256 1"/>
              <a:gd name="T1" fmla="*/ 180 256 1"/>
              <a:gd name="G3" fmla="+- -11739500 T0 T1"/>
              <a:gd name="T2" fmla="*/ 0 256 1"/>
              <a:gd name="T3" fmla="*/ 90 256 1"/>
              <a:gd name="G4" fmla="+- -11739500 T2 T3"/>
              <a:gd name="G5" fmla="*/ G4 2 1"/>
              <a:gd name="T4" fmla="*/ 90 256 1"/>
              <a:gd name="T5" fmla="*/ 0 256 1"/>
              <a:gd name="G6" fmla="+- -11739500 T4 T5"/>
              <a:gd name="G7" fmla="*/ G6 2 1"/>
              <a:gd name="G8" fmla="abs -1173950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10478"/>
              <a:gd name="G18" fmla="*/ 10478 1 2"/>
              <a:gd name="G19" fmla="+- G18 5400 0"/>
              <a:gd name="G20" fmla="cos G19 -11739500"/>
              <a:gd name="G21" fmla="sin G19 -11739500"/>
              <a:gd name="G22" fmla="+- G20 10800 0"/>
              <a:gd name="G23" fmla="+- G21 10800 0"/>
              <a:gd name="G24" fmla="+- 10800 0 G20"/>
              <a:gd name="G25" fmla="+- 10478 10800 0"/>
              <a:gd name="G26" fmla="?: G9 G17 G25"/>
              <a:gd name="G27" fmla="?: G9 0 21600"/>
              <a:gd name="G28" fmla="cos 10800 -11739500"/>
              <a:gd name="G29" fmla="sin 10800 -11739500"/>
              <a:gd name="G30" fmla="sin 10478 -11739500"/>
              <a:gd name="G31" fmla="+- G28 10800 0"/>
              <a:gd name="G32" fmla="+- G29 10800 0"/>
              <a:gd name="G33" fmla="+- G30 10800 0"/>
              <a:gd name="G34" fmla="?: G4 0 G31"/>
              <a:gd name="G35" fmla="?: -11739500 G34 0"/>
              <a:gd name="G36" fmla="?: G6 G35 G31"/>
              <a:gd name="G37" fmla="+- 21600 0 G36"/>
              <a:gd name="G38" fmla="?: G4 0 G33"/>
              <a:gd name="G39" fmla="?: -11739500 G38 G32"/>
              <a:gd name="G40" fmla="?: G6 G39 0"/>
              <a:gd name="G41" fmla="?: G4 G32 21600"/>
              <a:gd name="G42" fmla="?: G6 G41 G33"/>
              <a:gd name="T12" fmla="*/ 10800 w 21600"/>
              <a:gd name="T13" fmla="*/ 0 h 21600"/>
              <a:gd name="T14" fmla="*/ 162 w 21600"/>
              <a:gd name="T15" fmla="*/ 10638 h 21600"/>
              <a:gd name="T16" fmla="*/ 10800 w 21600"/>
              <a:gd name="T17" fmla="*/ 322 h 21600"/>
              <a:gd name="T18" fmla="*/ 21438 w 21600"/>
              <a:gd name="T19" fmla="*/ 10638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323" y="10641"/>
                </a:moveTo>
                <a:cubicBezTo>
                  <a:pt x="410" y="4916"/>
                  <a:pt x="5075" y="321"/>
                  <a:pt x="10800" y="322"/>
                </a:cubicBezTo>
                <a:cubicBezTo>
                  <a:pt x="16524" y="322"/>
                  <a:pt x="21189" y="4916"/>
                  <a:pt x="21276" y="10641"/>
                </a:cubicBezTo>
                <a:lnTo>
                  <a:pt x="21598" y="10636"/>
                </a:lnTo>
                <a:cubicBezTo>
                  <a:pt x="21509" y="4736"/>
                  <a:pt x="16700" y="-1"/>
                  <a:pt x="10799" y="0"/>
                </a:cubicBezTo>
                <a:cubicBezTo>
                  <a:pt x="4899" y="0"/>
                  <a:pt x="90" y="4736"/>
                  <a:pt x="1" y="10636"/>
                </a:cubicBezTo>
                <a:close/>
              </a:path>
            </a:pathLst>
          </a:custGeom>
          <a:gradFill rotWithShape="1">
            <a:gsLst>
              <a:gs pos="0">
                <a:schemeClr val="bg2">
                  <a:gamma/>
                  <a:tint val="45490"/>
                  <a:invGamma/>
                </a:schemeClr>
              </a:gs>
              <a:gs pos="50000">
                <a:schemeClr val="bg2"/>
              </a:gs>
              <a:gs pos="100000">
                <a:schemeClr val="bg2">
                  <a:gamma/>
                  <a:tint val="45490"/>
                  <a:invGamma/>
                </a:schemeClr>
              </a:gs>
            </a:gsLst>
            <a:lin ang="0" scaled="1"/>
          </a:gradFill>
          <a:ln w="9525" algn="ctr">
            <a:noFill/>
            <a:miter lim="800000"/>
            <a:headEnd/>
            <a:tailEnd/>
          </a:ln>
          <a:effectLst/>
        </p:spPr>
        <p:txBody>
          <a:bodyPr wrap="none" anchor="ctr"/>
          <a:lstStyle/>
          <a:p>
            <a:pPr>
              <a:defRPr/>
            </a:pPr>
            <a:endParaRPr lang="ar-SA">
              <a:cs typeface="+mn-cs"/>
            </a:endParaRPr>
          </a:p>
        </p:txBody>
      </p:sp>
      <p:sp>
        <p:nvSpPr>
          <p:cNvPr id="88111" name="AutoShape 47"/>
          <p:cNvSpPr>
            <a:spLocks noChangeArrowheads="1"/>
          </p:cNvSpPr>
          <p:nvPr/>
        </p:nvSpPr>
        <p:spPr bwMode="ltGray">
          <a:xfrm rot="5400000" flipH="1">
            <a:off x="-2016918" y="1910556"/>
            <a:ext cx="4032250" cy="3929063"/>
          </a:xfrm>
          <a:custGeom>
            <a:avLst/>
            <a:gdLst>
              <a:gd name="G0" fmla="+- 56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6"/>
              <a:gd name="G18" fmla="*/ 56 1 2"/>
              <a:gd name="G19" fmla="+- G18 5400 0"/>
              <a:gd name="G20" fmla="cos G19 11796480"/>
              <a:gd name="G21" fmla="sin G19 11796480"/>
              <a:gd name="G22" fmla="+- G20 10800 0"/>
              <a:gd name="G23" fmla="+- G21 10800 0"/>
              <a:gd name="G24" fmla="+- 10800 0 G20"/>
              <a:gd name="G25" fmla="+- 56 10800 0"/>
              <a:gd name="G26" fmla="?: G9 G17 G25"/>
              <a:gd name="G27" fmla="?: G9 0 21600"/>
              <a:gd name="G28" fmla="cos 10800 11796480"/>
              <a:gd name="G29" fmla="sin 10800 11796480"/>
              <a:gd name="G30" fmla="sin 56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5372 w 21600"/>
              <a:gd name="T15" fmla="*/ 10800 h 21600"/>
              <a:gd name="T16" fmla="*/ 10800 w 21600"/>
              <a:gd name="T17" fmla="*/ 10744 h 21600"/>
              <a:gd name="T18" fmla="*/ 16228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10744" y="10800"/>
                </a:moveTo>
                <a:cubicBezTo>
                  <a:pt x="10744" y="10769"/>
                  <a:pt x="10769" y="10744"/>
                  <a:pt x="10800" y="10744"/>
                </a:cubicBezTo>
                <a:cubicBezTo>
                  <a:pt x="10830" y="10743"/>
                  <a:pt x="10855" y="10769"/>
                  <a:pt x="10856" y="10799"/>
                </a:cubicBezTo>
                <a:lnTo>
                  <a:pt x="21600" y="10800"/>
                </a:lnTo>
                <a:cubicBezTo>
                  <a:pt x="21600" y="4835"/>
                  <a:pt x="16764" y="0"/>
                  <a:pt x="10800" y="0"/>
                </a:cubicBezTo>
                <a:cubicBezTo>
                  <a:pt x="4835" y="0"/>
                  <a:pt x="0" y="4835"/>
                  <a:pt x="0" y="10800"/>
                </a:cubicBezTo>
                <a:close/>
              </a:path>
            </a:pathLst>
          </a:custGeom>
          <a:gradFill rotWithShape="1">
            <a:gsLst>
              <a:gs pos="0">
                <a:schemeClr val="bg2">
                  <a:alpha val="56000"/>
                </a:schemeClr>
              </a:gs>
              <a:gs pos="100000">
                <a:schemeClr val="bg2">
                  <a:gamma/>
                  <a:tint val="0"/>
                  <a:invGamma/>
                  <a:alpha val="48000"/>
                </a:schemeClr>
              </a:gs>
            </a:gsLst>
            <a:lin ang="5400000" scaled="1"/>
          </a:gradFill>
          <a:ln w="0" algn="ctr">
            <a:noFill/>
            <a:miter lim="800000"/>
            <a:headEnd/>
            <a:tailEnd/>
          </a:ln>
          <a:effectLst/>
        </p:spPr>
        <p:txBody>
          <a:bodyPr wrap="none" anchor="ctr"/>
          <a:lstStyle/>
          <a:p>
            <a:pPr>
              <a:defRPr/>
            </a:pPr>
            <a:endParaRPr lang="ar-SA">
              <a:cs typeface="+mn-cs"/>
            </a:endParaRPr>
          </a:p>
        </p:txBody>
      </p:sp>
      <p:sp>
        <p:nvSpPr>
          <p:cNvPr id="23560" name="عنصر نائب للمحتوى 10"/>
          <p:cNvSpPr>
            <a:spLocks noGrp="1"/>
          </p:cNvSpPr>
          <p:nvPr>
            <p:ph idx="1"/>
          </p:nvPr>
        </p:nvSpPr>
        <p:spPr>
          <a:xfrm>
            <a:off x="128588" y="214290"/>
            <a:ext cx="8801130" cy="5951014"/>
          </a:xfrm>
        </p:spPr>
        <p:style>
          <a:lnRef idx="2">
            <a:schemeClr val="accent3"/>
          </a:lnRef>
          <a:fillRef idx="1">
            <a:schemeClr val="lt1"/>
          </a:fillRef>
          <a:effectRef idx="0">
            <a:schemeClr val="accent3"/>
          </a:effectRef>
          <a:fontRef idx="minor">
            <a:schemeClr val="dk1"/>
          </a:fontRef>
        </p:style>
        <p:txBody>
          <a:bodyPr>
            <a:normAutofit lnSpcReduction="10000"/>
          </a:bodyPr>
          <a:lstStyle/>
          <a:p>
            <a:pPr algn="just" rtl="1" eaLnBrk="1" hangingPunct="1">
              <a:buFont typeface="Wingdings" pitchFamily="2" charset="2"/>
              <a:buNone/>
              <a:defRPr/>
            </a:pPr>
            <a:r>
              <a:rPr lang="ar-SA" sz="3600" b="1" dirty="0">
                <a:solidFill>
                  <a:srgbClr val="C00000"/>
                </a:solidFill>
                <a:cs typeface="+mj-cs"/>
              </a:rPr>
              <a:t> </a:t>
            </a:r>
            <a:r>
              <a:rPr lang="ar-SA" sz="2400" b="1" dirty="0">
                <a:solidFill>
                  <a:srgbClr val="FF0000"/>
                </a:solidFill>
                <a:cs typeface="+mj-cs"/>
              </a:rPr>
              <a:t> </a:t>
            </a:r>
            <a:r>
              <a:rPr lang="ar-SA" sz="3600" b="1" u="sng" dirty="0">
                <a:solidFill>
                  <a:schemeClr val="accent1"/>
                </a:solidFill>
                <a:cs typeface="+mj-cs"/>
              </a:rPr>
              <a:t>(أ) نسبة هامش مجمل الربح</a:t>
            </a:r>
            <a:endParaRPr lang="en-US" sz="2400" b="1" u="sng" dirty="0">
              <a:solidFill>
                <a:schemeClr val="accent1"/>
              </a:solidFill>
              <a:cs typeface="+mj-cs"/>
            </a:endParaRPr>
          </a:p>
          <a:p>
            <a:pPr marL="0" algn="just" rtl="1" eaLnBrk="1" hangingPunct="1">
              <a:lnSpc>
                <a:spcPct val="150000"/>
              </a:lnSpc>
              <a:buFont typeface="Wingdings" pitchFamily="2" charset="2"/>
              <a:buNone/>
              <a:defRPr/>
            </a:pPr>
            <a:r>
              <a:rPr lang="ar-SA" sz="2400" b="1" dirty="0">
                <a:cs typeface="+mj-cs"/>
              </a:rPr>
              <a:t>تقيس هذه النسبة مقدرة المنشأة في الرقابة على التكاليف المرتبطة بالمبيعات, ويعبر عن هذه النسبة بالمعادلة التالية:</a:t>
            </a:r>
            <a:endParaRPr lang="en-US" sz="2400" b="1" dirty="0">
              <a:cs typeface="+mj-cs"/>
            </a:endParaRPr>
          </a:p>
          <a:p>
            <a:pPr marL="0" algn="just" rtl="1" eaLnBrk="1" hangingPunct="1">
              <a:lnSpc>
                <a:spcPct val="150000"/>
              </a:lnSpc>
              <a:buFont typeface="Wingdings" pitchFamily="2" charset="2"/>
              <a:buNone/>
              <a:defRPr/>
            </a:pPr>
            <a:endParaRPr lang="ar-SA" sz="2400" b="1" dirty="0">
              <a:cs typeface="+mj-cs"/>
            </a:endParaRPr>
          </a:p>
          <a:p>
            <a:pPr marL="0" algn="justLow" rtl="1" eaLnBrk="1" hangingPunct="1">
              <a:lnSpc>
                <a:spcPct val="150000"/>
              </a:lnSpc>
              <a:buFont typeface="Wingdings" pitchFamily="2" charset="2"/>
              <a:buNone/>
              <a:defRPr/>
            </a:pPr>
            <a:r>
              <a:rPr lang="ar-SA" sz="2400" b="1" dirty="0">
                <a:cs typeface="+mj-cs"/>
              </a:rPr>
              <a:t>إن الهامش في هذه الحالة يعكس الإضافة التي تحققها المنشأة بعد تغطية تكلفة البضاعة المباعة. وكلما كانت النسبة عالية فإن ذلك يدل على سلامة أداء المنشأة في تحقيق الأرباح الإجمالية. وفي المثال الذي بين أيدينا يتضح أن هامش مجمل الربح</a:t>
            </a:r>
          </a:p>
          <a:p>
            <a:pPr marL="0" algn="just" rtl="1" eaLnBrk="1" hangingPunct="1">
              <a:lnSpc>
                <a:spcPct val="150000"/>
              </a:lnSpc>
              <a:buFont typeface="Wingdings" pitchFamily="2" charset="2"/>
              <a:buNone/>
              <a:defRPr/>
            </a:pPr>
            <a:r>
              <a:rPr lang="ar-SA" sz="2400" b="1" dirty="0">
                <a:cs typeface="+mj-cs"/>
              </a:rPr>
              <a:t>                                 </a:t>
            </a:r>
            <a:endParaRPr lang="en-US" sz="2400" b="1" dirty="0">
              <a:cs typeface="+mj-cs"/>
            </a:endParaRPr>
          </a:p>
          <a:p>
            <a:pPr marL="0" algn="just" rtl="1" eaLnBrk="1" hangingPunct="1">
              <a:lnSpc>
                <a:spcPct val="150000"/>
              </a:lnSpc>
              <a:buFont typeface="Wingdings" pitchFamily="2" charset="2"/>
              <a:buNone/>
              <a:defRPr/>
            </a:pPr>
            <a:endParaRPr lang="ar-SA" sz="1050" b="1" dirty="0">
              <a:cs typeface="+mj-cs"/>
            </a:endParaRPr>
          </a:p>
          <a:p>
            <a:pPr marL="0" algn="justLow" rtl="1" eaLnBrk="1" hangingPunct="1">
              <a:lnSpc>
                <a:spcPct val="150000"/>
              </a:lnSpc>
              <a:buFont typeface="Wingdings" pitchFamily="2" charset="2"/>
              <a:buNone/>
              <a:defRPr/>
            </a:pPr>
            <a:r>
              <a:rPr lang="ar-SA" sz="2400" b="1" dirty="0">
                <a:cs typeface="+mj-cs"/>
              </a:rPr>
              <a:t>ويتضح من هذه النسبة أن المنشأة تحصل على </a:t>
            </a:r>
            <a:r>
              <a:rPr lang="en-US" sz="2400" b="1" dirty="0">
                <a:cs typeface="+mj-cs"/>
              </a:rPr>
              <a:t>0.545</a:t>
            </a:r>
            <a:r>
              <a:rPr lang="ar-SA" sz="2400" b="1" dirty="0">
                <a:cs typeface="+mj-cs"/>
              </a:rPr>
              <a:t> دج عن كل واحد </a:t>
            </a:r>
            <a:r>
              <a:rPr lang="ar-SA" sz="2200" b="1" dirty="0">
                <a:cs typeface="+mj-cs"/>
              </a:rPr>
              <a:t>دج </a:t>
            </a:r>
            <a:r>
              <a:rPr lang="ar-SA" sz="2400" b="1" dirty="0">
                <a:cs typeface="+mj-cs"/>
              </a:rPr>
              <a:t>مبيعات وذلك فى  شكل ربح إجمالي وهو أقل من متوسط الصناعة الذي يبلغ </a:t>
            </a:r>
            <a:r>
              <a:rPr lang="en-US" sz="2400" b="1" dirty="0">
                <a:cs typeface="+mj-cs"/>
              </a:rPr>
              <a:t>56</a:t>
            </a:r>
            <a:r>
              <a:rPr lang="ar-SA" sz="2400" b="1" dirty="0">
                <a:cs typeface="+mj-cs"/>
              </a:rPr>
              <a:t>%.</a:t>
            </a:r>
            <a:endParaRPr lang="en-US" sz="2400" b="1" dirty="0">
              <a:cs typeface="+mj-cs"/>
            </a:endParaRPr>
          </a:p>
        </p:txBody>
      </p:sp>
      <p:pic>
        <p:nvPicPr>
          <p:cNvPr id="76807" name="Picture 14"/>
          <p:cNvPicPr>
            <a:picLocks noChangeAspect="1" noChangeArrowheads="1"/>
          </p:cNvPicPr>
          <p:nvPr/>
        </p:nvPicPr>
        <p:blipFill>
          <a:blip r:embed="rId2" cstate="print"/>
          <a:srcRect/>
          <a:stretch>
            <a:fillRect/>
          </a:stretch>
        </p:blipFill>
        <p:spPr bwMode="auto">
          <a:xfrm>
            <a:off x="827584" y="3717032"/>
            <a:ext cx="5357833" cy="928688"/>
          </a:xfrm>
          <a:prstGeom prst="rect">
            <a:avLst/>
          </a:prstGeom>
          <a:ln>
            <a:noFill/>
          </a:ln>
          <a:effectLst>
            <a:outerShdw blurRad="292100" dist="139700" dir="2700000" algn="tl" rotWithShape="0">
              <a:srgbClr val="333333">
                <a:alpha val="65000"/>
              </a:srgbClr>
            </a:outerShdw>
          </a:effectLst>
        </p:spPr>
      </p:pic>
      <p:sp>
        <p:nvSpPr>
          <p:cNvPr id="10" name="Date Placeholder 9"/>
          <p:cNvSpPr>
            <a:spLocks noGrp="1"/>
          </p:cNvSpPr>
          <p:nvPr>
            <p:ph type="dt" sz="half" idx="10"/>
          </p:nvPr>
        </p:nvSpPr>
        <p:spPr/>
        <p:txBody>
          <a:bodyPr/>
          <a:lstStyle/>
          <a:p>
            <a:fld id="{A7DD1017-F5E6-49F6-B58E-F051DC4371D7}" type="datetime3">
              <a:rPr lang="en-US" smtClean="0"/>
              <a:t>16 January 2021</a:t>
            </a:fld>
            <a:endParaRPr lang="ar-SA"/>
          </a:p>
        </p:txBody>
      </p:sp>
      <p:sp>
        <p:nvSpPr>
          <p:cNvPr id="11" name="Footer Placeholder 10"/>
          <p:cNvSpPr>
            <a:spLocks noGrp="1"/>
          </p:cNvSpPr>
          <p:nvPr>
            <p:ph type="ftr" sz="quarter" idx="11"/>
          </p:nvPr>
        </p:nvSpPr>
        <p:spPr/>
        <p:txBody>
          <a:bodyPr/>
          <a:lstStyle/>
          <a:p>
            <a:r>
              <a:rPr lang="ar-SA"/>
              <a:t>النسب المالية                                  الأستاذ الدكتور  بوداح عبدالجليل</a:t>
            </a:r>
          </a:p>
        </p:txBody>
      </p:sp>
      <p:sp>
        <p:nvSpPr>
          <p:cNvPr id="1638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16385"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907704" y="1413112"/>
            <a:ext cx="5080564" cy="1007776"/>
          </a:xfrm>
          <a:prstGeom prst="rect">
            <a:avLst/>
          </a:prstGeom>
          <a:noFill/>
        </p:spPr>
      </p:pic>
      <p:sp>
        <p:nvSpPr>
          <p:cNvPr id="12" name="Slide Number Placeholder 11"/>
          <p:cNvSpPr>
            <a:spLocks noGrp="1"/>
          </p:cNvSpPr>
          <p:nvPr>
            <p:ph type="sldNum" sz="quarter" idx="12"/>
          </p:nvPr>
        </p:nvSpPr>
        <p:spPr/>
        <p:txBody>
          <a:bodyPr/>
          <a:lstStyle/>
          <a:p>
            <a:fld id="{0B34F065-1154-456A-91E3-76DE8E75E17B}" type="slidenum">
              <a:rPr lang="ar-SA" smtClean="0"/>
              <a:pPr/>
              <a:t>25</a:t>
            </a:fld>
            <a:endParaRPr lang="ar-SA"/>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ext Box 3"/>
          <p:cNvSpPr txBox="1">
            <a:spLocks noChangeArrowheads="1"/>
          </p:cNvSpPr>
          <p:nvPr/>
        </p:nvSpPr>
        <p:spPr bwMode="auto">
          <a:xfrm>
            <a:off x="1660525" y="722313"/>
            <a:ext cx="184150" cy="584200"/>
          </a:xfrm>
          <a:prstGeom prst="rect">
            <a:avLst/>
          </a:prstGeom>
          <a:noFill/>
          <a:ln w="9525">
            <a:noFill/>
            <a:miter lim="800000"/>
            <a:headEnd/>
            <a:tailEnd/>
          </a:ln>
        </p:spPr>
        <p:txBody>
          <a:bodyPr wrap="none">
            <a:spAutoFit/>
          </a:bodyPr>
          <a:lstStyle/>
          <a:p>
            <a:endParaRPr lang="ar-SA" sz="3200" b="1"/>
          </a:p>
        </p:txBody>
      </p:sp>
      <p:sp>
        <p:nvSpPr>
          <p:cNvPr id="88110" name="AutoShape 46"/>
          <p:cNvSpPr>
            <a:spLocks noChangeArrowheads="1"/>
          </p:cNvSpPr>
          <p:nvPr/>
        </p:nvSpPr>
        <p:spPr bwMode="ltGray">
          <a:xfrm rot="5400000">
            <a:off x="-2422526" y="1474788"/>
            <a:ext cx="4824413" cy="4770438"/>
          </a:xfrm>
          <a:custGeom>
            <a:avLst/>
            <a:gdLst>
              <a:gd name="G0" fmla="+- 10478 0 0"/>
              <a:gd name="G1" fmla="+- -11739500 0 0"/>
              <a:gd name="G2" fmla="+- 0 0 -11739500"/>
              <a:gd name="T0" fmla="*/ 0 256 1"/>
              <a:gd name="T1" fmla="*/ 180 256 1"/>
              <a:gd name="G3" fmla="+- -11739500 T0 T1"/>
              <a:gd name="T2" fmla="*/ 0 256 1"/>
              <a:gd name="T3" fmla="*/ 90 256 1"/>
              <a:gd name="G4" fmla="+- -11739500 T2 T3"/>
              <a:gd name="G5" fmla="*/ G4 2 1"/>
              <a:gd name="T4" fmla="*/ 90 256 1"/>
              <a:gd name="T5" fmla="*/ 0 256 1"/>
              <a:gd name="G6" fmla="+- -11739500 T4 T5"/>
              <a:gd name="G7" fmla="*/ G6 2 1"/>
              <a:gd name="G8" fmla="abs -1173950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10478"/>
              <a:gd name="G18" fmla="*/ 10478 1 2"/>
              <a:gd name="G19" fmla="+- G18 5400 0"/>
              <a:gd name="G20" fmla="cos G19 -11739500"/>
              <a:gd name="G21" fmla="sin G19 -11739500"/>
              <a:gd name="G22" fmla="+- G20 10800 0"/>
              <a:gd name="G23" fmla="+- G21 10800 0"/>
              <a:gd name="G24" fmla="+- 10800 0 G20"/>
              <a:gd name="G25" fmla="+- 10478 10800 0"/>
              <a:gd name="G26" fmla="?: G9 G17 G25"/>
              <a:gd name="G27" fmla="?: G9 0 21600"/>
              <a:gd name="G28" fmla="cos 10800 -11739500"/>
              <a:gd name="G29" fmla="sin 10800 -11739500"/>
              <a:gd name="G30" fmla="sin 10478 -11739500"/>
              <a:gd name="G31" fmla="+- G28 10800 0"/>
              <a:gd name="G32" fmla="+- G29 10800 0"/>
              <a:gd name="G33" fmla="+- G30 10800 0"/>
              <a:gd name="G34" fmla="?: G4 0 G31"/>
              <a:gd name="G35" fmla="?: -11739500 G34 0"/>
              <a:gd name="G36" fmla="?: G6 G35 G31"/>
              <a:gd name="G37" fmla="+- 21600 0 G36"/>
              <a:gd name="G38" fmla="?: G4 0 G33"/>
              <a:gd name="G39" fmla="?: -11739500 G38 G32"/>
              <a:gd name="G40" fmla="?: G6 G39 0"/>
              <a:gd name="G41" fmla="?: G4 G32 21600"/>
              <a:gd name="G42" fmla="?: G6 G41 G33"/>
              <a:gd name="T12" fmla="*/ 10800 w 21600"/>
              <a:gd name="T13" fmla="*/ 0 h 21600"/>
              <a:gd name="T14" fmla="*/ 162 w 21600"/>
              <a:gd name="T15" fmla="*/ 10638 h 21600"/>
              <a:gd name="T16" fmla="*/ 10800 w 21600"/>
              <a:gd name="T17" fmla="*/ 322 h 21600"/>
              <a:gd name="T18" fmla="*/ 21438 w 21600"/>
              <a:gd name="T19" fmla="*/ 10638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323" y="10641"/>
                </a:moveTo>
                <a:cubicBezTo>
                  <a:pt x="410" y="4916"/>
                  <a:pt x="5075" y="321"/>
                  <a:pt x="10800" y="322"/>
                </a:cubicBezTo>
                <a:cubicBezTo>
                  <a:pt x="16524" y="322"/>
                  <a:pt x="21189" y="4916"/>
                  <a:pt x="21276" y="10641"/>
                </a:cubicBezTo>
                <a:lnTo>
                  <a:pt x="21598" y="10636"/>
                </a:lnTo>
                <a:cubicBezTo>
                  <a:pt x="21509" y="4736"/>
                  <a:pt x="16700" y="-1"/>
                  <a:pt x="10799" y="0"/>
                </a:cubicBezTo>
                <a:cubicBezTo>
                  <a:pt x="4899" y="0"/>
                  <a:pt x="90" y="4736"/>
                  <a:pt x="1" y="10636"/>
                </a:cubicBezTo>
                <a:close/>
              </a:path>
            </a:pathLst>
          </a:custGeom>
          <a:gradFill rotWithShape="1">
            <a:gsLst>
              <a:gs pos="0">
                <a:schemeClr val="bg2">
                  <a:gamma/>
                  <a:tint val="45490"/>
                  <a:invGamma/>
                </a:schemeClr>
              </a:gs>
              <a:gs pos="50000">
                <a:schemeClr val="bg2"/>
              </a:gs>
              <a:gs pos="100000">
                <a:schemeClr val="bg2">
                  <a:gamma/>
                  <a:tint val="45490"/>
                  <a:invGamma/>
                </a:schemeClr>
              </a:gs>
            </a:gsLst>
            <a:lin ang="0" scaled="1"/>
          </a:gradFill>
          <a:ln w="9525" algn="ctr">
            <a:noFill/>
            <a:miter lim="800000"/>
            <a:headEnd/>
            <a:tailEnd/>
          </a:ln>
          <a:effectLst/>
        </p:spPr>
        <p:txBody>
          <a:bodyPr wrap="none" anchor="ctr"/>
          <a:lstStyle/>
          <a:p>
            <a:pPr>
              <a:defRPr/>
            </a:pPr>
            <a:endParaRPr lang="ar-SA" sz="3200" b="1">
              <a:cs typeface="+mn-cs"/>
            </a:endParaRPr>
          </a:p>
        </p:txBody>
      </p:sp>
      <p:sp>
        <p:nvSpPr>
          <p:cNvPr id="88111" name="AutoShape 47"/>
          <p:cNvSpPr>
            <a:spLocks noChangeArrowheads="1"/>
          </p:cNvSpPr>
          <p:nvPr/>
        </p:nvSpPr>
        <p:spPr bwMode="ltGray">
          <a:xfrm rot="5400000" flipH="1">
            <a:off x="-2016918" y="1910556"/>
            <a:ext cx="4032250" cy="3929063"/>
          </a:xfrm>
          <a:custGeom>
            <a:avLst/>
            <a:gdLst>
              <a:gd name="G0" fmla="+- 56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6"/>
              <a:gd name="G18" fmla="*/ 56 1 2"/>
              <a:gd name="G19" fmla="+- G18 5400 0"/>
              <a:gd name="G20" fmla="cos G19 11796480"/>
              <a:gd name="G21" fmla="sin G19 11796480"/>
              <a:gd name="G22" fmla="+- G20 10800 0"/>
              <a:gd name="G23" fmla="+- G21 10800 0"/>
              <a:gd name="G24" fmla="+- 10800 0 G20"/>
              <a:gd name="G25" fmla="+- 56 10800 0"/>
              <a:gd name="G26" fmla="?: G9 G17 G25"/>
              <a:gd name="G27" fmla="?: G9 0 21600"/>
              <a:gd name="G28" fmla="cos 10800 11796480"/>
              <a:gd name="G29" fmla="sin 10800 11796480"/>
              <a:gd name="G30" fmla="sin 56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5372 w 21600"/>
              <a:gd name="T15" fmla="*/ 10800 h 21600"/>
              <a:gd name="T16" fmla="*/ 10800 w 21600"/>
              <a:gd name="T17" fmla="*/ 10744 h 21600"/>
              <a:gd name="T18" fmla="*/ 16228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10744" y="10800"/>
                </a:moveTo>
                <a:cubicBezTo>
                  <a:pt x="10744" y="10769"/>
                  <a:pt x="10769" y="10744"/>
                  <a:pt x="10800" y="10744"/>
                </a:cubicBezTo>
                <a:cubicBezTo>
                  <a:pt x="10830" y="10743"/>
                  <a:pt x="10855" y="10769"/>
                  <a:pt x="10856" y="10799"/>
                </a:cubicBezTo>
                <a:lnTo>
                  <a:pt x="21600" y="10800"/>
                </a:lnTo>
                <a:cubicBezTo>
                  <a:pt x="21600" y="4835"/>
                  <a:pt x="16764" y="0"/>
                  <a:pt x="10800" y="0"/>
                </a:cubicBezTo>
                <a:cubicBezTo>
                  <a:pt x="4835" y="0"/>
                  <a:pt x="0" y="4835"/>
                  <a:pt x="0" y="10800"/>
                </a:cubicBezTo>
                <a:close/>
              </a:path>
            </a:pathLst>
          </a:custGeom>
          <a:gradFill rotWithShape="1">
            <a:gsLst>
              <a:gs pos="0">
                <a:schemeClr val="bg2">
                  <a:alpha val="56000"/>
                </a:schemeClr>
              </a:gs>
              <a:gs pos="100000">
                <a:schemeClr val="bg2">
                  <a:gamma/>
                  <a:tint val="0"/>
                  <a:invGamma/>
                  <a:alpha val="48000"/>
                </a:schemeClr>
              </a:gs>
            </a:gsLst>
            <a:lin ang="5400000" scaled="1"/>
          </a:gradFill>
          <a:ln w="0" algn="ctr">
            <a:noFill/>
            <a:miter lim="800000"/>
            <a:headEnd/>
            <a:tailEnd/>
          </a:ln>
          <a:effectLst/>
        </p:spPr>
        <p:txBody>
          <a:bodyPr wrap="none" anchor="ctr"/>
          <a:lstStyle/>
          <a:p>
            <a:pPr>
              <a:defRPr/>
            </a:pPr>
            <a:endParaRPr lang="ar-SA" sz="3200" b="1">
              <a:cs typeface="+mn-cs"/>
            </a:endParaRPr>
          </a:p>
        </p:txBody>
      </p:sp>
      <p:sp>
        <p:nvSpPr>
          <p:cNvPr id="24584" name="عنصر نائب للمحتوى 10"/>
          <p:cNvSpPr>
            <a:spLocks noGrp="1"/>
          </p:cNvSpPr>
          <p:nvPr>
            <p:ph idx="1"/>
          </p:nvPr>
        </p:nvSpPr>
        <p:spPr>
          <a:xfrm>
            <a:off x="57150" y="214291"/>
            <a:ext cx="8872568" cy="6095029"/>
          </a:xfrm>
        </p:spPr>
        <p:style>
          <a:lnRef idx="2">
            <a:schemeClr val="accent3"/>
          </a:lnRef>
          <a:fillRef idx="1">
            <a:schemeClr val="lt1"/>
          </a:fillRef>
          <a:effectRef idx="0">
            <a:schemeClr val="accent3"/>
          </a:effectRef>
          <a:fontRef idx="minor">
            <a:schemeClr val="dk1"/>
          </a:fontRef>
        </p:style>
        <p:txBody>
          <a:bodyPr>
            <a:normAutofit/>
          </a:bodyPr>
          <a:lstStyle/>
          <a:p>
            <a:pPr algn="just" rtl="1" eaLnBrk="1" hangingPunct="1">
              <a:buFont typeface="Wingdings" pitchFamily="2" charset="2"/>
              <a:buNone/>
              <a:defRPr/>
            </a:pPr>
            <a:r>
              <a:rPr lang="ar-SA" sz="4400" b="1" dirty="0">
                <a:solidFill>
                  <a:srgbClr val="FF0000"/>
                </a:solidFill>
              </a:rPr>
              <a:t> </a:t>
            </a:r>
            <a:r>
              <a:rPr lang="ar-SA" sz="3200" b="1" dirty="0">
                <a:solidFill>
                  <a:srgbClr val="FF0000"/>
                </a:solidFill>
                <a:cs typeface="Mudir MT" pitchFamily="2" charset="-78"/>
              </a:rPr>
              <a:t>   </a:t>
            </a:r>
            <a:r>
              <a:rPr lang="ar-SA" sz="3600" b="1" u="sng" dirty="0">
                <a:solidFill>
                  <a:schemeClr val="accent1"/>
                </a:solidFill>
                <a:cs typeface="+mj-cs"/>
              </a:rPr>
              <a:t>(ب) نسبة هامش ربح العمليات</a:t>
            </a:r>
            <a:endParaRPr lang="en-US" sz="3600" b="1" u="sng" dirty="0">
              <a:solidFill>
                <a:schemeClr val="accent1"/>
              </a:solidFill>
              <a:cs typeface="+mj-cs"/>
            </a:endParaRPr>
          </a:p>
          <a:p>
            <a:pPr marL="0" algn="justLow" rtl="1" eaLnBrk="1" hangingPunct="1">
              <a:lnSpc>
                <a:spcPct val="150000"/>
              </a:lnSpc>
              <a:buFont typeface="Wingdings" pitchFamily="2" charset="2"/>
              <a:buNone/>
              <a:defRPr/>
            </a:pPr>
            <a:r>
              <a:rPr lang="ar-SA" sz="2400" b="1" dirty="0">
                <a:cs typeface="+mj-cs"/>
              </a:rPr>
              <a:t>تعبر هذه النسبة عن فعالية التشغيل التي تتمتع بها المنشأة ومقدرتها في الرقابة على تكلفة البضاعة المباعة والمصاريف الإدارية والبيعية وتقاس بالمعادلة التالية :</a:t>
            </a:r>
            <a:endParaRPr lang="en-US" sz="2400" b="1" dirty="0">
              <a:cs typeface="+mj-cs"/>
            </a:endParaRPr>
          </a:p>
          <a:p>
            <a:pPr marL="0" algn="just" rtl="1" eaLnBrk="1" hangingPunct="1">
              <a:lnSpc>
                <a:spcPct val="150000"/>
              </a:lnSpc>
              <a:buFont typeface="Wingdings" pitchFamily="2" charset="2"/>
              <a:buNone/>
              <a:defRPr/>
            </a:pPr>
            <a:r>
              <a:rPr lang="ar-SA" sz="2400" b="1" dirty="0">
                <a:cs typeface="+mj-cs"/>
              </a:rPr>
              <a:t> </a:t>
            </a:r>
            <a:endParaRPr lang="en-US" sz="2400" b="1" dirty="0">
              <a:cs typeface="+mj-cs"/>
            </a:endParaRPr>
          </a:p>
          <a:p>
            <a:pPr marL="0" algn="just" rtl="1" eaLnBrk="1" hangingPunct="1">
              <a:lnSpc>
                <a:spcPct val="150000"/>
              </a:lnSpc>
              <a:buFont typeface="Wingdings" pitchFamily="2" charset="2"/>
              <a:buNone/>
              <a:defRPr/>
            </a:pPr>
            <a:endParaRPr lang="ar-SA" sz="2400" b="1" dirty="0">
              <a:cs typeface="+mj-cs"/>
            </a:endParaRPr>
          </a:p>
          <a:p>
            <a:pPr marL="0" algn="just" rtl="1" eaLnBrk="1" hangingPunct="1">
              <a:lnSpc>
                <a:spcPct val="150000"/>
              </a:lnSpc>
              <a:buFont typeface="Wingdings" pitchFamily="2" charset="2"/>
              <a:buNone/>
              <a:defRPr/>
            </a:pPr>
            <a:r>
              <a:rPr lang="ar-SA" sz="2400" b="1" dirty="0">
                <a:cs typeface="+mj-cs"/>
              </a:rPr>
              <a:t>ويتضح من المثال أن نسبةهامش ربح العمليات:</a:t>
            </a:r>
          </a:p>
          <a:p>
            <a:pPr marL="0" algn="just" rtl="1" eaLnBrk="1" hangingPunct="1">
              <a:lnSpc>
                <a:spcPct val="150000"/>
              </a:lnSpc>
              <a:buFont typeface="Wingdings" pitchFamily="2" charset="2"/>
              <a:buNone/>
              <a:defRPr/>
            </a:pPr>
            <a:endParaRPr lang="ar-SA" sz="2400" b="1" dirty="0">
              <a:cs typeface="+mj-cs"/>
            </a:endParaRPr>
          </a:p>
          <a:p>
            <a:pPr marL="0" algn="justLow" rtl="1" eaLnBrk="1" hangingPunct="1">
              <a:lnSpc>
                <a:spcPct val="150000"/>
              </a:lnSpc>
              <a:buFont typeface="Wingdings" pitchFamily="2" charset="2"/>
              <a:buNone/>
              <a:defRPr/>
            </a:pPr>
            <a:r>
              <a:rPr lang="ar-SA" sz="2400" b="1" dirty="0">
                <a:cs typeface="+mj-cs"/>
              </a:rPr>
              <a:t>ويلاحظ هنا أن هامش صافي ربح العمليات قليل جدا مقارنة بهامش الربح الإجمالي, كما أنه أقل من متوسط الصناعة البالغ </a:t>
            </a:r>
            <a:r>
              <a:rPr lang="en-US" sz="2400" b="1" dirty="0">
                <a:cs typeface="+mj-cs"/>
              </a:rPr>
              <a:t>27</a:t>
            </a:r>
            <a:r>
              <a:rPr lang="ar-SA" sz="2400" b="1" dirty="0">
                <a:cs typeface="+mj-cs"/>
              </a:rPr>
              <a:t>%. وقد يعود السبب هنا إلى ارتفاع مصاريف التشغيل وعدم فعالية الرقابة على النفقات والمصروفات الإدارية والبيعية.</a:t>
            </a:r>
            <a:endParaRPr lang="en-US" sz="2400" b="1" dirty="0">
              <a:cs typeface="+mj-cs"/>
            </a:endParaRPr>
          </a:p>
        </p:txBody>
      </p:sp>
      <p:pic>
        <p:nvPicPr>
          <p:cNvPr id="77830" name="Picture 10"/>
          <p:cNvPicPr>
            <a:picLocks noChangeAspect="1" noChangeArrowheads="1"/>
          </p:cNvPicPr>
          <p:nvPr/>
        </p:nvPicPr>
        <p:blipFill>
          <a:blip r:embed="rId2" cstate="print"/>
          <a:srcRect/>
          <a:stretch>
            <a:fillRect/>
          </a:stretch>
        </p:blipFill>
        <p:spPr bwMode="auto">
          <a:xfrm>
            <a:off x="1835696" y="1916832"/>
            <a:ext cx="4786312" cy="1143008"/>
          </a:xfrm>
          <a:prstGeom prst="rect">
            <a:avLst/>
          </a:prstGeom>
          <a:noFill/>
          <a:ln w="9525">
            <a:noFill/>
            <a:miter lim="800000"/>
            <a:headEnd/>
            <a:tailEnd/>
          </a:ln>
        </p:spPr>
      </p:pic>
      <p:pic>
        <p:nvPicPr>
          <p:cNvPr id="77831" name="Picture 12"/>
          <p:cNvPicPr>
            <a:picLocks noChangeAspect="1" noChangeArrowheads="1"/>
          </p:cNvPicPr>
          <p:nvPr/>
        </p:nvPicPr>
        <p:blipFill>
          <a:blip r:embed="rId3" cstate="print"/>
          <a:srcRect/>
          <a:stretch>
            <a:fillRect/>
          </a:stretch>
        </p:blipFill>
        <p:spPr bwMode="auto">
          <a:xfrm>
            <a:off x="755576" y="3212976"/>
            <a:ext cx="4071966" cy="781050"/>
          </a:xfrm>
          <a:prstGeom prst="rect">
            <a:avLst/>
          </a:prstGeom>
          <a:noFill/>
          <a:ln w="9525">
            <a:noFill/>
            <a:miter lim="800000"/>
            <a:headEnd/>
            <a:tailEnd/>
          </a:ln>
        </p:spPr>
      </p:pic>
      <p:sp>
        <p:nvSpPr>
          <p:cNvPr id="10" name="Date Placeholder 9"/>
          <p:cNvSpPr>
            <a:spLocks noGrp="1"/>
          </p:cNvSpPr>
          <p:nvPr>
            <p:ph type="dt" sz="half" idx="10"/>
          </p:nvPr>
        </p:nvSpPr>
        <p:spPr/>
        <p:txBody>
          <a:bodyPr/>
          <a:lstStyle/>
          <a:p>
            <a:fld id="{DFE3B8CC-262D-43CF-AD61-B3EAA82EE1D3}" type="datetime3">
              <a:rPr lang="en-US" smtClean="0"/>
              <a:t>16 January 2021</a:t>
            </a:fld>
            <a:endParaRPr lang="ar-SA"/>
          </a:p>
        </p:txBody>
      </p:sp>
      <p:sp>
        <p:nvSpPr>
          <p:cNvPr id="11" name="Footer Placeholder 10"/>
          <p:cNvSpPr>
            <a:spLocks noGrp="1"/>
          </p:cNvSpPr>
          <p:nvPr>
            <p:ph type="ftr" sz="quarter" idx="11"/>
          </p:nvPr>
        </p:nvSpPr>
        <p:spPr/>
        <p:txBody>
          <a:bodyPr/>
          <a:lstStyle/>
          <a:p>
            <a:r>
              <a:rPr lang="ar-SA"/>
              <a:t>النسب المالية                                  الأستاذ الدكتور  بوداح عبدالجليل</a:t>
            </a:r>
          </a:p>
        </p:txBody>
      </p:sp>
      <p:sp>
        <p:nvSpPr>
          <p:cNvPr id="12" name="Slide Number Placeholder 11"/>
          <p:cNvSpPr>
            <a:spLocks noGrp="1"/>
          </p:cNvSpPr>
          <p:nvPr>
            <p:ph type="sldNum" sz="quarter" idx="12"/>
          </p:nvPr>
        </p:nvSpPr>
        <p:spPr/>
        <p:txBody>
          <a:bodyPr/>
          <a:lstStyle/>
          <a:p>
            <a:fld id="{0B34F065-1154-456A-91E3-76DE8E75E17B}" type="slidenum">
              <a:rPr lang="ar-SA" smtClean="0"/>
              <a:pPr/>
              <a:t>26</a:t>
            </a:fld>
            <a:endParaRPr lang="ar-SA"/>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ext Box 3"/>
          <p:cNvSpPr txBox="1">
            <a:spLocks noChangeArrowheads="1"/>
          </p:cNvSpPr>
          <p:nvPr/>
        </p:nvSpPr>
        <p:spPr bwMode="auto">
          <a:xfrm>
            <a:off x="1660525" y="722313"/>
            <a:ext cx="184150" cy="366712"/>
          </a:xfrm>
          <a:prstGeom prst="rect">
            <a:avLst/>
          </a:prstGeom>
          <a:noFill/>
          <a:ln w="9525">
            <a:noFill/>
            <a:miter lim="800000"/>
            <a:headEnd/>
            <a:tailEnd/>
          </a:ln>
        </p:spPr>
        <p:txBody>
          <a:bodyPr wrap="none">
            <a:spAutoFit/>
          </a:bodyPr>
          <a:lstStyle/>
          <a:p>
            <a:endParaRPr lang="ar-SA"/>
          </a:p>
        </p:txBody>
      </p:sp>
      <p:sp>
        <p:nvSpPr>
          <p:cNvPr id="88110" name="AutoShape 46"/>
          <p:cNvSpPr>
            <a:spLocks noChangeArrowheads="1"/>
          </p:cNvSpPr>
          <p:nvPr/>
        </p:nvSpPr>
        <p:spPr bwMode="ltGray">
          <a:xfrm rot="5400000">
            <a:off x="-2422526" y="1474788"/>
            <a:ext cx="4824413" cy="4770438"/>
          </a:xfrm>
          <a:custGeom>
            <a:avLst/>
            <a:gdLst>
              <a:gd name="G0" fmla="+- 10478 0 0"/>
              <a:gd name="G1" fmla="+- -11739500 0 0"/>
              <a:gd name="G2" fmla="+- 0 0 -11739500"/>
              <a:gd name="T0" fmla="*/ 0 256 1"/>
              <a:gd name="T1" fmla="*/ 180 256 1"/>
              <a:gd name="G3" fmla="+- -11739500 T0 T1"/>
              <a:gd name="T2" fmla="*/ 0 256 1"/>
              <a:gd name="T3" fmla="*/ 90 256 1"/>
              <a:gd name="G4" fmla="+- -11739500 T2 T3"/>
              <a:gd name="G5" fmla="*/ G4 2 1"/>
              <a:gd name="T4" fmla="*/ 90 256 1"/>
              <a:gd name="T5" fmla="*/ 0 256 1"/>
              <a:gd name="G6" fmla="+- -11739500 T4 T5"/>
              <a:gd name="G7" fmla="*/ G6 2 1"/>
              <a:gd name="G8" fmla="abs -1173950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10478"/>
              <a:gd name="G18" fmla="*/ 10478 1 2"/>
              <a:gd name="G19" fmla="+- G18 5400 0"/>
              <a:gd name="G20" fmla="cos G19 -11739500"/>
              <a:gd name="G21" fmla="sin G19 -11739500"/>
              <a:gd name="G22" fmla="+- G20 10800 0"/>
              <a:gd name="G23" fmla="+- G21 10800 0"/>
              <a:gd name="G24" fmla="+- 10800 0 G20"/>
              <a:gd name="G25" fmla="+- 10478 10800 0"/>
              <a:gd name="G26" fmla="?: G9 G17 G25"/>
              <a:gd name="G27" fmla="?: G9 0 21600"/>
              <a:gd name="G28" fmla="cos 10800 -11739500"/>
              <a:gd name="G29" fmla="sin 10800 -11739500"/>
              <a:gd name="G30" fmla="sin 10478 -11739500"/>
              <a:gd name="G31" fmla="+- G28 10800 0"/>
              <a:gd name="G32" fmla="+- G29 10800 0"/>
              <a:gd name="G33" fmla="+- G30 10800 0"/>
              <a:gd name="G34" fmla="?: G4 0 G31"/>
              <a:gd name="G35" fmla="?: -11739500 G34 0"/>
              <a:gd name="G36" fmla="?: G6 G35 G31"/>
              <a:gd name="G37" fmla="+- 21600 0 G36"/>
              <a:gd name="G38" fmla="?: G4 0 G33"/>
              <a:gd name="G39" fmla="?: -11739500 G38 G32"/>
              <a:gd name="G40" fmla="?: G6 G39 0"/>
              <a:gd name="G41" fmla="?: G4 G32 21600"/>
              <a:gd name="G42" fmla="?: G6 G41 G33"/>
              <a:gd name="T12" fmla="*/ 10800 w 21600"/>
              <a:gd name="T13" fmla="*/ 0 h 21600"/>
              <a:gd name="T14" fmla="*/ 162 w 21600"/>
              <a:gd name="T15" fmla="*/ 10638 h 21600"/>
              <a:gd name="T16" fmla="*/ 10800 w 21600"/>
              <a:gd name="T17" fmla="*/ 322 h 21600"/>
              <a:gd name="T18" fmla="*/ 21438 w 21600"/>
              <a:gd name="T19" fmla="*/ 10638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323" y="10641"/>
                </a:moveTo>
                <a:cubicBezTo>
                  <a:pt x="410" y="4916"/>
                  <a:pt x="5075" y="321"/>
                  <a:pt x="10800" y="322"/>
                </a:cubicBezTo>
                <a:cubicBezTo>
                  <a:pt x="16524" y="322"/>
                  <a:pt x="21189" y="4916"/>
                  <a:pt x="21276" y="10641"/>
                </a:cubicBezTo>
                <a:lnTo>
                  <a:pt x="21598" y="10636"/>
                </a:lnTo>
                <a:cubicBezTo>
                  <a:pt x="21509" y="4736"/>
                  <a:pt x="16700" y="-1"/>
                  <a:pt x="10799" y="0"/>
                </a:cubicBezTo>
                <a:cubicBezTo>
                  <a:pt x="4899" y="0"/>
                  <a:pt x="90" y="4736"/>
                  <a:pt x="1" y="10636"/>
                </a:cubicBezTo>
                <a:close/>
              </a:path>
            </a:pathLst>
          </a:custGeom>
          <a:gradFill rotWithShape="1">
            <a:gsLst>
              <a:gs pos="0">
                <a:schemeClr val="bg2">
                  <a:gamma/>
                  <a:tint val="45490"/>
                  <a:invGamma/>
                </a:schemeClr>
              </a:gs>
              <a:gs pos="50000">
                <a:schemeClr val="bg2"/>
              </a:gs>
              <a:gs pos="100000">
                <a:schemeClr val="bg2">
                  <a:gamma/>
                  <a:tint val="45490"/>
                  <a:invGamma/>
                </a:schemeClr>
              </a:gs>
            </a:gsLst>
            <a:lin ang="0" scaled="1"/>
          </a:gradFill>
          <a:ln w="9525" algn="ctr">
            <a:noFill/>
            <a:miter lim="800000"/>
            <a:headEnd/>
            <a:tailEnd/>
          </a:ln>
          <a:effectLst/>
        </p:spPr>
        <p:txBody>
          <a:bodyPr wrap="none" anchor="ctr"/>
          <a:lstStyle/>
          <a:p>
            <a:pPr>
              <a:defRPr/>
            </a:pPr>
            <a:endParaRPr lang="ar-SA">
              <a:cs typeface="+mn-cs"/>
            </a:endParaRPr>
          </a:p>
        </p:txBody>
      </p:sp>
      <p:sp>
        <p:nvSpPr>
          <p:cNvPr id="88111" name="AutoShape 47"/>
          <p:cNvSpPr>
            <a:spLocks noChangeArrowheads="1"/>
          </p:cNvSpPr>
          <p:nvPr/>
        </p:nvSpPr>
        <p:spPr bwMode="ltGray">
          <a:xfrm rot="5400000" flipH="1">
            <a:off x="-2016918" y="1910556"/>
            <a:ext cx="4032250" cy="3929063"/>
          </a:xfrm>
          <a:custGeom>
            <a:avLst/>
            <a:gdLst>
              <a:gd name="G0" fmla="+- 56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6"/>
              <a:gd name="G18" fmla="*/ 56 1 2"/>
              <a:gd name="G19" fmla="+- G18 5400 0"/>
              <a:gd name="G20" fmla="cos G19 11796480"/>
              <a:gd name="G21" fmla="sin G19 11796480"/>
              <a:gd name="G22" fmla="+- G20 10800 0"/>
              <a:gd name="G23" fmla="+- G21 10800 0"/>
              <a:gd name="G24" fmla="+- 10800 0 G20"/>
              <a:gd name="G25" fmla="+- 56 10800 0"/>
              <a:gd name="G26" fmla="?: G9 G17 G25"/>
              <a:gd name="G27" fmla="?: G9 0 21600"/>
              <a:gd name="G28" fmla="cos 10800 11796480"/>
              <a:gd name="G29" fmla="sin 10800 11796480"/>
              <a:gd name="G30" fmla="sin 56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5372 w 21600"/>
              <a:gd name="T15" fmla="*/ 10800 h 21600"/>
              <a:gd name="T16" fmla="*/ 10800 w 21600"/>
              <a:gd name="T17" fmla="*/ 10744 h 21600"/>
              <a:gd name="T18" fmla="*/ 16228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10744" y="10800"/>
                </a:moveTo>
                <a:cubicBezTo>
                  <a:pt x="10744" y="10769"/>
                  <a:pt x="10769" y="10744"/>
                  <a:pt x="10800" y="10744"/>
                </a:cubicBezTo>
                <a:cubicBezTo>
                  <a:pt x="10830" y="10743"/>
                  <a:pt x="10855" y="10769"/>
                  <a:pt x="10856" y="10799"/>
                </a:cubicBezTo>
                <a:lnTo>
                  <a:pt x="21600" y="10800"/>
                </a:lnTo>
                <a:cubicBezTo>
                  <a:pt x="21600" y="4835"/>
                  <a:pt x="16764" y="0"/>
                  <a:pt x="10800" y="0"/>
                </a:cubicBezTo>
                <a:cubicBezTo>
                  <a:pt x="4835" y="0"/>
                  <a:pt x="0" y="4835"/>
                  <a:pt x="0" y="10800"/>
                </a:cubicBezTo>
                <a:close/>
              </a:path>
            </a:pathLst>
          </a:custGeom>
          <a:gradFill rotWithShape="1">
            <a:gsLst>
              <a:gs pos="0">
                <a:schemeClr val="bg2">
                  <a:alpha val="56000"/>
                </a:schemeClr>
              </a:gs>
              <a:gs pos="100000">
                <a:schemeClr val="bg2">
                  <a:gamma/>
                  <a:tint val="0"/>
                  <a:invGamma/>
                  <a:alpha val="48000"/>
                </a:schemeClr>
              </a:gs>
            </a:gsLst>
            <a:lin ang="5400000" scaled="1"/>
          </a:gradFill>
          <a:ln w="0" algn="ctr">
            <a:noFill/>
            <a:miter lim="800000"/>
            <a:headEnd/>
            <a:tailEnd/>
          </a:ln>
          <a:effectLst/>
        </p:spPr>
        <p:txBody>
          <a:bodyPr wrap="none" anchor="ctr"/>
          <a:lstStyle/>
          <a:p>
            <a:pPr>
              <a:defRPr/>
            </a:pPr>
            <a:endParaRPr lang="ar-SA">
              <a:cs typeface="+mn-cs"/>
            </a:endParaRPr>
          </a:p>
        </p:txBody>
      </p:sp>
      <p:sp>
        <p:nvSpPr>
          <p:cNvPr id="78853" name="عنصر نائب للمحتوى 10"/>
          <p:cNvSpPr>
            <a:spLocks noGrp="1"/>
          </p:cNvSpPr>
          <p:nvPr>
            <p:ph idx="1"/>
          </p:nvPr>
        </p:nvSpPr>
        <p:spPr>
          <a:xfrm>
            <a:off x="285720" y="357188"/>
            <a:ext cx="8643998" cy="5808116"/>
          </a:xfrm>
        </p:spPr>
        <p:style>
          <a:lnRef idx="2">
            <a:schemeClr val="accent3"/>
          </a:lnRef>
          <a:fillRef idx="1">
            <a:schemeClr val="lt1"/>
          </a:fillRef>
          <a:effectRef idx="0">
            <a:schemeClr val="accent3"/>
          </a:effectRef>
          <a:fontRef idx="minor">
            <a:schemeClr val="dk1"/>
          </a:fontRef>
        </p:style>
        <p:txBody>
          <a:bodyPr/>
          <a:lstStyle/>
          <a:p>
            <a:pPr marL="0" algn="r" rtl="1" eaLnBrk="1" hangingPunct="1">
              <a:buFont typeface="Wingdings" pitchFamily="2" charset="2"/>
              <a:buNone/>
            </a:pPr>
            <a:r>
              <a:rPr lang="ar-SA" sz="4400" b="1" dirty="0">
                <a:solidFill>
                  <a:srgbClr val="FF0000"/>
                </a:solidFill>
              </a:rPr>
              <a:t> </a:t>
            </a:r>
            <a:r>
              <a:rPr lang="ar-SA" sz="3200" b="1" dirty="0">
                <a:solidFill>
                  <a:srgbClr val="FF0000"/>
                </a:solidFill>
              </a:rPr>
              <a:t>  </a:t>
            </a:r>
            <a:r>
              <a:rPr lang="ar-SA" sz="3600" b="1" u="sng" dirty="0">
                <a:solidFill>
                  <a:schemeClr val="accent1"/>
                </a:solidFill>
                <a:cs typeface="+mj-cs"/>
              </a:rPr>
              <a:t>(ج) هامش صافي الربح</a:t>
            </a:r>
            <a:endParaRPr lang="en-US" sz="3200" b="1" u="sng" dirty="0">
              <a:solidFill>
                <a:schemeClr val="accent1"/>
              </a:solidFill>
              <a:cs typeface="+mj-cs"/>
            </a:endParaRPr>
          </a:p>
          <a:p>
            <a:pPr marL="0" algn="r" rtl="1" eaLnBrk="1" hangingPunct="1">
              <a:lnSpc>
                <a:spcPct val="150000"/>
              </a:lnSpc>
              <a:buFont typeface="Wingdings" pitchFamily="2" charset="2"/>
              <a:buNone/>
            </a:pPr>
            <a:r>
              <a:rPr lang="ar-SA" sz="2000" b="1" dirty="0"/>
              <a:t>تقاس هذه النسبة بالمعادلة التالية :</a:t>
            </a:r>
            <a:endParaRPr lang="en-US" sz="2000" b="1" dirty="0">
              <a:cs typeface="Majalla UI"/>
            </a:endParaRPr>
          </a:p>
          <a:p>
            <a:pPr marL="0" algn="r" rtl="1" eaLnBrk="1" hangingPunct="1">
              <a:lnSpc>
                <a:spcPct val="150000"/>
              </a:lnSpc>
              <a:buFont typeface="Wingdings" pitchFamily="2" charset="2"/>
              <a:buNone/>
            </a:pPr>
            <a:endParaRPr lang="ar-SA" sz="2000" b="1" dirty="0"/>
          </a:p>
          <a:p>
            <a:pPr marL="0" algn="justLow" rtl="1" eaLnBrk="1" hangingPunct="1">
              <a:lnSpc>
                <a:spcPct val="150000"/>
              </a:lnSpc>
              <a:buFont typeface="Wingdings" pitchFamily="2" charset="2"/>
              <a:buNone/>
            </a:pPr>
            <a:r>
              <a:rPr lang="ar-SA" sz="2000" b="1" dirty="0"/>
              <a:t>وتهدف النسبة إلى معرفة صافي الربح عن كل ريال مبيعات تحققه المنشأة بعد خصم المصاريف والنفقات المتعلقة بالإنتاج والبيع والتمويل والضرائب. ومن مثالنا يتضح أن هامش هامش صافي الربح </a:t>
            </a:r>
            <a:r>
              <a:rPr lang="en-US" sz="2000" b="1" dirty="0">
                <a:cs typeface="Majalla UI"/>
              </a:rPr>
              <a:t>    </a:t>
            </a:r>
          </a:p>
          <a:p>
            <a:pPr marL="0" algn="r" rtl="1" eaLnBrk="1" hangingPunct="1">
              <a:lnSpc>
                <a:spcPct val="150000"/>
              </a:lnSpc>
              <a:buFont typeface="Wingdings" pitchFamily="2" charset="2"/>
              <a:buNone/>
            </a:pPr>
            <a:endParaRPr lang="ar-SA" sz="1000" b="1" dirty="0"/>
          </a:p>
          <a:p>
            <a:pPr marL="0" algn="r" rtl="1" eaLnBrk="1" hangingPunct="1">
              <a:lnSpc>
                <a:spcPct val="150000"/>
              </a:lnSpc>
              <a:buFont typeface="Wingdings" pitchFamily="2" charset="2"/>
              <a:buNone/>
            </a:pPr>
            <a:endParaRPr lang="ar-SA" sz="1000" b="1" dirty="0"/>
          </a:p>
          <a:p>
            <a:pPr marL="0" algn="r" rtl="1" eaLnBrk="1" hangingPunct="1">
              <a:lnSpc>
                <a:spcPct val="150000"/>
              </a:lnSpc>
              <a:buFont typeface="Wingdings" pitchFamily="2" charset="2"/>
              <a:buNone/>
            </a:pPr>
            <a:endParaRPr lang="ar-SA" sz="1000" b="1" dirty="0"/>
          </a:p>
          <a:p>
            <a:pPr marL="0" algn="r" rtl="1" eaLnBrk="1" hangingPunct="1">
              <a:lnSpc>
                <a:spcPct val="150000"/>
              </a:lnSpc>
              <a:buFont typeface="Wingdings" pitchFamily="2" charset="2"/>
              <a:buNone/>
            </a:pPr>
            <a:endParaRPr lang="ar-SA" sz="2000" b="1" dirty="0"/>
          </a:p>
          <a:p>
            <a:pPr marL="0" algn="justLow" rtl="1" eaLnBrk="1" hangingPunct="1">
              <a:lnSpc>
                <a:spcPct val="150000"/>
              </a:lnSpc>
              <a:buFont typeface="Wingdings" pitchFamily="2" charset="2"/>
              <a:buNone/>
            </a:pPr>
            <a:r>
              <a:rPr lang="ar-SA" sz="2000" b="1" dirty="0"/>
              <a:t>فإذا علمنا أن متوسط الصناعة = </a:t>
            </a:r>
            <a:r>
              <a:rPr lang="en-US" sz="2000" b="1" dirty="0"/>
              <a:t>8</a:t>
            </a:r>
            <a:r>
              <a:rPr lang="ar-SA" sz="2000" b="1" dirty="0"/>
              <a:t>% يتضح لنا أن هامش صافي الربح للمنشأة أعلى من متوسط الصناعة وأن كل ريال مبيعات في عام </a:t>
            </a:r>
            <a:r>
              <a:rPr lang="en-US" sz="2000" b="1" dirty="0"/>
              <a:t>2013</a:t>
            </a:r>
            <a:r>
              <a:rPr lang="ar-SA" sz="2000" b="1" dirty="0"/>
              <a:t> يحقق أرباحا صافية مقدارها </a:t>
            </a:r>
            <a:r>
              <a:rPr lang="en-US" sz="2000" b="1" dirty="0">
                <a:cs typeface="Majalla UI"/>
              </a:rPr>
              <a:t>0,112 </a:t>
            </a:r>
            <a:r>
              <a:rPr lang="ar-SA" sz="2000" b="1" dirty="0"/>
              <a:t>دج . وقد يعزى السبب في ارتفاع هامش صافي الربح إلى انخفاض الفوائد والضرائب التي تدفعها المنشأة.</a:t>
            </a:r>
            <a:endParaRPr lang="en-US" sz="2000" b="1" dirty="0">
              <a:cs typeface="Majalla UI"/>
            </a:endParaRPr>
          </a:p>
        </p:txBody>
      </p:sp>
      <p:pic>
        <p:nvPicPr>
          <p:cNvPr id="78854" name="Picture 10"/>
          <p:cNvPicPr>
            <a:picLocks noChangeAspect="1" noChangeArrowheads="1"/>
          </p:cNvPicPr>
          <p:nvPr/>
        </p:nvPicPr>
        <p:blipFill>
          <a:blip r:embed="rId2" cstate="print"/>
          <a:srcRect/>
          <a:stretch>
            <a:fillRect/>
          </a:stretch>
        </p:blipFill>
        <p:spPr bwMode="auto">
          <a:xfrm>
            <a:off x="323528" y="1196752"/>
            <a:ext cx="5411300" cy="928694"/>
          </a:xfrm>
          <a:prstGeom prst="rect">
            <a:avLst/>
          </a:prstGeom>
          <a:ln>
            <a:noFill/>
          </a:ln>
          <a:effectLst>
            <a:outerShdw blurRad="292100" dist="139700" dir="2700000" algn="tl" rotWithShape="0">
              <a:srgbClr val="333333">
                <a:alpha val="65000"/>
              </a:srgbClr>
            </a:outerShdw>
          </a:effectLst>
        </p:spPr>
      </p:pic>
      <p:pic>
        <p:nvPicPr>
          <p:cNvPr id="78855" name="Picture 12"/>
          <p:cNvPicPr>
            <a:picLocks noChangeAspect="1" noChangeArrowheads="1"/>
          </p:cNvPicPr>
          <p:nvPr/>
        </p:nvPicPr>
        <p:blipFill>
          <a:blip r:embed="rId3" cstate="print"/>
          <a:srcRect/>
          <a:stretch>
            <a:fillRect/>
          </a:stretch>
        </p:blipFill>
        <p:spPr bwMode="auto">
          <a:xfrm>
            <a:off x="2285984" y="3357562"/>
            <a:ext cx="4572000" cy="857250"/>
          </a:xfrm>
          <a:prstGeom prst="rect">
            <a:avLst/>
          </a:prstGeom>
          <a:ln>
            <a:noFill/>
          </a:ln>
          <a:effectLst>
            <a:outerShdw blurRad="292100" dist="139700" dir="2700000" algn="tl" rotWithShape="0">
              <a:srgbClr val="333333">
                <a:alpha val="65000"/>
              </a:srgbClr>
            </a:outerShdw>
          </a:effectLst>
        </p:spPr>
      </p:pic>
      <p:sp>
        <p:nvSpPr>
          <p:cNvPr id="10" name="Date Placeholder 9"/>
          <p:cNvSpPr>
            <a:spLocks noGrp="1"/>
          </p:cNvSpPr>
          <p:nvPr>
            <p:ph type="dt" sz="half" idx="10"/>
          </p:nvPr>
        </p:nvSpPr>
        <p:spPr/>
        <p:txBody>
          <a:bodyPr/>
          <a:lstStyle/>
          <a:p>
            <a:fld id="{EDED9FD9-5EE5-45BE-BB13-6877FB1DCE74}" type="datetime3">
              <a:rPr lang="en-US" smtClean="0"/>
              <a:t>16 January 2021</a:t>
            </a:fld>
            <a:endParaRPr lang="ar-SA"/>
          </a:p>
        </p:txBody>
      </p:sp>
      <p:sp>
        <p:nvSpPr>
          <p:cNvPr id="11" name="Footer Placeholder 10"/>
          <p:cNvSpPr>
            <a:spLocks noGrp="1"/>
          </p:cNvSpPr>
          <p:nvPr>
            <p:ph type="ftr" sz="quarter" idx="11"/>
          </p:nvPr>
        </p:nvSpPr>
        <p:spPr/>
        <p:txBody>
          <a:bodyPr/>
          <a:lstStyle/>
          <a:p>
            <a:r>
              <a:rPr lang="ar-SA"/>
              <a:t>النسب المالية                                  الأستاذ الدكتور  بوداح عبدالجليل</a:t>
            </a:r>
          </a:p>
        </p:txBody>
      </p:sp>
      <p:sp>
        <p:nvSpPr>
          <p:cNvPr id="12" name="Slide Number Placeholder 11"/>
          <p:cNvSpPr>
            <a:spLocks noGrp="1"/>
          </p:cNvSpPr>
          <p:nvPr>
            <p:ph type="sldNum" sz="quarter" idx="12"/>
          </p:nvPr>
        </p:nvSpPr>
        <p:spPr/>
        <p:txBody>
          <a:bodyPr/>
          <a:lstStyle/>
          <a:p>
            <a:fld id="{0B34F065-1154-456A-91E3-76DE8E75E17B}" type="slidenum">
              <a:rPr lang="ar-SA" smtClean="0"/>
              <a:pPr/>
              <a:t>27</a:t>
            </a:fld>
            <a:endParaRPr lang="ar-SA"/>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ext Box 3"/>
          <p:cNvSpPr txBox="1">
            <a:spLocks noChangeArrowheads="1"/>
          </p:cNvSpPr>
          <p:nvPr/>
        </p:nvSpPr>
        <p:spPr bwMode="auto">
          <a:xfrm>
            <a:off x="1660525" y="722313"/>
            <a:ext cx="184150" cy="366712"/>
          </a:xfrm>
          <a:prstGeom prst="rect">
            <a:avLst/>
          </a:prstGeom>
          <a:noFill/>
          <a:ln w="9525">
            <a:noFill/>
            <a:miter lim="800000"/>
            <a:headEnd/>
            <a:tailEnd/>
          </a:ln>
        </p:spPr>
        <p:txBody>
          <a:bodyPr wrap="none">
            <a:spAutoFit/>
          </a:bodyPr>
          <a:lstStyle/>
          <a:p>
            <a:endParaRPr lang="ar-SA"/>
          </a:p>
        </p:txBody>
      </p:sp>
      <p:sp>
        <p:nvSpPr>
          <p:cNvPr id="88110" name="AutoShape 46"/>
          <p:cNvSpPr>
            <a:spLocks noChangeArrowheads="1"/>
          </p:cNvSpPr>
          <p:nvPr/>
        </p:nvSpPr>
        <p:spPr bwMode="ltGray">
          <a:xfrm rot="5400000">
            <a:off x="-2422526" y="1474788"/>
            <a:ext cx="4824413" cy="4770438"/>
          </a:xfrm>
          <a:custGeom>
            <a:avLst/>
            <a:gdLst>
              <a:gd name="G0" fmla="+- 10478 0 0"/>
              <a:gd name="G1" fmla="+- -11739500 0 0"/>
              <a:gd name="G2" fmla="+- 0 0 -11739500"/>
              <a:gd name="T0" fmla="*/ 0 256 1"/>
              <a:gd name="T1" fmla="*/ 180 256 1"/>
              <a:gd name="G3" fmla="+- -11739500 T0 T1"/>
              <a:gd name="T2" fmla="*/ 0 256 1"/>
              <a:gd name="T3" fmla="*/ 90 256 1"/>
              <a:gd name="G4" fmla="+- -11739500 T2 T3"/>
              <a:gd name="G5" fmla="*/ G4 2 1"/>
              <a:gd name="T4" fmla="*/ 90 256 1"/>
              <a:gd name="T5" fmla="*/ 0 256 1"/>
              <a:gd name="G6" fmla="+- -11739500 T4 T5"/>
              <a:gd name="G7" fmla="*/ G6 2 1"/>
              <a:gd name="G8" fmla="abs -1173950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10478"/>
              <a:gd name="G18" fmla="*/ 10478 1 2"/>
              <a:gd name="G19" fmla="+- G18 5400 0"/>
              <a:gd name="G20" fmla="cos G19 -11739500"/>
              <a:gd name="G21" fmla="sin G19 -11739500"/>
              <a:gd name="G22" fmla="+- G20 10800 0"/>
              <a:gd name="G23" fmla="+- G21 10800 0"/>
              <a:gd name="G24" fmla="+- 10800 0 G20"/>
              <a:gd name="G25" fmla="+- 10478 10800 0"/>
              <a:gd name="G26" fmla="?: G9 G17 G25"/>
              <a:gd name="G27" fmla="?: G9 0 21600"/>
              <a:gd name="G28" fmla="cos 10800 -11739500"/>
              <a:gd name="G29" fmla="sin 10800 -11739500"/>
              <a:gd name="G30" fmla="sin 10478 -11739500"/>
              <a:gd name="G31" fmla="+- G28 10800 0"/>
              <a:gd name="G32" fmla="+- G29 10800 0"/>
              <a:gd name="G33" fmla="+- G30 10800 0"/>
              <a:gd name="G34" fmla="?: G4 0 G31"/>
              <a:gd name="G35" fmla="?: -11739500 G34 0"/>
              <a:gd name="G36" fmla="?: G6 G35 G31"/>
              <a:gd name="G37" fmla="+- 21600 0 G36"/>
              <a:gd name="G38" fmla="?: G4 0 G33"/>
              <a:gd name="G39" fmla="?: -11739500 G38 G32"/>
              <a:gd name="G40" fmla="?: G6 G39 0"/>
              <a:gd name="G41" fmla="?: G4 G32 21600"/>
              <a:gd name="G42" fmla="?: G6 G41 G33"/>
              <a:gd name="T12" fmla="*/ 10800 w 21600"/>
              <a:gd name="T13" fmla="*/ 0 h 21600"/>
              <a:gd name="T14" fmla="*/ 162 w 21600"/>
              <a:gd name="T15" fmla="*/ 10638 h 21600"/>
              <a:gd name="T16" fmla="*/ 10800 w 21600"/>
              <a:gd name="T17" fmla="*/ 322 h 21600"/>
              <a:gd name="T18" fmla="*/ 21438 w 21600"/>
              <a:gd name="T19" fmla="*/ 10638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323" y="10641"/>
                </a:moveTo>
                <a:cubicBezTo>
                  <a:pt x="410" y="4916"/>
                  <a:pt x="5075" y="321"/>
                  <a:pt x="10800" y="322"/>
                </a:cubicBezTo>
                <a:cubicBezTo>
                  <a:pt x="16524" y="322"/>
                  <a:pt x="21189" y="4916"/>
                  <a:pt x="21276" y="10641"/>
                </a:cubicBezTo>
                <a:lnTo>
                  <a:pt x="21598" y="10636"/>
                </a:lnTo>
                <a:cubicBezTo>
                  <a:pt x="21509" y="4736"/>
                  <a:pt x="16700" y="-1"/>
                  <a:pt x="10799" y="0"/>
                </a:cubicBezTo>
                <a:cubicBezTo>
                  <a:pt x="4899" y="0"/>
                  <a:pt x="90" y="4736"/>
                  <a:pt x="1" y="10636"/>
                </a:cubicBezTo>
                <a:close/>
              </a:path>
            </a:pathLst>
          </a:custGeom>
          <a:gradFill rotWithShape="1">
            <a:gsLst>
              <a:gs pos="0">
                <a:schemeClr val="bg2">
                  <a:gamma/>
                  <a:tint val="45490"/>
                  <a:invGamma/>
                </a:schemeClr>
              </a:gs>
              <a:gs pos="50000">
                <a:schemeClr val="bg2"/>
              </a:gs>
              <a:gs pos="100000">
                <a:schemeClr val="bg2">
                  <a:gamma/>
                  <a:tint val="45490"/>
                  <a:invGamma/>
                </a:schemeClr>
              </a:gs>
            </a:gsLst>
            <a:lin ang="0" scaled="1"/>
          </a:gradFill>
          <a:ln w="9525" algn="ctr">
            <a:noFill/>
            <a:miter lim="800000"/>
            <a:headEnd/>
            <a:tailEnd/>
          </a:ln>
          <a:effectLst/>
        </p:spPr>
        <p:txBody>
          <a:bodyPr wrap="none" anchor="ctr"/>
          <a:lstStyle/>
          <a:p>
            <a:pPr>
              <a:defRPr/>
            </a:pPr>
            <a:endParaRPr lang="ar-SA">
              <a:cs typeface="+mn-cs"/>
            </a:endParaRPr>
          </a:p>
        </p:txBody>
      </p:sp>
      <p:sp>
        <p:nvSpPr>
          <p:cNvPr id="88111" name="AutoShape 47"/>
          <p:cNvSpPr>
            <a:spLocks noChangeArrowheads="1"/>
          </p:cNvSpPr>
          <p:nvPr/>
        </p:nvSpPr>
        <p:spPr bwMode="ltGray">
          <a:xfrm rot="5400000" flipH="1">
            <a:off x="-2016918" y="1910556"/>
            <a:ext cx="4032250" cy="3929063"/>
          </a:xfrm>
          <a:custGeom>
            <a:avLst/>
            <a:gdLst>
              <a:gd name="G0" fmla="+- 56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6"/>
              <a:gd name="G18" fmla="*/ 56 1 2"/>
              <a:gd name="G19" fmla="+- G18 5400 0"/>
              <a:gd name="G20" fmla="cos G19 11796480"/>
              <a:gd name="G21" fmla="sin G19 11796480"/>
              <a:gd name="G22" fmla="+- G20 10800 0"/>
              <a:gd name="G23" fmla="+- G21 10800 0"/>
              <a:gd name="G24" fmla="+- 10800 0 G20"/>
              <a:gd name="G25" fmla="+- 56 10800 0"/>
              <a:gd name="G26" fmla="?: G9 G17 G25"/>
              <a:gd name="G27" fmla="?: G9 0 21600"/>
              <a:gd name="G28" fmla="cos 10800 11796480"/>
              <a:gd name="G29" fmla="sin 10800 11796480"/>
              <a:gd name="G30" fmla="sin 56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5372 w 21600"/>
              <a:gd name="T15" fmla="*/ 10800 h 21600"/>
              <a:gd name="T16" fmla="*/ 10800 w 21600"/>
              <a:gd name="T17" fmla="*/ 10744 h 21600"/>
              <a:gd name="T18" fmla="*/ 16228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10744" y="10800"/>
                </a:moveTo>
                <a:cubicBezTo>
                  <a:pt x="10744" y="10769"/>
                  <a:pt x="10769" y="10744"/>
                  <a:pt x="10800" y="10744"/>
                </a:cubicBezTo>
                <a:cubicBezTo>
                  <a:pt x="10830" y="10743"/>
                  <a:pt x="10855" y="10769"/>
                  <a:pt x="10856" y="10799"/>
                </a:cubicBezTo>
                <a:lnTo>
                  <a:pt x="21600" y="10800"/>
                </a:lnTo>
                <a:cubicBezTo>
                  <a:pt x="21600" y="4835"/>
                  <a:pt x="16764" y="0"/>
                  <a:pt x="10800" y="0"/>
                </a:cubicBezTo>
                <a:cubicBezTo>
                  <a:pt x="4835" y="0"/>
                  <a:pt x="0" y="4835"/>
                  <a:pt x="0" y="10800"/>
                </a:cubicBezTo>
                <a:close/>
              </a:path>
            </a:pathLst>
          </a:custGeom>
          <a:gradFill rotWithShape="1">
            <a:gsLst>
              <a:gs pos="0">
                <a:schemeClr val="bg2">
                  <a:alpha val="56000"/>
                </a:schemeClr>
              </a:gs>
              <a:gs pos="100000">
                <a:schemeClr val="bg2">
                  <a:gamma/>
                  <a:tint val="0"/>
                  <a:invGamma/>
                  <a:alpha val="48000"/>
                </a:schemeClr>
              </a:gs>
            </a:gsLst>
            <a:lin ang="5400000" scaled="1"/>
          </a:gradFill>
          <a:ln w="0" algn="ctr">
            <a:noFill/>
            <a:miter lim="800000"/>
            <a:headEnd/>
            <a:tailEnd/>
          </a:ln>
          <a:effectLst/>
        </p:spPr>
        <p:txBody>
          <a:bodyPr wrap="none" anchor="ctr"/>
          <a:lstStyle/>
          <a:p>
            <a:pPr>
              <a:defRPr/>
            </a:pPr>
            <a:endParaRPr lang="ar-SA">
              <a:cs typeface="+mn-cs"/>
            </a:endParaRPr>
          </a:p>
        </p:txBody>
      </p:sp>
      <p:sp>
        <p:nvSpPr>
          <p:cNvPr id="26632" name="عنصر نائب للمحتوى 10"/>
          <p:cNvSpPr>
            <a:spLocks noGrp="1"/>
          </p:cNvSpPr>
          <p:nvPr>
            <p:ph idx="1"/>
          </p:nvPr>
        </p:nvSpPr>
        <p:spPr>
          <a:xfrm>
            <a:off x="57150" y="357188"/>
            <a:ext cx="8872568" cy="5736108"/>
          </a:xfrm>
        </p:spPr>
        <p:style>
          <a:lnRef idx="2">
            <a:schemeClr val="accent3"/>
          </a:lnRef>
          <a:fillRef idx="1">
            <a:schemeClr val="lt1"/>
          </a:fillRef>
          <a:effectRef idx="0">
            <a:schemeClr val="accent3"/>
          </a:effectRef>
          <a:fontRef idx="minor">
            <a:schemeClr val="dk1"/>
          </a:fontRef>
        </p:style>
        <p:txBody>
          <a:bodyPr>
            <a:normAutofit/>
          </a:bodyPr>
          <a:lstStyle/>
          <a:p>
            <a:pPr algn="r" rtl="1" eaLnBrk="1" hangingPunct="1">
              <a:lnSpc>
                <a:spcPct val="150000"/>
              </a:lnSpc>
              <a:buFont typeface="Wingdings" pitchFamily="2" charset="2"/>
              <a:buNone/>
              <a:defRPr/>
            </a:pPr>
            <a:r>
              <a:rPr lang="ar-SA" sz="2000" b="1" dirty="0">
                <a:solidFill>
                  <a:srgbClr val="C00000"/>
                </a:solidFill>
                <a:cs typeface="Mudir MT" pitchFamily="2" charset="-78"/>
              </a:rPr>
              <a:t> </a:t>
            </a:r>
            <a:r>
              <a:rPr lang="ar-SA" sz="3600" b="1" dirty="0">
                <a:solidFill>
                  <a:srgbClr val="C00000"/>
                </a:solidFill>
                <a:cs typeface="Mudir MT" pitchFamily="2" charset="-78"/>
              </a:rPr>
              <a:t> </a:t>
            </a:r>
            <a:r>
              <a:rPr lang="ar-SA" sz="3600" b="1" u="sng" dirty="0">
                <a:solidFill>
                  <a:schemeClr val="accent1"/>
                </a:solidFill>
                <a:latin typeface="Traditional Arabic" pitchFamily="2" charset="-78"/>
                <a:cs typeface="Traditional Arabic" pitchFamily="2" charset="-78"/>
              </a:rPr>
              <a:t>(د) القوة الإيرادية</a:t>
            </a:r>
            <a:endParaRPr lang="en-US" sz="3600" b="1" u="sng" dirty="0">
              <a:solidFill>
                <a:schemeClr val="accent1"/>
              </a:solidFill>
              <a:latin typeface="Traditional Arabic" pitchFamily="2" charset="-78"/>
              <a:cs typeface="Traditional Arabic" pitchFamily="2" charset="-78"/>
            </a:endParaRPr>
          </a:p>
          <a:p>
            <a:pPr marL="0" algn="justLow" rtl="1" eaLnBrk="1" hangingPunct="1">
              <a:lnSpc>
                <a:spcPct val="150000"/>
              </a:lnSpc>
              <a:buFont typeface="Wingdings" pitchFamily="2" charset="2"/>
              <a:buNone/>
              <a:defRPr/>
            </a:pPr>
            <a:r>
              <a:rPr lang="ar-SA" sz="1800" b="1" dirty="0"/>
              <a:t>تعبر هذه النسبة عن معدل العائد الذي تحصل عليه المنشأة من الأصول المشاركة في العمليات وتحسب بالمعادلة التالية :</a:t>
            </a:r>
            <a:endParaRPr lang="en-US" sz="1800" b="1" dirty="0"/>
          </a:p>
          <a:p>
            <a:pPr marL="0" algn="r" rtl="1" eaLnBrk="1" hangingPunct="1">
              <a:lnSpc>
                <a:spcPct val="150000"/>
              </a:lnSpc>
              <a:buFont typeface="Wingdings" pitchFamily="2" charset="2"/>
              <a:buNone/>
              <a:defRPr/>
            </a:pPr>
            <a:endParaRPr lang="en-US" sz="1800" b="1" dirty="0"/>
          </a:p>
          <a:p>
            <a:pPr marL="0" algn="r" rtl="1" eaLnBrk="1" hangingPunct="1">
              <a:lnSpc>
                <a:spcPct val="150000"/>
              </a:lnSpc>
              <a:buFont typeface="Wingdings" pitchFamily="2" charset="2"/>
              <a:buNone/>
              <a:defRPr/>
            </a:pPr>
            <a:endParaRPr lang="ar-SA" sz="1800" b="1" dirty="0"/>
          </a:p>
          <a:p>
            <a:pPr marL="0" algn="justLow" rtl="1" eaLnBrk="1" hangingPunct="1">
              <a:lnSpc>
                <a:spcPct val="150000"/>
              </a:lnSpc>
              <a:buFont typeface="Wingdings" pitchFamily="2" charset="2"/>
              <a:buNone/>
              <a:defRPr/>
            </a:pPr>
            <a:r>
              <a:rPr lang="ar-SA" sz="1800" b="1" dirty="0"/>
              <a:t>تضم الأصول المشاركة في العمليات جميع الأصول مع استبعاد الأصول غير الملموسة كالشهرة, والأصول المؤجرة للغير, والأصول التي تمثل استثمارات فرعية لا ترتبط بعمليات المنشأة كالاستثمار في الأوراق المالية. كما يستبعد من الدخل أرباح الأوراق المالية وفوائد القروض. ويأتي الخصم لعدة اعتبارات, منها التعرف على العائد على الأصول </a:t>
            </a:r>
            <a:r>
              <a:rPr lang="ar-SA" sz="1800" b="1" dirty="0" err="1"/>
              <a:t>الحقيقية</a:t>
            </a:r>
            <a:r>
              <a:rPr lang="ar-SA" sz="1800" b="1" dirty="0"/>
              <a:t> وصعوبة قياس الأصول غير الملموسة, وكذلك حياتها الاقتصادية. ومن المثال نجد أن نسبة القوة الإيرادية لشركة الروابي بعد استبعاد الأوراق المالية من مجموع الأصول هي:</a:t>
            </a:r>
            <a:endParaRPr lang="en-US" sz="1800" b="1" dirty="0"/>
          </a:p>
          <a:p>
            <a:pPr marL="0" algn="r" rtl="1" eaLnBrk="1" hangingPunct="1">
              <a:lnSpc>
                <a:spcPct val="150000"/>
              </a:lnSpc>
              <a:buFont typeface="Wingdings" pitchFamily="2" charset="2"/>
              <a:buNone/>
              <a:defRPr/>
            </a:pPr>
            <a:endParaRPr lang="ar-SA" sz="1800" b="1" dirty="0"/>
          </a:p>
          <a:p>
            <a:pPr marL="0" algn="r" rtl="1" eaLnBrk="1" hangingPunct="1">
              <a:lnSpc>
                <a:spcPct val="150000"/>
              </a:lnSpc>
              <a:buFont typeface="Wingdings" pitchFamily="2" charset="2"/>
              <a:buNone/>
              <a:defRPr/>
            </a:pPr>
            <a:endParaRPr lang="ar-SA" sz="1800" b="1" dirty="0"/>
          </a:p>
          <a:p>
            <a:pPr marL="0" algn="r" rtl="1" eaLnBrk="1" hangingPunct="1">
              <a:lnSpc>
                <a:spcPct val="150000"/>
              </a:lnSpc>
              <a:buFont typeface="Wingdings" pitchFamily="2" charset="2"/>
              <a:buNone/>
              <a:defRPr/>
            </a:pPr>
            <a:r>
              <a:rPr lang="ar-SA" sz="1800" b="1" dirty="0"/>
              <a:t>وهي أقل من متوسط الصناعة التي تبلغ </a:t>
            </a:r>
            <a:r>
              <a:rPr lang="en-US" sz="1800" b="1" dirty="0"/>
              <a:t>30</a:t>
            </a:r>
            <a:r>
              <a:rPr lang="ar-SA" sz="1800" b="1" dirty="0"/>
              <a:t>%.</a:t>
            </a:r>
            <a:endParaRPr lang="en-US" sz="1800" b="1" dirty="0"/>
          </a:p>
          <a:p>
            <a:pPr marL="0" algn="r" rtl="1" eaLnBrk="1" hangingPunct="1">
              <a:lnSpc>
                <a:spcPct val="150000"/>
              </a:lnSpc>
              <a:buFont typeface="Wingdings" pitchFamily="2" charset="2"/>
              <a:buNone/>
              <a:defRPr/>
            </a:pPr>
            <a:endParaRPr lang="en-US" sz="1800" b="1" dirty="0"/>
          </a:p>
        </p:txBody>
      </p:sp>
      <p:pic>
        <p:nvPicPr>
          <p:cNvPr id="79878" name="Picture 10"/>
          <p:cNvPicPr>
            <a:picLocks noChangeAspect="1" noChangeArrowheads="1"/>
          </p:cNvPicPr>
          <p:nvPr/>
        </p:nvPicPr>
        <p:blipFill>
          <a:blip r:embed="rId2" cstate="print"/>
          <a:srcRect/>
          <a:stretch>
            <a:fillRect/>
          </a:stretch>
        </p:blipFill>
        <p:spPr bwMode="auto">
          <a:xfrm>
            <a:off x="1619672" y="1628800"/>
            <a:ext cx="5096141" cy="868660"/>
          </a:xfrm>
          <a:prstGeom prst="rect">
            <a:avLst/>
          </a:prstGeom>
          <a:noFill/>
          <a:ln w="9525">
            <a:noFill/>
            <a:miter lim="800000"/>
            <a:headEnd/>
            <a:tailEnd/>
          </a:ln>
        </p:spPr>
      </p:pic>
      <p:pic>
        <p:nvPicPr>
          <p:cNvPr id="79879" name="Picture 12"/>
          <p:cNvPicPr>
            <a:picLocks noChangeAspect="1" noChangeArrowheads="1"/>
          </p:cNvPicPr>
          <p:nvPr/>
        </p:nvPicPr>
        <p:blipFill>
          <a:blip r:embed="rId3" cstate="print"/>
          <a:srcRect/>
          <a:stretch>
            <a:fillRect/>
          </a:stretch>
        </p:blipFill>
        <p:spPr bwMode="auto">
          <a:xfrm>
            <a:off x="467544" y="4725144"/>
            <a:ext cx="4214813" cy="1000125"/>
          </a:xfrm>
          <a:prstGeom prst="rect">
            <a:avLst/>
          </a:prstGeom>
          <a:noFill/>
          <a:ln w="9525">
            <a:noFill/>
            <a:miter lim="800000"/>
            <a:headEnd/>
            <a:tailEnd/>
          </a:ln>
        </p:spPr>
      </p:pic>
      <p:sp>
        <p:nvSpPr>
          <p:cNvPr id="10" name="Date Placeholder 9"/>
          <p:cNvSpPr>
            <a:spLocks noGrp="1"/>
          </p:cNvSpPr>
          <p:nvPr>
            <p:ph type="dt" sz="half" idx="10"/>
          </p:nvPr>
        </p:nvSpPr>
        <p:spPr/>
        <p:txBody>
          <a:bodyPr/>
          <a:lstStyle/>
          <a:p>
            <a:fld id="{42DC574C-2B5A-4DF4-BB2D-9EA71603E93F}" type="datetime3">
              <a:rPr lang="en-US" smtClean="0"/>
              <a:t>16 January 2021</a:t>
            </a:fld>
            <a:endParaRPr lang="ar-SA"/>
          </a:p>
        </p:txBody>
      </p:sp>
      <p:sp>
        <p:nvSpPr>
          <p:cNvPr id="11" name="Footer Placeholder 10"/>
          <p:cNvSpPr>
            <a:spLocks noGrp="1"/>
          </p:cNvSpPr>
          <p:nvPr>
            <p:ph type="ftr" sz="quarter" idx="11"/>
          </p:nvPr>
        </p:nvSpPr>
        <p:spPr/>
        <p:txBody>
          <a:bodyPr/>
          <a:lstStyle/>
          <a:p>
            <a:r>
              <a:rPr lang="ar-SA"/>
              <a:t>النسب المالية                                  الأستاذ الدكتور  بوداح عبدالجليل</a:t>
            </a:r>
          </a:p>
        </p:txBody>
      </p:sp>
      <p:sp>
        <p:nvSpPr>
          <p:cNvPr id="12" name="Slide Number Placeholder 11"/>
          <p:cNvSpPr>
            <a:spLocks noGrp="1"/>
          </p:cNvSpPr>
          <p:nvPr>
            <p:ph type="sldNum" sz="quarter" idx="12"/>
          </p:nvPr>
        </p:nvSpPr>
        <p:spPr/>
        <p:txBody>
          <a:bodyPr/>
          <a:lstStyle/>
          <a:p>
            <a:fld id="{0B34F065-1154-456A-91E3-76DE8E75E17B}" type="slidenum">
              <a:rPr lang="ar-SA" smtClean="0"/>
              <a:pPr/>
              <a:t>28</a:t>
            </a:fld>
            <a:endParaRPr lang="ar-SA"/>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ext Box 3"/>
          <p:cNvSpPr txBox="1">
            <a:spLocks noChangeArrowheads="1"/>
          </p:cNvSpPr>
          <p:nvPr/>
        </p:nvSpPr>
        <p:spPr bwMode="auto">
          <a:xfrm>
            <a:off x="1660525" y="722313"/>
            <a:ext cx="184150" cy="584200"/>
          </a:xfrm>
          <a:prstGeom prst="rect">
            <a:avLst/>
          </a:prstGeom>
          <a:noFill/>
          <a:ln w="9525">
            <a:noFill/>
            <a:miter lim="800000"/>
            <a:headEnd/>
            <a:tailEnd/>
          </a:ln>
        </p:spPr>
        <p:txBody>
          <a:bodyPr wrap="none">
            <a:spAutoFit/>
          </a:bodyPr>
          <a:lstStyle/>
          <a:p>
            <a:pPr algn="r" rtl="1"/>
            <a:endParaRPr lang="ar-SA" sz="3200" b="1"/>
          </a:p>
        </p:txBody>
      </p:sp>
      <p:sp>
        <p:nvSpPr>
          <p:cNvPr id="88110" name="AutoShape 46"/>
          <p:cNvSpPr>
            <a:spLocks noChangeArrowheads="1"/>
          </p:cNvSpPr>
          <p:nvPr/>
        </p:nvSpPr>
        <p:spPr bwMode="ltGray">
          <a:xfrm rot="5400000">
            <a:off x="-2422526" y="1474788"/>
            <a:ext cx="4824413" cy="4770438"/>
          </a:xfrm>
          <a:custGeom>
            <a:avLst/>
            <a:gdLst>
              <a:gd name="G0" fmla="+- 10478 0 0"/>
              <a:gd name="G1" fmla="+- -11739500 0 0"/>
              <a:gd name="G2" fmla="+- 0 0 -11739500"/>
              <a:gd name="T0" fmla="*/ 0 256 1"/>
              <a:gd name="T1" fmla="*/ 180 256 1"/>
              <a:gd name="G3" fmla="+- -11739500 T0 T1"/>
              <a:gd name="T2" fmla="*/ 0 256 1"/>
              <a:gd name="T3" fmla="*/ 90 256 1"/>
              <a:gd name="G4" fmla="+- -11739500 T2 T3"/>
              <a:gd name="G5" fmla="*/ G4 2 1"/>
              <a:gd name="T4" fmla="*/ 90 256 1"/>
              <a:gd name="T5" fmla="*/ 0 256 1"/>
              <a:gd name="G6" fmla="+- -11739500 T4 T5"/>
              <a:gd name="G7" fmla="*/ G6 2 1"/>
              <a:gd name="G8" fmla="abs -1173950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10478"/>
              <a:gd name="G18" fmla="*/ 10478 1 2"/>
              <a:gd name="G19" fmla="+- G18 5400 0"/>
              <a:gd name="G20" fmla="cos G19 -11739500"/>
              <a:gd name="G21" fmla="sin G19 -11739500"/>
              <a:gd name="G22" fmla="+- G20 10800 0"/>
              <a:gd name="G23" fmla="+- G21 10800 0"/>
              <a:gd name="G24" fmla="+- 10800 0 G20"/>
              <a:gd name="G25" fmla="+- 10478 10800 0"/>
              <a:gd name="G26" fmla="?: G9 G17 G25"/>
              <a:gd name="G27" fmla="?: G9 0 21600"/>
              <a:gd name="G28" fmla="cos 10800 -11739500"/>
              <a:gd name="G29" fmla="sin 10800 -11739500"/>
              <a:gd name="G30" fmla="sin 10478 -11739500"/>
              <a:gd name="G31" fmla="+- G28 10800 0"/>
              <a:gd name="G32" fmla="+- G29 10800 0"/>
              <a:gd name="G33" fmla="+- G30 10800 0"/>
              <a:gd name="G34" fmla="?: G4 0 G31"/>
              <a:gd name="G35" fmla="?: -11739500 G34 0"/>
              <a:gd name="G36" fmla="?: G6 G35 G31"/>
              <a:gd name="G37" fmla="+- 21600 0 G36"/>
              <a:gd name="G38" fmla="?: G4 0 G33"/>
              <a:gd name="G39" fmla="?: -11739500 G38 G32"/>
              <a:gd name="G40" fmla="?: G6 G39 0"/>
              <a:gd name="G41" fmla="?: G4 G32 21600"/>
              <a:gd name="G42" fmla="?: G6 G41 G33"/>
              <a:gd name="T12" fmla="*/ 10800 w 21600"/>
              <a:gd name="T13" fmla="*/ 0 h 21600"/>
              <a:gd name="T14" fmla="*/ 162 w 21600"/>
              <a:gd name="T15" fmla="*/ 10638 h 21600"/>
              <a:gd name="T16" fmla="*/ 10800 w 21600"/>
              <a:gd name="T17" fmla="*/ 322 h 21600"/>
              <a:gd name="T18" fmla="*/ 21438 w 21600"/>
              <a:gd name="T19" fmla="*/ 10638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323" y="10641"/>
                </a:moveTo>
                <a:cubicBezTo>
                  <a:pt x="410" y="4916"/>
                  <a:pt x="5075" y="321"/>
                  <a:pt x="10800" y="322"/>
                </a:cubicBezTo>
                <a:cubicBezTo>
                  <a:pt x="16524" y="322"/>
                  <a:pt x="21189" y="4916"/>
                  <a:pt x="21276" y="10641"/>
                </a:cubicBezTo>
                <a:lnTo>
                  <a:pt x="21598" y="10636"/>
                </a:lnTo>
                <a:cubicBezTo>
                  <a:pt x="21509" y="4736"/>
                  <a:pt x="16700" y="-1"/>
                  <a:pt x="10799" y="0"/>
                </a:cubicBezTo>
                <a:cubicBezTo>
                  <a:pt x="4899" y="0"/>
                  <a:pt x="90" y="4736"/>
                  <a:pt x="1" y="10636"/>
                </a:cubicBezTo>
                <a:close/>
              </a:path>
            </a:pathLst>
          </a:custGeom>
          <a:gradFill rotWithShape="1">
            <a:gsLst>
              <a:gs pos="0">
                <a:schemeClr val="bg2">
                  <a:gamma/>
                  <a:tint val="45490"/>
                  <a:invGamma/>
                </a:schemeClr>
              </a:gs>
              <a:gs pos="50000">
                <a:schemeClr val="bg2"/>
              </a:gs>
              <a:gs pos="100000">
                <a:schemeClr val="bg2">
                  <a:gamma/>
                  <a:tint val="45490"/>
                  <a:invGamma/>
                </a:schemeClr>
              </a:gs>
            </a:gsLst>
            <a:lin ang="0" scaled="1"/>
          </a:gradFill>
          <a:ln w="9525" algn="ctr">
            <a:noFill/>
            <a:miter lim="800000"/>
            <a:headEnd/>
            <a:tailEnd/>
          </a:ln>
          <a:effectLst/>
        </p:spPr>
        <p:txBody>
          <a:bodyPr wrap="none" anchor="ctr"/>
          <a:lstStyle/>
          <a:p>
            <a:pPr algn="r" rtl="1">
              <a:defRPr/>
            </a:pPr>
            <a:endParaRPr lang="ar-SA" sz="3200" b="1">
              <a:cs typeface="+mn-cs"/>
            </a:endParaRPr>
          </a:p>
        </p:txBody>
      </p:sp>
      <p:sp>
        <p:nvSpPr>
          <p:cNvPr id="88111" name="AutoShape 47"/>
          <p:cNvSpPr>
            <a:spLocks noChangeArrowheads="1"/>
          </p:cNvSpPr>
          <p:nvPr/>
        </p:nvSpPr>
        <p:spPr bwMode="ltGray">
          <a:xfrm rot="5400000" flipH="1">
            <a:off x="-2016918" y="1910556"/>
            <a:ext cx="4032250" cy="3929063"/>
          </a:xfrm>
          <a:custGeom>
            <a:avLst/>
            <a:gdLst>
              <a:gd name="G0" fmla="+- 56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6"/>
              <a:gd name="G18" fmla="*/ 56 1 2"/>
              <a:gd name="G19" fmla="+- G18 5400 0"/>
              <a:gd name="G20" fmla="cos G19 11796480"/>
              <a:gd name="G21" fmla="sin G19 11796480"/>
              <a:gd name="G22" fmla="+- G20 10800 0"/>
              <a:gd name="G23" fmla="+- G21 10800 0"/>
              <a:gd name="G24" fmla="+- 10800 0 G20"/>
              <a:gd name="G25" fmla="+- 56 10800 0"/>
              <a:gd name="G26" fmla="?: G9 G17 G25"/>
              <a:gd name="G27" fmla="?: G9 0 21600"/>
              <a:gd name="G28" fmla="cos 10800 11796480"/>
              <a:gd name="G29" fmla="sin 10800 11796480"/>
              <a:gd name="G30" fmla="sin 56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5372 w 21600"/>
              <a:gd name="T15" fmla="*/ 10800 h 21600"/>
              <a:gd name="T16" fmla="*/ 10800 w 21600"/>
              <a:gd name="T17" fmla="*/ 10744 h 21600"/>
              <a:gd name="T18" fmla="*/ 16228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10744" y="10800"/>
                </a:moveTo>
                <a:cubicBezTo>
                  <a:pt x="10744" y="10769"/>
                  <a:pt x="10769" y="10744"/>
                  <a:pt x="10800" y="10744"/>
                </a:cubicBezTo>
                <a:cubicBezTo>
                  <a:pt x="10830" y="10743"/>
                  <a:pt x="10855" y="10769"/>
                  <a:pt x="10856" y="10799"/>
                </a:cubicBezTo>
                <a:lnTo>
                  <a:pt x="21600" y="10800"/>
                </a:lnTo>
                <a:cubicBezTo>
                  <a:pt x="21600" y="4835"/>
                  <a:pt x="16764" y="0"/>
                  <a:pt x="10800" y="0"/>
                </a:cubicBezTo>
                <a:cubicBezTo>
                  <a:pt x="4835" y="0"/>
                  <a:pt x="0" y="4835"/>
                  <a:pt x="0" y="10800"/>
                </a:cubicBezTo>
                <a:close/>
              </a:path>
            </a:pathLst>
          </a:custGeom>
          <a:gradFill rotWithShape="1">
            <a:gsLst>
              <a:gs pos="0">
                <a:schemeClr val="bg2">
                  <a:alpha val="56000"/>
                </a:schemeClr>
              </a:gs>
              <a:gs pos="100000">
                <a:schemeClr val="bg2">
                  <a:gamma/>
                  <a:tint val="0"/>
                  <a:invGamma/>
                  <a:alpha val="48000"/>
                </a:schemeClr>
              </a:gs>
            </a:gsLst>
            <a:lin ang="5400000" scaled="1"/>
          </a:gradFill>
          <a:ln w="0" algn="ctr">
            <a:noFill/>
            <a:miter lim="800000"/>
            <a:headEnd/>
            <a:tailEnd/>
          </a:ln>
          <a:effectLst/>
        </p:spPr>
        <p:txBody>
          <a:bodyPr wrap="none" anchor="ctr"/>
          <a:lstStyle/>
          <a:p>
            <a:pPr algn="r" rtl="1">
              <a:defRPr/>
            </a:pPr>
            <a:endParaRPr lang="ar-SA" sz="3200" b="1">
              <a:cs typeface="+mn-cs"/>
            </a:endParaRPr>
          </a:p>
        </p:txBody>
      </p:sp>
      <p:sp>
        <p:nvSpPr>
          <p:cNvPr id="80901" name="عنصر نائب للمحتوى 10"/>
          <p:cNvSpPr>
            <a:spLocks noGrp="1"/>
          </p:cNvSpPr>
          <p:nvPr>
            <p:ph idx="1"/>
          </p:nvPr>
        </p:nvSpPr>
        <p:spPr>
          <a:xfrm>
            <a:off x="128588" y="428625"/>
            <a:ext cx="8729662" cy="6000750"/>
          </a:xfrm>
        </p:spPr>
        <p:style>
          <a:lnRef idx="2">
            <a:schemeClr val="accent3"/>
          </a:lnRef>
          <a:fillRef idx="1">
            <a:schemeClr val="lt1"/>
          </a:fillRef>
          <a:effectRef idx="0">
            <a:schemeClr val="accent3"/>
          </a:effectRef>
          <a:fontRef idx="minor">
            <a:schemeClr val="dk1"/>
          </a:fontRef>
        </p:style>
        <p:txBody>
          <a:bodyPr/>
          <a:lstStyle/>
          <a:p>
            <a:pPr marL="0" algn="r" rtl="1" eaLnBrk="1" hangingPunct="1">
              <a:buFont typeface="Wingdings" pitchFamily="2" charset="2"/>
              <a:buNone/>
            </a:pPr>
            <a:r>
              <a:rPr lang="ar-SA" sz="2800" b="1" dirty="0">
                <a:solidFill>
                  <a:srgbClr val="C00000"/>
                </a:solidFill>
                <a:cs typeface="Mudir MT" pitchFamily="2" charset="-78"/>
              </a:rPr>
              <a:t> </a:t>
            </a:r>
            <a:r>
              <a:rPr lang="ar-SA" sz="3600" b="1" dirty="0">
                <a:solidFill>
                  <a:srgbClr val="C00000"/>
                </a:solidFill>
                <a:latin typeface="Traditional Arabic" pitchFamily="2" charset="-78"/>
                <a:cs typeface="Traditional Arabic" pitchFamily="2" charset="-78"/>
              </a:rPr>
              <a:t> </a:t>
            </a:r>
            <a:r>
              <a:rPr lang="ar-SA" sz="3600" b="1" u="sng" dirty="0">
                <a:solidFill>
                  <a:schemeClr val="accent1"/>
                </a:solidFill>
                <a:latin typeface="Traditional Arabic" pitchFamily="2" charset="-78"/>
                <a:cs typeface="Traditional Arabic" pitchFamily="2" charset="-78"/>
              </a:rPr>
              <a:t>(هـ) العائد على الاستثمار</a:t>
            </a:r>
            <a:endParaRPr lang="en-US" sz="3600" b="1" u="sng" dirty="0">
              <a:solidFill>
                <a:schemeClr val="accent1"/>
              </a:solidFill>
              <a:latin typeface="Traditional Arabic" pitchFamily="2" charset="-78"/>
              <a:cs typeface="Traditional Arabic" pitchFamily="2" charset="-78"/>
            </a:endParaRPr>
          </a:p>
          <a:p>
            <a:pPr marL="0" algn="r" rtl="1" eaLnBrk="1" hangingPunct="1">
              <a:lnSpc>
                <a:spcPct val="150000"/>
              </a:lnSpc>
              <a:buFont typeface="Wingdings" pitchFamily="2" charset="2"/>
              <a:buNone/>
            </a:pPr>
            <a:r>
              <a:rPr lang="ar-SA" sz="2000" b="1" dirty="0"/>
              <a:t>يعكس هذا العائد صافي العائد على استثمارات المنشأة, وبالتالي فهو يقيس ربحية كافة استثمارات المنشأة قصيرة وطويلة الأجل, ويتم حساب هذا العائد بالمعادلة التالية:</a:t>
            </a:r>
          </a:p>
          <a:p>
            <a:pPr marL="0" algn="r" rtl="1" eaLnBrk="1" hangingPunct="1">
              <a:lnSpc>
                <a:spcPct val="150000"/>
              </a:lnSpc>
              <a:buFont typeface="Wingdings" pitchFamily="2" charset="2"/>
              <a:buNone/>
            </a:pPr>
            <a:endParaRPr lang="ar-SA" sz="2000" b="1" dirty="0"/>
          </a:p>
          <a:p>
            <a:pPr marL="0" algn="r" rtl="1" eaLnBrk="1" hangingPunct="1">
              <a:lnSpc>
                <a:spcPct val="150000"/>
              </a:lnSpc>
              <a:buFont typeface="Wingdings" pitchFamily="2" charset="2"/>
              <a:buNone/>
            </a:pPr>
            <a:endParaRPr lang="ar-SA" sz="2000" b="1" dirty="0"/>
          </a:p>
          <a:p>
            <a:pPr marL="0" algn="r" rtl="1" eaLnBrk="1" hangingPunct="1">
              <a:lnSpc>
                <a:spcPct val="150000"/>
              </a:lnSpc>
              <a:buFont typeface="Wingdings" pitchFamily="2" charset="2"/>
              <a:buNone/>
            </a:pPr>
            <a:r>
              <a:rPr lang="ar-SA" sz="2000" b="1" dirty="0"/>
              <a:t>وكلما كان المعدل عاليا كلما دل ذلك على كفاءة سياسة المنشأة الاستثمارية والتشغيلية. ومن المثال يتضح أن نسبة العائد على الاستثمار لشركة الروابي يساوي:</a:t>
            </a:r>
          </a:p>
          <a:p>
            <a:pPr marL="0" algn="r" rtl="1" eaLnBrk="1" hangingPunct="1">
              <a:lnSpc>
                <a:spcPct val="150000"/>
              </a:lnSpc>
              <a:buFont typeface="Wingdings" pitchFamily="2" charset="2"/>
              <a:buNone/>
            </a:pPr>
            <a:endParaRPr lang="ar-SA" sz="2000" b="1" dirty="0"/>
          </a:p>
          <a:p>
            <a:pPr marL="0" algn="r" rtl="1" eaLnBrk="1" hangingPunct="1">
              <a:lnSpc>
                <a:spcPct val="150000"/>
              </a:lnSpc>
              <a:buFont typeface="Wingdings" pitchFamily="2" charset="2"/>
              <a:buNone/>
            </a:pPr>
            <a:endParaRPr lang="en-US" sz="2000" b="1" dirty="0">
              <a:cs typeface="Majalla UI"/>
            </a:endParaRPr>
          </a:p>
          <a:p>
            <a:pPr marL="0" algn="r" rtl="1" eaLnBrk="1" hangingPunct="1">
              <a:lnSpc>
                <a:spcPct val="150000"/>
              </a:lnSpc>
              <a:buFont typeface="Wingdings" pitchFamily="2" charset="2"/>
              <a:buNone/>
            </a:pPr>
            <a:r>
              <a:rPr lang="ar-SA" sz="2000" b="1" dirty="0"/>
              <a:t>فإذا علمنا أن متوسط الصناعة = </a:t>
            </a:r>
            <a:r>
              <a:rPr lang="en-US" sz="2000" b="1" dirty="0"/>
              <a:t>9</a:t>
            </a:r>
            <a:r>
              <a:rPr lang="ar-SA" sz="2000" b="1" dirty="0"/>
              <a:t>% أمكن القول بأن الشركة أفضل من مثيلاتها فيما يتعلق بمعدل العائد على الاستثمار. </a:t>
            </a:r>
            <a:endParaRPr lang="en-US" sz="2000" b="1" dirty="0">
              <a:cs typeface="Majalla UI"/>
            </a:endParaRPr>
          </a:p>
        </p:txBody>
      </p:sp>
      <p:pic>
        <p:nvPicPr>
          <p:cNvPr id="80902" name="Picture 10"/>
          <p:cNvPicPr>
            <a:picLocks noChangeAspect="1" noChangeArrowheads="1"/>
          </p:cNvPicPr>
          <p:nvPr/>
        </p:nvPicPr>
        <p:blipFill>
          <a:blip r:embed="rId2" cstate="print"/>
          <a:srcRect/>
          <a:stretch>
            <a:fillRect/>
          </a:stretch>
        </p:blipFill>
        <p:spPr bwMode="auto">
          <a:xfrm>
            <a:off x="2071670" y="2071678"/>
            <a:ext cx="5214937" cy="928688"/>
          </a:xfrm>
          <a:prstGeom prst="rect">
            <a:avLst/>
          </a:prstGeom>
          <a:ln>
            <a:noFill/>
          </a:ln>
          <a:effectLst>
            <a:outerShdw blurRad="292100" dist="139700" dir="2700000" algn="tl" rotWithShape="0">
              <a:srgbClr val="333333">
                <a:alpha val="65000"/>
              </a:srgbClr>
            </a:outerShdw>
          </a:effectLst>
        </p:spPr>
      </p:pic>
      <p:pic>
        <p:nvPicPr>
          <p:cNvPr id="80903" name="Picture 12"/>
          <p:cNvPicPr>
            <a:picLocks noChangeAspect="1" noChangeArrowheads="1"/>
          </p:cNvPicPr>
          <p:nvPr/>
        </p:nvPicPr>
        <p:blipFill>
          <a:blip r:embed="rId3" cstate="print"/>
          <a:srcRect/>
          <a:stretch>
            <a:fillRect/>
          </a:stretch>
        </p:blipFill>
        <p:spPr bwMode="auto">
          <a:xfrm>
            <a:off x="1928813" y="4143375"/>
            <a:ext cx="5214937" cy="857250"/>
          </a:xfrm>
          <a:prstGeom prst="rect">
            <a:avLst/>
          </a:prstGeom>
          <a:ln>
            <a:noFill/>
          </a:ln>
          <a:effectLst>
            <a:outerShdw blurRad="292100" dist="139700" dir="2700000" algn="tl" rotWithShape="0">
              <a:srgbClr val="333333">
                <a:alpha val="65000"/>
              </a:srgbClr>
            </a:outerShdw>
          </a:effectLst>
        </p:spPr>
      </p:pic>
      <p:sp>
        <p:nvSpPr>
          <p:cNvPr id="10" name="Date Placeholder 9"/>
          <p:cNvSpPr>
            <a:spLocks noGrp="1"/>
          </p:cNvSpPr>
          <p:nvPr>
            <p:ph type="dt" sz="half" idx="10"/>
          </p:nvPr>
        </p:nvSpPr>
        <p:spPr/>
        <p:txBody>
          <a:bodyPr/>
          <a:lstStyle/>
          <a:p>
            <a:fld id="{F5B77EF2-A78D-47DF-996A-D32DD2B4C6A6}" type="datetime3">
              <a:rPr lang="en-US" smtClean="0"/>
              <a:t>16 January 2021</a:t>
            </a:fld>
            <a:endParaRPr lang="ar-SA"/>
          </a:p>
        </p:txBody>
      </p:sp>
      <p:sp>
        <p:nvSpPr>
          <p:cNvPr id="11" name="Footer Placeholder 10"/>
          <p:cNvSpPr>
            <a:spLocks noGrp="1"/>
          </p:cNvSpPr>
          <p:nvPr>
            <p:ph type="ftr" sz="quarter" idx="11"/>
          </p:nvPr>
        </p:nvSpPr>
        <p:spPr/>
        <p:txBody>
          <a:bodyPr/>
          <a:lstStyle/>
          <a:p>
            <a:r>
              <a:rPr lang="ar-SA"/>
              <a:t>النسب المالية                                  الأستاذ الدكتور  بوداح عبدالجليل</a:t>
            </a:r>
          </a:p>
        </p:txBody>
      </p:sp>
      <p:sp>
        <p:nvSpPr>
          <p:cNvPr id="12" name="Slide Number Placeholder 11"/>
          <p:cNvSpPr>
            <a:spLocks noGrp="1"/>
          </p:cNvSpPr>
          <p:nvPr>
            <p:ph type="sldNum" sz="quarter" idx="12"/>
          </p:nvPr>
        </p:nvSpPr>
        <p:spPr/>
        <p:txBody>
          <a:bodyPr/>
          <a:lstStyle/>
          <a:p>
            <a:fld id="{0B34F065-1154-456A-91E3-76DE8E75E17B}" type="slidenum">
              <a:rPr lang="ar-SA" smtClean="0"/>
              <a:pPr/>
              <a:t>29</a:t>
            </a:fld>
            <a:endParaRPr lang="ar-SA"/>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389969"/>
            <a:ext cx="7772400" cy="1800200"/>
          </a:xfrm>
          <a:solidFill>
            <a:schemeClr val="accent2">
              <a:lumMod val="20000"/>
              <a:lumOff val="80000"/>
            </a:schemeClr>
          </a:solidFill>
        </p:spPr>
        <p:style>
          <a:lnRef idx="2">
            <a:schemeClr val="accent1"/>
          </a:lnRef>
          <a:fillRef idx="1">
            <a:schemeClr val="lt1"/>
          </a:fillRef>
          <a:effectRef idx="0">
            <a:schemeClr val="accent1"/>
          </a:effectRef>
          <a:fontRef idx="minor">
            <a:schemeClr val="dk1"/>
          </a:fontRef>
        </p:style>
        <p:txBody>
          <a:bodyPr>
            <a:normAutofit/>
          </a:bodyPr>
          <a:lstStyle/>
          <a:p>
            <a:pPr algn="ctr" rtl="1"/>
            <a:r>
              <a:rPr lang="ar-SA" sz="4800" dirty="0">
                <a:solidFill>
                  <a:schemeClr val="bg1"/>
                </a:solidFill>
              </a:rPr>
              <a:t>الفصل الثالث: </a:t>
            </a:r>
            <a:r>
              <a:rPr lang="ar-DZ" sz="4800" dirty="0">
                <a:solidFill>
                  <a:schemeClr val="bg1"/>
                </a:solidFill>
              </a:rPr>
              <a:t>التشخيص المالي</a:t>
            </a:r>
            <a:br>
              <a:rPr lang="ar-SA" sz="4800" dirty="0">
                <a:solidFill>
                  <a:schemeClr val="bg1"/>
                </a:solidFill>
              </a:rPr>
            </a:br>
            <a:r>
              <a:rPr lang="ar-DZ" sz="4800" dirty="0">
                <a:solidFill>
                  <a:schemeClr val="bg1"/>
                </a:solidFill>
              </a:rPr>
              <a:t>-</a:t>
            </a:r>
            <a:r>
              <a:rPr lang="ar-SA" sz="4800" dirty="0">
                <a:solidFill>
                  <a:schemeClr val="bg1"/>
                </a:solidFill>
              </a:rPr>
              <a:t>النسب المالية</a:t>
            </a:r>
            <a:r>
              <a:rPr lang="ar-DZ" sz="4800" dirty="0">
                <a:solidFill>
                  <a:schemeClr val="bg1"/>
                </a:solidFill>
              </a:rPr>
              <a:t>-</a:t>
            </a:r>
            <a:endParaRPr lang="ar-SA" sz="4800" dirty="0">
              <a:solidFill>
                <a:schemeClr val="bg1"/>
              </a:solidFill>
            </a:endParaRPr>
          </a:p>
        </p:txBody>
      </p:sp>
      <p:sp>
        <p:nvSpPr>
          <p:cNvPr id="5" name="Date Placeholder 4"/>
          <p:cNvSpPr>
            <a:spLocks noGrp="1"/>
          </p:cNvSpPr>
          <p:nvPr>
            <p:ph type="dt" sz="half" idx="10"/>
          </p:nvPr>
        </p:nvSpPr>
        <p:spPr>
          <a:xfrm>
            <a:off x="467544" y="6309320"/>
            <a:ext cx="2133600" cy="365125"/>
          </a:xfrm>
        </p:spPr>
        <p:txBody>
          <a:bodyPr anchor="ctr"/>
          <a:lstStyle/>
          <a:p>
            <a:pPr algn="ctr"/>
            <a:fld id="{FAB2C913-9369-4FB7-88CB-484A23A1CB78}" type="datetime3">
              <a:rPr lang="en-US" sz="2000" smtClean="0">
                <a:solidFill>
                  <a:schemeClr val="bg1"/>
                </a:solidFill>
              </a:rPr>
              <a:t>16 January 2021</a:t>
            </a:fld>
            <a:endParaRPr lang="ar-SA" dirty="0">
              <a:solidFill>
                <a:schemeClr val="bg1"/>
              </a:solidFill>
            </a:endParaRPr>
          </a:p>
        </p:txBody>
      </p:sp>
      <p:sp>
        <p:nvSpPr>
          <p:cNvPr id="6" name="Footer Placeholder 5"/>
          <p:cNvSpPr>
            <a:spLocks noGrp="1"/>
          </p:cNvSpPr>
          <p:nvPr>
            <p:ph type="ftr" sz="quarter" idx="11"/>
          </p:nvPr>
        </p:nvSpPr>
        <p:spPr>
          <a:xfrm>
            <a:off x="2699792" y="6237312"/>
            <a:ext cx="5544616" cy="412155"/>
          </a:xfrm>
        </p:spPr>
        <p:txBody>
          <a:bodyPr anchor="ctr"/>
          <a:lstStyle/>
          <a:p>
            <a:r>
              <a:rPr lang="ar-SA" sz="2400" b="1" dirty="0">
                <a:solidFill>
                  <a:schemeClr val="bg1"/>
                </a:solidFill>
              </a:rPr>
              <a:t>النسب المالية                            الأستاذ الدكتور  بوداح عبدالجليل</a:t>
            </a:r>
          </a:p>
        </p:txBody>
      </p:sp>
      <p:sp>
        <p:nvSpPr>
          <p:cNvPr id="7" name="Slide Number Placeholder 6"/>
          <p:cNvSpPr>
            <a:spLocks noGrp="1"/>
          </p:cNvSpPr>
          <p:nvPr>
            <p:ph type="sldNum" sz="quarter" idx="12"/>
          </p:nvPr>
        </p:nvSpPr>
        <p:spPr/>
        <p:txBody>
          <a:bodyPr/>
          <a:lstStyle/>
          <a:p>
            <a:fld id="{0B34F065-1154-456A-91E3-76DE8E75E17B}" type="slidenum">
              <a:rPr lang="ar-SA" smtClean="0"/>
              <a:pPr/>
              <a:t>3</a:t>
            </a:fld>
            <a:endParaRPr lang="ar-SA"/>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ext Box 3"/>
          <p:cNvSpPr txBox="1">
            <a:spLocks noChangeArrowheads="1"/>
          </p:cNvSpPr>
          <p:nvPr/>
        </p:nvSpPr>
        <p:spPr bwMode="auto">
          <a:xfrm>
            <a:off x="1660525" y="722313"/>
            <a:ext cx="184150" cy="584200"/>
          </a:xfrm>
          <a:prstGeom prst="rect">
            <a:avLst/>
          </a:prstGeom>
          <a:noFill/>
          <a:ln w="9525">
            <a:noFill/>
            <a:miter lim="800000"/>
            <a:headEnd/>
            <a:tailEnd/>
          </a:ln>
        </p:spPr>
        <p:txBody>
          <a:bodyPr wrap="none">
            <a:spAutoFit/>
          </a:bodyPr>
          <a:lstStyle/>
          <a:p>
            <a:pPr algn="r" rtl="1"/>
            <a:endParaRPr lang="ar-SA" sz="3200" b="1"/>
          </a:p>
        </p:txBody>
      </p:sp>
      <p:sp>
        <p:nvSpPr>
          <p:cNvPr id="88110" name="AutoShape 46"/>
          <p:cNvSpPr>
            <a:spLocks noChangeArrowheads="1"/>
          </p:cNvSpPr>
          <p:nvPr/>
        </p:nvSpPr>
        <p:spPr bwMode="ltGray">
          <a:xfrm rot="5400000">
            <a:off x="-2422526" y="1474788"/>
            <a:ext cx="4824413" cy="4770438"/>
          </a:xfrm>
          <a:custGeom>
            <a:avLst/>
            <a:gdLst>
              <a:gd name="G0" fmla="+- 10478 0 0"/>
              <a:gd name="G1" fmla="+- -11739500 0 0"/>
              <a:gd name="G2" fmla="+- 0 0 -11739500"/>
              <a:gd name="T0" fmla="*/ 0 256 1"/>
              <a:gd name="T1" fmla="*/ 180 256 1"/>
              <a:gd name="G3" fmla="+- -11739500 T0 T1"/>
              <a:gd name="T2" fmla="*/ 0 256 1"/>
              <a:gd name="T3" fmla="*/ 90 256 1"/>
              <a:gd name="G4" fmla="+- -11739500 T2 T3"/>
              <a:gd name="G5" fmla="*/ G4 2 1"/>
              <a:gd name="T4" fmla="*/ 90 256 1"/>
              <a:gd name="T5" fmla="*/ 0 256 1"/>
              <a:gd name="G6" fmla="+- -11739500 T4 T5"/>
              <a:gd name="G7" fmla="*/ G6 2 1"/>
              <a:gd name="G8" fmla="abs -1173950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10478"/>
              <a:gd name="G18" fmla="*/ 10478 1 2"/>
              <a:gd name="G19" fmla="+- G18 5400 0"/>
              <a:gd name="G20" fmla="cos G19 -11739500"/>
              <a:gd name="G21" fmla="sin G19 -11739500"/>
              <a:gd name="G22" fmla="+- G20 10800 0"/>
              <a:gd name="G23" fmla="+- G21 10800 0"/>
              <a:gd name="G24" fmla="+- 10800 0 G20"/>
              <a:gd name="G25" fmla="+- 10478 10800 0"/>
              <a:gd name="G26" fmla="?: G9 G17 G25"/>
              <a:gd name="G27" fmla="?: G9 0 21600"/>
              <a:gd name="G28" fmla="cos 10800 -11739500"/>
              <a:gd name="G29" fmla="sin 10800 -11739500"/>
              <a:gd name="G30" fmla="sin 10478 -11739500"/>
              <a:gd name="G31" fmla="+- G28 10800 0"/>
              <a:gd name="G32" fmla="+- G29 10800 0"/>
              <a:gd name="G33" fmla="+- G30 10800 0"/>
              <a:gd name="G34" fmla="?: G4 0 G31"/>
              <a:gd name="G35" fmla="?: -11739500 G34 0"/>
              <a:gd name="G36" fmla="?: G6 G35 G31"/>
              <a:gd name="G37" fmla="+- 21600 0 G36"/>
              <a:gd name="G38" fmla="?: G4 0 G33"/>
              <a:gd name="G39" fmla="?: -11739500 G38 G32"/>
              <a:gd name="G40" fmla="?: G6 G39 0"/>
              <a:gd name="G41" fmla="?: G4 G32 21600"/>
              <a:gd name="G42" fmla="?: G6 G41 G33"/>
              <a:gd name="T12" fmla="*/ 10800 w 21600"/>
              <a:gd name="T13" fmla="*/ 0 h 21600"/>
              <a:gd name="T14" fmla="*/ 162 w 21600"/>
              <a:gd name="T15" fmla="*/ 10638 h 21600"/>
              <a:gd name="T16" fmla="*/ 10800 w 21600"/>
              <a:gd name="T17" fmla="*/ 322 h 21600"/>
              <a:gd name="T18" fmla="*/ 21438 w 21600"/>
              <a:gd name="T19" fmla="*/ 10638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323" y="10641"/>
                </a:moveTo>
                <a:cubicBezTo>
                  <a:pt x="410" y="4916"/>
                  <a:pt x="5075" y="321"/>
                  <a:pt x="10800" y="322"/>
                </a:cubicBezTo>
                <a:cubicBezTo>
                  <a:pt x="16524" y="322"/>
                  <a:pt x="21189" y="4916"/>
                  <a:pt x="21276" y="10641"/>
                </a:cubicBezTo>
                <a:lnTo>
                  <a:pt x="21598" y="10636"/>
                </a:lnTo>
                <a:cubicBezTo>
                  <a:pt x="21509" y="4736"/>
                  <a:pt x="16700" y="-1"/>
                  <a:pt x="10799" y="0"/>
                </a:cubicBezTo>
                <a:cubicBezTo>
                  <a:pt x="4899" y="0"/>
                  <a:pt x="90" y="4736"/>
                  <a:pt x="1" y="10636"/>
                </a:cubicBezTo>
                <a:close/>
              </a:path>
            </a:pathLst>
          </a:custGeom>
          <a:gradFill rotWithShape="1">
            <a:gsLst>
              <a:gs pos="0">
                <a:schemeClr val="bg2">
                  <a:gamma/>
                  <a:tint val="45490"/>
                  <a:invGamma/>
                </a:schemeClr>
              </a:gs>
              <a:gs pos="50000">
                <a:schemeClr val="bg2"/>
              </a:gs>
              <a:gs pos="100000">
                <a:schemeClr val="bg2">
                  <a:gamma/>
                  <a:tint val="45490"/>
                  <a:invGamma/>
                </a:schemeClr>
              </a:gs>
            </a:gsLst>
            <a:lin ang="0" scaled="1"/>
          </a:gradFill>
          <a:ln w="9525" algn="ctr">
            <a:noFill/>
            <a:miter lim="800000"/>
            <a:headEnd/>
            <a:tailEnd/>
          </a:ln>
          <a:effectLst/>
        </p:spPr>
        <p:txBody>
          <a:bodyPr wrap="none" anchor="ctr"/>
          <a:lstStyle/>
          <a:p>
            <a:pPr algn="r" rtl="1">
              <a:defRPr/>
            </a:pPr>
            <a:endParaRPr lang="ar-SA" sz="3200" b="1">
              <a:cs typeface="+mn-cs"/>
            </a:endParaRPr>
          </a:p>
        </p:txBody>
      </p:sp>
      <p:sp>
        <p:nvSpPr>
          <p:cNvPr id="88111" name="AutoShape 47"/>
          <p:cNvSpPr>
            <a:spLocks noChangeArrowheads="1"/>
          </p:cNvSpPr>
          <p:nvPr/>
        </p:nvSpPr>
        <p:spPr bwMode="ltGray">
          <a:xfrm rot="5400000" flipH="1">
            <a:off x="-2016918" y="1910556"/>
            <a:ext cx="4032250" cy="3929063"/>
          </a:xfrm>
          <a:custGeom>
            <a:avLst/>
            <a:gdLst>
              <a:gd name="G0" fmla="+- 56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6"/>
              <a:gd name="G18" fmla="*/ 56 1 2"/>
              <a:gd name="G19" fmla="+- G18 5400 0"/>
              <a:gd name="G20" fmla="cos G19 11796480"/>
              <a:gd name="G21" fmla="sin G19 11796480"/>
              <a:gd name="G22" fmla="+- G20 10800 0"/>
              <a:gd name="G23" fmla="+- G21 10800 0"/>
              <a:gd name="G24" fmla="+- 10800 0 G20"/>
              <a:gd name="G25" fmla="+- 56 10800 0"/>
              <a:gd name="G26" fmla="?: G9 G17 G25"/>
              <a:gd name="G27" fmla="?: G9 0 21600"/>
              <a:gd name="G28" fmla="cos 10800 11796480"/>
              <a:gd name="G29" fmla="sin 10800 11796480"/>
              <a:gd name="G30" fmla="sin 56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5372 w 21600"/>
              <a:gd name="T15" fmla="*/ 10800 h 21600"/>
              <a:gd name="T16" fmla="*/ 10800 w 21600"/>
              <a:gd name="T17" fmla="*/ 10744 h 21600"/>
              <a:gd name="T18" fmla="*/ 16228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10744" y="10800"/>
                </a:moveTo>
                <a:cubicBezTo>
                  <a:pt x="10744" y="10769"/>
                  <a:pt x="10769" y="10744"/>
                  <a:pt x="10800" y="10744"/>
                </a:cubicBezTo>
                <a:cubicBezTo>
                  <a:pt x="10830" y="10743"/>
                  <a:pt x="10855" y="10769"/>
                  <a:pt x="10856" y="10799"/>
                </a:cubicBezTo>
                <a:lnTo>
                  <a:pt x="21600" y="10800"/>
                </a:lnTo>
                <a:cubicBezTo>
                  <a:pt x="21600" y="4835"/>
                  <a:pt x="16764" y="0"/>
                  <a:pt x="10800" y="0"/>
                </a:cubicBezTo>
                <a:cubicBezTo>
                  <a:pt x="4835" y="0"/>
                  <a:pt x="0" y="4835"/>
                  <a:pt x="0" y="10800"/>
                </a:cubicBezTo>
                <a:close/>
              </a:path>
            </a:pathLst>
          </a:custGeom>
          <a:gradFill rotWithShape="1">
            <a:gsLst>
              <a:gs pos="0">
                <a:schemeClr val="bg2">
                  <a:alpha val="56000"/>
                </a:schemeClr>
              </a:gs>
              <a:gs pos="100000">
                <a:schemeClr val="bg2">
                  <a:gamma/>
                  <a:tint val="0"/>
                  <a:invGamma/>
                  <a:alpha val="48000"/>
                </a:schemeClr>
              </a:gs>
            </a:gsLst>
            <a:lin ang="5400000" scaled="1"/>
          </a:gradFill>
          <a:ln w="0" algn="ctr">
            <a:noFill/>
            <a:miter lim="800000"/>
            <a:headEnd/>
            <a:tailEnd/>
          </a:ln>
          <a:effectLst/>
        </p:spPr>
        <p:txBody>
          <a:bodyPr wrap="none" anchor="ctr"/>
          <a:lstStyle/>
          <a:p>
            <a:pPr algn="r" rtl="1">
              <a:defRPr/>
            </a:pPr>
            <a:endParaRPr lang="ar-SA" sz="3200" b="1">
              <a:cs typeface="+mn-cs"/>
            </a:endParaRPr>
          </a:p>
        </p:txBody>
      </p:sp>
      <p:sp>
        <p:nvSpPr>
          <p:cNvPr id="81925" name="عنصر نائب للمحتوى 10"/>
          <p:cNvSpPr>
            <a:spLocks noGrp="1"/>
          </p:cNvSpPr>
          <p:nvPr>
            <p:ph idx="1"/>
          </p:nvPr>
        </p:nvSpPr>
        <p:spPr>
          <a:xfrm>
            <a:off x="214313" y="357188"/>
            <a:ext cx="8572500" cy="6000750"/>
          </a:xfrm>
        </p:spPr>
        <p:style>
          <a:lnRef idx="2">
            <a:schemeClr val="accent3"/>
          </a:lnRef>
          <a:fillRef idx="1">
            <a:schemeClr val="lt1"/>
          </a:fillRef>
          <a:effectRef idx="0">
            <a:schemeClr val="accent3"/>
          </a:effectRef>
          <a:fontRef idx="minor">
            <a:schemeClr val="dk1"/>
          </a:fontRef>
        </p:style>
        <p:txBody>
          <a:bodyPr/>
          <a:lstStyle/>
          <a:p>
            <a:pPr marL="0" algn="r" rtl="1" eaLnBrk="1" hangingPunct="1">
              <a:lnSpc>
                <a:spcPct val="150000"/>
              </a:lnSpc>
              <a:buFont typeface="Wingdings" pitchFamily="2" charset="2"/>
              <a:buNone/>
            </a:pPr>
            <a:r>
              <a:rPr lang="ar-SA" sz="2000" b="1" dirty="0">
                <a:solidFill>
                  <a:srgbClr val="C00000"/>
                </a:solidFill>
                <a:cs typeface="Mudir MT" pitchFamily="2" charset="-78"/>
              </a:rPr>
              <a:t>  </a:t>
            </a:r>
            <a:r>
              <a:rPr lang="ar-SA" sz="3600" b="1" u="sng" dirty="0">
                <a:solidFill>
                  <a:schemeClr val="accent1"/>
                </a:solidFill>
                <a:latin typeface="Traditional Arabic" pitchFamily="2" charset="-78"/>
                <a:cs typeface="Traditional Arabic" pitchFamily="2" charset="-78"/>
              </a:rPr>
              <a:t>(و) العائد على حقوق الملكية</a:t>
            </a:r>
            <a:endParaRPr lang="en-US" sz="1000" b="1" u="sng" dirty="0">
              <a:solidFill>
                <a:schemeClr val="accent1"/>
              </a:solidFill>
              <a:latin typeface="Traditional Arabic" pitchFamily="2" charset="-78"/>
              <a:cs typeface="Traditional Arabic" pitchFamily="2" charset="-78"/>
            </a:endParaRPr>
          </a:p>
          <a:p>
            <a:pPr marL="0" algn="justLow" rtl="1" eaLnBrk="1" hangingPunct="1">
              <a:lnSpc>
                <a:spcPct val="150000"/>
              </a:lnSpc>
              <a:buFont typeface="Wingdings" pitchFamily="2" charset="2"/>
              <a:buNone/>
            </a:pPr>
            <a:r>
              <a:rPr lang="ar-SA" sz="2000" b="1" dirty="0"/>
              <a:t>تقيس هذه النسبة العائد الذي يحققه الملاك على أموالهم المستثمرة في المنشأة. وتشمل حقوق الملكية رأس المال المدفوع وعلاوات الإصدار والأرباح المحتجزة والاحتياطيات. وتحسب هذه النسبة بالمعادلة التالية :</a:t>
            </a:r>
            <a:endParaRPr lang="en-US" sz="2000" b="1" dirty="0">
              <a:cs typeface="Majalla UI"/>
            </a:endParaRPr>
          </a:p>
          <a:p>
            <a:pPr marL="0" algn="r" rtl="1" eaLnBrk="1" hangingPunct="1">
              <a:lnSpc>
                <a:spcPct val="150000"/>
              </a:lnSpc>
              <a:buFont typeface="Wingdings" pitchFamily="2" charset="2"/>
              <a:buNone/>
            </a:pPr>
            <a:r>
              <a:rPr lang="ar-SA" sz="2000" b="1" dirty="0"/>
              <a:t> </a:t>
            </a:r>
          </a:p>
          <a:p>
            <a:pPr marL="0" algn="r" rtl="1" eaLnBrk="1" hangingPunct="1">
              <a:lnSpc>
                <a:spcPct val="150000"/>
              </a:lnSpc>
              <a:buFont typeface="Wingdings" pitchFamily="2" charset="2"/>
              <a:buNone/>
            </a:pPr>
            <a:endParaRPr lang="en-US" sz="2000" b="1" dirty="0">
              <a:cs typeface="Majalla UI"/>
            </a:endParaRPr>
          </a:p>
          <a:p>
            <a:pPr marL="0" algn="justLow" rtl="1" eaLnBrk="1" hangingPunct="1">
              <a:lnSpc>
                <a:spcPct val="150000"/>
              </a:lnSpc>
              <a:buFont typeface="Wingdings" pitchFamily="2" charset="2"/>
              <a:buNone/>
            </a:pPr>
            <a:r>
              <a:rPr lang="ar-SA" sz="2000" b="1" dirty="0"/>
              <a:t>فإذا كانت النسبة مرتفعة فإن ذلك يدل على كفاءة قرارات الاستثمار والتشغيل وقد يعود السبب أيضا إلى استخدام الديون بنسبة أعلى من متوسط الصناعة.  ومن مثالنا يتضح أن العائد على حقوق الملكية يساوي :</a:t>
            </a:r>
          </a:p>
          <a:p>
            <a:pPr marL="0" algn="r" rtl="1" eaLnBrk="1" hangingPunct="1">
              <a:lnSpc>
                <a:spcPct val="150000"/>
              </a:lnSpc>
              <a:buFont typeface="Wingdings" pitchFamily="2" charset="2"/>
              <a:buNone/>
            </a:pPr>
            <a:endParaRPr lang="en-US" sz="2000" b="1" dirty="0">
              <a:cs typeface="Majalla UI"/>
            </a:endParaRPr>
          </a:p>
          <a:p>
            <a:pPr marL="0" algn="r" rtl="1" eaLnBrk="1" hangingPunct="1">
              <a:lnSpc>
                <a:spcPct val="150000"/>
              </a:lnSpc>
              <a:buFont typeface="Wingdings" pitchFamily="2" charset="2"/>
              <a:buNone/>
            </a:pPr>
            <a:endParaRPr lang="ar-DZ" sz="2000" b="1" dirty="0"/>
          </a:p>
          <a:p>
            <a:pPr marL="0" algn="r" rtl="1" eaLnBrk="1" hangingPunct="1">
              <a:lnSpc>
                <a:spcPct val="150000"/>
              </a:lnSpc>
              <a:buFont typeface="Wingdings" pitchFamily="2" charset="2"/>
              <a:buNone/>
            </a:pPr>
            <a:r>
              <a:rPr lang="ar-SA" sz="2000" b="1" dirty="0"/>
              <a:t>وهي نسبة أعلى من متوسط الصناعة الذي يبلغ </a:t>
            </a:r>
            <a:r>
              <a:rPr lang="en-US" sz="2000" b="1" dirty="0"/>
              <a:t>20</a:t>
            </a:r>
            <a:r>
              <a:rPr lang="ar-SA" sz="2000" b="1" dirty="0"/>
              <a:t>%.</a:t>
            </a:r>
            <a:endParaRPr lang="en-US" sz="2000" b="1" dirty="0">
              <a:cs typeface="Majalla UI"/>
            </a:endParaRPr>
          </a:p>
        </p:txBody>
      </p:sp>
      <p:pic>
        <p:nvPicPr>
          <p:cNvPr id="81926" name="Picture 10"/>
          <p:cNvPicPr>
            <a:picLocks noChangeAspect="1" noChangeArrowheads="1"/>
          </p:cNvPicPr>
          <p:nvPr/>
        </p:nvPicPr>
        <p:blipFill>
          <a:blip r:embed="rId2" cstate="print"/>
          <a:srcRect/>
          <a:stretch>
            <a:fillRect/>
          </a:stretch>
        </p:blipFill>
        <p:spPr bwMode="auto">
          <a:xfrm>
            <a:off x="1818666" y="2276872"/>
            <a:ext cx="5286375" cy="928688"/>
          </a:xfrm>
          <a:prstGeom prst="rect">
            <a:avLst/>
          </a:prstGeom>
          <a:ln>
            <a:noFill/>
          </a:ln>
          <a:effectLst>
            <a:outerShdw blurRad="292100" dist="139700" dir="2700000" algn="tl" rotWithShape="0">
              <a:srgbClr val="333333">
                <a:alpha val="65000"/>
              </a:srgbClr>
            </a:outerShdw>
          </a:effectLst>
        </p:spPr>
      </p:pic>
      <p:pic>
        <p:nvPicPr>
          <p:cNvPr id="81927" name="Picture 12"/>
          <p:cNvPicPr>
            <a:picLocks noChangeAspect="1" noChangeArrowheads="1"/>
          </p:cNvPicPr>
          <p:nvPr/>
        </p:nvPicPr>
        <p:blipFill>
          <a:blip r:embed="rId3" cstate="print"/>
          <a:srcRect/>
          <a:stretch>
            <a:fillRect/>
          </a:stretch>
        </p:blipFill>
        <p:spPr bwMode="auto">
          <a:xfrm>
            <a:off x="2590800" y="4345980"/>
            <a:ext cx="3786187" cy="785813"/>
          </a:xfrm>
          <a:prstGeom prst="rect">
            <a:avLst/>
          </a:prstGeom>
          <a:ln>
            <a:noFill/>
          </a:ln>
          <a:effectLst>
            <a:outerShdw blurRad="292100" dist="139700" dir="2700000" algn="tl" rotWithShape="0">
              <a:srgbClr val="333333">
                <a:alpha val="65000"/>
              </a:srgbClr>
            </a:outerShdw>
          </a:effectLst>
        </p:spPr>
      </p:pic>
      <p:sp>
        <p:nvSpPr>
          <p:cNvPr id="10" name="Date Placeholder 9"/>
          <p:cNvSpPr>
            <a:spLocks noGrp="1"/>
          </p:cNvSpPr>
          <p:nvPr>
            <p:ph type="dt" sz="half" idx="10"/>
          </p:nvPr>
        </p:nvSpPr>
        <p:spPr/>
        <p:txBody>
          <a:bodyPr/>
          <a:lstStyle/>
          <a:p>
            <a:fld id="{C0E968D5-B6C3-4641-B76C-AEC79836EC96}" type="datetime3">
              <a:rPr lang="en-US" smtClean="0"/>
              <a:t>16 January 2021</a:t>
            </a:fld>
            <a:endParaRPr lang="ar-SA"/>
          </a:p>
        </p:txBody>
      </p:sp>
      <p:sp>
        <p:nvSpPr>
          <p:cNvPr id="11" name="Footer Placeholder 10"/>
          <p:cNvSpPr>
            <a:spLocks noGrp="1"/>
          </p:cNvSpPr>
          <p:nvPr>
            <p:ph type="ftr" sz="quarter" idx="11"/>
          </p:nvPr>
        </p:nvSpPr>
        <p:spPr/>
        <p:txBody>
          <a:bodyPr/>
          <a:lstStyle/>
          <a:p>
            <a:r>
              <a:rPr lang="ar-SA"/>
              <a:t>النسب المالية                                  الأستاذ الدكتور  بوداح عبدالجليل</a:t>
            </a:r>
          </a:p>
        </p:txBody>
      </p:sp>
      <p:sp>
        <p:nvSpPr>
          <p:cNvPr id="12" name="Slide Number Placeholder 11"/>
          <p:cNvSpPr>
            <a:spLocks noGrp="1"/>
          </p:cNvSpPr>
          <p:nvPr>
            <p:ph type="sldNum" sz="quarter" idx="12"/>
          </p:nvPr>
        </p:nvSpPr>
        <p:spPr/>
        <p:txBody>
          <a:bodyPr/>
          <a:lstStyle/>
          <a:p>
            <a:fld id="{0B34F065-1154-456A-91E3-76DE8E75E17B}" type="slidenum">
              <a:rPr lang="ar-SA" smtClean="0"/>
              <a:pPr/>
              <a:t>30</a:t>
            </a:fld>
            <a:endParaRPr lang="ar-SA"/>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ext Box 3"/>
          <p:cNvSpPr txBox="1">
            <a:spLocks noChangeArrowheads="1"/>
          </p:cNvSpPr>
          <p:nvPr/>
        </p:nvSpPr>
        <p:spPr bwMode="auto">
          <a:xfrm>
            <a:off x="1660525" y="722313"/>
            <a:ext cx="184150" cy="366712"/>
          </a:xfrm>
          <a:prstGeom prst="rect">
            <a:avLst/>
          </a:prstGeom>
          <a:noFill/>
          <a:ln w="9525">
            <a:noFill/>
            <a:miter lim="800000"/>
            <a:headEnd/>
            <a:tailEnd/>
          </a:ln>
        </p:spPr>
        <p:txBody>
          <a:bodyPr wrap="none">
            <a:spAutoFit/>
          </a:bodyPr>
          <a:lstStyle/>
          <a:p>
            <a:endParaRPr lang="ar-SA"/>
          </a:p>
        </p:txBody>
      </p:sp>
      <p:sp>
        <p:nvSpPr>
          <p:cNvPr id="88110" name="AutoShape 46"/>
          <p:cNvSpPr>
            <a:spLocks noChangeArrowheads="1"/>
          </p:cNvSpPr>
          <p:nvPr/>
        </p:nvSpPr>
        <p:spPr bwMode="ltGray">
          <a:xfrm rot="5400000">
            <a:off x="-2422526" y="1474788"/>
            <a:ext cx="4824413" cy="4770438"/>
          </a:xfrm>
          <a:custGeom>
            <a:avLst/>
            <a:gdLst>
              <a:gd name="G0" fmla="+- 10478 0 0"/>
              <a:gd name="G1" fmla="+- -11739500 0 0"/>
              <a:gd name="G2" fmla="+- 0 0 -11739500"/>
              <a:gd name="T0" fmla="*/ 0 256 1"/>
              <a:gd name="T1" fmla="*/ 180 256 1"/>
              <a:gd name="G3" fmla="+- -11739500 T0 T1"/>
              <a:gd name="T2" fmla="*/ 0 256 1"/>
              <a:gd name="T3" fmla="*/ 90 256 1"/>
              <a:gd name="G4" fmla="+- -11739500 T2 T3"/>
              <a:gd name="G5" fmla="*/ G4 2 1"/>
              <a:gd name="T4" fmla="*/ 90 256 1"/>
              <a:gd name="T5" fmla="*/ 0 256 1"/>
              <a:gd name="G6" fmla="+- -11739500 T4 T5"/>
              <a:gd name="G7" fmla="*/ G6 2 1"/>
              <a:gd name="G8" fmla="abs -1173950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10478"/>
              <a:gd name="G18" fmla="*/ 10478 1 2"/>
              <a:gd name="G19" fmla="+- G18 5400 0"/>
              <a:gd name="G20" fmla="cos G19 -11739500"/>
              <a:gd name="G21" fmla="sin G19 -11739500"/>
              <a:gd name="G22" fmla="+- G20 10800 0"/>
              <a:gd name="G23" fmla="+- G21 10800 0"/>
              <a:gd name="G24" fmla="+- 10800 0 G20"/>
              <a:gd name="G25" fmla="+- 10478 10800 0"/>
              <a:gd name="G26" fmla="?: G9 G17 G25"/>
              <a:gd name="G27" fmla="?: G9 0 21600"/>
              <a:gd name="G28" fmla="cos 10800 -11739500"/>
              <a:gd name="G29" fmla="sin 10800 -11739500"/>
              <a:gd name="G30" fmla="sin 10478 -11739500"/>
              <a:gd name="G31" fmla="+- G28 10800 0"/>
              <a:gd name="G32" fmla="+- G29 10800 0"/>
              <a:gd name="G33" fmla="+- G30 10800 0"/>
              <a:gd name="G34" fmla="?: G4 0 G31"/>
              <a:gd name="G35" fmla="?: -11739500 G34 0"/>
              <a:gd name="G36" fmla="?: G6 G35 G31"/>
              <a:gd name="G37" fmla="+- 21600 0 G36"/>
              <a:gd name="G38" fmla="?: G4 0 G33"/>
              <a:gd name="G39" fmla="?: -11739500 G38 G32"/>
              <a:gd name="G40" fmla="?: G6 G39 0"/>
              <a:gd name="G41" fmla="?: G4 G32 21600"/>
              <a:gd name="G42" fmla="?: G6 G41 G33"/>
              <a:gd name="T12" fmla="*/ 10800 w 21600"/>
              <a:gd name="T13" fmla="*/ 0 h 21600"/>
              <a:gd name="T14" fmla="*/ 162 w 21600"/>
              <a:gd name="T15" fmla="*/ 10638 h 21600"/>
              <a:gd name="T16" fmla="*/ 10800 w 21600"/>
              <a:gd name="T17" fmla="*/ 322 h 21600"/>
              <a:gd name="T18" fmla="*/ 21438 w 21600"/>
              <a:gd name="T19" fmla="*/ 10638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323" y="10641"/>
                </a:moveTo>
                <a:cubicBezTo>
                  <a:pt x="410" y="4916"/>
                  <a:pt x="5075" y="321"/>
                  <a:pt x="10800" y="322"/>
                </a:cubicBezTo>
                <a:cubicBezTo>
                  <a:pt x="16524" y="322"/>
                  <a:pt x="21189" y="4916"/>
                  <a:pt x="21276" y="10641"/>
                </a:cubicBezTo>
                <a:lnTo>
                  <a:pt x="21598" y="10636"/>
                </a:lnTo>
                <a:cubicBezTo>
                  <a:pt x="21509" y="4736"/>
                  <a:pt x="16700" y="-1"/>
                  <a:pt x="10799" y="0"/>
                </a:cubicBezTo>
                <a:cubicBezTo>
                  <a:pt x="4899" y="0"/>
                  <a:pt x="90" y="4736"/>
                  <a:pt x="1" y="10636"/>
                </a:cubicBezTo>
                <a:close/>
              </a:path>
            </a:pathLst>
          </a:custGeom>
          <a:gradFill rotWithShape="1">
            <a:gsLst>
              <a:gs pos="0">
                <a:schemeClr val="bg2">
                  <a:gamma/>
                  <a:tint val="45490"/>
                  <a:invGamma/>
                </a:schemeClr>
              </a:gs>
              <a:gs pos="50000">
                <a:schemeClr val="bg2"/>
              </a:gs>
              <a:gs pos="100000">
                <a:schemeClr val="bg2">
                  <a:gamma/>
                  <a:tint val="45490"/>
                  <a:invGamma/>
                </a:schemeClr>
              </a:gs>
            </a:gsLst>
            <a:lin ang="0" scaled="1"/>
          </a:gradFill>
          <a:ln w="9525" algn="ctr">
            <a:noFill/>
            <a:miter lim="800000"/>
            <a:headEnd/>
            <a:tailEnd/>
          </a:ln>
          <a:effectLst/>
        </p:spPr>
        <p:txBody>
          <a:bodyPr wrap="none" anchor="ctr"/>
          <a:lstStyle/>
          <a:p>
            <a:pPr>
              <a:defRPr/>
            </a:pPr>
            <a:endParaRPr lang="ar-SA">
              <a:cs typeface="+mn-cs"/>
            </a:endParaRPr>
          </a:p>
        </p:txBody>
      </p:sp>
      <p:sp>
        <p:nvSpPr>
          <p:cNvPr id="88111" name="AutoShape 47"/>
          <p:cNvSpPr>
            <a:spLocks noChangeArrowheads="1"/>
          </p:cNvSpPr>
          <p:nvPr/>
        </p:nvSpPr>
        <p:spPr bwMode="ltGray">
          <a:xfrm rot="5400000" flipH="1">
            <a:off x="-2016918" y="1910556"/>
            <a:ext cx="4032250" cy="3929063"/>
          </a:xfrm>
          <a:custGeom>
            <a:avLst/>
            <a:gdLst>
              <a:gd name="G0" fmla="+- 56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6"/>
              <a:gd name="G18" fmla="*/ 56 1 2"/>
              <a:gd name="G19" fmla="+- G18 5400 0"/>
              <a:gd name="G20" fmla="cos G19 11796480"/>
              <a:gd name="G21" fmla="sin G19 11796480"/>
              <a:gd name="G22" fmla="+- G20 10800 0"/>
              <a:gd name="G23" fmla="+- G21 10800 0"/>
              <a:gd name="G24" fmla="+- 10800 0 G20"/>
              <a:gd name="G25" fmla="+- 56 10800 0"/>
              <a:gd name="G26" fmla="?: G9 G17 G25"/>
              <a:gd name="G27" fmla="?: G9 0 21600"/>
              <a:gd name="G28" fmla="cos 10800 11796480"/>
              <a:gd name="G29" fmla="sin 10800 11796480"/>
              <a:gd name="G30" fmla="sin 56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5372 w 21600"/>
              <a:gd name="T15" fmla="*/ 10800 h 21600"/>
              <a:gd name="T16" fmla="*/ 10800 w 21600"/>
              <a:gd name="T17" fmla="*/ 10744 h 21600"/>
              <a:gd name="T18" fmla="*/ 16228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10744" y="10800"/>
                </a:moveTo>
                <a:cubicBezTo>
                  <a:pt x="10744" y="10769"/>
                  <a:pt x="10769" y="10744"/>
                  <a:pt x="10800" y="10744"/>
                </a:cubicBezTo>
                <a:cubicBezTo>
                  <a:pt x="10830" y="10743"/>
                  <a:pt x="10855" y="10769"/>
                  <a:pt x="10856" y="10799"/>
                </a:cubicBezTo>
                <a:lnTo>
                  <a:pt x="21600" y="10800"/>
                </a:lnTo>
                <a:cubicBezTo>
                  <a:pt x="21600" y="4835"/>
                  <a:pt x="16764" y="0"/>
                  <a:pt x="10800" y="0"/>
                </a:cubicBezTo>
                <a:cubicBezTo>
                  <a:pt x="4835" y="0"/>
                  <a:pt x="0" y="4835"/>
                  <a:pt x="0" y="10800"/>
                </a:cubicBezTo>
                <a:close/>
              </a:path>
            </a:pathLst>
          </a:custGeom>
          <a:gradFill rotWithShape="1">
            <a:gsLst>
              <a:gs pos="0">
                <a:schemeClr val="bg2">
                  <a:alpha val="56000"/>
                </a:schemeClr>
              </a:gs>
              <a:gs pos="100000">
                <a:schemeClr val="bg2">
                  <a:gamma/>
                  <a:tint val="0"/>
                  <a:invGamma/>
                  <a:alpha val="48000"/>
                </a:schemeClr>
              </a:gs>
            </a:gsLst>
            <a:lin ang="5400000" scaled="1"/>
          </a:gradFill>
          <a:ln w="0" algn="ctr">
            <a:noFill/>
            <a:miter lim="800000"/>
            <a:headEnd/>
            <a:tailEnd/>
          </a:ln>
          <a:effectLst/>
        </p:spPr>
        <p:txBody>
          <a:bodyPr wrap="none" anchor="ctr"/>
          <a:lstStyle/>
          <a:p>
            <a:pPr>
              <a:defRPr/>
            </a:pPr>
            <a:endParaRPr lang="ar-SA">
              <a:cs typeface="+mn-cs"/>
            </a:endParaRPr>
          </a:p>
        </p:txBody>
      </p:sp>
      <p:sp>
        <p:nvSpPr>
          <p:cNvPr id="81925" name="عنصر نائب للمحتوى 10"/>
          <p:cNvSpPr>
            <a:spLocks noGrp="1"/>
          </p:cNvSpPr>
          <p:nvPr>
            <p:ph idx="1"/>
          </p:nvPr>
        </p:nvSpPr>
        <p:spPr>
          <a:xfrm>
            <a:off x="128588" y="428625"/>
            <a:ext cx="8658225" cy="5929313"/>
          </a:xfrm>
        </p:spPr>
        <p:style>
          <a:lnRef idx="2">
            <a:schemeClr val="accent3"/>
          </a:lnRef>
          <a:fillRef idx="1">
            <a:schemeClr val="lt1"/>
          </a:fillRef>
          <a:effectRef idx="0">
            <a:schemeClr val="accent3"/>
          </a:effectRef>
          <a:fontRef idx="minor">
            <a:schemeClr val="dk1"/>
          </a:fontRef>
        </p:style>
        <p:txBody>
          <a:bodyPr/>
          <a:lstStyle/>
          <a:p>
            <a:pPr marL="0" algn="r" rtl="1" eaLnBrk="1" hangingPunct="1">
              <a:lnSpc>
                <a:spcPct val="150000"/>
              </a:lnSpc>
              <a:buFont typeface="Wingdings" pitchFamily="2" charset="2"/>
              <a:buNone/>
              <a:defRPr/>
            </a:pPr>
            <a:r>
              <a:rPr lang="ar-SA" sz="3200" b="1" dirty="0">
                <a:solidFill>
                  <a:srgbClr val="FF0000"/>
                </a:solidFill>
                <a:cs typeface="+mj-cs"/>
              </a:rPr>
              <a:t> </a:t>
            </a:r>
            <a:r>
              <a:rPr lang="ar-SA" sz="3200" b="1" dirty="0">
                <a:solidFill>
                  <a:srgbClr val="FF0000"/>
                </a:solidFill>
                <a:ea typeface="Mudir MT"/>
                <a:cs typeface="+mj-cs"/>
              </a:rPr>
              <a:t>  </a:t>
            </a:r>
            <a:r>
              <a:rPr lang="ar-SA" sz="3600" b="1" u="sng" dirty="0">
                <a:solidFill>
                  <a:schemeClr val="accent1"/>
                </a:solidFill>
                <a:ea typeface="Mudir MT"/>
                <a:cs typeface="+mj-cs"/>
              </a:rPr>
              <a:t>(ز) معدل العائد على هيكل رأس المال </a:t>
            </a:r>
            <a:endParaRPr lang="ar-SA" sz="1050" b="1" u="sng" dirty="0">
              <a:solidFill>
                <a:schemeClr val="accent1"/>
              </a:solidFill>
            </a:endParaRPr>
          </a:p>
          <a:p>
            <a:pPr marL="0" algn="justLow" rtl="1" eaLnBrk="1" hangingPunct="1">
              <a:lnSpc>
                <a:spcPct val="150000"/>
              </a:lnSpc>
              <a:buFont typeface="Wingdings" pitchFamily="2" charset="2"/>
              <a:buNone/>
              <a:defRPr/>
            </a:pPr>
            <a:r>
              <a:rPr lang="ar-SA" sz="2000" b="1" dirty="0"/>
              <a:t>يعبر هذا المعدل عن العائد الذي تحققه المنشأة على رأس المال الذي يتكون من حقوق الملكية مضافا إليه الديون طويلة الأجل (القروض وسندات الدين) ويقاس بالمعادلة التالية:</a:t>
            </a:r>
            <a:endParaRPr lang="en-US" sz="2000" b="1" dirty="0">
              <a:cs typeface="Majalla UI"/>
            </a:endParaRPr>
          </a:p>
          <a:p>
            <a:pPr marL="0" algn="r" rtl="1" eaLnBrk="1" hangingPunct="1">
              <a:lnSpc>
                <a:spcPct val="150000"/>
              </a:lnSpc>
              <a:buFont typeface="Wingdings" pitchFamily="2" charset="2"/>
              <a:buNone/>
              <a:defRPr/>
            </a:pPr>
            <a:r>
              <a:rPr lang="ar-SA" sz="2000" b="1" dirty="0"/>
              <a:t> </a:t>
            </a:r>
            <a:endParaRPr lang="en-US" sz="2000" b="1" dirty="0">
              <a:cs typeface="Majalla UI"/>
            </a:endParaRPr>
          </a:p>
          <a:p>
            <a:pPr marL="0" algn="r" rtl="1" eaLnBrk="1" hangingPunct="1">
              <a:lnSpc>
                <a:spcPct val="150000"/>
              </a:lnSpc>
              <a:buFont typeface="Wingdings" pitchFamily="2" charset="2"/>
              <a:buNone/>
              <a:defRPr/>
            </a:pPr>
            <a:endParaRPr lang="ar-SA" sz="2000" b="1" dirty="0"/>
          </a:p>
          <a:p>
            <a:pPr marL="0" algn="justLow" rtl="1" eaLnBrk="1" hangingPunct="1">
              <a:lnSpc>
                <a:spcPct val="150000"/>
              </a:lnSpc>
              <a:buFont typeface="Wingdings" pitchFamily="2" charset="2"/>
              <a:buNone/>
              <a:defRPr/>
            </a:pPr>
            <a:r>
              <a:rPr lang="ar-SA" sz="2000" b="1" dirty="0"/>
              <a:t>فإذا اعتبرنا أن الفوائد الواردة في قائمة الدخل هي فوائد على الديون طويلة الأجل يتضح أن معدل العائد على رأس مال شركة الروابي يساوي:</a:t>
            </a:r>
            <a:endParaRPr lang="en-US" sz="2000" b="1" dirty="0">
              <a:cs typeface="Majalla UI"/>
            </a:endParaRPr>
          </a:p>
          <a:p>
            <a:pPr marL="0" algn="r" rtl="1" eaLnBrk="1" hangingPunct="1">
              <a:lnSpc>
                <a:spcPct val="150000"/>
              </a:lnSpc>
              <a:buFont typeface="Wingdings" pitchFamily="2" charset="2"/>
              <a:buNone/>
              <a:defRPr/>
            </a:pPr>
            <a:r>
              <a:rPr lang="ar-SA" sz="2000" b="1" dirty="0"/>
              <a:t>	</a:t>
            </a:r>
          </a:p>
          <a:p>
            <a:pPr marL="0" algn="r" rtl="1" eaLnBrk="1" hangingPunct="1">
              <a:lnSpc>
                <a:spcPct val="150000"/>
              </a:lnSpc>
              <a:buFont typeface="Wingdings" pitchFamily="2" charset="2"/>
              <a:buNone/>
              <a:defRPr/>
            </a:pPr>
            <a:r>
              <a:rPr lang="ar-SA" sz="2000" b="1" dirty="0"/>
              <a:t>	</a:t>
            </a:r>
            <a:endParaRPr lang="en-US" sz="2000" b="1" dirty="0">
              <a:cs typeface="Majalla UI"/>
            </a:endParaRPr>
          </a:p>
          <a:p>
            <a:pPr marL="0" algn="justLow" rtl="1" eaLnBrk="1" hangingPunct="1">
              <a:lnSpc>
                <a:spcPct val="150000"/>
              </a:lnSpc>
              <a:buFont typeface="Wingdings" pitchFamily="2" charset="2"/>
              <a:buNone/>
              <a:defRPr/>
            </a:pPr>
            <a:r>
              <a:rPr lang="ar-SA" sz="2000" b="1" dirty="0"/>
              <a:t>فإذا علمنا أن متوسط الصناعة= </a:t>
            </a:r>
            <a:r>
              <a:rPr lang="en-US" sz="2000" b="1" dirty="0"/>
              <a:t>16</a:t>
            </a:r>
            <a:r>
              <a:rPr lang="ar-SA" sz="2000" b="1" dirty="0"/>
              <a:t>%, إتضح أن المنشأة أفضل من متوسط الصناعة فيما يتعلق بالعائد على هيكل رأس المال.</a:t>
            </a:r>
            <a:endParaRPr lang="en-US" sz="2000" b="1" dirty="0">
              <a:cs typeface="Majalla UI"/>
            </a:endParaRPr>
          </a:p>
        </p:txBody>
      </p:sp>
      <p:pic>
        <p:nvPicPr>
          <p:cNvPr id="82950" name="Picture 10"/>
          <p:cNvPicPr>
            <a:picLocks noChangeAspect="1" noChangeArrowheads="1"/>
          </p:cNvPicPr>
          <p:nvPr/>
        </p:nvPicPr>
        <p:blipFill>
          <a:blip r:embed="rId2" cstate="print"/>
          <a:srcRect/>
          <a:stretch>
            <a:fillRect/>
          </a:stretch>
        </p:blipFill>
        <p:spPr bwMode="auto">
          <a:xfrm>
            <a:off x="1214438" y="2286000"/>
            <a:ext cx="6929437" cy="1071563"/>
          </a:xfrm>
          <a:prstGeom prst="rect">
            <a:avLst/>
          </a:prstGeom>
          <a:ln>
            <a:noFill/>
          </a:ln>
          <a:effectLst>
            <a:outerShdw blurRad="292100" dist="139700" dir="2700000" algn="tl" rotWithShape="0">
              <a:srgbClr val="333333">
                <a:alpha val="65000"/>
              </a:srgbClr>
            </a:outerShdw>
          </a:effectLst>
        </p:spPr>
      </p:pic>
      <p:pic>
        <p:nvPicPr>
          <p:cNvPr id="82951" name="Picture 12"/>
          <p:cNvPicPr>
            <a:picLocks noChangeAspect="1" noChangeArrowheads="1"/>
          </p:cNvPicPr>
          <p:nvPr/>
        </p:nvPicPr>
        <p:blipFill>
          <a:blip r:embed="rId3" cstate="print"/>
          <a:srcRect/>
          <a:stretch>
            <a:fillRect/>
          </a:stretch>
        </p:blipFill>
        <p:spPr bwMode="auto">
          <a:xfrm>
            <a:off x="285720" y="4143380"/>
            <a:ext cx="5143500" cy="1071562"/>
          </a:xfrm>
          <a:prstGeom prst="rect">
            <a:avLst/>
          </a:prstGeom>
          <a:ln>
            <a:noFill/>
          </a:ln>
          <a:effectLst>
            <a:outerShdw blurRad="292100" dist="139700" dir="2700000" algn="tl" rotWithShape="0">
              <a:srgbClr val="333333">
                <a:alpha val="65000"/>
              </a:srgbClr>
            </a:outerShdw>
          </a:effectLst>
        </p:spPr>
      </p:pic>
      <p:sp>
        <p:nvSpPr>
          <p:cNvPr id="10" name="Date Placeholder 9"/>
          <p:cNvSpPr>
            <a:spLocks noGrp="1"/>
          </p:cNvSpPr>
          <p:nvPr>
            <p:ph type="dt" sz="half" idx="10"/>
          </p:nvPr>
        </p:nvSpPr>
        <p:spPr/>
        <p:txBody>
          <a:bodyPr/>
          <a:lstStyle/>
          <a:p>
            <a:fld id="{363C95AA-6793-4243-A14B-C9AC500B7C0B}" type="datetime3">
              <a:rPr lang="en-US" smtClean="0"/>
              <a:t>16 January 2021</a:t>
            </a:fld>
            <a:endParaRPr lang="ar-SA"/>
          </a:p>
        </p:txBody>
      </p:sp>
      <p:sp>
        <p:nvSpPr>
          <p:cNvPr id="11" name="Footer Placeholder 10"/>
          <p:cNvSpPr>
            <a:spLocks noGrp="1"/>
          </p:cNvSpPr>
          <p:nvPr>
            <p:ph type="ftr" sz="quarter" idx="11"/>
          </p:nvPr>
        </p:nvSpPr>
        <p:spPr/>
        <p:txBody>
          <a:bodyPr/>
          <a:lstStyle/>
          <a:p>
            <a:r>
              <a:rPr lang="ar-SA"/>
              <a:t>النسب المالية                                  الأستاذ الدكتور  بوداح عبدالجليل</a:t>
            </a:r>
          </a:p>
        </p:txBody>
      </p:sp>
      <p:sp>
        <p:nvSpPr>
          <p:cNvPr id="12" name="Slide Number Placeholder 11"/>
          <p:cNvSpPr>
            <a:spLocks noGrp="1"/>
          </p:cNvSpPr>
          <p:nvPr>
            <p:ph type="sldNum" sz="quarter" idx="12"/>
          </p:nvPr>
        </p:nvSpPr>
        <p:spPr/>
        <p:txBody>
          <a:bodyPr/>
          <a:lstStyle/>
          <a:p>
            <a:fld id="{0B34F065-1154-456A-91E3-76DE8E75E17B}" type="slidenum">
              <a:rPr lang="ar-SA" smtClean="0"/>
              <a:pPr/>
              <a:t>31</a:t>
            </a:fld>
            <a:endParaRPr lang="ar-SA"/>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ext Box 3"/>
          <p:cNvSpPr txBox="1">
            <a:spLocks noChangeArrowheads="1"/>
          </p:cNvSpPr>
          <p:nvPr/>
        </p:nvSpPr>
        <p:spPr bwMode="auto">
          <a:xfrm>
            <a:off x="1660525" y="722313"/>
            <a:ext cx="184150" cy="366712"/>
          </a:xfrm>
          <a:prstGeom prst="rect">
            <a:avLst/>
          </a:prstGeom>
          <a:noFill/>
          <a:ln w="9525">
            <a:noFill/>
            <a:miter lim="800000"/>
            <a:headEnd/>
            <a:tailEnd/>
          </a:ln>
        </p:spPr>
        <p:txBody>
          <a:bodyPr wrap="none">
            <a:spAutoFit/>
          </a:bodyPr>
          <a:lstStyle/>
          <a:p>
            <a:endParaRPr lang="ar-SA"/>
          </a:p>
        </p:txBody>
      </p:sp>
      <p:sp>
        <p:nvSpPr>
          <p:cNvPr id="88110" name="AutoShape 46"/>
          <p:cNvSpPr>
            <a:spLocks noChangeArrowheads="1"/>
          </p:cNvSpPr>
          <p:nvPr/>
        </p:nvSpPr>
        <p:spPr bwMode="ltGray">
          <a:xfrm rot="5400000">
            <a:off x="-2422526" y="1474788"/>
            <a:ext cx="4824413" cy="4770438"/>
          </a:xfrm>
          <a:custGeom>
            <a:avLst/>
            <a:gdLst>
              <a:gd name="G0" fmla="+- 10478 0 0"/>
              <a:gd name="G1" fmla="+- -11739500 0 0"/>
              <a:gd name="G2" fmla="+- 0 0 -11739500"/>
              <a:gd name="T0" fmla="*/ 0 256 1"/>
              <a:gd name="T1" fmla="*/ 180 256 1"/>
              <a:gd name="G3" fmla="+- -11739500 T0 T1"/>
              <a:gd name="T2" fmla="*/ 0 256 1"/>
              <a:gd name="T3" fmla="*/ 90 256 1"/>
              <a:gd name="G4" fmla="+- -11739500 T2 T3"/>
              <a:gd name="G5" fmla="*/ G4 2 1"/>
              <a:gd name="T4" fmla="*/ 90 256 1"/>
              <a:gd name="T5" fmla="*/ 0 256 1"/>
              <a:gd name="G6" fmla="+- -11739500 T4 T5"/>
              <a:gd name="G7" fmla="*/ G6 2 1"/>
              <a:gd name="G8" fmla="abs -1173950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10478"/>
              <a:gd name="G18" fmla="*/ 10478 1 2"/>
              <a:gd name="G19" fmla="+- G18 5400 0"/>
              <a:gd name="G20" fmla="cos G19 -11739500"/>
              <a:gd name="G21" fmla="sin G19 -11739500"/>
              <a:gd name="G22" fmla="+- G20 10800 0"/>
              <a:gd name="G23" fmla="+- G21 10800 0"/>
              <a:gd name="G24" fmla="+- 10800 0 G20"/>
              <a:gd name="G25" fmla="+- 10478 10800 0"/>
              <a:gd name="G26" fmla="?: G9 G17 G25"/>
              <a:gd name="G27" fmla="?: G9 0 21600"/>
              <a:gd name="G28" fmla="cos 10800 -11739500"/>
              <a:gd name="G29" fmla="sin 10800 -11739500"/>
              <a:gd name="G30" fmla="sin 10478 -11739500"/>
              <a:gd name="G31" fmla="+- G28 10800 0"/>
              <a:gd name="G32" fmla="+- G29 10800 0"/>
              <a:gd name="G33" fmla="+- G30 10800 0"/>
              <a:gd name="G34" fmla="?: G4 0 G31"/>
              <a:gd name="G35" fmla="?: -11739500 G34 0"/>
              <a:gd name="G36" fmla="?: G6 G35 G31"/>
              <a:gd name="G37" fmla="+- 21600 0 G36"/>
              <a:gd name="G38" fmla="?: G4 0 G33"/>
              <a:gd name="G39" fmla="?: -11739500 G38 G32"/>
              <a:gd name="G40" fmla="?: G6 G39 0"/>
              <a:gd name="G41" fmla="?: G4 G32 21600"/>
              <a:gd name="G42" fmla="?: G6 G41 G33"/>
              <a:gd name="T12" fmla="*/ 10800 w 21600"/>
              <a:gd name="T13" fmla="*/ 0 h 21600"/>
              <a:gd name="T14" fmla="*/ 162 w 21600"/>
              <a:gd name="T15" fmla="*/ 10638 h 21600"/>
              <a:gd name="T16" fmla="*/ 10800 w 21600"/>
              <a:gd name="T17" fmla="*/ 322 h 21600"/>
              <a:gd name="T18" fmla="*/ 21438 w 21600"/>
              <a:gd name="T19" fmla="*/ 10638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323" y="10641"/>
                </a:moveTo>
                <a:cubicBezTo>
                  <a:pt x="410" y="4916"/>
                  <a:pt x="5075" y="321"/>
                  <a:pt x="10800" y="322"/>
                </a:cubicBezTo>
                <a:cubicBezTo>
                  <a:pt x="16524" y="322"/>
                  <a:pt x="21189" y="4916"/>
                  <a:pt x="21276" y="10641"/>
                </a:cubicBezTo>
                <a:lnTo>
                  <a:pt x="21598" y="10636"/>
                </a:lnTo>
                <a:cubicBezTo>
                  <a:pt x="21509" y="4736"/>
                  <a:pt x="16700" y="-1"/>
                  <a:pt x="10799" y="0"/>
                </a:cubicBezTo>
                <a:cubicBezTo>
                  <a:pt x="4899" y="0"/>
                  <a:pt x="90" y="4736"/>
                  <a:pt x="1" y="10636"/>
                </a:cubicBezTo>
                <a:close/>
              </a:path>
            </a:pathLst>
          </a:custGeom>
          <a:gradFill rotWithShape="1">
            <a:gsLst>
              <a:gs pos="0">
                <a:schemeClr val="bg2">
                  <a:gamma/>
                  <a:tint val="45490"/>
                  <a:invGamma/>
                </a:schemeClr>
              </a:gs>
              <a:gs pos="50000">
                <a:schemeClr val="bg2"/>
              </a:gs>
              <a:gs pos="100000">
                <a:schemeClr val="bg2">
                  <a:gamma/>
                  <a:tint val="45490"/>
                  <a:invGamma/>
                </a:schemeClr>
              </a:gs>
            </a:gsLst>
            <a:lin ang="0" scaled="1"/>
          </a:gradFill>
          <a:ln w="9525" algn="ctr">
            <a:noFill/>
            <a:miter lim="800000"/>
            <a:headEnd/>
            <a:tailEnd/>
          </a:ln>
          <a:effectLst/>
        </p:spPr>
        <p:txBody>
          <a:bodyPr wrap="none" anchor="ctr"/>
          <a:lstStyle/>
          <a:p>
            <a:pPr>
              <a:defRPr/>
            </a:pPr>
            <a:endParaRPr lang="ar-SA">
              <a:cs typeface="+mn-cs"/>
            </a:endParaRPr>
          </a:p>
        </p:txBody>
      </p:sp>
      <p:sp>
        <p:nvSpPr>
          <p:cNvPr id="88111" name="AutoShape 47"/>
          <p:cNvSpPr>
            <a:spLocks noChangeArrowheads="1"/>
          </p:cNvSpPr>
          <p:nvPr/>
        </p:nvSpPr>
        <p:spPr bwMode="ltGray">
          <a:xfrm rot="5400000" flipH="1">
            <a:off x="-2016918" y="1910556"/>
            <a:ext cx="4032250" cy="3929063"/>
          </a:xfrm>
          <a:custGeom>
            <a:avLst/>
            <a:gdLst>
              <a:gd name="G0" fmla="+- 56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6"/>
              <a:gd name="G18" fmla="*/ 56 1 2"/>
              <a:gd name="G19" fmla="+- G18 5400 0"/>
              <a:gd name="G20" fmla="cos G19 11796480"/>
              <a:gd name="G21" fmla="sin G19 11796480"/>
              <a:gd name="G22" fmla="+- G20 10800 0"/>
              <a:gd name="G23" fmla="+- G21 10800 0"/>
              <a:gd name="G24" fmla="+- 10800 0 G20"/>
              <a:gd name="G25" fmla="+- 56 10800 0"/>
              <a:gd name="G26" fmla="?: G9 G17 G25"/>
              <a:gd name="G27" fmla="?: G9 0 21600"/>
              <a:gd name="G28" fmla="cos 10800 11796480"/>
              <a:gd name="G29" fmla="sin 10800 11796480"/>
              <a:gd name="G30" fmla="sin 56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5372 w 21600"/>
              <a:gd name="T15" fmla="*/ 10800 h 21600"/>
              <a:gd name="T16" fmla="*/ 10800 w 21600"/>
              <a:gd name="T17" fmla="*/ 10744 h 21600"/>
              <a:gd name="T18" fmla="*/ 16228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10744" y="10800"/>
                </a:moveTo>
                <a:cubicBezTo>
                  <a:pt x="10744" y="10769"/>
                  <a:pt x="10769" y="10744"/>
                  <a:pt x="10800" y="10744"/>
                </a:cubicBezTo>
                <a:cubicBezTo>
                  <a:pt x="10830" y="10743"/>
                  <a:pt x="10855" y="10769"/>
                  <a:pt x="10856" y="10799"/>
                </a:cubicBezTo>
                <a:lnTo>
                  <a:pt x="21600" y="10800"/>
                </a:lnTo>
                <a:cubicBezTo>
                  <a:pt x="21600" y="4835"/>
                  <a:pt x="16764" y="0"/>
                  <a:pt x="10800" y="0"/>
                </a:cubicBezTo>
                <a:cubicBezTo>
                  <a:pt x="4835" y="0"/>
                  <a:pt x="0" y="4835"/>
                  <a:pt x="0" y="10800"/>
                </a:cubicBezTo>
                <a:close/>
              </a:path>
            </a:pathLst>
          </a:custGeom>
          <a:gradFill rotWithShape="1">
            <a:gsLst>
              <a:gs pos="0">
                <a:schemeClr val="bg2">
                  <a:alpha val="56000"/>
                </a:schemeClr>
              </a:gs>
              <a:gs pos="100000">
                <a:schemeClr val="bg2">
                  <a:gamma/>
                  <a:tint val="0"/>
                  <a:invGamma/>
                  <a:alpha val="48000"/>
                </a:schemeClr>
              </a:gs>
            </a:gsLst>
            <a:lin ang="5400000" scaled="1"/>
          </a:gradFill>
          <a:ln w="0" algn="ctr">
            <a:noFill/>
            <a:miter lim="800000"/>
            <a:headEnd/>
            <a:tailEnd/>
          </a:ln>
          <a:effectLst/>
        </p:spPr>
        <p:txBody>
          <a:bodyPr wrap="none" anchor="ctr"/>
          <a:lstStyle/>
          <a:p>
            <a:pPr>
              <a:defRPr/>
            </a:pPr>
            <a:endParaRPr lang="ar-SA">
              <a:cs typeface="+mn-cs"/>
            </a:endParaRPr>
          </a:p>
        </p:txBody>
      </p:sp>
      <p:sp>
        <p:nvSpPr>
          <p:cNvPr id="10" name="عنوان 9"/>
          <p:cNvSpPr>
            <a:spLocks noGrp="1"/>
          </p:cNvSpPr>
          <p:nvPr>
            <p:ph type="title"/>
          </p:nvPr>
        </p:nvSpPr>
        <p:spPr>
          <a:xfrm>
            <a:off x="428596" y="642918"/>
            <a:ext cx="8358246" cy="846980"/>
          </a:xfrm>
        </p:spPr>
        <p:style>
          <a:lnRef idx="2">
            <a:schemeClr val="accent2"/>
          </a:lnRef>
          <a:fillRef idx="1">
            <a:schemeClr val="lt1"/>
          </a:fillRef>
          <a:effectRef idx="0">
            <a:schemeClr val="accent2"/>
          </a:effectRef>
          <a:fontRef idx="minor">
            <a:schemeClr val="dk1"/>
          </a:fontRef>
        </p:style>
        <p:txBody>
          <a:bodyPr>
            <a:normAutofit fontScale="90000"/>
          </a:bodyPr>
          <a:lstStyle/>
          <a:p>
            <a:pPr algn="ctr"/>
            <a:r>
              <a:rPr lang="ar-SA" sz="3200" b="1" dirty="0">
                <a:solidFill>
                  <a:srgbClr val="FF0000"/>
                </a:solidFill>
              </a:rPr>
              <a:t> </a:t>
            </a:r>
            <a:r>
              <a:rPr lang="ar-SA" sz="5400" b="1" dirty="0">
                <a:solidFill>
                  <a:srgbClr val="FF0000"/>
                </a:solidFill>
                <a:latin typeface="Majalla UI"/>
                <a:cs typeface="+mn-cs"/>
              </a:rPr>
              <a:t>نسب الأسهم (التقويم)</a:t>
            </a:r>
            <a:endParaRPr lang="ar-SA" dirty="0">
              <a:latin typeface="Majalla UI"/>
              <a:cs typeface="+mn-cs"/>
            </a:endParaRPr>
          </a:p>
        </p:txBody>
      </p:sp>
      <p:sp>
        <p:nvSpPr>
          <p:cNvPr id="31752" name="عنصر نائب للمحتوى 10"/>
          <p:cNvSpPr>
            <a:spLocks noGrp="1"/>
          </p:cNvSpPr>
          <p:nvPr>
            <p:ph idx="1"/>
          </p:nvPr>
        </p:nvSpPr>
        <p:spPr>
          <a:xfrm>
            <a:off x="457200" y="1571612"/>
            <a:ext cx="8329642" cy="5000660"/>
          </a:xfrm>
        </p:spPr>
        <p:style>
          <a:lnRef idx="2">
            <a:schemeClr val="accent3"/>
          </a:lnRef>
          <a:fillRef idx="1">
            <a:schemeClr val="lt1"/>
          </a:fillRef>
          <a:effectRef idx="0">
            <a:schemeClr val="accent3"/>
          </a:effectRef>
          <a:fontRef idx="minor">
            <a:schemeClr val="dk1"/>
          </a:fontRef>
        </p:style>
        <p:txBody>
          <a:bodyPr>
            <a:normAutofit/>
          </a:bodyPr>
          <a:lstStyle/>
          <a:p>
            <a:pPr marL="0" algn="justLow" rtl="1" eaLnBrk="1" hangingPunct="1">
              <a:buFont typeface="Wingdings" pitchFamily="2" charset="2"/>
              <a:buNone/>
              <a:defRPr/>
            </a:pPr>
            <a:r>
              <a:rPr lang="ar-SA" sz="2400" b="1" dirty="0"/>
              <a:t>تسمى أحيانا نسب السوق, وتسعى هذه النسب إلى توفير المعلومات المتعلقة بإيرادات المنشأة وتأثيرها على سعر السهم. ومن أهم النسب هذه ما يلي:</a:t>
            </a:r>
          </a:p>
          <a:p>
            <a:pPr marL="0" algn="r" rtl="1" eaLnBrk="1" hangingPunct="1">
              <a:buFont typeface="Wingdings" pitchFamily="2" charset="2"/>
              <a:buNone/>
              <a:defRPr/>
            </a:pPr>
            <a:r>
              <a:rPr lang="ar-SA" sz="3200" b="1" dirty="0">
                <a:latin typeface="Traditional Arabic" pitchFamily="2" charset="-78"/>
                <a:cs typeface="Traditional Arabic" pitchFamily="2" charset="-78"/>
              </a:rPr>
              <a:t> </a:t>
            </a:r>
            <a:r>
              <a:rPr lang="ar-SA" sz="3600" b="1" u="sng" dirty="0">
                <a:solidFill>
                  <a:schemeClr val="accent1"/>
                </a:solidFill>
                <a:latin typeface="Traditional Arabic" pitchFamily="2" charset="-78"/>
                <a:cs typeface="Traditional Arabic" pitchFamily="2" charset="-78"/>
              </a:rPr>
              <a:t>(أ)  نصيب السهم من الأرباح المحققة </a:t>
            </a:r>
            <a:r>
              <a:rPr lang="en-US" sz="3600" b="1" u="sng" dirty="0">
                <a:solidFill>
                  <a:schemeClr val="accent1"/>
                </a:solidFill>
                <a:latin typeface="Traditional Arabic" pitchFamily="2" charset="-78"/>
                <a:cs typeface="Traditional Arabic" pitchFamily="2" charset="-78"/>
              </a:rPr>
              <a:t>(</a:t>
            </a:r>
            <a:r>
              <a:rPr lang="en-US" sz="2400" b="1" u="sng" dirty="0">
                <a:solidFill>
                  <a:schemeClr val="accent1"/>
                </a:solidFill>
                <a:latin typeface="Traditional Arabic" pitchFamily="2" charset="-78"/>
                <a:cs typeface="Traditional Arabic" pitchFamily="2" charset="-78"/>
              </a:rPr>
              <a:t>EPS</a:t>
            </a:r>
            <a:r>
              <a:rPr lang="en-US" sz="3600" b="1" u="sng" dirty="0">
                <a:solidFill>
                  <a:schemeClr val="accent1"/>
                </a:solidFill>
                <a:latin typeface="Traditional Arabic" pitchFamily="2" charset="-78"/>
                <a:cs typeface="Traditional Arabic" pitchFamily="2" charset="-78"/>
              </a:rPr>
              <a:t>)</a:t>
            </a:r>
          </a:p>
          <a:p>
            <a:pPr marL="0" algn="justLow" rtl="1" eaLnBrk="1" hangingPunct="1">
              <a:buFont typeface="Wingdings" pitchFamily="2" charset="2"/>
              <a:buNone/>
              <a:defRPr/>
            </a:pPr>
            <a:r>
              <a:rPr lang="ar-SA" sz="2400" b="1" dirty="0"/>
              <a:t>وهي عبارة عن الأرباح المتوفرة للشركة والتي يمكن أن توزع على المساهمين أو يعاد استثمارها لصالحهم أو جزء منها. وتقاس هذه النسبة بالمعادلة التالية :</a:t>
            </a:r>
            <a:endParaRPr lang="en-US" sz="2400" b="1" dirty="0"/>
          </a:p>
          <a:p>
            <a:pPr marL="0" algn="justLow" rtl="1" eaLnBrk="1" hangingPunct="1">
              <a:lnSpc>
                <a:spcPct val="150000"/>
              </a:lnSpc>
              <a:buFont typeface="Wingdings" pitchFamily="2" charset="2"/>
              <a:buNone/>
              <a:defRPr/>
            </a:pPr>
            <a:r>
              <a:rPr lang="ar-SA" sz="2400" b="1" dirty="0"/>
              <a:t>  </a:t>
            </a:r>
            <a:endParaRPr lang="en-US" sz="2400" b="1" dirty="0"/>
          </a:p>
          <a:p>
            <a:pPr marL="0" algn="r" rtl="1" eaLnBrk="1" hangingPunct="1">
              <a:lnSpc>
                <a:spcPct val="150000"/>
              </a:lnSpc>
              <a:buFont typeface="Wingdings" pitchFamily="2" charset="2"/>
              <a:buNone/>
              <a:defRPr/>
            </a:pPr>
            <a:r>
              <a:rPr lang="ar-SA" sz="2400" b="1" dirty="0"/>
              <a:t> </a:t>
            </a:r>
          </a:p>
        </p:txBody>
      </p:sp>
      <p:pic>
        <p:nvPicPr>
          <p:cNvPr id="84998" name="Picture 10"/>
          <p:cNvPicPr>
            <a:picLocks noChangeAspect="1" noChangeArrowheads="1"/>
          </p:cNvPicPr>
          <p:nvPr/>
        </p:nvPicPr>
        <p:blipFill>
          <a:blip r:embed="rId2" cstate="print"/>
          <a:srcRect/>
          <a:stretch>
            <a:fillRect/>
          </a:stretch>
        </p:blipFill>
        <p:spPr bwMode="auto">
          <a:xfrm>
            <a:off x="614306" y="4071942"/>
            <a:ext cx="8072494" cy="928688"/>
          </a:xfrm>
          <a:prstGeom prst="rect">
            <a:avLst/>
          </a:prstGeom>
          <a:ln>
            <a:noFill/>
          </a:ln>
          <a:effectLst>
            <a:outerShdw blurRad="292100" dist="139700" dir="2700000" algn="tl" rotWithShape="0">
              <a:srgbClr val="333333">
                <a:alpha val="65000"/>
              </a:srgbClr>
            </a:outerShdw>
          </a:effectLst>
        </p:spPr>
      </p:pic>
      <p:sp>
        <p:nvSpPr>
          <p:cNvPr id="11" name="Date Placeholder 10"/>
          <p:cNvSpPr>
            <a:spLocks noGrp="1"/>
          </p:cNvSpPr>
          <p:nvPr>
            <p:ph type="dt" sz="half" idx="10"/>
          </p:nvPr>
        </p:nvSpPr>
        <p:spPr/>
        <p:txBody>
          <a:bodyPr/>
          <a:lstStyle/>
          <a:p>
            <a:fld id="{E216B8D6-A68D-41D7-A5D9-1AB689DBF152}" type="datetime3">
              <a:rPr lang="en-US" smtClean="0"/>
              <a:t>16 January 2021</a:t>
            </a:fld>
            <a:endParaRPr lang="ar-SA"/>
          </a:p>
        </p:txBody>
      </p:sp>
      <p:sp>
        <p:nvSpPr>
          <p:cNvPr id="12" name="Footer Placeholder 11"/>
          <p:cNvSpPr>
            <a:spLocks noGrp="1"/>
          </p:cNvSpPr>
          <p:nvPr>
            <p:ph type="ftr" sz="quarter" idx="11"/>
          </p:nvPr>
        </p:nvSpPr>
        <p:spPr/>
        <p:txBody>
          <a:bodyPr/>
          <a:lstStyle/>
          <a:p>
            <a:r>
              <a:rPr lang="ar-SA"/>
              <a:t>النسب المالية                                  الأستاذ الدكتور  بوداح عبدالجليل</a:t>
            </a:r>
          </a:p>
        </p:txBody>
      </p:sp>
      <p:sp>
        <p:nvSpPr>
          <p:cNvPr id="13" name="Slide Number Placeholder 12"/>
          <p:cNvSpPr>
            <a:spLocks noGrp="1"/>
          </p:cNvSpPr>
          <p:nvPr>
            <p:ph type="sldNum" sz="quarter" idx="12"/>
          </p:nvPr>
        </p:nvSpPr>
        <p:spPr/>
        <p:txBody>
          <a:bodyPr/>
          <a:lstStyle/>
          <a:p>
            <a:fld id="{0B34F065-1154-456A-91E3-76DE8E75E17B}" type="slidenum">
              <a:rPr lang="ar-SA" smtClean="0"/>
              <a:pPr/>
              <a:t>32</a:t>
            </a:fld>
            <a:endParaRPr lang="ar-SA"/>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ext Box 3"/>
          <p:cNvSpPr txBox="1">
            <a:spLocks noChangeArrowheads="1"/>
          </p:cNvSpPr>
          <p:nvPr/>
        </p:nvSpPr>
        <p:spPr bwMode="auto">
          <a:xfrm>
            <a:off x="1660525" y="722313"/>
            <a:ext cx="184150" cy="366712"/>
          </a:xfrm>
          <a:prstGeom prst="rect">
            <a:avLst/>
          </a:prstGeom>
          <a:noFill/>
          <a:ln w="9525">
            <a:noFill/>
            <a:miter lim="800000"/>
            <a:headEnd/>
            <a:tailEnd/>
          </a:ln>
        </p:spPr>
        <p:txBody>
          <a:bodyPr wrap="none">
            <a:spAutoFit/>
          </a:bodyPr>
          <a:lstStyle/>
          <a:p>
            <a:endParaRPr lang="ar-SA"/>
          </a:p>
        </p:txBody>
      </p:sp>
      <p:sp>
        <p:nvSpPr>
          <p:cNvPr id="88110" name="AutoShape 46"/>
          <p:cNvSpPr>
            <a:spLocks noChangeArrowheads="1"/>
          </p:cNvSpPr>
          <p:nvPr/>
        </p:nvSpPr>
        <p:spPr bwMode="ltGray">
          <a:xfrm rot="5400000">
            <a:off x="-2422526" y="1474788"/>
            <a:ext cx="4824413" cy="4770438"/>
          </a:xfrm>
          <a:custGeom>
            <a:avLst/>
            <a:gdLst>
              <a:gd name="G0" fmla="+- 10478 0 0"/>
              <a:gd name="G1" fmla="+- -11739500 0 0"/>
              <a:gd name="G2" fmla="+- 0 0 -11739500"/>
              <a:gd name="T0" fmla="*/ 0 256 1"/>
              <a:gd name="T1" fmla="*/ 180 256 1"/>
              <a:gd name="G3" fmla="+- -11739500 T0 T1"/>
              <a:gd name="T2" fmla="*/ 0 256 1"/>
              <a:gd name="T3" fmla="*/ 90 256 1"/>
              <a:gd name="G4" fmla="+- -11739500 T2 T3"/>
              <a:gd name="G5" fmla="*/ G4 2 1"/>
              <a:gd name="T4" fmla="*/ 90 256 1"/>
              <a:gd name="T5" fmla="*/ 0 256 1"/>
              <a:gd name="G6" fmla="+- -11739500 T4 T5"/>
              <a:gd name="G7" fmla="*/ G6 2 1"/>
              <a:gd name="G8" fmla="abs -1173950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10478"/>
              <a:gd name="G18" fmla="*/ 10478 1 2"/>
              <a:gd name="G19" fmla="+- G18 5400 0"/>
              <a:gd name="G20" fmla="cos G19 -11739500"/>
              <a:gd name="G21" fmla="sin G19 -11739500"/>
              <a:gd name="G22" fmla="+- G20 10800 0"/>
              <a:gd name="G23" fmla="+- G21 10800 0"/>
              <a:gd name="G24" fmla="+- 10800 0 G20"/>
              <a:gd name="G25" fmla="+- 10478 10800 0"/>
              <a:gd name="G26" fmla="?: G9 G17 G25"/>
              <a:gd name="G27" fmla="?: G9 0 21600"/>
              <a:gd name="G28" fmla="cos 10800 -11739500"/>
              <a:gd name="G29" fmla="sin 10800 -11739500"/>
              <a:gd name="G30" fmla="sin 10478 -11739500"/>
              <a:gd name="G31" fmla="+- G28 10800 0"/>
              <a:gd name="G32" fmla="+- G29 10800 0"/>
              <a:gd name="G33" fmla="+- G30 10800 0"/>
              <a:gd name="G34" fmla="?: G4 0 G31"/>
              <a:gd name="G35" fmla="?: -11739500 G34 0"/>
              <a:gd name="G36" fmla="?: G6 G35 G31"/>
              <a:gd name="G37" fmla="+- 21600 0 G36"/>
              <a:gd name="G38" fmla="?: G4 0 G33"/>
              <a:gd name="G39" fmla="?: -11739500 G38 G32"/>
              <a:gd name="G40" fmla="?: G6 G39 0"/>
              <a:gd name="G41" fmla="?: G4 G32 21600"/>
              <a:gd name="G42" fmla="?: G6 G41 G33"/>
              <a:gd name="T12" fmla="*/ 10800 w 21600"/>
              <a:gd name="T13" fmla="*/ 0 h 21600"/>
              <a:gd name="T14" fmla="*/ 162 w 21600"/>
              <a:gd name="T15" fmla="*/ 10638 h 21600"/>
              <a:gd name="T16" fmla="*/ 10800 w 21600"/>
              <a:gd name="T17" fmla="*/ 322 h 21600"/>
              <a:gd name="T18" fmla="*/ 21438 w 21600"/>
              <a:gd name="T19" fmla="*/ 10638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323" y="10641"/>
                </a:moveTo>
                <a:cubicBezTo>
                  <a:pt x="410" y="4916"/>
                  <a:pt x="5075" y="321"/>
                  <a:pt x="10800" y="322"/>
                </a:cubicBezTo>
                <a:cubicBezTo>
                  <a:pt x="16524" y="322"/>
                  <a:pt x="21189" y="4916"/>
                  <a:pt x="21276" y="10641"/>
                </a:cubicBezTo>
                <a:lnTo>
                  <a:pt x="21598" y="10636"/>
                </a:lnTo>
                <a:cubicBezTo>
                  <a:pt x="21509" y="4736"/>
                  <a:pt x="16700" y="-1"/>
                  <a:pt x="10799" y="0"/>
                </a:cubicBezTo>
                <a:cubicBezTo>
                  <a:pt x="4899" y="0"/>
                  <a:pt x="90" y="4736"/>
                  <a:pt x="1" y="10636"/>
                </a:cubicBezTo>
                <a:close/>
              </a:path>
            </a:pathLst>
          </a:custGeom>
          <a:gradFill rotWithShape="1">
            <a:gsLst>
              <a:gs pos="0">
                <a:schemeClr val="bg2">
                  <a:gamma/>
                  <a:tint val="45490"/>
                  <a:invGamma/>
                </a:schemeClr>
              </a:gs>
              <a:gs pos="50000">
                <a:schemeClr val="bg2"/>
              </a:gs>
              <a:gs pos="100000">
                <a:schemeClr val="bg2">
                  <a:gamma/>
                  <a:tint val="45490"/>
                  <a:invGamma/>
                </a:schemeClr>
              </a:gs>
            </a:gsLst>
            <a:lin ang="0" scaled="1"/>
          </a:gradFill>
          <a:ln w="9525" algn="ctr">
            <a:noFill/>
            <a:miter lim="800000"/>
            <a:headEnd/>
            <a:tailEnd/>
          </a:ln>
          <a:effectLst/>
        </p:spPr>
        <p:txBody>
          <a:bodyPr wrap="none" anchor="ctr"/>
          <a:lstStyle/>
          <a:p>
            <a:pPr>
              <a:defRPr/>
            </a:pPr>
            <a:endParaRPr lang="ar-SA">
              <a:cs typeface="+mn-cs"/>
            </a:endParaRPr>
          </a:p>
        </p:txBody>
      </p:sp>
      <p:sp>
        <p:nvSpPr>
          <p:cNvPr id="88111" name="AutoShape 47"/>
          <p:cNvSpPr>
            <a:spLocks noChangeArrowheads="1"/>
          </p:cNvSpPr>
          <p:nvPr/>
        </p:nvSpPr>
        <p:spPr bwMode="ltGray">
          <a:xfrm rot="5400000" flipH="1">
            <a:off x="-2016918" y="1910556"/>
            <a:ext cx="4032250" cy="3929063"/>
          </a:xfrm>
          <a:custGeom>
            <a:avLst/>
            <a:gdLst>
              <a:gd name="G0" fmla="+- 56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6"/>
              <a:gd name="G18" fmla="*/ 56 1 2"/>
              <a:gd name="G19" fmla="+- G18 5400 0"/>
              <a:gd name="G20" fmla="cos G19 11796480"/>
              <a:gd name="G21" fmla="sin G19 11796480"/>
              <a:gd name="G22" fmla="+- G20 10800 0"/>
              <a:gd name="G23" fmla="+- G21 10800 0"/>
              <a:gd name="G24" fmla="+- 10800 0 G20"/>
              <a:gd name="G25" fmla="+- 56 10800 0"/>
              <a:gd name="G26" fmla="?: G9 G17 G25"/>
              <a:gd name="G27" fmla="?: G9 0 21600"/>
              <a:gd name="G28" fmla="cos 10800 11796480"/>
              <a:gd name="G29" fmla="sin 10800 11796480"/>
              <a:gd name="G30" fmla="sin 56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5372 w 21600"/>
              <a:gd name="T15" fmla="*/ 10800 h 21600"/>
              <a:gd name="T16" fmla="*/ 10800 w 21600"/>
              <a:gd name="T17" fmla="*/ 10744 h 21600"/>
              <a:gd name="T18" fmla="*/ 16228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10744" y="10800"/>
                </a:moveTo>
                <a:cubicBezTo>
                  <a:pt x="10744" y="10769"/>
                  <a:pt x="10769" y="10744"/>
                  <a:pt x="10800" y="10744"/>
                </a:cubicBezTo>
                <a:cubicBezTo>
                  <a:pt x="10830" y="10743"/>
                  <a:pt x="10855" y="10769"/>
                  <a:pt x="10856" y="10799"/>
                </a:cubicBezTo>
                <a:lnTo>
                  <a:pt x="21600" y="10800"/>
                </a:lnTo>
                <a:cubicBezTo>
                  <a:pt x="21600" y="4835"/>
                  <a:pt x="16764" y="0"/>
                  <a:pt x="10800" y="0"/>
                </a:cubicBezTo>
                <a:cubicBezTo>
                  <a:pt x="4835" y="0"/>
                  <a:pt x="0" y="4835"/>
                  <a:pt x="0" y="10800"/>
                </a:cubicBezTo>
                <a:close/>
              </a:path>
            </a:pathLst>
          </a:custGeom>
          <a:gradFill rotWithShape="1">
            <a:gsLst>
              <a:gs pos="0">
                <a:schemeClr val="bg2">
                  <a:alpha val="56000"/>
                </a:schemeClr>
              </a:gs>
              <a:gs pos="100000">
                <a:schemeClr val="bg2">
                  <a:gamma/>
                  <a:tint val="0"/>
                  <a:invGamma/>
                  <a:alpha val="48000"/>
                </a:schemeClr>
              </a:gs>
            </a:gsLst>
            <a:lin ang="5400000" scaled="1"/>
          </a:gradFill>
          <a:ln w="0" algn="ctr">
            <a:noFill/>
            <a:miter lim="800000"/>
            <a:headEnd/>
            <a:tailEnd/>
          </a:ln>
          <a:effectLst/>
        </p:spPr>
        <p:txBody>
          <a:bodyPr wrap="none" anchor="ctr"/>
          <a:lstStyle/>
          <a:p>
            <a:pPr>
              <a:defRPr/>
            </a:pPr>
            <a:endParaRPr lang="ar-SA">
              <a:cs typeface="+mn-cs"/>
            </a:endParaRPr>
          </a:p>
        </p:txBody>
      </p:sp>
      <p:sp>
        <p:nvSpPr>
          <p:cNvPr id="32776" name="عنصر نائب للمحتوى 10"/>
          <p:cNvSpPr>
            <a:spLocks noGrp="1"/>
          </p:cNvSpPr>
          <p:nvPr>
            <p:ph idx="1"/>
          </p:nvPr>
        </p:nvSpPr>
        <p:spPr>
          <a:xfrm>
            <a:off x="57150" y="357188"/>
            <a:ext cx="8872538" cy="5808116"/>
          </a:xfrm>
        </p:spPr>
        <p:style>
          <a:lnRef idx="2">
            <a:schemeClr val="accent3"/>
          </a:lnRef>
          <a:fillRef idx="1">
            <a:schemeClr val="lt1"/>
          </a:fillRef>
          <a:effectRef idx="0">
            <a:schemeClr val="accent3"/>
          </a:effectRef>
          <a:fontRef idx="minor">
            <a:schemeClr val="dk1"/>
          </a:fontRef>
        </p:style>
        <p:txBody>
          <a:bodyPr/>
          <a:lstStyle/>
          <a:p>
            <a:pPr algn="r" rtl="1" eaLnBrk="1" hangingPunct="1">
              <a:buFont typeface="Wingdings" pitchFamily="2" charset="2"/>
              <a:buNone/>
              <a:defRPr/>
            </a:pPr>
            <a:r>
              <a:rPr lang="ar-SA" sz="4000" b="1" dirty="0">
                <a:solidFill>
                  <a:srgbClr val="FF0000"/>
                </a:solidFill>
                <a:cs typeface="Traditional Arabic" pitchFamily="2" charset="-78"/>
              </a:rPr>
              <a:t> </a:t>
            </a:r>
            <a:r>
              <a:rPr lang="ar-SA" sz="3200" b="1" u="sng" dirty="0">
                <a:solidFill>
                  <a:schemeClr val="accent1"/>
                </a:solidFill>
                <a:cs typeface="Traditional Arabic" pitchFamily="2" charset="-78"/>
              </a:rPr>
              <a:t>(ب)  نسبة سعر السهم إلى نصيب السهم من الأرباح المحققة (المضاعف)</a:t>
            </a:r>
            <a:endParaRPr lang="ar-SA" sz="2000" b="1" u="sng" dirty="0">
              <a:solidFill>
                <a:schemeClr val="accent1"/>
              </a:solidFill>
            </a:endParaRPr>
          </a:p>
          <a:p>
            <a:pPr marL="0" algn="r" rtl="1" eaLnBrk="1" hangingPunct="1">
              <a:buFont typeface="Wingdings" pitchFamily="2" charset="2"/>
              <a:buNone/>
              <a:defRPr/>
            </a:pPr>
            <a:r>
              <a:rPr lang="ar-SA" sz="2400" b="1" dirty="0"/>
              <a:t>وتحسب هذه النسبة بالمعادلة التالية:</a:t>
            </a:r>
            <a:endParaRPr lang="en-US" sz="2400" b="1" dirty="0"/>
          </a:p>
          <a:p>
            <a:pPr marL="0" algn="r" rtl="1" eaLnBrk="1" hangingPunct="1">
              <a:buFont typeface="Wingdings" pitchFamily="2" charset="2"/>
              <a:buNone/>
              <a:defRPr/>
            </a:pPr>
            <a:endParaRPr lang="en-US" sz="2400" b="1" dirty="0"/>
          </a:p>
          <a:p>
            <a:pPr marL="0" algn="r" rtl="1" eaLnBrk="1" hangingPunct="1">
              <a:buFont typeface="Wingdings" pitchFamily="2" charset="2"/>
              <a:buNone/>
              <a:defRPr/>
            </a:pPr>
            <a:r>
              <a:rPr lang="ar-SA" sz="2400" b="1" dirty="0"/>
              <a:t>				 </a:t>
            </a:r>
            <a:endParaRPr lang="en-US" sz="2400" b="1" dirty="0"/>
          </a:p>
          <a:p>
            <a:pPr marL="0" algn="r" rtl="1" eaLnBrk="1" hangingPunct="1">
              <a:buFont typeface="Wingdings" pitchFamily="2" charset="2"/>
              <a:buNone/>
              <a:defRPr/>
            </a:pPr>
            <a:r>
              <a:rPr lang="ar-SA" sz="2400" b="1" dirty="0"/>
              <a:t>ومن المثال نجد أن نسبة سعر السهم إلى نصيب السهم من الأرباح المحققة:</a:t>
            </a:r>
          </a:p>
          <a:p>
            <a:pPr marL="0" algn="r" rtl="1" eaLnBrk="1" hangingPunct="1">
              <a:buFont typeface="Wingdings" pitchFamily="2" charset="2"/>
              <a:buNone/>
              <a:defRPr/>
            </a:pPr>
            <a:endParaRPr lang="ar-SA" sz="2400" b="1" dirty="0"/>
          </a:p>
          <a:p>
            <a:pPr marL="0" algn="r" rtl="1" eaLnBrk="1" hangingPunct="1">
              <a:buFont typeface="Wingdings" pitchFamily="2" charset="2"/>
              <a:buNone/>
              <a:defRPr/>
            </a:pPr>
            <a:endParaRPr lang="ar-SA" sz="2400" b="1" dirty="0"/>
          </a:p>
          <a:p>
            <a:pPr marL="0" algn="justLow" rtl="1" eaLnBrk="1" hangingPunct="1">
              <a:lnSpc>
                <a:spcPct val="150000"/>
              </a:lnSpc>
              <a:buFont typeface="Wingdings" pitchFamily="2" charset="2"/>
              <a:buNone/>
              <a:defRPr/>
            </a:pPr>
            <a:r>
              <a:rPr lang="ar-SA" sz="2400" b="1" dirty="0"/>
              <a:t>وتعتبر هذه النسبة من النسب الهامة في تقويم الأسهم في سوق الأوراق المالية؛ وذلك لأنها تأخذ في الحسبان الأرباح بعد الضرائب وسعر السهم في السوق وتحاول ربط نصيب السهم من الأرباح المحققة مع نشاط السهم في سوق الأوراق المالية.</a:t>
            </a:r>
            <a:endParaRPr lang="en-US" sz="2400" b="1" dirty="0"/>
          </a:p>
        </p:txBody>
      </p:sp>
      <p:pic>
        <p:nvPicPr>
          <p:cNvPr id="86022" name="Picture 10"/>
          <p:cNvPicPr>
            <a:picLocks noChangeAspect="1" noChangeArrowheads="1"/>
          </p:cNvPicPr>
          <p:nvPr/>
        </p:nvPicPr>
        <p:blipFill>
          <a:blip r:embed="rId2" cstate="print"/>
          <a:srcRect/>
          <a:stretch>
            <a:fillRect/>
          </a:stretch>
        </p:blipFill>
        <p:spPr bwMode="auto">
          <a:xfrm>
            <a:off x="1403648" y="1412776"/>
            <a:ext cx="5156051" cy="885383"/>
          </a:xfrm>
          <a:prstGeom prst="rect">
            <a:avLst/>
          </a:prstGeom>
          <a:ln>
            <a:noFill/>
          </a:ln>
          <a:effectLst>
            <a:outerShdw blurRad="292100" dist="139700" dir="2700000" algn="tl" rotWithShape="0">
              <a:srgbClr val="333333">
                <a:alpha val="65000"/>
              </a:srgbClr>
            </a:outerShdw>
          </a:effectLst>
        </p:spPr>
      </p:pic>
      <p:pic>
        <p:nvPicPr>
          <p:cNvPr id="86023" name="Picture 12"/>
          <p:cNvPicPr>
            <a:picLocks noChangeAspect="1" noChangeArrowheads="1"/>
          </p:cNvPicPr>
          <p:nvPr/>
        </p:nvPicPr>
        <p:blipFill>
          <a:blip r:embed="rId3" cstate="print"/>
          <a:srcRect/>
          <a:stretch>
            <a:fillRect/>
          </a:stretch>
        </p:blipFill>
        <p:spPr bwMode="auto">
          <a:xfrm>
            <a:off x="2555776" y="2924944"/>
            <a:ext cx="4138240" cy="778237"/>
          </a:xfrm>
          <a:prstGeom prst="rect">
            <a:avLst/>
          </a:prstGeom>
          <a:ln>
            <a:noFill/>
          </a:ln>
          <a:effectLst>
            <a:outerShdw blurRad="292100" dist="139700" dir="2700000" algn="tl" rotWithShape="0">
              <a:srgbClr val="333333">
                <a:alpha val="65000"/>
              </a:srgbClr>
            </a:outerShdw>
          </a:effectLst>
        </p:spPr>
      </p:pic>
      <p:sp>
        <p:nvSpPr>
          <p:cNvPr id="10" name="Date Placeholder 9"/>
          <p:cNvSpPr>
            <a:spLocks noGrp="1"/>
          </p:cNvSpPr>
          <p:nvPr>
            <p:ph type="dt" sz="half" idx="10"/>
          </p:nvPr>
        </p:nvSpPr>
        <p:spPr/>
        <p:txBody>
          <a:bodyPr/>
          <a:lstStyle/>
          <a:p>
            <a:fld id="{0EFA3F19-297C-4533-BA7A-154FBB53F67D}" type="datetime3">
              <a:rPr lang="en-US" smtClean="0"/>
              <a:t>16 January 2021</a:t>
            </a:fld>
            <a:endParaRPr lang="ar-SA" dirty="0"/>
          </a:p>
        </p:txBody>
      </p:sp>
      <p:sp>
        <p:nvSpPr>
          <p:cNvPr id="11" name="Footer Placeholder 10"/>
          <p:cNvSpPr>
            <a:spLocks noGrp="1"/>
          </p:cNvSpPr>
          <p:nvPr>
            <p:ph type="ftr" sz="quarter" idx="11"/>
          </p:nvPr>
        </p:nvSpPr>
        <p:spPr/>
        <p:txBody>
          <a:bodyPr/>
          <a:lstStyle/>
          <a:p>
            <a:r>
              <a:rPr lang="ar-SA"/>
              <a:t>النسب المالية                                  الأستاذ الدكتور  بوداح عبدالجليل</a:t>
            </a:r>
            <a:endParaRPr lang="ar-SA" dirty="0"/>
          </a:p>
        </p:txBody>
      </p:sp>
      <p:sp>
        <p:nvSpPr>
          <p:cNvPr id="12" name="Slide Number Placeholder 11"/>
          <p:cNvSpPr>
            <a:spLocks noGrp="1"/>
          </p:cNvSpPr>
          <p:nvPr>
            <p:ph type="sldNum" sz="quarter" idx="12"/>
          </p:nvPr>
        </p:nvSpPr>
        <p:spPr/>
        <p:txBody>
          <a:bodyPr/>
          <a:lstStyle/>
          <a:p>
            <a:fld id="{0B34F065-1154-456A-91E3-76DE8E75E17B}" type="slidenum">
              <a:rPr lang="ar-SA" smtClean="0"/>
              <a:pPr/>
              <a:t>33</a:t>
            </a:fld>
            <a:endParaRPr lang="ar-SA"/>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ext Box 3"/>
          <p:cNvSpPr txBox="1">
            <a:spLocks noChangeArrowheads="1"/>
          </p:cNvSpPr>
          <p:nvPr/>
        </p:nvSpPr>
        <p:spPr bwMode="auto">
          <a:xfrm>
            <a:off x="1660525" y="722313"/>
            <a:ext cx="184150" cy="366712"/>
          </a:xfrm>
          <a:prstGeom prst="rect">
            <a:avLst/>
          </a:prstGeom>
          <a:noFill/>
          <a:ln w="9525">
            <a:noFill/>
            <a:miter lim="800000"/>
            <a:headEnd/>
            <a:tailEnd/>
          </a:ln>
        </p:spPr>
        <p:txBody>
          <a:bodyPr wrap="none">
            <a:spAutoFit/>
          </a:bodyPr>
          <a:lstStyle/>
          <a:p>
            <a:endParaRPr lang="ar-SA"/>
          </a:p>
        </p:txBody>
      </p:sp>
      <p:sp>
        <p:nvSpPr>
          <p:cNvPr id="88110" name="AutoShape 46"/>
          <p:cNvSpPr>
            <a:spLocks noChangeArrowheads="1"/>
          </p:cNvSpPr>
          <p:nvPr/>
        </p:nvSpPr>
        <p:spPr bwMode="ltGray">
          <a:xfrm rot="5400000">
            <a:off x="-2422526" y="1474788"/>
            <a:ext cx="4824413" cy="4770438"/>
          </a:xfrm>
          <a:custGeom>
            <a:avLst/>
            <a:gdLst>
              <a:gd name="G0" fmla="+- 10478 0 0"/>
              <a:gd name="G1" fmla="+- -11739500 0 0"/>
              <a:gd name="G2" fmla="+- 0 0 -11739500"/>
              <a:gd name="T0" fmla="*/ 0 256 1"/>
              <a:gd name="T1" fmla="*/ 180 256 1"/>
              <a:gd name="G3" fmla="+- -11739500 T0 T1"/>
              <a:gd name="T2" fmla="*/ 0 256 1"/>
              <a:gd name="T3" fmla="*/ 90 256 1"/>
              <a:gd name="G4" fmla="+- -11739500 T2 T3"/>
              <a:gd name="G5" fmla="*/ G4 2 1"/>
              <a:gd name="T4" fmla="*/ 90 256 1"/>
              <a:gd name="T5" fmla="*/ 0 256 1"/>
              <a:gd name="G6" fmla="+- -11739500 T4 T5"/>
              <a:gd name="G7" fmla="*/ G6 2 1"/>
              <a:gd name="G8" fmla="abs -1173950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10478"/>
              <a:gd name="G18" fmla="*/ 10478 1 2"/>
              <a:gd name="G19" fmla="+- G18 5400 0"/>
              <a:gd name="G20" fmla="cos G19 -11739500"/>
              <a:gd name="G21" fmla="sin G19 -11739500"/>
              <a:gd name="G22" fmla="+- G20 10800 0"/>
              <a:gd name="G23" fmla="+- G21 10800 0"/>
              <a:gd name="G24" fmla="+- 10800 0 G20"/>
              <a:gd name="G25" fmla="+- 10478 10800 0"/>
              <a:gd name="G26" fmla="?: G9 G17 G25"/>
              <a:gd name="G27" fmla="?: G9 0 21600"/>
              <a:gd name="G28" fmla="cos 10800 -11739500"/>
              <a:gd name="G29" fmla="sin 10800 -11739500"/>
              <a:gd name="G30" fmla="sin 10478 -11739500"/>
              <a:gd name="G31" fmla="+- G28 10800 0"/>
              <a:gd name="G32" fmla="+- G29 10800 0"/>
              <a:gd name="G33" fmla="+- G30 10800 0"/>
              <a:gd name="G34" fmla="?: G4 0 G31"/>
              <a:gd name="G35" fmla="?: -11739500 G34 0"/>
              <a:gd name="G36" fmla="?: G6 G35 G31"/>
              <a:gd name="G37" fmla="+- 21600 0 G36"/>
              <a:gd name="G38" fmla="?: G4 0 G33"/>
              <a:gd name="G39" fmla="?: -11739500 G38 G32"/>
              <a:gd name="G40" fmla="?: G6 G39 0"/>
              <a:gd name="G41" fmla="?: G4 G32 21600"/>
              <a:gd name="G42" fmla="?: G6 G41 G33"/>
              <a:gd name="T12" fmla="*/ 10800 w 21600"/>
              <a:gd name="T13" fmla="*/ 0 h 21600"/>
              <a:gd name="T14" fmla="*/ 162 w 21600"/>
              <a:gd name="T15" fmla="*/ 10638 h 21600"/>
              <a:gd name="T16" fmla="*/ 10800 w 21600"/>
              <a:gd name="T17" fmla="*/ 322 h 21600"/>
              <a:gd name="T18" fmla="*/ 21438 w 21600"/>
              <a:gd name="T19" fmla="*/ 10638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323" y="10641"/>
                </a:moveTo>
                <a:cubicBezTo>
                  <a:pt x="410" y="4916"/>
                  <a:pt x="5075" y="321"/>
                  <a:pt x="10800" y="322"/>
                </a:cubicBezTo>
                <a:cubicBezTo>
                  <a:pt x="16524" y="322"/>
                  <a:pt x="21189" y="4916"/>
                  <a:pt x="21276" y="10641"/>
                </a:cubicBezTo>
                <a:lnTo>
                  <a:pt x="21598" y="10636"/>
                </a:lnTo>
                <a:cubicBezTo>
                  <a:pt x="21509" y="4736"/>
                  <a:pt x="16700" y="-1"/>
                  <a:pt x="10799" y="0"/>
                </a:cubicBezTo>
                <a:cubicBezTo>
                  <a:pt x="4899" y="0"/>
                  <a:pt x="90" y="4736"/>
                  <a:pt x="1" y="10636"/>
                </a:cubicBezTo>
                <a:close/>
              </a:path>
            </a:pathLst>
          </a:custGeom>
          <a:gradFill rotWithShape="1">
            <a:gsLst>
              <a:gs pos="0">
                <a:schemeClr val="bg2">
                  <a:gamma/>
                  <a:tint val="45490"/>
                  <a:invGamma/>
                </a:schemeClr>
              </a:gs>
              <a:gs pos="50000">
                <a:schemeClr val="bg2"/>
              </a:gs>
              <a:gs pos="100000">
                <a:schemeClr val="bg2">
                  <a:gamma/>
                  <a:tint val="45490"/>
                  <a:invGamma/>
                </a:schemeClr>
              </a:gs>
            </a:gsLst>
            <a:lin ang="0" scaled="1"/>
          </a:gradFill>
          <a:ln w="9525" algn="ctr">
            <a:noFill/>
            <a:miter lim="800000"/>
            <a:headEnd/>
            <a:tailEnd/>
          </a:ln>
          <a:effectLst/>
        </p:spPr>
        <p:txBody>
          <a:bodyPr wrap="none" anchor="ctr"/>
          <a:lstStyle/>
          <a:p>
            <a:pPr>
              <a:defRPr/>
            </a:pPr>
            <a:endParaRPr lang="ar-SA">
              <a:cs typeface="+mn-cs"/>
            </a:endParaRPr>
          </a:p>
        </p:txBody>
      </p:sp>
      <p:sp>
        <p:nvSpPr>
          <p:cNvPr id="88111" name="AutoShape 47"/>
          <p:cNvSpPr>
            <a:spLocks noChangeArrowheads="1"/>
          </p:cNvSpPr>
          <p:nvPr/>
        </p:nvSpPr>
        <p:spPr bwMode="ltGray">
          <a:xfrm rot="5400000" flipH="1">
            <a:off x="-2016918" y="1910556"/>
            <a:ext cx="4032250" cy="3929063"/>
          </a:xfrm>
          <a:custGeom>
            <a:avLst/>
            <a:gdLst>
              <a:gd name="G0" fmla="+- 56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6"/>
              <a:gd name="G18" fmla="*/ 56 1 2"/>
              <a:gd name="G19" fmla="+- G18 5400 0"/>
              <a:gd name="G20" fmla="cos G19 11796480"/>
              <a:gd name="G21" fmla="sin G19 11796480"/>
              <a:gd name="G22" fmla="+- G20 10800 0"/>
              <a:gd name="G23" fmla="+- G21 10800 0"/>
              <a:gd name="G24" fmla="+- 10800 0 G20"/>
              <a:gd name="G25" fmla="+- 56 10800 0"/>
              <a:gd name="G26" fmla="?: G9 G17 G25"/>
              <a:gd name="G27" fmla="?: G9 0 21600"/>
              <a:gd name="G28" fmla="cos 10800 11796480"/>
              <a:gd name="G29" fmla="sin 10800 11796480"/>
              <a:gd name="G30" fmla="sin 56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5372 w 21600"/>
              <a:gd name="T15" fmla="*/ 10800 h 21600"/>
              <a:gd name="T16" fmla="*/ 10800 w 21600"/>
              <a:gd name="T17" fmla="*/ 10744 h 21600"/>
              <a:gd name="T18" fmla="*/ 16228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10744" y="10800"/>
                </a:moveTo>
                <a:cubicBezTo>
                  <a:pt x="10744" y="10769"/>
                  <a:pt x="10769" y="10744"/>
                  <a:pt x="10800" y="10744"/>
                </a:cubicBezTo>
                <a:cubicBezTo>
                  <a:pt x="10830" y="10743"/>
                  <a:pt x="10855" y="10769"/>
                  <a:pt x="10856" y="10799"/>
                </a:cubicBezTo>
                <a:lnTo>
                  <a:pt x="21600" y="10800"/>
                </a:lnTo>
                <a:cubicBezTo>
                  <a:pt x="21600" y="4835"/>
                  <a:pt x="16764" y="0"/>
                  <a:pt x="10800" y="0"/>
                </a:cubicBezTo>
                <a:cubicBezTo>
                  <a:pt x="4835" y="0"/>
                  <a:pt x="0" y="4835"/>
                  <a:pt x="0" y="10800"/>
                </a:cubicBezTo>
                <a:close/>
              </a:path>
            </a:pathLst>
          </a:custGeom>
          <a:gradFill rotWithShape="1">
            <a:gsLst>
              <a:gs pos="0">
                <a:schemeClr val="bg2">
                  <a:alpha val="56000"/>
                </a:schemeClr>
              </a:gs>
              <a:gs pos="100000">
                <a:schemeClr val="bg2">
                  <a:gamma/>
                  <a:tint val="0"/>
                  <a:invGamma/>
                  <a:alpha val="48000"/>
                </a:schemeClr>
              </a:gs>
            </a:gsLst>
            <a:lin ang="5400000" scaled="1"/>
          </a:gradFill>
          <a:ln w="0" algn="ctr">
            <a:noFill/>
            <a:miter lim="800000"/>
            <a:headEnd/>
            <a:tailEnd/>
          </a:ln>
          <a:effectLst/>
        </p:spPr>
        <p:txBody>
          <a:bodyPr wrap="none" anchor="ctr"/>
          <a:lstStyle/>
          <a:p>
            <a:pPr>
              <a:defRPr/>
            </a:pPr>
            <a:endParaRPr lang="ar-SA">
              <a:cs typeface="+mn-cs"/>
            </a:endParaRPr>
          </a:p>
        </p:txBody>
      </p:sp>
      <p:sp>
        <p:nvSpPr>
          <p:cNvPr id="87045" name="عنصر نائب للمحتوى 10"/>
          <p:cNvSpPr>
            <a:spLocks noGrp="1"/>
          </p:cNvSpPr>
          <p:nvPr>
            <p:ph idx="1"/>
          </p:nvPr>
        </p:nvSpPr>
        <p:spPr>
          <a:xfrm>
            <a:off x="357188" y="285751"/>
            <a:ext cx="8429625" cy="5807546"/>
          </a:xfrm>
        </p:spPr>
        <p:style>
          <a:lnRef idx="2">
            <a:schemeClr val="accent3"/>
          </a:lnRef>
          <a:fillRef idx="1">
            <a:schemeClr val="lt1"/>
          </a:fillRef>
          <a:effectRef idx="0">
            <a:schemeClr val="accent3"/>
          </a:effectRef>
          <a:fontRef idx="minor">
            <a:schemeClr val="dk1"/>
          </a:fontRef>
        </p:style>
        <p:txBody>
          <a:bodyPr/>
          <a:lstStyle/>
          <a:p>
            <a:pPr marL="0" algn="r" rtl="1" eaLnBrk="1" hangingPunct="1">
              <a:lnSpc>
                <a:spcPct val="150000"/>
              </a:lnSpc>
              <a:buFont typeface="Wingdings" pitchFamily="2" charset="2"/>
              <a:buNone/>
            </a:pPr>
            <a:r>
              <a:rPr lang="ar-SA" sz="4800" b="1" dirty="0">
                <a:solidFill>
                  <a:srgbClr val="FF0000"/>
                </a:solidFill>
              </a:rPr>
              <a:t> </a:t>
            </a:r>
            <a:r>
              <a:rPr lang="en-US" sz="3600" b="1" u="sng" dirty="0">
                <a:solidFill>
                  <a:schemeClr val="accent1"/>
                </a:solidFill>
                <a:latin typeface="Traditional Arabic" pitchFamily="2" charset="-78"/>
                <a:cs typeface="Traditional Arabic" pitchFamily="2" charset="-78"/>
              </a:rPr>
              <a:t> </a:t>
            </a:r>
            <a:r>
              <a:rPr lang="ar-SA" sz="3600" b="1" u="sng" dirty="0">
                <a:solidFill>
                  <a:schemeClr val="accent1"/>
                </a:solidFill>
                <a:latin typeface="Traditional Arabic" pitchFamily="2" charset="-78"/>
                <a:cs typeface="Traditional Arabic" pitchFamily="2" charset="-78"/>
              </a:rPr>
              <a:t>(ج) نسبة نصيب السهم من الأرباح المحققة إلى سعر السهم</a:t>
            </a:r>
            <a:endParaRPr lang="en-US" sz="3200" b="1" u="sng" dirty="0">
              <a:solidFill>
                <a:schemeClr val="accent1"/>
              </a:solidFill>
              <a:latin typeface="Traditional Arabic" pitchFamily="2" charset="-78"/>
              <a:cs typeface="Traditional Arabic" pitchFamily="2" charset="-78"/>
            </a:endParaRPr>
          </a:p>
          <a:p>
            <a:pPr marL="0" algn="justLow" rtl="1" eaLnBrk="1" hangingPunct="1">
              <a:lnSpc>
                <a:spcPct val="150000"/>
              </a:lnSpc>
              <a:buFont typeface="Wingdings" pitchFamily="2" charset="2"/>
              <a:buNone/>
            </a:pPr>
            <a:r>
              <a:rPr lang="ar-SA" sz="2400" b="1" dirty="0"/>
              <a:t>هذه النسبة عبارة عن مقلوب النسبة السابقة وهي عبارة عن معدل العائد الذي يطالب </a:t>
            </a:r>
            <a:r>
              <a:rPr lang="ar-SA" sz="2400" b="1" dirty="0" err="1"/>
              <a:t>به</a:t>
            </a:r>
            <a:r>
              <a:rPr lang="ar-SA" sz="2400" b="1" dirty="0"/>
              <a:t> المستثمرون من أجل الاستثمار في السهم المعين. ويمكن التعبير عنه بالمعادلة التالية:</a:t>
            </a:r>
            <a:endParaRPr lang="en-US" sz="2400" b="1" dirty="0">
              <a:cs typeface="Majalla UI"/>
            </a:endParaRPr>
          </a:p>
          <a:p>
            <a:pPr marL="0" algn="r" rtl="1" eaLnBrk="1" hangingPunct="1">
              <a:lnSpc>
                <a:spcPct val="150000"/>
              </a:lnSpc>
              <a:buFont typeface="Wingdings" pitchFamily="2" charset="2"/>
              <a:buNone/>
            </a:pPr>
            <a:r>
              <a:rPr lang="ar-SA" sz="2400" b="1" dirty="0"/>
              <a:t> </a:t>
            </a:r>
            <a:endParaRPr lang="en-US" sz="2400" b="1" dirty="0">
              <a:cs typeface="Majalla UI"/>
            </a:endParaRPr>
          </a:p>
          <a:p>
            <a:pPr marL="0" algn="r" rtl="1" eaLnBrk="1" hangingPunct="1">
              <a:lnSpc>
                <a:spcPct val="150000"/>
              </a:lnSpc>
              <a:buFont typeface="Wingdings" pitchFamily="2" charset="2"/>
              <a:buNone/>
            </a:pPr>
            <a:endParaRPr lang="ar-DZ" sz="2400" b="1" dirty="0"/>
          </a:p>
          <a:p>
            <a:pPr marL="0" algn="r" rtl="1" eaLnBrk="1" hangingPunct="1">
              <a:lnSpc>
                <a:spcPct val="150000"/>
              </a:lnSpc>
              <a:buFont typeface="Wingdings" pitchFamily="2" charset="2"/>
              <a:buNone/>
            </a:pPr>
            <a:r>
              <a:rPr lang="ar-SA" sz="2400" b="1" dirty="0"/>
              <a:t>ومن المثال يتضح أن نسبة العائد الذي يطلبه المستثمرون هو </a:t>
            </a:r>
            <a:endParaRPr lang="en-US" sz="2400" b="1" dirty="0">
              <a:cs typeface="Majalla UI"/>
            </a:endParaRPr>
          </a:p>
        </p:txBody>
      </p:sp>
      <p:pic>
        <p:nvPicPr>
          <p:cNvPr id="87046" name="Picture 10"/>
          <p:cNvPicPr>
            <a:picLocks noChangeAspect="1" noChangeArrowheads="1"/>
          </p:cNvPicPr>
          <p:nvPr/>
        </p:nvPicPr>
        <p:blipFill>
          <a:blip r:embed="rId2" cstate="print"/>
          <a:srcRect/>
          <a:stretch>
            <a:fillRect/>
          </a:stretch>
        </p:blipFill>
        <p:spPr bwMode="auto">
          <a:xfrm>
            <a:off x="1331640" y="2708920"/>
            <a:ext cx="5302919" cy="969351"/>
          </a:xfrm>
          <a:prstGeom prst="rect">
            <a:avLst/>
          </a:prstGeom>
          <a:ln>
            <a:noFill/>
          </a:ln>
          <a:effectLst>
            <a:outerShdw blurRad="292100" dist="139700" dir="2700000" algn="tl" rotWithShape="0">
              <a:srgbClr val="333333">
                <a:alpha val="65000"/>
              </a:srgbClr>
            </a:outerShdw>
          </a:effectLst>
        </p:spPr>
      </p:pic>
      <p:pic>
        <p:nvPicPr>
          <p:cNvPr id="87047" name="Picture 11"/>
          <p:cNvPicPr>
            <a:picLocks noChangeAspect="1" noChangeArrowheads="1"/>
          </p:cNvPicPr>
          <p:nvPr/>
        </p:nvPicPr>
        <p:blipFill>
          <a:blip r:embed="rId3" cstate="print"/>
          <a:srcRect/>
          <a:stretch>
            <a:fillRect/>
          </a:stretch>
        </p:blipFill>
        <p:spPr bwMode="auto">
          <a:xfrm>
            <a:off x="2483768" y="4647970"/>
            <a:ext cx="3888432" cy="789837"/>
          </a:xfrm>
          <a:prstGeom prst="rect">
            <a:avLst/>
          </a:prstGeom>
          <a:ln>
            <a:noFill/>
          </a:ln>
          <a:effectLst>
            <a:outerShdw blurRad="292100" dist="139700" dir="2700000" algn="tl" rotWithShape="0">
              <a:srgbClr val="333333">
                <a:alpha val="65000"/>
              </a:srgbClr>
            </a:outerShdw>
          </a:effectLst>
        </p:spPr>
      </p:pic>
      <p:sp>
        <p:nvSpPr>
          <p:cNvPr id="10" name="Date Placeholder 9"/>
          <p:cNvSpPr>
            <a:spLocks noGrp="1"/>
          </p:cNvSpPr>
          <p:nvPr>
            <p:ph type="dt" sz="half" idx="10"/>
          </p:nvPr>
        </p:nvSpPr>
        <p:spPr/>
        <p:txBody>
          <a:bodyPr/>
          <a:lstStyle/>
          <a:p>
            <a:fld id="{631BD5B0-B7C6-4D48-8FF9-FEDDFEFB8321}" type="datetime3">
              <a:rPr lang="en-US" smtClean="0"/>
              <a:t>16 January 2021</a:t>
            </a:fld>
            <a:endParaRPr lang="ar-SA"/>
          </a:p>
        </p:txBody>
      </p:sp>
      <p:sp>
        <p:nvSpPr>
          <p:cNvPr id="11" name="Footer Placeholder 10"/>
          <p:cNvSpPr>
            <a:spLocks noGrp="1"/>
          </p:cNvSpPr>
          <p:nvPr>
            <p:ph type="ftr" sz="quarter" idx="11"/>
          </p:nvPr>
        </p:nvSpPr>
        <p:spPr/>
        <p:txBody>
          <a:bodyPr/>
          <a:lstStyle/>
          <a:p>
            <a:r>
              <a:rPr lang="ar-SA"/>
              <a:t>النسب المالية                                  الأستاذ الدكتور  بوداح عبدالجليل</a:t>
            </a:r>
          </a:p>
        </p:txBody>
      </p:sp>
      <p:sp>
        <p:nvSpPr>
          <p:cNvPr id="12" name="Slide Number Placeholder 11"/>
          <p:cNvSpPr>
            <a:spLocks noGrp="1"/>
          </p:cNvSpPr>
          <p:nvPr>
            <p:ph type="sldNum" sz="quarter" idx="12"/>
          </p:nvPr>
        </p:nvSpPr>
        <p:spPr/>
        <p:txBody>
          <a:bodyPr/>
          <a:lstStyle/>
          <a:p>
            <a:fld id="{0B34F065-1154-456A-91E3-76DE8E75E17B}" type="slidenum">
              <a:rPr lang="ar-SA" smtClean="0"/>
              <a:pPr/>
              <a:t>34</a:t>
            </a:fld>
            <a:endParaRPr lang="ar-SA"/>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ext Box 3"/>
          <p:cNvSpPr txBox="1">
            <a:spLocks noChangeArrowheads="1"/>
          </p:cNvSpPr>
          <p:nvPr/>
        </p:nvSpPr>
        <p:spPr bwMode="auto">
          <a:xfrm>
            <a:off x="1660525" y="722313"/>
            <a:ext cx="184150" cy="366712"/>
          </a:xfrm>
          <a:prstGeom prst="rect">
            <a:avLst/>
          </a:prstGeom>
          <a:noFill/>
          <a:ln w="9525">
            <a:noFill/>
            <a:miter lim="800000"/>
            <a:headEnd/>
            <a:tailEnd/>
          </a:ln>
        </p:spPr>
        <p:txBody>
          <a:bodyPr wrap="none">
            <a:spAutoFit/>
          </a:bodyPr>
          <a:lstStyle/>
          <a:p>
            <a:endParaRPr lang="ar-SA"/>
          </a:p>
        </p:txBody>
      </p:sp>
      <p:sp>
        <p:nvSpPr>
          <p:cNvPr id="88110" name="AutoShape 46"/>
          <p:cNvSpPr>
            <a:spLocks noChangeArrowheads="1"/>
          </p:cNvSpPr>
          <p:nvPr/>
        </p:nvSpPr>
        <p:spPr bwMode="ltGray">
          <a:xfrm rot="5400000">
            <a:off x="-2422526" y="1474788"/>
            <a:ext cx="4824413" cy="4770438"/>
          </a:xfrm>
          <a:custGeom>
            <a:avLst/>
            <a:gdLst>
              <a:gd name="G0" fmla="+- 10478 0 0"/>
              <a:gd name="G1" fmla="+- -11739500 0 0"/>
              <a:gd name="G2" fmla="+- 0 0 -11739500"/>
              <a:gd name="T0" fmla="*/ 0 256 1"/>
              <a:gd name="T1" fmla="*/ 180 256 1"/>
              <a:gd name="G3" fmla="+- -11739500 T0 T1"/>
              <a:gd name="T2" fmla="*/ 0 256 1"/>
              <a:gd name="T3" fmla="*/ 90 256 1"/>
              <a:gd name="G4" fmla="+- -11739500 T2 T3"/>
              <a:gd name="G5" fmla="*/ G4 2 1"/>
              <a:gd name="T4" fmla="*/ 90 256 1"/>
              <a:gd name="T5" fmla="*/ 0 256 1"/>
              <a:gd name="G6" fmla="+- -11739500 T4 T5"/>
              <a:gd name="G7" fmla="*/ G6 2 1"/>
              <a:gd name="G8" fmla="abs -1173950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10478"/>
              <a:gd name="G18" fmla="*/ 10478 1 2"/>
              <a:gd name="G19" fmla="+- G18 5400 0"/>
              <a:gd name="G20" fmla="cos G19 -11739500"/>
              <a:gd name="G21" fmla="sin G19 -11739500"/>
              <a:gd name="G22" fmla="+- G20 10800 0"/>
              <a:gd name="G23" fmla="+- G21 10800 0"/>
              <a:gd name="G24" fmla="+- 10800 0 G20"/>
              <a:gd name="G25" fmla="+- 10478 10800 0"/>
              <a:gd name="G26" fmla="?: G9 G17 G25"/>
              <a:gd name="G27" fmla="?: G9 0 21600"/>
              <a:gd name="G28" fmla="cos 10800 -11739500"/>
              <a:gd name="G29" fmla="sin 10800 -11739500"/>
              <a:gd name="G30" fmla="sin 10478 -11739500"/>
              <a:gd name="G31" fmla="+- G28 10800 0"/>
              <a:gd name="G32" fmla="+- G29 10800 0"/>
              <a:gd name="G33" fmla="+- G30 10800 0"/>
              <a:gd name="G34" fmla="?: G4 0 G31"/>
              <a:gd name="G35" fmla="?: -11739500 G34 0"/>
              <a:gd name="G36" fmla="?: G6 G35 G31"/>
              <a:gd name="G37" fmla="+- 21600 0 G36"/>
              <a:gd name="G38" fmla="?: G4 0 G33"/>
              <a:gd name="G39" fmla="?: -11739500 G38 G32"/>
              <a:gd name="G40" fmla="?: G6 G39 0"/>
              <a:gd name="G41" fmla="?: G4 G32 21600"/>
              <a:gd name="G42" fmla="?: G6 G41 G33"/>
              <a:gd name="T12" fmla="*/ 10800 w 21600"/>
              <a:gd name="T13" fmla="*/ 0 h 21600"/>
              <a:gd name="T14" fmla="*/ 162 w 21600"/>
              <a:gd name="T15" fmla="*/ 10638 h 21600"/>
              <a:gd name="T16" fmla="*/ 10800 w 21600"/>
              <a:gd name="T17" fmla="*/ 322 h 21600"/>
              <a:gd name="T18" fmla="*/ 21438 w 21600"/>
              <a:gd name="T19" fmla="*/ 10638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323" y="10641"/>
                </a:moveTo>
                <a:cubicBezTo>
                  <a:pt x="410" y="4916"/>
                  <a:pt x="5075" y="321"/>
                  <a:pt x="10800" y="322"/>
                </a:cubicBezTo>
                <a:cubicBezTo>
                  <a:pt x="16524" y="322"/>
                  <a:pt x="21189" y="4916"/>
                  <a:pt x="21276" y="10641"/>
                </a:cubicBezTo>
                <a:lnTo>
                  <a:pt x="21598" y="10636"/>
                </a:lnTo>
                <a:cubicBezTo>
                  <a:pt x="21509" y="4736"/>
                  <a:pt x="16700" y="-1"/>
                  <a:pt x="10799" y="0"/>
                </a:cubicBezTo>
                <a:cubicBezTo>
                  <a:pt x="4899" y="0"/>
                  <a:pt x="90" y="4736"/>
                  <a:pt x="1" y="10636"/>
                </a:cubicBezTo>
                <a:close/>
              </a:path>
            </a:pathLst>
          </a:custGeom>
          <a:gradFill rotWithShape="1">
            <a:gsLst>
              <a:gs pos="0">
                <a:schemeClr val="bg2">
                  <a:gamma/>
                  <a:tint val="45490"/>
                  <a:invGamma/>
                </a:schemeClr>
              </a:gs>
              <a:gs pos="50000">
                <a:schemeClr val="bg2"/>
              </a:gs>
              <a:gs pos="100000">
                <a:schemeClr val="bg2">
                  <a:gamma/>
                  <a:tint val="45490"/>
                  <a:invGamma/>
                </a:schemeClr>
              </a:gs>
            </a:gsLst>
            <a:lin ang="0" scaled="1"/>
          </a:gradFill>
          <a:ln w="9525" algn="ctr">
            <a:noFill/>
            <a:miter lim="800000"/>
            <a:headEnd/>
            <a:tailEnd/>
          </a:ln>
          <a:effectLst/>
        </p:spPr>
        <p:txBody>
          <a:bodyPr wrap="none" anchor="ctr"/>
          <a:lstStyle/>
          <a:p>
            <a:pPr>
              <a:defRPr/>
            </a:pPr>
            <a:endParaRPr lang="ar-SA">
              <a:cs typeface="+mn-cs"/>
            </a:endParaRPr>
          </a:p>
        </p:txBody>
      </p:sp>
      <p:sp>
        <p:nvSpPr>
          <p:cNvPr id="88111" name="AutoShape 47"/>
          <p:cNvSpPr>
            <a:spLocks noChangeArrowheads="1"/>
          </p:cNvSpPr>
          <p:nvPr/>
        </p:nvSpPr>
        <p:spPr bwMode="ltGray">
          <a:xfrm rot="5400000" flipH="1">
            <a:off x="-2016918" y="1910556"/>
            <a:ext cx="4032250" cy="3929063"/>
          </a:xfrm>
          <a:custGeom>
            <a:avLst/>
            <a:gdLst>
              <a:gd name="G0" fmla="+- 56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6"/>
              <a:gd name="G18" fmla="*/ 56 1 2"/>
              <a:gd name="G19" fmla="+- G18 5400 0"/>
              <a:gd name="G20" fmla="cos G19 11796480"/>
              <a:gd name="G21" fmla="sin G19 11796480"/>
              <a:gd name="G22" fmla="+- G20 10800 0"/>
              <a:gd name="G23" fmla="+- G21 10800 0"/>
              <a:gd name="G24" fmla="+- 10800 0 G20"/>
              <a:gd name="G25" fmla="+- 56 10800 0"/>
              <a:gd name="G26" fmla="?: G9 G17 G25"/>
              <a:gd name="G27" fmla="?: G9 0 21600"/>
              <a:gd name="G28" fmla="cos 10800 11796480"/>
              <a:gd name="G29" fmla="sin 10800 11796480"/>
              <a:gd name="G30" fmla="sin 56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5372 w 21600"/>
              <a:gd name="T15" fmla="*/ 10800 h 21600"/>
              <a:gd name="T16" fmla="*/ 10800 w 21600"/>
              <a:gd name="T17" fmla="*/ 10744 h 21600"/>
              <a:gd name="T18" fmla="*/ 16228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10744" y="10800"/>
                </a:moveTo>
                <a:cubicBezTo>
                  <a:pt x="10744" y="10769"/>
                  <a:pt x="10769" y="10744"/>
                  <a:pt x="10800" y="10744"/>
                </a:cubicBezTo>
                <a:cubicBezTo>
                  <a:pt x="10830" y="10743"/>
                  <a:pt x="10855" y="10769"/>
                  <a:pt x="10856" y="10799"/>
                </a:cubicBezTo>
                <a:lnTo>
                  <a:pt x="21600" y="10800"/>
                </a:lnTo>
                <a:cubicBezTo>
                  <a:pt x="21600" y="4835"/>
                  <a:pt x="16764" y="0"/>
                  <a:pt x="10800" y="0"/>
                </a:cubicBezTo>
                <a:cubicBezTo>
                  <a:pt x="4835" y="0"/>
                  <a:pt x="0" y="4835"/>
                  <a:pt x="0" y="10800"/>
                </a:cubicBezTo>
                <a:close/>
              </a:path>
            </a:pathLst>
          </a:custGeom>
          <a:gradFill rotWithShape="1">
            <a:gsLst>
              <a:gs pos="0">
                <a:schemeClr val="bg2">
                  <a:alpha val="56000"/>
                </a:schemeClr>
              </a:gs>
              <a:gs pos="100000">
                <a:schemeClr val="bg2">
                  <a:gamma/>
                  <a:tint val="0"/>
                  <a:invGamma/>
                  <a:alpha val="48000"/>
                </a:schemeClr>
              </a:gs>
            </a:gsLst>
            <a:lin ang="5400000" scaled="1"/>
          </a:gradFill>
          <a:ln w="0" algn="ctr">
            <a:noFill/>
            <a:miter lim="800000"/>
            <a:headEnd/>
            <a:tailEnd/>
          </a:ln>
          <a:effectLst/>
        </p:spPr>
        <p:txBody>
          <a:bodyPr wrap="none" anchor="ctr"/>
          <a:lstStyle/>
          <a:p>
            <a:pPr>
              <a:defRPr/>
            </a:pPr>
            <a:endParaRPr lang="ar-SA">
              <a:cs typeface="+mn-cs"/>
            </a:endParaRPr>
          </a:p>
        </p:txBody>
      </p:sp>
      <p:sp>
        <p:nvSpPr>
          <p:cNvPr id="88069" name="عنصر نائب للمحتوى 10"/>
          <p:cNvSpPr>
            <a:spLocks noGrp="1"/>
          </p:cNvSpPr>
          <p:nvPr>
            <p:ph idx="1"/>
          </p:nvPr>
        </p:nvSpPr>
        <p:spPr>
          <a:xfrm>
            <a:off x="179512" y="620688"/>
            <a:ext cx="8729662" cy="5521796"/>
          </a:xfrm>
        </p:spPr>
        <p:style>
          <a:lnRef idx="2">
            <a:schemeClr val="accent3"/>
          </a:lnRef>
          <a:fillRef idx="1">
            <a:schemeClr val="lt1"/>
          </a:fillRef>
          <a:effectRef idx="0">
            <a:schemeClr val="accent3"/>
          </a:effectRef>
          <a:fontRef idx="minor">
            <a:schemeClr val="dk1"/>
          </a:fontRef>
        </p:style>
        <p:txBody>
          <a:bodyPr/>
          <a:lstStyle/>
          <a:p>
            <a:pPr marL="0" algn="r" rtl="1" eaLnBrk="1" hangingPunct="1">
              <a:lnSpc>
                <a:spcPct val="150000"/>
              </a:lnSpc>
              <a:buFont typeface="Wingdings" pitchFamily="2" charset="2"/>
              <a:buNone/>
            </a:pPr>
            <a:r>
              <a:rPr lang="ar-SA" sz="3200" b="1" dirty="0">
                <a:solidFill>
                  <a:srgbClr val="FF0000"/>
                </a:solidFill>
                <a:latin typeface="Traditional Arabic" pitchFamily="2" charset="-78"/>
                <a:cs typeface="Traditional Arabic" pitchFamily="2" charset="-78"/>
              </a:rPr>
              <a:t> </a:t>
            </a:r>
            <a:r>
              <a:rPr lang="ar-SA" sz="3600" b="1" u="sng" dirty="0">
                <a:solidFill>
                  <a:schemeClr val="accent1"/>
                </a:solidFill>
                <a:latin typeface="Traditional Arabic" pitchFamily="2" charset="-78"/>
                <a:cs typeface="Traditional Arabic" pitchFamily="2" charset="-78"/>
              </a:rPr>
              <a:t>د -الأرباح الموزعة على السهم</a:t>
            </a:r>
            <a:r>
              <a:rPr lang="ar-SA" sz="3200" b="1" u="sng" dirty="0">
                <a:solidFill>
                  <a:schemeClr val="accent1"/>
                </a:solidFill>
                <a:latin typeface="Traditional Arabic" pitchFamily="2" charset="-78"/>
                <a:cs typeface="Traditional Arabic" pitchFamily="2" charset="-78"/>
              </a:rPr>
              <a:t> </a:t>
            </a:r>
            <a:r>
              <a:rPr lang="en-US" sz="2000" b="1" u="sng" dirty="0">
                <a:solidFill>
                  <a:schemeClr val="accent1"/>
                </a:solidFill>
                <a:cs typeface="Mudir MT" pitchFamily="2" charset="-78"/>
              </a:rPr>
              <a:t>Dividends Per Share</a:t>
            </a:r>
            <a:endParaRPr lang="ar-SA" sz="1100" b="1" u="sng" dirty="0">
              <a:solidFill>
                <a:schemeClr val="accent1"/>
              </a:solidFill>
            </a:endParaRPr>
          </a:p>
          <a:p>
            <a:pPr marL="0" algn="justLow" rtl="1" eaLnBrk="1" hangingPunct="1">
              <a:lnSpc>
                <a:spcPct val="150000"/>
              </a:lnSpc>
              <a:buFont typeface="Wingdings" pitchFamily="2" charset="2"/>
              <a:buNone/>
            </a:pPr>
            <a:r>
              <a:rPr lang="ar-SA" sz="2400" b="1" dirty="0"/>
              <a:t>تقيس هذه النسبة نصيب السهم العادي من الأرباح التي توزعها الشركة على المساهمين, وتعتبر هذه النسبة من العوامل التي تؤثر في تحديد سعر السهم ويتم قياسها بالمعادلة التالية:</a:t>
            </a:r>
            <a:endParaRPr lang="en-US" sz="2400" b="1" dirty="0">
              <a:cs typeface="Majalla UI"/>
            </a:endParaRPr>
          </a:p>
          <a:p>
            <a:pPr marL="0" algn="r" rtl="1" eaLnBrk="1" hangingPunct="1">
              <a:lnSpc>
                <a:spcPct val="150000"/>
              </a:lnSpc>
              <a:buFont typeface="Wingdings" pitchFamily="2" charset="2"/>
              <a:buNone/>
            </a:pPr>
            <a:r>
              <a:rPr lang="ar-SA" sz="2800" b="1" dirty="0"/>
              <a:t> </a:t>
            </a:r>
            <a:endParaRPr lang="en-US" sz="2800" b="1" dirty="0">
              <a:cs typeface="Majalla UI"/>
            </a:endParaRPr>
          </a:p>
        </p:txBody>
      </p:sp>
      <p:sp>
        <p:nvSpPr>
          <p:cNvPr id="10" name="Date Placeholder 9"/>
          <p:cNvSpPr>
            <a:spLocks noGrp="1"/>
          </p:cNvSpPr>
          <p:nvPr>
            <p:ph type="dt" sz="half" idx="10"/>
          </p:nvPr>
        </p:nvSpPr>
        <p:spPr/>
        <p:txBody>
          <a:bodyPr/>
          <a:lstStyle/>
          <a:p>
            <a:fld id="{8ADF9F09-0D07-4CFC-9643-799A8B610C50}" type="datetime3">
              <a:rPr lang="en-US" smtClean="0"/>
              <a:t>16 January 2021</a:t>
            </a:fld>
            <a:endParaRPr lang="ar-SA"/>
          </a:p>
        </p:txBody>
      </p:sp>
      <p:sp>
        <p:nvSpPr>
          <p:cNvPr id="11" name="Footer Placeholder 10"/>
          <p:cNvSpPr>
            <a:spLocks noGrp="1"/>
          </p:cNvSpPr>
          <p:nvPr>
            <p:ph type="ftr" sz="quarter" idx="11"/>
          </p:nvPr>
        </p:nvSpPr>
        <p:spPr/>
        <p:txBody>
          <a:bodyPr/>
          <a:lstStyle/>
          <a:p>
            <a:r>
              <a:rPr lang="ar-SA"/>
              <a:t>النسب المالية                                  الأستاذ الدكتور  بوداح عبدالجليل</a:t>
            </a:r>
          </a:p>
        </p:txBody>
      </p:sp>
      <p:sp>
        <p:nvSpPr>
          <p:cNvPr id="61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614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6147" name="Picture 3"/>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115616" y="3068960"/>
            <a:ext cx="5769484" cy="931616"/>
          </a:xfrm>
          <a:prstGeom prst="rect">
            <a:avLst/>
          </a:prstGeom>
          <a:ln w="38100" cap="sq" cmpd="thickThin">
            <a:solidFill>
              <a:srgbClr val="FF0000"/>
            </a:solidFill>
            <a:prstDash val="solid"/>
            <a:miter lim="800000"/>
          </a:ln>
          <a:effectLst>
            <a:innerShdw blurRad="76200">
              <a:srgbClr val="000000"/>
            </a:innerShdw>
          </a:effectLst>
        </p:spPr>
      </p:pic>
      <p:sp>
        <p:nvSpPr>
          <p:cNvPr id="12" name="Slide Number Placeholder 11"/>
          <p:cNvSpPr>
            <a:spLocks noGrp="1"/>
          </p:cNvSpPr>
          <p:nvPr>
            <p:ph type="sldNum" sz="quarter" idx="12"/>
          </p:nvPr>
        </p:nvSpPr>
        <p:spPr/>
        <p:txBody>
          <a:bodyPr/>
          <a:lstStyle/>
          <a:p>
            <a:fld id="{0B34F065-1154-456A-91E3-76DE8E75E17B}" type="slidenum">
              <a:rPr lang="ar-SA" smtClean="0"/>
              <a:pPr/>
              <a:t>35</a:t>
            </a:fld>
            <a:endParaRPr lang="ar-SA"/>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ext Box 3"/>
          <p:cNvSpPr txBox="1">
            <a:spLocks noChangeArrowheads="1"/>
          </p:cNvSpPr>
          <p:nvPr/>
        </p:nvSpPr>
        <p:spPr bwMode="auto">
          <a:xfrm>
            <a:off x="1660525" y="722313"/>
            <a:ext cx="184150" cy="366712"/>
          </a:xfrm>
          <a:prstGeom prst="rect">
            <a:avLst/>
          </a:prstGeom>
          <a:noFill/>
          <a:ln w="9525">
            <a:noFill/>
            <a:miter lim="800000"/>
            <a:headEnd/>
            <a:tailEnd/>
          </a:ln>
        </p:spPr>
        <p:txBody>
          <a:bodyPr wrap="none">
            <a:spAutoFit/>
          </a:bodyPr>
          <a:lstStyle/>
          <a:p>
            <a:endParaRPr lang="ar-SA"/>
          </a:p>
        </p:txBody>
      </p:sp>
      <p:sp>
        <p:nvSpPr>
          <p:cNvPr id="88110" name="AutoShape 46"/>
          <p:cNvSpPr>
            <a:spLocks noChangeArrowheads="1"/>
          </p:cNvSpPr>
          <p:nvPr/>
        </p:nvSpPr>
        <p:spPr bwMode="ltGray">
          <a:xfrm rot="5400000">
            <a:off x="-2422526" y="1474788"/>
            <a:ext cx="4824413" cy="4770438"/>
          </a:xfrm>
          <a:custGeom>
            <a:avLst/>
            <a:gdLst>
              <a:gd name="G0" fmla="+- 10478 0 0"/>
              <a:gd name="G1" fmla="+- -11739500 0 0"/>
              <a:gd name="G2" fmla="+- 0 0 -11739500"/>
              <a:gd name="T0" fmla="*/ 0 256 1"/>
              <a:gd name="T1" fmla="*/ 180 256 1"/>
              <a:gd name="G3" fmla="+- -11739500 T0 T1"/>
              <a:gd name="T2" fmla="*/ 0 256 1"/>
              <a:gd name="T3" fmla="*/ 90 256 1"/>
              <a:gd name="G4" fmla="+- -11739500 T2 T3"/>
              <a:gd name="G5" fmla="*/ G4 2 1"/>
              <a:gd name="T4" fmla="*/ 90 256 1"/>
              <a:gd name="T5" fmla="*/ 0 256 1"/>
              <a:gd name="G6" fmla="+- -11739500 T4 T5"/>
              <a:gd name="G7" fmla="*/ G6 2 1"/>
              <a:gd name="G8" fmla="abs -1173950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10478"/>
              <a:gd name="G18" fmla="*/ 10478 1 2"/>
              <a:gd name="G19" fmla="+- G18 5400 0"/>
              <a:gd name="G20" fmla="cos G19 -11739500"/>
              <a:gd name="G21" fmla="sin G19 -11739500"/>
              <a:gd name="G22" fmla="+- G20 10800 0"/>
              <a:gd name="G23" fmla="+- G21 10800 0"/>
              <a:gd name="G24" fmla="+- 10800 0 G20"/>
              <a:gd name="G25" fmla="+- 10478 10800 0"/>
              <a:gd name="G26" fmla="?: G9 G17 G25"/>
              <a:gd name="G27" fmla="?: G9 0 21600"/>
              <a:gd name="G28" fmla="cos 10800 -11739500"/>
              <a:gd name="G29" fmla="sin 10800 -11739500"/>
              <a:gd name="G30" fmla="sin 10478 -11739500"/>
              <a:gd name="G31" fmla="+- G28 10800 0"/>
              <a:gd name="G32" fmla="+- G29 10800 0"/>
              <a:gd name="G33" fmla="+- G30 10800 0"/>
              <a:gd name="G34" fmla="?: G4 0 G31"/>
              <a:gd name="G35" fmla="?: -11739500 G34 0"/>
              <a:gd name="G36" fmla="?: G6 G35 G31"/>
              <a:gd name="G37" fmla="+- 21600 0 G36"/>
              <a:gd name="G38" fmla="?: G4 0 G33"/>
              <a:gd name="G39" fmla="?: -11739500 G38 G32"/>
              <a:gd name="G40" fmla="?: G6 G39 0"/>
              <a:gd name="G41" fmla="?: G4 G32 21600"/>
              <a:gd name="G42" fmla="?: G6 G41 G33"/>
              <a:gd name="T12" fmla="*/ 10800 w 21600"/>
              <a:gd name="T13" fmla="*/ 0 h 21600"/>
              <a:gd name="T14" fmla="*/ 162 w 21600"/>
              <a:gd name="T15" fmla="*/ 10638 h 21600"/>
              <a:gd name="T16" fmla="*/ 10800 w 21600"/>
              <a:gd name="T17" fmla="*/ 322 h 21600"/>
              <a:gd name="T18" fmla="*/ 21438 w 21600"/>
              <a:gd name="T19" fmla="*/ 10638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323" y="10641"/>
                </a:moveTo>
                <a:cubicBezTo>
                  <a:pt x="410" y="4916"/>
                  <a:pt x="5075" y="321"/>
                  <a:pt x="10800" y="322"/>
                </a:cubicBezTo>
                <a:cubicBezTo>
                  <a:pt x="16524" y="322"/>
                  <a:pt x="21189" y="4916"/>
                  <a:pt x="21276" y="10641"/>
                </a:cubicBezTo>
                <a:lnTo>
                  <a:pt x="21598" y="10636"/>
                </a:lnTo>
                <a:cubicBezTo>
                  <a:pt x="21509" y="4736"/>
                  <a:pt x="16700" y="-1"/>
                  <a:pt x="10799" y="0"/>
                </a:cubicBezTo>
                <a:cubicBezTo>
                  <a:pt x="4899" y="0"/>
                  <a:pt x="90" y="4736"/>
                  <a:pt x="1" y="10636"/>
                </a:cubicBezTo>
                <a:close/>
              </a:path>
            </a:pathLst>
          </a:custGeom>
          <a:gradFill rotWithShape="1">
            <a:gsLst>
              <a:gs pos="0">
                <a:schemeClr val="bg2">
                  <a:gamma/>
                  <a:tint val="45490"/>
                  <a:invGamma/>
                </a:schemeClr>
              </a:gs>
              <a:gs pos="50000">
                <a:schemeClr val="bg2"/>
              </a:gs>
              <a:gs pos="100000">
                <a:schemeClr val="bg2">
                  <a:gamma/>
                  <a:tint val="45490"/>
                  <a:invGamma/>
                </a:schemeClr>
              </a:gs>
            </a:gsLst>
            <a:lin ang="0" scaled="1"/>
          </a:gradFill>
          <a:ln w="9525" algn="ctr">
            <a:noFill/>
            <a:miter lim="800000"/>
            <a:headEnd/>
            <a:tailEnd/>
          </a:ln>
          <a:effectLst/>
        </p:spPr>
        <p:txBody>
          <a:bodyPr wrap="none" anchor="ctr"/>
          <a:lstStyle/>
          <a:p>
            <a:pPr>
              <a:defRPr/>
            </a:pPr>
            <a:endParaRPr lang="ar-SA">
              <a:cs typeface="+mn-cs"/>
            </a:endParaRPr>
          </a:p>
        </p:txBody>
      </p:sp>
      <p:sp>
        <p:nvSpPr>
          <p:cNvPr id="88111" name="AutoShape 47"/>
          <p:cNvSpPr>
            <a:spLocks noChangeArrowheads="1"/>
          </p:cNvSpPr>
          <p:nvPr/>
        </p:nvSpPr>
        <p:spPr bwMode="ltGray">
          <a:xfrm rot="5400000" flipH="1">
            <a:off x="-2016918" y="1910556"/>
            <a:ext cx="4032250" cy="3929063"/>
          </a:xfrm>
          <a:custGeom>
            <a:avLst/>
            <a:gdLst>
              <a:gd name="G0" fmla="+- 56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6"/>
              <a:gd name="G18" fmla="*/ 56 1 2"/>
              <a:gd name="G19" fmla="+- G18 5400 0"/>
              <a:gd name="G20" fmla="cos G19 11796480"/>
              <a:gd name="G21" fmla="sin G19 11796480"/>
              <a:gd name="G22" fmla="+- G20 10800 0"/>
              <a:gd name="G23" fmla="+- G21 10800 0"/>
              <a:gd name="G24" fmla="+- 10800 0 G20"/>
              <a:gd name="G25" fmla="+- 56 10800 0"/>
              <a:gd name="G26" fmla="?: G9 G17 G25"/>
              <a:gd name="G27" fmla="?: G9 0 21600"/>
              <a:gd name="G28" fmla="cos 10800 11796480"/>
              <a:gd name="G29" fmla="sin 10800 11796480"/>
              <a:gd name="G30" fmla="sin 56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5372 w 21600"/>
              <a:gd name="T15" fmla="*/ 10800 h 21600"/>
              <a:gd name="T16" fmla="*/ 10800 w 21600"/>
              <a:gd name="T17" fmla="*/ 10744 h 21600"/>
              <a:gd name="T18" fmla="*/ 16228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10744" y="10800"/>
                </a:moveTo>
                <a:cubicBezTo>
                  <a:pt x="10744" y="10769"/>
                  <a:pt x="10769" y="10744"/>
                  <a:pt x="10800" y="10744"/>
                </a:cubicBezTo>
                <a:cubicBezTo>
                  <a:pt x="10830" y="10743"/>
                  <a:pt x="10855" y="10769"/>
                  <a:pt x="10856" y="10799"/>
                </a:cubicBezTo>
                <a:lnTo>
                  <a:pt x="21600" y="10800"/>
                </a:lnTo>
                <a:cubicBezTo>
                  <a:pt x="21600" y="4835"/>
                  <a:pt x="16764" y="0"/>
                  <a:pt x="10800" y="0"/>
                </a:cubicBezTo>
                <a:cubicBezTo>
                  <a:pt x="4835" y="0"/>
                  <a:pt x="0" y="4835"/>
                  <a:pt x="0" y="10800"/>
                </a:cubicBezTo>
                <a:close/>
              </a:path>
            </a:pathLst>
          </a:custGeom>
          <a:gradFill rotWithShape="1">
            <a:gsLst>
              <a:gs pos="0">
                <a:schemeClr val="bg2">
                  <a:alpha val="56000"/>
                </a:schemeClr>
              </a:gs>
              <a:gs pos="100000">
                <a:schemeClr val="bg2">
                  <a:gamma/>
                  <a:tint val="0"/>
                  <a:invGamma/>
                  <a:alpha val="48000"/>
                </a:schemeClr>
              </a:gs>
            </a:gsLst>
            <a:lin ang="5400000" scaled="1"/>
          </a:gradFill>
          <a:ln w="0" algn="ctr">
            <a:noFill/>
            <a:miter lim="800000"/>
            <a:headEnd/>
            <a:tailEnd/>
          </a:ln>
          <a:effectLst/>
        </p:spPr>
        <p:txBody>
          <a:bodyPr wrap="none" anchor="ctr"/>
          <a:lstStyle/>
          <a:p>
            <a:pPr>
              <a:defRPr/>
            </a:pPr>
            <a:endParaRPr lang="ar-SA">
              <a:cs typeface="+mn-cs"/>
            </a:endParaRPr>
          </a:p>
        </p:txBody>
      </p:sp>
      <p:sp>
        <p:nvSpPr>
          <p:cNvPr id="89093" name="عنصر نائب للمحتوى 10"/>
          <p:cNvSpPr>
            <a:spLocks noGrp="1"/>
          </p:cNvSpPr>
          <p:nvPr>
            <p:ph idx="1"/>
          </p:nvPr>
        </p:nvSpPr>
        <p:spPr>
          <a:xfrm>
            <a:off x="714348" y="500063"/>
            <a:ext cx="8072494" cy="5857875"/>
          </a:xfrm>
        </p:spPr>
        <p:style>
          <a:lnRef idx="2">
            <a:schemeClr val="accent3"/>
          </a:lnRef>
          <a:fillRef idx="1">
            <a:schemeClr val="lt1"/>
          </a:fillRef>
          <a:effectRef idx="0">
            <a:schemeClr val="accent3"/>
          </a:effectRef>
          <a:fontRef idx="minor">
            <a:schemeClr val="dk1"/>
          </a:fontRef>
        </p:style>
        <p:txBody>
          <a:bodyPr/>
          <a:lstStyle/>
          <a:p>
            <a:pPr marL="0" algn="r" rtl="1" eaLnBrk="1" hangingPunct="1">
              <a:lnSpc>
                <a:spcPct val="150000"/>
              </a:lnSpc>
              <a:buFont typeface="Wingdings" pitchFamily="2" charset="2"/>
              <a:buNone/>
            </a:pPr>
            <a:r>
              <a:rPr lang="ar-SA" sz="3600" b="1" dirty="0">
                <a:solidFill>
                  <a:srgbClr val="C00000"/>
                </a:solidFill>
              </a:rPr>
              <a:t> </a:t>
            </a:r>
            <a:r>
              <a:rPr lang="ar-SA" sz="3600" b="1" u="sng" dirty="0">
                <a:solidFill>
                  <a:schemeClr val="accent1"/>
                </a:solidFill>
                <a:cs typeface="Mudir MT" pitchFamily="2" charset="-78"/>
              </a:rPr>
              <a:t> </a:t>
            </a:r>
            <a:r>
              <a:rPr lang="ar-SA" sz="3600" b="1" u="sng" dirty="0">
                <a:solidFill>
                  <a:schemeClr val="accent1"/>
                </a:solidFill>
                <a:latin typeface="Traditional Arabic" pitchFamily="2" charset="-78"/>
                <a:cs typeface="Traditional Arabic" pitchFamily="2" charset="-78"/>
              </a:rPr>
              <a:t>(هـ) عائد أو غلة الربح الموزع </a:t>
            </a:r>
            <a:r>
              <a:rPr lang="en-US" sz="2000" b="1" u="sng" dirty="0">
                <a:solidFill>
                  <a:schemeClr val="accent1"/>
                </a:solidFill>
                <a:cs typeface="Mudir MT" pitchFamily="2" charset="-78"/>
              </a:rPr>
              <a:t>Dividend Yield</a:t>
            </a:r>
            <a:endParaRPr lang="en-US" sz="2400" b="1" u="sng" dirty="0">
              <a:solidFill>
                <a:schemeClr val="accent1"/>
              </a:solidFill>
              <a:cs typeface="Mudir MT" pitchFamily="2" charset="-78"/>
            </a:endParaRPr>
          </a:p>
          <a:p>
            <a:pPr marL="0" algn="r" rtl="1" eaLnBrk="1" hangingPunct="1">
              <a:lnSpc>
                <a:spcPct val="150000"/>
              </a:lnSpc>
              <a:buFont typeface="Wingdings" pitchFamily="2" charset="2"/>
              <a:buNone/>
            </a:pPr>
            <a:r>
              <a:rPr lang="ar-SA" sz="2400" b="1" dirty="0"/>
              <a:t>تعبر هذه النسبة عن الربح الموزع على السهم وتقاس بالمعادلة التالية:</a:t>
            </a:r>
          </a:p>
          <a:p>
            <a:pPr marL="0" algn="r" rtl="1" eaLnBrk="1" hangingPunct="1">
              <a:lnSpc>
                <a:spcPct val="150000"/>
              </a:lnSpc>
              <a:buFont typeface="Wingdings" pitchFamily="2" charset="2"/>
              <a:buNone/>
            </a:pPr>
            <a:endParaRPr lang="en-US" sz="2400" b="1" dirty="0">
              <a:cs typeface="Majalla UI"/>
            </a:endParaRPr>
          </a:p>
          <a:p>
            <a:pPr marL="0" algn="r" rtl="1" eaLnBrk="1" hangingPunct="1">
              <a:lnSpc>
                <a:spcPct val="150000"/>
              </a:lnSpc>
              <a:buFont typeface="Wingdings" pitchFamily="2" charset="2"/>
              <a:buNone/>
            </a:pPr>
            <a:r>
              <a:rPr lang="ar-SA" sz="2400" b="1" dirty="0"/>
              <a:t> </a:t>
            </a:r>
            <a:endParaRPr lang="en-US" sz="2400" b="1" dirty="0">
              <a:cs typeface="Majalla UI"/>
            </a:endParaRPr>
          </a:p>
          <a:p>
            <a:pPr marL="0" algn="r" rtl="1" eaLnBrk="1" hangingPunct="1">
              <a:lnSpc>
                <a:spcPct val="150000"/>
              </a:lnSpc>
              <a:buFont typeface="Wingdings" pitchFamily="2" charset="2"/>
              <a:buNone/>
            </a:pPr>
            <a:endParaRPr lang="ar-SA" sz="2400" b="1" dirty="0"/>
          </a:p>
          <a:p>
            <a:pPr marL="0" algn="r" rtl="1" eaLnBrk="1" hangingPunct="1">
              <a:lnSpc>
                <a:spcPct val="150000"/>
              </a:lnSpc>
              <a:buFont typeface="Wingdings" pitchFamily="2" charset="2"/>
              <a:buNone/>
            </a:pPr>
            <a:r>
              <a:rPr lang="ar-SA" sz="2400" b="1" dirty="0"/>
              <a:t>ومن المثال نجد أن  </a:t>
            </a:r>
            <a:r>
              <a:rPr lang="ar-DZ" sz="2400" b="1" dirty="0"/>
              <a:t>معدل </a:t>
            </a:r>
            <a:r>
              <a:rPr lang="ar-SA" sz="2400" b="1" dirty="0"/>
              <a:t>عائد الربح الموزع </a:t>
            </a:r>
          </a:p>
          <a:p>
            <a:pPr marL="0" algn="r" rtl="1" eaLnBrk="1" hangingPunct="1">
              <a:lnSpc>
                <a:spcPct val="150000"/>
              </a:lnSpc>
              <a:buFont typeface="Wingdings" pitchFamily="2" charset="2"/>
              <a:buNone/>
            </a:pPr>
            <a:endParaRPr lang="en-US" sz="2400" b="1" dirty="0">
              <a:cs typeface="Majalla UI"/>
            </a:endParaRPr>
          </a:p>
        </p:txBody>
      </p:sp>
      <p:pic>
        <p:nvPicPr>
          <p:cNvPr id="89094" name="Picture 10"/>
          <p:cNvPicPr>
            <a:picLocks noChangeAspect="1" noChangeArrowheads="1"/>
          </p:cNvPicPr>
          <p:nvPr/>
        </p:nvPicPr>
        <p:blipFill>
          <a:blip r:embed="rId2" cstate="print"/>
          <a:srcRect/>
          <a:stretch>
            <a:fillRect/>
          </a:stretch>
        </p:blipFill>
        <p:spPr bwMode="auto">
          <a:xfrm>
            <a:off x="2428860" y="2285992"/>
            <a:ext cx="4643437" cy="1143000"/>
          </a:xfrm>
          <a:prstGeom prst="rect">
            <a:avLst/>
          </a:prstGeom>
          <a:ln>
            <a:noFill/>
          </a:ln>
          <a:effectLst>
            <a:outerShdw blurRad="292100" dist="139700" dir="2700000" algn="tl" rotWithShape="0">
              <a:srgbClr val="333333">
                <a:alpha val="65000"/>
              </a:srgbClr>
            </a:outerShdw>
          </a:effectLst>
        </p:spPr>
      </p:pic>
      <p:pic>
        <p:nvPicPr>
          <p:cNvPr id="89095" name="Picture 11"/>
          <p:cNvPicPr>
            <a:picLocks noChangeAspect="1" noChangeArrowheads="1"/>
          </p:cNvPicPr>
          <p:nvPr/>
        </p:nvPicPr>
        <p:blipFill>
          <a:blip r:embed="rId3" cstate="print"/>
          <a:srcRect/>
          <a:stretch>
            <a:fillRect/>
          </a:stretch>
        </p:blipFill>
        <p:spPr bwMode="auto">
          <a:xfrm>
            <a:off x="2714625" y="4714875"/>
            <a:ext cx="3571875" cy="1071563"/>
          </a:xfrm>
          <a:prstGeom prst="rect">
            <a:avLst/>
          </a:prstGeom>
          <a:ln>
            <a:noFill/>
          </a:ln>
          <a:effectLst>
            <a:outerShdw blurRad="292100" dist="139700" dir="2700000" algn="tl" rotWithShape="0">
              <a:srgbClr val="333333">
                <a:alpha val="65000"/>
              </a:srgbClr>
            </a:outerShdw>
          </a:effectLst>
        </p:spPr>
      </p:pic>
      <p:sp>
        <p:nvSpPr>
          <p:cNvPr id="10" name="Date Placeholder 9"/>
          <p:cNvSpPr>
            <a:spLocks noGrp="1"/>
          </p:cNvSpPr>
          <p:nvPr>
            <p:ph type="dt" sz="half" idx="10"/>
          </p:nvPr>
        </p:nvSpPr>
        <p:spPr/>
        <p:txBody>
          <a:bodyPr/>
          <a:lstStyle/>
          <a:p>
            <a:fld id="{0A2611FD-062F-4191-8B71-47A9F7DE96E2}" type="datetime3">
              <a:rPr lang="en-US" smtClean="0"/>
              <a:t>16 January 2021</a:t>
            </a:fld>
            <a:endParaRPr lang="ar-SA"/>
          </a:p>
        </p:txBody>
      </p:sp>
      <p:sp>
        <p:nvSpPr>
          <p:cNvPr id="11" name="Footer Placeholder 10"/>
          <p:cNvSpPr>
            <a:spLocks noGrp="1"/>
          </p:cNvSpPr>
          <p:nvPr>
            <p:ph type="ftr" sz="quarter" idx="11"/>
          </p:nvPr>
        </p:nvSpPr>
        <p:spPr/>
        <p:txBody>
          <a:bodyPr/>
          <a:lstStyle/>
          <a:p>
            <a:r>
              <a:rPr lang="ar-SA"/>
              <a:t>النسب المالية                                  الأستاذ الدكتور  بوداح عبدالجليل</a:t>
            </a:r>
          </a:p>
        </p:txBody>
      </p:sp>
      <p:sp>
        <p:nvSpPr>
          <p:cNvPr id="12" name="Slide Number Placeholder 11"/>
          <p:cNvSpPr>
            <a:spLocks noGrp="1"/>
          </p:cNvSpPr>
          <p:nvPr>
            <p:ph type="sldNum" sz="quarter" idx="12"/>
          </p:nvPr>
        </p:nvSpPr>
        <p:spPr/>
        <p:txBody>
          <a:bodyPr/>
          <a:lstStyle/>
          <a:p>
            <a:fld id="{0B34F065-1154-456A-91E3-76DE8E75E17B}" type="slidenum">
              <a:rPr lang="ar-SA" smtClean="0"/>
              <a:pPr/>
              <a:t>36</a:t>
            </a:fld>
            <a:endParaRPr lang="ar-SA"/>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ext Box 3"/>
          <p:cNvSpPr txBox="1">
            <a:spLocks noChangeArrowheads="1"/>
          </p:cNvSpPr>
          <p:nvPr/>
        </p:nvSpPr>
        <p:spPr bwMode="auto">
          <a:xfrm>
            <a:off x="1660525" y="722313"/>
            <a:ext cx="184150" cy="366712"/>
          </a:xfrm>
          <a:prstGeom prst="rect">
            <a:avLst/>
          </a:prstGeom>
          <a:noFill/>
          <a:ln w="9525">
            <a:noFill/>
            <a:miter lim="800000"/>
            <a:headEnd/>
            <a:tailEnd/>
          </a:ln>
        </p:spPr>
        <p:txBody>
          <a:bodyPr wrap="none">
            <a:spAutoFit/>
          </a:bodyPr>
          <a:lstStyle/>
          <a:p>
            <a:endParaRPr lang="ar-SA"/>
          </a:p>
        </p:txBody>
      </p:sp>
      <p:sp>
        <p:nvSpPr>
          <p:cNvPr id="88110" name="AutoShape 46"/>
          <p:cNvSpPr>
            <a:spLocks noChangeArrowheads="1"/>
          </p:cNvSpPr>
          <p:nvPr/>
        </p:nvSpPr>
        <p:spPr bwMode="ltGray">
          <a:xfrm rot="5400000">
            <a:off x="-2422526" y="1474788"/>
            <a:ext cx="4824413" cy="4770438"/>
          </a:xfrm>
          <a:custGeom>
            <a:avLst/>
            <a:gdLst>
              <a:gd name="G0" fmla="+- 10478 0 0"/>
              <a:gd name="G1" fmla="+- -11739500 0 0"/>
              <a:gd name="G2" fmla="+- 0 0 -11739500"/>
              <a:gd name="T0" fmla="*/ 0 256 1"/>
              <a:gd name="T1" fmla="*/ 180 256 1"/>
              <a:gd name="G3" fmla="+- -11739500 T0 T1"/>
              <a:gd name="T2" fmla="*/ 0 256 1"/>
              <a:gd name="T3" fmla="*/ 90 256 1"/>
              <a:gd name="G4" fmla="+- -11739500 T2 T3"/>
              <a:gd name="G5" fmla="*/ G4 2 1"/>
              <a:gd name="T4" fmla="*/ 90 256 1"/>
              <a:gd name="T5" fmla="*/ 0 256 1"/>
              <a:gd name="G6" fmla="+- -11739500 T4 T5"/>
              <a:gd name="G7" fmla="*/ G6 2 1"/>
              <a:gd name="G8" fmla="abs -1173950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10478"/>
              <a:gd name="G18" fmla="*/ 10478 1 2"/>
              <a:gd name="G19" fmla="+- G18 5400 0"/>
              <a:gd name="G20" fmla="cos G19 -11739500"/>
              <a:gd name="G21" fmla="sin G19 -11739500"/>
              <a:gd name="G22" fmla="+- G20 10800 0"/>
              <a:gd name="G23" fmla="+- G21 10800 0"/>
              <a:gd name="G24" fmla="+- 10800 0 G20"/>
              <a:gd name="G25" fmla="+- 10478 10800 0"/>
              <a:gd name="G26" fmla="?: G9 G17 G25"/>
              <a:gd name="G27" fmla="?: G9 0 21600"/>
              <a:gd name="G28" fmla="cos 10800 -11739500"/>
              <a:gd name="G29" fmla="sin 10800 -11739500"/>
              <a:gd name="G30" fmla="sin 10478 -11739500"/>
              <a:gd name="G31" fmla="+- G28 10800 0"/>
              <a:gd name="G32" fmla="+- G29 10800 0"/>
              <a:gd name="G33" fmla="+- G30 10800 0"/>
              <a:gd name="G34" fmla="?: G4 0 G31"/>
              <a:gd name="G35" fmla="?: -11739500 G34 0"/>
              <a:gd name="G36" fmla="?: G6 G35 G31"/>
              <a:gd name="G37" fmla="+- 21600 0 G36"/>
              <a:gd name="G38" fmla="?: G4 0 G33"/>
              <a:gd name="G39" fmla="?: -11739500 G38 G32"/>
              <a:gd name="G40" fmla="?: G6 G39 0"/>
              <a:gd name="G41" fmla="?: G4 G32 21600"/>
              <a:gd name="G42" fmla="?: G6 G41 G33"/>
              <a:gd name="T12" fmla="*/ 10800 w 21600"/>
              <a:gd name="T13" fmla="*/ 0 h 21600"/>
              <a:gd name="T14" fmla="*/ 162 w 21600"/>
              <a:gd name="T15" fmla="*/ 10638 h 21600"/>
              <a:gd name="T16" fmla="*/ 10800 w 21600"/>
              <a:gd name="T17" fmla="*/ 322 h 21600"/>
              <a:gd name="T18" fmla="*/ 21438 w 21600"/>
              <a:gd name="T19" fmla="*/ 10638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323" y="10641"/>
                </a:moveTo>
                <a:cubicBezTo>
                  <a:pt x="410" y="4916"/>
                  <a:pt x="5075" y="321"/>
                  <a:pt x="10800" y="322"/>
                </a:cubicBezTo>
                <a:cubicBezTo>
                  <a:pt x="16524" y="322"/>
                  <a:pt x="21189" y="4916"/>
                  <a:pt x="21276" y="10641"/>
                </a:cubicBezTo>
                <a:lnTo>
                  <a:pt x="21598" y="10636"/>
                </a:lnTo>
                <a:cubicBezTo>
                  <a:pt x="21509" y="4736"/>
                  <a:pt x="16700" y="-1"/>
                  <a:pt x="10799" y="0"/>
                </a:cubicBezTo>
                <a:cubicBezTo>
                  <a:pt x="4899" y="0"/>
                  <a:pt x="90" y="4736"/>
                  <a:pt x="1" y="10636"/>
                </a:cubicBezTo>
                <a:close/>
              </a:path>
            </a:pathLst>
          </a:custGeom>
          <a:gradFill rotWithShape="1">
            <a:gsLst>
              <a:gs pos="0">
                <a:schemeClr val="bg2">
                  <a:gamma/>
                  <a:tint val="45490"/>
                  <a:invGamma/>
                </a:schemeClr>
              </a:gs>
              <a:gs pos="50000">
                <a:schemeClr val="bg2"/>
              </a:gs>
              <a:gs pos="100000">
                <a:schemeClr val="bg2">
                  <a:gamma/>
                  <a:tint val="45490"/>
                  <a:invGamma/>
                </a:schemeClr>
              </a:gs>
            </a:gsLst>
            <a:lin ang="0" scaled="1"/>
          </a:gradFill>
          <a:ln w="9525" algn="ctr">
            <a:noFill/>
            <a:miter lim="800000"/>
            <a:headEnd/>
            <a:tailEnd/>
          </a:ln>
          <a:effectLst/>
        </p:spPr>
        <p:txBody>
          <a:bodyPr wrap="none" anchor="ctr"/>
          <a:lstStyle/>
          <a:p>
            <a:pPr>
              <a:defRPr/>
            </a:pPr>
            <a:endParaRPr lang="ar-SA">
              <a:cs typeface="+mn-cs"/>
            </a:endParaRPr>
          </a:p>
        </p:txBody>
      </p:sp>
      <p:sp>
        <p:nvSpPr>
          <p:cNvPr id="88111" name="AutoShape 47"/>
          <p:cNvSpPr>
            <a:spLocks noChangeArrowheads="1"/>
          </p:cNvSpPr>
          <p:nvPr/>
        </p:nvSpPr>
        <p:spPr bwMode="ltGray">
          <a:xfrm rot="5400000" flipH="1">
            <a:off x="-2016918" y="1910556"/>
            <a:ext cx="4032250" cy="3929063"/>
          </a:xfrm>
          <a:custGeom>
            <a:avLst/>
            <a:gdLst>
              <a:gd name="G0" fmla="+- 56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6"/>
              <a:gd name="G18" fmla="*/ 56 1 2"/>
              <a:gd name="G19" fmla="+- G18 5400 0"/>
              <a:gd name="G20" fmla="cos G19 11796480"/>
              <a:gd name="G21" fmla="sin G19 11796480"/>
              <a:gd name="G22" fmla="+- G20 10800 0"/>
              <a:gd name="G23" fmla="+- G21 10800 0"/>
              <a:gd name="G24" fmla="+- 10800 0 G20"/>
              <a:gd name="G25" fmla="+- 56 10800 0"/>
              <a:gd name="G26" fmla="?: G9 G17 G25"/>
              <a:gd name="G27" fmla="?: G9 0 21600"/>
              <a:gd name="G28" fmla="cos 10800 11796480"/>
              <a:gd name="G29" fmla="sin 10800 11796480"/>
              <a:gd name="G30" fmla="sin 56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5372 w 21600"/>
              <a:gd name="T15" fmla="*/ 10800 h 21600"/>
              <a:gd name="T16" fmla="*/ 10800 w 21600"/>
              <a:gd name="T17" fmla="*/ 10744 h 21600"/>
              <a:gd name="T18" fmla="*/ 16228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10744" y="10800"/>
                </a:moveTo>
                <a:cubicBezTo>
                  <a:pt x="10744" y="10769"/>
                  <a:pt x="10769" y="10744"/>
                  <a:pt x="10800" y="10744"/>
                </a:cubicBezTo>
                <a:cubicBezTo>
                  <a:pt x="10830" y="10743"/>
                  <a:pt x="10855" y="10769"/>
                  <a:pt x="10856" y="10799"/>
                </a:cubicBezTo>
                <a:lnTo>
                  <a:pt x="21600" y="10800"/>
                </a:lnTo>
                <a:cubicBezTo>
                  <a:pt x="21600" y="4835"/>
                  <a:pt x="16764" y="0"/>
                  <a:pt x="10800" y="0"/>
                </a:cubicBezTo>
                <a:cubicBezTo>
                  <a:pt x="4835" y="0"/>
                  <a:pt x="0" y="4835"/>
                  <a:pt x="0" y="10800"/>
                </a:cubicBezTo>
                <a:close/>
              </a:path>
            </a:pathLst>
          </a:custGeom>
          <a:gradFill rotWithShape="1">
            <a:gsLst>
              <a:gs pos="0">
                <a:schemeClr val="bg2">
                  <a:alpha val="56000"/>
                </a:schemeClr>
              </a:gs>
              <a:gs pos="100000">
                <a:schemeClr val="bg2">
                  <a:gamma/>
                  <a:tint val="0"/>
                  <a:invGamma/>
                  <a:alpha val="48000"/>
                </a:schemeClr>
              </a:gs>
            </a:gsLst>
            <a:lin ang="5400000" scaled="1"/>
          </a:gradFill>
          <a:ln w="0" algn="ctr">
            <a:noFill/>
            <a:miter lim="800000"/>
            <a:headEnd/>
            <a:tailEnd/>
          </a:ln>
          <a:effectLst/>
        </p:spPr>
        <p:txBody>
          <a:bodyPr wrap="none" anchor="ctr"/>
          <a:lstStyle/>
          <a:p>
            <a:pPr>
              <a:defRPr/>
            </a:pPr>
            <a:endParaRPr lang="ar-SA">
              <a:cs typeface="+mn-cs"/>
            </a:endParaRPr>
          </a:p>
        </p:txBody>
      </p:sp>
      <p:sp>
        <p:nvSpPr>
          <p:cNvPr id="90117" name="عنصر نائب للمحتوى 10"/>
          <p:cNvSpPr>
            <a:spLocks noGrp="1"/>
          </p:cNvSpPr>
          <p:nvPr>
            <p:ph idx="1"/>
          </p:nvPr>
        </p:nvSpPr>
        <p:spPr>
          <a:xfrm>
            <a:off x="785813" y="571479"/>
            <a:ext cx="7658100" cy="5857895"/>
          </a:xfrm>
        </p:spPr>
        <p:style>
          <a:lnRef idx="2">
            <a:schemeClr val="accent3"/>
          </a:lnRef>
          <a:fillRef idx="1">
            <a:schemeClr val="lt1"/>
          </a:fillRef>
          <a:effectRef idx="0">
            <a:schemeClr val="accent3"/>
          </a:effectRef>
          <a:fontRef idx="minor">
            <a:schemeClr val="dk1"/>
          </a:fontRef>
        </p:style>
        <p:txBody>
          <a:bodyPr/>
          <a:lstStyle/>
          <a:p>
            <a:pPr marL="0" algn="r" rtl="1" eaLnBrk="1" hangingPunct="1">
              <a:lnSpc>
                <a:spcPct val="150000"/>
              </a:lnSpc>
              <a:buFont typeface="Wingdings" pitchFamily="2" charset="2"/>
              <a:buNone/>
            </a:pPr>
            <a:r>
              <a:rPr lang="ar-SA" sz="4800" b="1" dirty="0">
                <a:solidFill>
                  <a:srgbClr val="FF0000"/>
                </a:solidFill>
              </a:rPr>
              <a:t> </a:t>
            </a:r>
            <a:r>
              <a:rPr lang="ar-SA" sz="3200" b="1" dirty="0">
                <a:solidFill>
                  <a:srgbClr val="FF0000"/>
                </a:solidFill>
                <a:latin typeface="Traditional Arabic" pitchFamily="2" charset="-78"/>
                <a:cs typeface="Traditional Arabic" pitchFamily="2" charset="-78"/>
              </a:rPr>
              <a:t> </a:t>
            </a:r>
            <a:r>
              <a:rPr lang="ar-SA" sz="3600" b="1" u="sng" dirty="0">
                <a:solidFill>
                  <a:schemeClr val="accent1"/>
                </a:solidFill>
                <a:latin typeface="Traditional Arabic" pitchFamily="2" charset="-78"/>
                <a:cs typeface="Traditional Arabic" pitchFamily="2" charset="-78"/>
              </a:rPr>
              <a:t>(و) معدل توزيع الأرباح   </a:t>
            </a:r>
            <a:r>
              <a:rPr lang="en-US" sz="2000" b="1" u="sng" dirty="0">
                <a:solidFill>
                  <a:schemeClr val="accent1"/>
                </a:solidFill>
                <a:cs typeface="Mudir MT" pitchFamily="2" charset="-78"/>
              </a:rPr>
              <a:t>Dividends Payout Rate</a:t>
            </a:r>
            <a:endParaRPr lang="en-US" sz="2400" b="1" u="sng" dirty="0">
              <a:solidFill>
                <a:schemeClr val="accent1"/>
              </a:solidFill>
              <a:cs typeface="Mudir MT" pitchFamily="2" charset="-78"/>
            </a:endParaRPr>
          </a:p>
          <a:p>
            <a:pPr marL="0" algn="justLow" rtl="1" eaLnBrk="1" hangingPunct="1">
              <a:lnSpc>
                <a:spcPct val="150000"/>
              </a:lnSpc>
              <a:buFont typeface="Wingdings" pitchFamily="2" charset="2"/>
              <a:buNone/>
            </a:pPr>
            <a:r>
              <a:rPr lang="ar-SA" sz="2400" b="1" dirty="0"/>
              <a:t>يعبر هذا المعدل عن نسبة توزيع الأرباح بالسهم مقابل ما يحققه السهم من أرباح صافية. ويحسب هذا المعدل عن طريق المعادلة التالية:</a:t>
            </a:r>
            <a:endParaRPr lang="en-US" sz="2400" b="1" dirty="0">
              <a:cs typeface="Majalla UI"/>
            </a:endParaRPr>
          </a:p>
          <a:p>
            <a:pPr marL="0" algn="justLow" rtl="1" eaLnBrk="1" hangingPunct="1">
              <a:lnSpc>
                <a:spcPct val="150000"/>
              </a:lnSpc>
              <a:buFont typeface="Wingdings" pitchFamily="2" charset="2"/>
              <a:buNone/>
            </a:pPr>
            <a:r>
              <a:rPr lang="ar-SA" sz="2400" b="1" dirty="0"/>
              <a:t> </a:t>
            </a:r>
            <a:endParaRPr lang="en-US" sz="2400" b="1" dirty="0">
              <a:cs typeface="Majalla UI"/>
            </a:endParaRPr>
          </a:p>
          <a:p>
            <a:pPr marL="0" algn="r" rtl="1" eaLnBrk="1" hangingPunct="1">
              <a:lnSpc>
                <a:spcPct val="150000"/>
              </a:lnSpc>
              <a:buFont typeface="Wingdings" pitchFamily="2" charset="2"/>
              <a:buNone/>
            </a:pPr>
            <a:endParaRPr lang="ar-SA" sz="2400" b="1" dirty="0"/>
          </a:p>
          <a:p>
            <a:pPr marL="0" algn="justLow" rtl="1" eaLnBrk="1" hangingPunct="1">
              <a:lnSpc>
                <a:spcPct val="150000"/>
              </a:lnSpc>
              <a:buFont typeface="Wingdings" pitchFamily="2" charset="2"/>
              <a:buNone/>
            </a:pPr>
            <a:r>
              <a:rPr lang="ar-SA" sz="2400" b="1" dirty="0"/>
              <a:t>ومن المثال نجد أن معدل توزيع الأرباح </a:t>
            </a:r>
            <a:r>
              <a:rPr lang="en-US" sz="2400" b="1" dirty="0">
                <a:cs typeface="Majalla UI"/>
              </a:rPr>
              <a:t> </a:t>
            </a:r>
          </a:p>
        </p:txBody>
      </p:sp>
      <p:pic>
        <p:nvPicPr>
          <p:cNvPr id="90118" name="Picture 10"/>
          <p:cNvPicPr>
            <a:picLocks noChangeAspect="1" noChangeArrowheads="1"/>
          </p:cNvPicPr>
          <p:nvPr/>
        </p:nvPicPr>
        <p:blipFill>
          <a:blip r:embed="rId2" cstate="print"/>
          <a:srcRect/>
          <a:stretch>
            <a:fillRect/>
          </a:stretch>
        </p:blipFill>
        <p:spPr bwMode="auto">
          <a:xfrm>
            <a:off x="1428728" y="2928934"/>
            <a:ext cx="6480000" cy="957275"/>
          </a:xfrm>
          <a:prstGeom prst="rect">
            <a:avLst/>
          </a:prstGeom>
          <a:ln>
            <a:noFill/>
          </a:ln>
          <a:effectLst>
            <a:outerShdw blurRad="292100" dist="139700" dir="2700000" algn="tl" rotWithShape="0">
              <a:srgbClr val="333333">
                <a:alpha val="65000"/>
              </a:srgbClr>
            </a:outerShdw>
          </a:effectLst>
        </p:spPr>
      </p:pic>
      <p:pic>
        <p:nvPicPr>
          <p:cNvPr id="90119" name="Picture 12"/>
          <p:cNvPicPr>
            <a:picLocks noChangeAspect="1" noChangeArrowheads="1"/>
          </p:cNvPicPr>
          <p:nvPr/>
        </p:nvPicPr>
        <p:blipFill>
          <a:blip r:embed="rId3" cstate="print"/>
          <a:srcRect/>
          <a:stretch>
            <a:fillRect/>
          </a:stretch>
        </p:blipFill>
        <p:spPr bwMode="auto">
          <a:xfrm>
            <a:off x="2500298" y="4786322"/>
            <a:ext cx="3786187" cy="781050"/>
          </a:xfrm>
          <a:prstGeom prst="rect">
            <a:avLst/>
          </a:prstGeom>
          <a:ln>
            <a:noFill/>
          </a:ln>
          <a:effectLst>
            <a:outerShdw blurRad="292100" dist="139700" dir="2700000" algn="tl" rotWithShape="0">
              <a:srgbClr val="333333">
                <a:alpha val="65000"/>
              </a:srgbClr>
            </a:outerShdw>
          </a:effectLst>
        </p:spPr>
      </p:pic>
      <p:sp>
        <p:nvSpPr>
          <p:cNvPr id="10" name="Date Placeholder 9"/>
          <p:cNvSpPr>
            <a:spLocks noGrp="1"/>
          </p:cNvSpPr>
          <p:nvPr>
            <p:ph type="dt" sz="half" idx="10"/>
          </p:nvPr>
        </p:nvSpPr>
        <p:spPr/>
        <p:txBody>
          <a:bodyPr/>
          <a:lstStyle/>
          <a:p>
            <a:fld id="{BDE81533-74FD-4169-A2E2-E8FB0E86344D}" type="datetime3">
              <a:rPr lang="en-US" smtClean="0"/>
              <a:t>16 January 2021</a:t>
            </a:fld>
            <a:endParaRPr lang="ar-SA"/>
          </a:p>
        </p:txBody>
      </p:sp>
      <p:sp>
        <p:nvSpPr>
          <p:cNvPr id="11" name="Footer Placeholder 10"/>
          <p:cNvSpPr>
            <a:spLocks noGrp="1"/>
          </p:cNvSpPr>
          <p:nvPr>
            <p:ph type="ftr" sz="quarter" idx="11"/>
          </p:nvPr>
        </p:nvSpPr>
        <p:spPr/>
        <p:txBody>
          <a:bodyPr/>
          <a:lstStyle/>
          <a:p>
            <a:r>
              <a:rPr lang="ar-SA"/>
              <a:t>النسب المالية                                  الأستاذ الدكتور  بوداح عبدالجليل</a:t>
            </a:r>
          </a:p>
        </p:txBody>
      </p:sp>
      <p:sp>
        <p:nvSpPr>
          <p:cNvPr id="12" name="Slide Number Placeholder 11"/>
          <p:cNvSpPr>
            <a:spLocks noGrp="1"/>
          </p:cNvSpPr>
          <p:nvPr>
            <p:ph type="sldNum" sz="quarter" idx="12"/>
          </p:nvPr>
        </p:nvSpPr>
        <p:spPr/>
        <p:txBody>
          <a:bodyPr/>
          <a:lstStyle/>
          <a:p>
            <a:fld id="{0B34F065-1154-456A-91E3-76DE8E75E17B}" type="slidenum">
              <a:rPr lang="ar-SA" smtClean="0"/>
              <a:pPr/>
              <a:t>37</a:t>
            </a:fld>
            <a:endParaRPr lang="ar-SA"/>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ext Box 3"/>
          <p:cNvSpPr txBox="1">
            <a:spLocks noChangeArrowheads="1"/>
          </p:cNvSpPr>
          <p:nvPr/>
        </p:nvSpPr>
        <p:spPr bwMode="auto">
          <a:xfrm>
            <a:off x="1660525" y="722313"/>
            <a:ext cx="184150" cy="366712"/>
          </a:xfrm>
          <a:prstGeom prst="rect">
            <a:avLst/>
          </a:prstGeom>
          <a:noFill/>
          <a:ln w="9525">
            <a:noFill/>
            <a:miter lim="800000"/>
            <a:headEnd/>
            <a:tailEnd/>
          </a:ln>
        </p:spPr>
        <p:txBody>
          <a:bodyPr wrap="none">
            <a:spAutoFit/>
          </a:bodyPr>
          <a:lstStyle/>
          <a:p>
            <a:endParaRPr lang="ar-SA"/>
          </a:p>
        </p:txBody>
      </p:sp>
      <p:sp>
        <p:nvSpPr>
          <p:cNvPr id="88110" name="AutoShape 46"/>
          <p:cNvSpPr>
            <a:spLocks noChangeArrowheads="1"/>
          </p:cNvSpPr>
          <p:nvPr/>
        </p:nvSpPr>
        <p:spPr bwMode="ltGray">
          <a:xfrm rot="5400000">
            <a:off x="-2422526" y="1474788"/>
            <a:ext cx="4824413" cy="4770438"/>
          </a:xfrm>
          <a:custGeom>
            <a:avLst/>
            <a:gdLst>
              <a:gd name="G0" fmla="+- 10478 0 0"/>
              <a:gd name="G1" fmla="+- -11739500 0 0"/>
              <a:gd name="G2" fmla="+- 0 0 -11739500"/>
              <a:gd name="T0" fmla="*/ 0 256 1"/>
              <a:gd name="T1" fmla="*/ 180 256 1"/>
              <a:gd name="G3" fmla="+- -11739500 T0 T1"/>
              <a:gd name="T2" fmla="*/ 0 256 1"/>
              <a:gd name="T3" fmla="*/ 90 256 1"/>
              <a:gd name="G4" fmla="+- -11739500 T2 T3"/>
              <a:gd name="G5" fmla="*/ G4 2 1"/>
              <a:gd name="T4" fmla="*/ 90 256 1"/>
              <a:gd name="T5" fmla="*/ 0 256 1"/>
              <a:gd name="G6" fmla="+- -11739500 T4 T5"/>
              <a:gd name="G7" fmla="*/ G6 2 1"/>
              <a:gd name="G8" fmla="abs -1173950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10478"/>
              <a:gd name="G18" fmla="*/ 10478 1 2"/>
              <a:gd name="G19" fmla="+- G18 5400 0"/>
              <a:gd name="G20" fmla="cos G19 -11739500"/>
              <a:gd name="G21" fmla="sin G19 -11739500"/>
              <a:gd name="G22" fmla="+- G20 10800 0"/>
              <a:gd name="G23" fmla="+- G21 10800 0"/>
              <a:gd name="G24" fmla="+- 10800 0 G20"/>
              <a:gd name="G25" fmla="+- 10478 10800 0"/>
              <a:gd name="G26" fmla="?: G9 G17 G25"/>
              <a:gd name="G27" fmla="?: G9 0 21600"/>
              <a:gd name="G28" fmla="cos 10800 -11739500"/>
              <a:gd name="G29" fmla="sin 10800 -11739500"/>
              <a:gd name="G30" fmla="sin 10478 -11739500"/>
              <a:gd name="G31" fmla="+- G28 10800 0"/>
              <a:gd name="G32" fmla="+- G29 10800 0"/>
              <a:gd name="G33" fmla="+- G30 10800 0"/>
              <a:gd name="G34" fmla="?: G4 0 G31"/>
              <a:gd name="G35" fmla="?: -11739500 G34 0"/>
              <a:gd name="G36" fmla="?: G6 G35 G31"/>
              <a:gd name="G37" fmla="+- 21600 0 G36"/>
              <a:gd name="G38" fmla="?: G4 0 G33"/>
              <a:gd name="G39" fmla="?: -11739500 G38 G32"/>
              <a:gd name="G40" fmla="?: G6 G39 0"/>
              <a:gd name="G41" fmla="?: G4 G32 21600"/>
              <a:gd name="G42" fmla="?: G6 G41 G33"/>
              <a:gd name="T12" fmla="*/ 10800 w 21600"/>
              <a:gd name="T13" fmla="*/ 0 h 21600"/>
              <a:gd name="T14" fmla="*/ 162 w 21600"/>
              <a:gd name="T15" fmla="*/ 10638 h 21600"/>
              <a:gd name="T16" fmla="*/ 10800 w 21600"/>
              <a:gd name="T17" fmla="*/ 322 h 21600"/>
              <a:gd name="T18" fmla="*/ 21438 w 21600"/>
              <a:gd name="T19" fmla="*/ 10638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323" y="10641"/>
                </a:moveTo>
                <a:cubicBezTo>
                  <a:pt x="410" y="4916"/>
                  <a:pt x="5075" y="321"/>
                  <a:pt x="10800" y="322"/>
                </a:cubicBezTo>
                <a:cubicBezTo>
                  <a:pt x="16524" y="322"/>
                  <a:pt x="21189" y="4916"/>
                  <a:pt x="21276" y="10641"/>
                </a:cubicBezTo>
                <a:lnTo>
                  <a:pt x="21598" y="10636"/>
                </a:lnTo>
                <a:cubicBezTo>
                  <a:pt x="21509" y="4736"/>
                  <a:pt x="16700" y="-1"/>
                  <a:pt x="10799" y="0"/>
                </a:cubicBezTo>
                <a:cubicBezTo>
                  <a:pt x="4899" y="0"/>
                  <a:pt x="90" y="4736"/>
                  <a:pt x="1" y="10636"/>
                </a:cubicBezTo>
                <a:close/>
              </a:path>
            </a:pathLst>
          </a:custGeom>
          <a:gradFill rotWithShape="1">
            <a:gsLst>
              <a:gs pos="0">
                <a:schemeClr val="bg2">
                  <a:gamma/>
                  <a:tint val="45490"/>
                  <a:invGamma/>
                </a:schemeClr>
              </a:gs>
              <a:gs pos="50000">
                <a:schemeClr val="bg2"/>
              </a:gs>
              <a:gs pos="100000">
                <a:schemeClr val="bg2">
                  <a:gamma/>
                  <a:tint val="45490"/>
                  <a:invGamma/>
                </a:schemeClr>
              </a:gs>
            </a:gsLst>
            <a:lin ang="0" scaled="1"/>
          </a:gradFill>
          <a:ln w="9525" algn="ctr">
            <a:noFill/>
            <a:miter lim="800000"/>
            <a:headEnd/>
            <a:tailEnd/>
          </a:ln>
          <a:effectLst/>
        </p:spPr>
        <p:txBody>
          <a:bodyPr wrap="none" anchor="ctr"/>
          <a:lstStyle/>
          <a:p>
            <a:pPr>
              <a:defRPr/>
            </a:pPr>
            <a:endParaRPr lang="ar-SA">
              <a:cs typeface="+mn-cs"/>
            </a:endParaRPr>
          </a:p>
        </p:txBody>
      </p:sp>
      <p:sp>
        <p:nvSpPr>
          <p:cNvPr id="88111" name="AutoShape 47"/>
          <p:cNvSpPr>
            <a:spLocks noChangeArrowheads="1"/>
          </p:cNvSpPr>
          <p:nvPr/>
        </p:nvSpPr>
        <p:spPr bwMode="ltGray">
          <a:xfrm rot="5400000" flipH="1">
            <a:off x="-2016918" y="1910556"/>
            <a:ext cx="4032250" cy="3929063"/>
          </a:xfrm>
          <a:custGeom>
            <a:avLst/>
            <a:gdLst>
              <a:gd name="G0" fmla="+- 56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6"/>
              <a:gd name="G18" fmla="*/ 56 1 2"/>
              <a:gd name="G19" fmla="+- G18 5400 0"/>
              <a:gd name="G20" fmla="cos G19 11796480"/>
              <a:gd name="G21" fmla="sin G19 11796480"/>
              <a:gd name="G22" fmla="+- G20 10800 0"/>
              <a:gd name="G23" fmla="+- G21 10800 0"/>
              <a:gd name="G24" fmla="+- 10800 0 G20"/>
              <a:gd name="G25" fmla="+- 56 10800 0"/>
              <a:gd name="G26" fmla="?: G9 G17 G25"/>
              <a:gd name="G27" fmla="?: G9 0 21600"/>
              <a:gd name="G28" fmla="cos 10800 11796480"/>
              <a:gd name="G29" fmla="sin 10800 11796480"/>
              <a:gd name="G30" fmla="sin 56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5372 w 21600"/>
              <a:gd name="T15" fmla="*/ 10800 h 21600"/>
              <a:gd name="T16" fmla="*/ 10800 w 21600"/>
              <a:gd name="T17" fmla="*/ 10744 h 21600"/>
              <a:gd name="T18" fmla="*/ 16228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10744" y="10800"/>
                </a:moveTo>
                <a:cubicBezTo>
                  <a:pt x="10744" y="10769"/>
                  <a:pt x="10769" y="10744"/>
                  <a:pt x="10800" y="10744"/>
                </a:cubicBezTo>
                <a:cubicBezTo>
                  <a:pt x="10830" y="10743"/>
                  <a:pt x="10855" y="10769"/>
                  <a:pt x="10856" y="10799"/>
                </a:cubicBezTo>
                <a:lnTo>
                  <a:pt x="21600" y="10800"/>
                </a:lnTo>
                <a:cubicBezTo>
                  <a:pt x="21600" y="4835"/>
                  <a:pt x="16764" y="0"/>
                  <a:pt x="10800" y="0"/>
                </a:cubicBezTo>
                <a:cubicBezTo>
                  <a:pt x="4835" y="0"/>
                  <a:pt x="0" y="4835"/>
                  <a:pt x="0" y="10800"/>
                </a:cubicBezTo>
                <a:close/>
              </a:path>
            </a:pathLst>
          </a:custGeom>
          <a:gradFill rotWithShape="1">
            <a:gsLst>
              <a:gs pos="0">
                <a:schemeClr val="bg2">
                  <a:alpha val="56000"/>
                </a:schemeClr>
              </a:gs>
              <a:gs pos="100000">
                <a:schemeClr val="bg2">
                  <a:gamma/>
                  <a:tint val="0"/>
                  <a:invGamma/>
                  <a:alpha val="48000"/>
                </a:schemeClr>
              </a:gs>
            </a:gsLst>
            <a:lin ang="5400000" scaled="1"/>
          </a:gradFill>
          <a:ln w="0" algn="ctr">
            <a:noFill/>
            <a:miter lim="800000"/>
            <a:headEnd/>
            <a:tailEnd/>
          </a:ln>
          <a:effectLst/>
        </p:spPr>
        <p:txBody>
          <a:bodyPr wrap="none" anchor="ctr"/>
          <a:lstStyle/>
          <a:p>
            <a:pPr>
              <a:defRPr/>
            </a:pPr>
            <a:endParaRPr lang="ar-SA">
              <a:cs typeface="+mn-cs"/>
            </a:endParaRPr>
          </a:p>
        </p:txBody>
      </p:sp>
      <p:sp>
        <p:nvSpPr>
          <p:cNvPr id="8" name="عنوان 7"/>
          <p:cNvSpPr>
            <a:spLocks noGrp="1"/>
          </p:cNvSpPr>
          <p:nvPr>
            <p:ph type="title"/>
          </p:nvPr>
        </p:nvSpPr>
        <p:spPr>
          <a:xfrm>
            <a:off x="457200" y="571480"/>
            <a:ext cx="8229600" cy="785818"/>
          </a:xfrm>
        </p:spPr>
        <p:style>
          <a:lnRef idx="2">
            <a:schemeClr val="accent2"/>
          </a:lnRef>
          <a:fillRef idx="1">
            <a:schemeClr val="lt1"/>
          </a:fillRef>
          <a:effectRef idx="0">
            <a:schemeClr val="accent2"/>
          </a:effectRef>
          <a:fontRef idx="minor">
            <a:schemeClr val="dk1"/>
          </a:fontRef>
        </p:style>
        <p:txBody>
          <a:bodyPr>
            <a:normAutofit fontScale="90000"/>
          </a:bodyPr>
          <a:lstStyle/>
          <a:p>
            <a:pPr algn="ctr"/>
            <a:br>
              <a:rPr lang="en-US" sz="3600" b="1" dirty="0">
                <a:ea typeface="Motken K Sina"/>
                <a:cs typeface="Traditional Arabic" pitchFamily="2" charset="-78"/>
              </a:rPr>
            </a:br>
            <a:r>
              <a:rPr lang="ar-SA" sz="4800" b="1" dirty="0">
                <a:solidFill>
                  <a:srgbClr val="3333CC"/>
                </a:solidFill>
                <a:ea typeface="Motken K Sina"/>
                <a:cs typeface="Traditional Arabic" pitchFamily="2" charset="-78"/>
              </a:rPr>
              <a:t> </a:t>
            </a:r>
            <a:r>
              <a:rPr lang="ar-SA" sz="5300" b="1" dirty="0">
                <a:solidFill>
                  <a:srgbClr val="3333CC"/>
                </a:solidFill>
                <a:latin typeface="Majalla UI"/>
                <a:ea typeface="Motken K Sina"/>
                <a:cs typeface="+mn-cs"/>
              </a:rPr>
              <a:t>تحليل النسب الشامل</a:t>
            </a:r>
            <a:endParaRPr lang="ar-SA" dirty="0">
              <a:latin typeface="Majalla UI"/>
              <a:cs typeface="+mn-cs"/>
            </a:endParaRPr>
          </a:p>
        </p:txBody>
      </p:sp>
      <p:sp>
        <p:nvSpPr>
          <p:cNvPr id="91141" name="عنصر نائب للمحتوى 10"/>
          <p:cNvSpPr>
            <a:spLocks noGrp="1"/>
          </p:cNvSpPr>
          <p:nvPr>
            <p:ph idx="1"/>
          </p:nvPr>
        </p:nvSpPr>
        <p:spPr>
          <a:xfrm>
            <a:off x="500034" y="1571612"/>
            <a:ext cx="8229600" cy="4389120"/>
          </a:xfrm>
        </p:spPr>
        <p:style>
          <a:lnRef idx="2">
            <a:schemeClr val="accent3"/>
          </a:lnRef>
          <a:fillRef idx="1">
            <a:schemeClr val="lt1"/>
          </a:fillRef>
          <a:effectRef idx="0">
            <a:schemeClr val="accent3"/>
          </a:effectRef>
          <a:fontRef idx="minor">
            <a:schemeClr val="dk1"/>
          </a:fontRef>
        </p:style>
        <p:txBody>
          <a:bodyPr>
            <a:normAutofit fontScale="92500" lnSpcReduction="10000"/>
          </a:bodyPr>
          <a:lstStyle/>
          <a:p>
            <a:pPr marL="0" algn="justLow" rtl="1" eaLnBrk="1" hangingPunct="1">
              <a:lnSpc>
                <a:spcPct val="150000"/>
              </a:lnSpc>
              <a:buFont typeface="Wingdings" pitchFamily="2" charset="2"/>
              <a:buNone/>
            </a:pPr>
            <a:r>
              <a:rPr lang="ar-SA" sz="3000" b="1" dirty="0">
                <a:ea typeface="Motken K Sina"/>
                <a:cs typeface="Traditional Arabic" pitchFamily="2" charset="-78"/>
              </a:rPr>
              <a:t>إن تحليل كل نسبة مالية بمعزل عن النسب الأخرى يعتبر تحليلاً جزئياً, ولا يُعطي المدير أو المحلل المالي صورة متكاملة عن الأداء المالي للشركة, لذلك يجب إدراج جميع النسب في قائمة واحدة, ومن ثم دراستها حتى تكون الصورة شاملة ومتكاملة لأداء الشركة. ومثل هذا الأسلوب في التحليل يظهر المشاكل وأبعادها وكيفية علاجها. وعلى </a:t>
            </a:r>
            <a:r>
              <a:rPr lang="ar-SA" sz="3000" b="1" u="sng" dirty="0">
                <a:solidFill>
                  <a:schemeClr val="tx1"/>
                </a:solidFill>
                <a:ea typeface="Motken K Sina"/>
                <a:cs typeface="Traditional Arabic" pitchFamily="2" charset="-78"/>
              </a:rPr>
              <a:t>المحلل المالي أخذ كل الجوانب المتعلقة بالموقف المالي لل</a:t>
            </a:r>
            <a:r>
              <a:rPr lang="ar-DZ" sz="3000" b="1" u="sng" dirty="0">
                <a:solidFill>
                  <a:schemeClr val="tx1"/>
                </a:solidFill>
                <a:ea typeface="Motken K Sina"/>
                <a:cs typeface="Traditional Arabic" pitchFamily="2" charset="-78"/>
              </a:rPr>
              <a:t>شر</a:t>
            </a:r>
            <a:r>
              <a:rPr lang="ar-SA" sz="3000" b="1" u="sng" dirty="0">
                <a:solidFill>
                  <a:schemeClr val="tx1"/>
                </a:solidFill>
                <a:ea typeface="Motken K Sina"/>
                <a:cs typeface="Traditional Arabic" pitchFamily="2" charset="-78"/>
              </a:rPr>
              <a:t>كة والمتمثلة في</a:t>
            </a:r>
            <a:r>
              <a:rPr lang="ar-SA" sz="3000" b="1" dirty="0">
                <a:solidFill>
                  <a:srgbClr val="FF0000"/>
                </a:solidFill>
                <a:ea typeface="Motken K Sina"/>
                <a:cs typeface="Traditional Arabic" pitchFamily="2" charset="-78"/>
              </a:rPr>
              <a:t> </a:t>
            </a:r>
            <a:r>
              <a:rPr lang="ar-SA" sz="3000" b="1" dirty="0">
                <a:solidFill>
                  <a:schemeClr val="accent1"/>
                </a:solidFill>
                <a:ea typeface="Motken K Sina"/>
                <a:cs typeface="Traditional Arabic" pitchFamily="2" charset="-78"/>
              </a:rPr>
              <a:t>السيولة والتشغيل والمديونية والربحية، </a:t>
            </a:r>
            <a:r>
              <a:rPr lang="ar-SA" sz="3000" b="1" dirty="0">
                <a:solidFill>
                  <a:srgbClr val="FF0000"/>
                </a:solidFill>
                <a:ea typeface="Motken K Sina"/>
                <a:cs typeface="Traditional Arabic" pitchFamily="2" charset="-78"/>
              </a:rPr>
              <a:t>ومعرفة تأثير قرارات الشركة في كل جانب على الجوانب الأخرى. </a:t>
            </a:r>
          </a:p>
        </p:txBody>
      </p:sp>
      <p:sp>
        <p:nvSpPr>
          <p:cNvPr id="9" name="Date Placeholder 8"/>
          <p:cNvSpPr>
            <a:spLocks noGrp="1"/>
          </p:cNvSpPr>
          <p:nvPr>
            <p:ph type="dt" sz="half" idx="10"/>
          </p:nvPr>
        </p:nvSpPr>
        <p:spPr/>
        <p:txBody>
          <a:bodyPr/>
          <a:lstStyle/>
          <a:p>
            <a:fld id="{F3561EC6-5AE2-4715-9E83-57CC71D0F302}" type="datetime3">
              <a:rPr lang="en-US" smtClean="0"/>
              <a:t>16 January 2021</a:t>
            </a:fld>
            <a:endParaRPr lang="ar-SA"/>
          </a:p>
        </p:txBody>
      </p:sp>
      <p:sp>
        <p:nvSpPr>
          <p:cNvPr id="10" name="Footer Placeholder 9"/>
          <p:cNvSpPr>
            <a:spLocks noGrp="1"/>
          </p:cNvSpPr>
          <p:nvPr>
            <p:ph type="ftr" sz="quarter" idx="11"/>
          </p:nvPr>
        </p:nvSpPr>
        <p:spPr/>
        <p:txBody>
          <a:bodyPr/>
          <a:lstStyle/>
          <a:p>
            <a:r>
              <a:rPr lang="ar-SA"/>
              <a:t>النسب المالية                                  الأستاذ الدكتور  بوداح عبدالجليل</a:t>
            </a:r>
          </a:p>
        </p:txBody>
      </p:sp>
      <p:sp>
        <p:nvSpPr>
          <p:cNvPr id="11" name="Slide Number Placeholder 10"/>
          <p:cNvSpPr>
            <a:spLocks noGrp="1"/>
          </p:cNvSpPr>
          <p:nvPr>
            <p:ph type="sldNum" sz="quarter" idx="12"/>
          </p:nvPr>
        </p:nvSpPr>
        <p:spPr/>
        <p:txBody>
          <a:bodyPr/>
          <a:lstStyle/>
          <a:p>
            <a:fld id="{0B34F065-1154-456A-91E3-76DE8E75E17B}" type="slidenum">
              <a:rPr lang="ar-SA" smtClean="0"/>
              <a:pPr/>
              <a:t>38</a:t>
            </a:fld>
            <a:endParaRPr lang="ar-SA"/>
          </a:p>
        </p:txBody>
      </p:sp>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85794"/>
            <a:ext cx="8229600" cy="714380"/>
          </a:xfrm>
        </p:spPr>
        <p:style>
          <a:lnRef idx="2">
            <a:schemeClr val="accent2"/>
          </a:lnRef>
          <a:fillRef idx="1">
            <a:schemeClr val="lt1"/>
          </a:fillRef>
          <a:effectRef idx="0">
            <a:schemeClr val="accent2"/>
          </a:effectRef>
          <a:fontRef idx="minor">
            <a:schemeClr val="dk1"/>
          </a:fontRef>
        </p:style>
        <p:txBody>
          <a:bodyPr>
            <a:noAutofit/>
          </a:bodyPr>
          <a:lstStyle/>
          <a:p>
            <a:pPr algn="ctr" rtl="1"/>
            <a:r>
              <a:rPr lang="ar-SA" sz="4000" b="1" dirty="0"/>
              <a:t>بعض أوجه القصور في استخدام النسب المالية</a:t>
            </a:r>
          </a:p>
        </p:txBody>
      </p:sp>
      <p:sp>
        <p:nvSpPr>
          <p:cNvPr id="3" name="عنصر نائب للمحتوى 2"/>
          <p:cNvSpPr>
            <a:spLocks noGrp="1"/>
          </p:cNvSpPr>
          <p:nvPr>
            <p:ph idx="1"/>
          </p:nvPr>
        </p:nvSpPr>
        <p:spPr/>
        <p:style>
          <a:lnRef idx="2">
            <a:schemeClr val="accent3"/>
          </a:lnRef>
          <a:fillRef idx="1">
            <a:schemeClr val="lt1"/>
          </a:fillRef>
          <a:effectRef idx="0">
            <a:schemeClr val="accent3"/>
          </a:effectRef>
          <a:fontRef idx="minor">
            <a:schemeClr val="dk1"/>
          </a:fontRef>
        </p:style>
        <p:txBody>
          <a:bodyPr>
            <a:normAutofit fontScale="92500" lnSpcReduction="20000"/>
          </a:bodyPr>
          <a:lstStyle/>
          <a:p>
            <a:pPr algn="justLow" rtl="1">
              <a:buFont typeface="Wingdings" pitchFamily="2" charset="2"/>
              <a:buChar char="v"/>
            </a:pPr>
            <a:r>
              <a:rPr lang="ar-SA" dirty="0"/>
              <a:t>استخدام متوسط الصناعة كمعيار للمقارنة أمر مضلل في بعض الأحيان.</a:t>
            </a:r>
          </a:p>
          <a:p>
            <a:pPr algn="justLow" rtl="1">
              <a:buFont typeface="Wingdings" pitchFamily="2" charset="2"/>
              <a:buChar char="v"/>
            </a:pPr>
            <a:r>
              <a:rPr lang="ar-SA" dirty="0"/>
              <a:t>مقارنة النسب التاريخية ذو فائدة </a:t>
            </a:r>
            <a:r>
              <a:rPr lang="ar-SA" dirty="0" err="1"/>
              <a:t>و</a:t>
            </a:r>
            <a:r>
              <a:rPr lang="ar-SA" dirty="0"/>
              <a:t> يحقق مزايا، </a:t>
            </a:r>
            <a:r>
              <a:rPr lang="ar-SA" dirty="0" err="1"/>
              <a:t>و</a:t>
            </a:r>
            <a:r>
              <a:rPr lang="ar-SA" dirty="0"/>
              <a:t> لكن تبقى لتلك المزايا البعض من المحددات.</a:t>
            </a:r>
          </a:p>
          <a:p>
            <a:pPr algn="justLow" rtl="1">
              <a:buFont typeface="Wingdings" pitchFamily="2" charset="2"/>
              <a:buChar char="v"/>
            </a:pPr>
            <a:r>
              <a:rPr lang="ar-SA" dirty="0"/>
              <a:t>تأثير العوامل الموسمية في تحليل النسب.</a:t>
            </a:r>
          </a:p>
          <a:p>
            <a:pPr algn="justLow" rtl="1">
              <a:buFont typeface="Wingdings" pitchFamily="2" charset="2"/>
              <a:buChar char="v"/>
            </a:pPr>
            <a:r>
              <a:rPr lang="ar-SA" dirty="0"/>
              <a:t>تعاني القوائم المالية من بعض نقاط الضعف التي تؤثر سلبا على جدوى استخدام النسب المالية.</a:t>
            </a:r>
          </a:p>
          <a:p>
            <a:pPr algn="justLow" rtl="1">
              <a:buFont typeface="Wingdings" pitchFamily="2" charset="2"/>
              <a:buChar char="v"/>
            </a:pPr>
            <a:r>
              <a:rPr lang="ar-SA" dirty="0"/>
              <a:t>من الصعب أحيانا إطلاق الحكم على بعض النسب بأنها مقبولة أو غير مقبولة، مثل نسبة التداول.</a:t>
            </a:r>
          </a:p>
          <a:p>
            <a:pPr algn="justLow" rtl="1">
              <a:buFont typeface="Wingdings" pitchFamily="2" charset="2"/>
              <a:buChar char="v"/>
            </a:pPr>
            <a:r>
              <a:rPr lang="ar-SA" dirty="0"/>
              <a:t>قد تتمتع المنشأة ببعض النسب المقبولة وأخرى غير مقبولة مقارنة ببعض الصناعات ؛ الأمر الذي يشكل صعوبة في الحكم على على الأداء الكلي للمنشأة.</a:t>
            </a:r>
          </a:p>
          <a:p>
            <a:pPr algn="justLow" rtl="1">
              <a:buFont typeface="Wingdings" pitchFamily="2" charset="2"/>
              <a:buChar char="v"/>
            </a:pPr>
            <a:r>
              <a:rPr lang="ar-SA" dirty="0"/>
              <a:t>تبقى فوائد النسب المالية مهمة من جانب تحليلي </a:t>
            </a:r>
            <a:r>
              <a:rPr lang="ar-SA" dirty="0" err="1"/>
              <a:t>و</a:t>
            </a:r>
            <a:r>
              <a:rPr lang="ar-SA" dirty="0"/>
              <a:t> خاصة في مجال التنبؤ بالمركز المالي </a:t>
            </a:r>
            <a:r>
              <a:rPr lang="ar-SA" dirty="0" err="1"/>
              <a:t>و</a:t>
            </a:r>
            <a:r>
              <a:rPr lang="ar-SA" dirty="0"/>
              <a:t> التنبؤ بالفشل المالي للمنشآت </a:t>
            </a:r>
            <a:r>
              <a:rPr lang="ar-SA" dirty="0" err="1"/>
              <a:t>و</a:t>
            </a:r>
            <a:r>
              <a:rPr lang="ar-SA" dirty="0"/>
              <a:t> تعرضها للإفلاس.   </a:t>
            </a:r>
            <a:r>
              <a:rPr lang="en-US" dirty="0"/>
              <a:t> </a:t>
            </a:r>
            <a:endParaRPr lang="ar-SA" dirty="0"/>
          </a:p>
        </p:txBody>
      </p:sp>
      <p:sp>
        <p:nvSpPr>
          <p:cNvPr id="4" name="Date Placeholder 3"/>
          <p:cNvSpPr>
            <a:spLocks noGrp="1"/>
          </p:cNvSpPr>
          <p:nvPr>
            <p:ph type="dt" sz="half" idx="10"/>
          </p:nvPr>
        </p:nvSpPr>
        <p:spPr/>
        <p:txBody>
          <a:bodyPr/>
          <a:lstStyle/>
          <a:p>
            <a:fld id="{9D1E6C9F-EE53-4A46-BE58-BBCABC78BC75}" type="datetime3">
              <a:rPr lang="en-US" smtClean="0"/>
              <a:t>16 January 2021</a:t>
            </a:fld>
            <a:endParaRPr lang="ar-SA"/>
          </a:p>
        </p:txBody>
      </p:sp>
      <p:sp>
        <p:nvSpPr>
          <p:cNvPr id="6" name="Footer Placeholder 5"/>
          <p:cNvSpPr>
            <a:spLocks noGrp="1"/>
          </p:cNvSpPr>
          <p:nvPr>
            <p:ph type="ftr" sz="quarter" idx="11"/>
          </p:nvPr>
        </p:nvSpPr>
        <p:spPr/>
        <p:txBody>
          <a:bodyPr/>
          <a:lstStyle/>
          <a:p>
            <a:r>
              <a:rPr lang="ar-SA"/>
              <a:t>النسب المالية                                  الأستاذ الدكتور  بوداح عبدالجليل</a:t>
            </a:r>
          </a:p>
        </p:txBody>
      </p:sp>
      <p:sp>
        <p:nvSpPr>
          <p:cNvPr id="7" name="Slide Number Placeholder 6"/>
          <p:cNvSpPr>
            <a:spLocks noGrp="1"/>
          </p:cNvSpPr>
          <p:nvPr>
            <p:ph type="sldNum" sz="quarter" idx="12"/>
          </p:nvPr>
        </p:nvSpPr>
        <p:spPr/>
        <p:txBody>
          <a:bodyPr/>
          <a:lstStyle/>
          <a:p>
            <a:fld id="{0B34F065-1154-456A-91E3-76DE8E75E17B}" type="slidenum">
              <a:rPr lang="ar-SA" smtClean="0"/>
              <a:pPr/>
              <a:t>39</a:t>
            </a:fld>
            <a:endParaRPr lang="ar-SA"/>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357166"/>
            <a:ext cx="8229600" cy="1000132"/>
          </a:xfrm>
          <a:solidFill>
            <a:schemeClr val="bg1">
              <a:lumMod val="95000"/>
            </a:schemeClr>
          </a:solidFill>
        </p:spPr>
        <p:style>
          <a:lnRef idx="1">
            <a:schemeClr val="accent1"/>
          </a:lnRef>
          <a:fillRef idx="3">
            <a:schemeClr val="accent1"/>
          </a:fillRef>
          <a:effectRef idx="2">
            <a:schemeClr val="accent1"/>
          </a:effectRef>
          <a:fontRef idx="minor">
            <a:schemeClr val="lt1"/>
          </a:fontRef>
        </p:style>
        <p:txBody>
          <a:bodyPr>
            <a:normAutofit/>
          </a:bodyPr>
          <a:lstStyle/>
          <a:p>
            <a:pPr algn="ctr" rtl="1" eaLnBrk="1" fontAlgn="auto" hangingPunct="1">
              <a:spcAft>
                <a:spcPts val="0"/>
              </a:spcAft>
              <a:defRPr/>
            </a:pPr>
            <a:r>
              <a:rPr lang="ar-SA" b="1" dirty="0">
                <a:solidFill>
                  <a:schemeClr val="tx1"/>
                </a:solidFill>
                <a:cs typeface="+mj-cs"/>
              </a:rPr>
              <a:t>الفصل الثالث: النسب المالية</a:t>
            </a:r>
            <a:endParaRPr lang="en-US" b="1" dirty="0">
              <a:solidFill>
                <a:schemeClr val="tx1"/>
              </a:solidFill>
              <a:cs typeface="+mj-cs"/>
            </a:endParaRPr>
          </a:p>
        </p:txBody>
      </p:sp>
      <p:sp>
        <p:nvSpPr>
          <p:cNvPr id="34821" name="Content Placeholder 2"/>
          <p:cNvSpPr>
            <a:spLocks noGrp="1"/>
          </p:cNvSpPr>
          <p:nvPr>
            <p:ph idx="1"/>
          </p:nvPr>
        </p:nvSpPr>
        <p:spPr>
          <a:xfrm>
            <a:off x="457200" y="1935480"/>
            <a:ext cx="8229600" cy="3941792"/>
          </a:xfrm>
        </p:spPr>
        <p:style>
          <a:lnRef idx="2">
            <a:schemeClr val="accent2"/>
          </a:lnRef>
          <a:fillRef idx="1">
            <a:schemeClr val="lt1"/>
          </a:fillRef>
          <a:effectRef idx="0">
            <a:schemeClr val="accent2"/>
          </a:effectRef>
          <a:fontRef idx="minor">
            <a:schemeClr val="dk1"/>
          </a:fontRef>
        </p:style>
        <p:txBody>
          <a:bodyPr>
            <a:normAutofit/>
          </a:bodyPr>
          <a:lstStyle/>
          <a:p>
            <a:pPr marL="609600" indent="-609600" algn="ctr" rtl="1" eaLnBrk="1" fontAlgn="auto" hangingPunct="1">
              <a:spcAft>
                <a:spcPts val="0"/>
              </a:spcAft>
              <a:buClr>
                <a:schemeClr val="accent3"/>
              </a:buClr>
              <a:buFont typeface="Wingdings 2"/>
              <a:buNone/>
              <a:defRPr/>
            </a:pPr>
            <a:r>
              <a:rPr lang="ar-DZ" sz="3200" b="1" dirty="0">
                <a:solidFill>
                  <a:srgbClr val="00B050"/>
                </a:solidFill>
                <a:cs typeface="+mj-cs"/>
              </a:rPr>
              <a:t>ما المقصود </a:t>
            </a:r>
            <a:r>
              <a:rPr lang="ar-SA" sz="3200" b="1" dirty="0">
                <a:solidFill>
                  <a:srgbClr val="00B050"/>
                </a:solidFill>
                <a:cs typeface="+mj-cs"/>
              </a:rPr>
              <a:t>بتحليل النسب المالية</a:t>
            </a:r>
            <a:r>
              <a:rPr lang="ar-DZ" sz="3200" b="1" dirty="0">
                <a:solidFill>
                  <a:srgbClr val="00B050"/>
                </a:solidFill>
                <a:cs typeface="+mj-cs"/>
              </a:rPr>
              <a:t>؟</a:t>
            </a:r>
          </a:p>
          <a:p>
            <a:pPr marL="609600" indent="-609600" algn="just" rtl="1" eaLnBrk="1" fontAlgn="auto" hangingPunct="1">
              <a:spcAft>
                <a:spcPts val="0"/>
              </a:spcAft>
              <a:buClr>
                <a:schemeClr val="accent3"/>
              </a:buClr>
              <a:buFont typeface="Wingdings 2"/>
              <a:buNone/>
              <a:defRPr/>
            </a:pPr>
            <a:r>
              <a:rPr lang="ar-SA" sz="2800" b="1" dirty="0">
                <a:cs typeface="+mj-cs"/>
              </a:rPr>
              <a:t>هي قراءة وترجمه القوائم المالية ثم تحليلها بغرض معرفة</a:t>
            </a:r>
            <a:r>
              <a:rPr lang="ar-DZ" sz="2800" b="1" dirty="0">
                <a:cs typeface="+mj-cs"/>
              </a:rPr>
              <a:t> </a:t>
            </a:r>
            <a:r>
              <a:rPr lang="ar-SA" sz="2800" b="1" dirty="0">
                <a:cs typeface="+mj-cs"/>
              </a:rPr>
              <a:t>المركز المالي للمنشأة ومستوى النقدية وربحيتها.</a:t>
            </a:r>
          </a:p>
          <a:p>
            <a:pPr marL="274320" indent="-274320" algn="r" rtl="1" eaLnBrk="1" fontAlgn="auto" hangingPunct="1">
              <a:spcAft>
                <a:spcPts val="0"/>
              </a:spcAft>
              <a:buClr>
                <a:schemeClr val="accent3"/>
              </a:buClr>
              <a:buFont typeface="Wingdings 2"/>
              <a:buNone/>
              <a:defRPr/>
            </a:pPr>
            <a:endParaRPr lang="ar-DZ" sz="2400" b="1" dirty="0">
              <a:cs typeface="+mj-cs"/>
            </a:endParaRPr>
          </a:p>
          <a:p>
            <a:pPr marL="274320" indent="-274320" algn="ctr" rtl="1" eaLnBrk="1" fontAlgn="auto" hangingPunct="1">
              <a:spcAft>
                <a:spcPts val="0"/>
              </a:spcAft>
              <a:buClr>
                <a:schemeClr val="accent3"/>
              </a:buClr>
              <a:buFont typeface="Wingdings 2"/>
              <a:buNone/>
              <a:defRPr/>
            </a:pPr>
            <a:r>
              <a:rPr lang="ar-DZ" sz="2400" b="1" dirty="0">
                <a:cs typeface="+mj-cs"/>
              </a:rPr>
              <a:t>هذا ويعتمد تحليل النسب المالية على المعلومات المتضمنة في </a:t>
            </a:r>
            <a:r>
              <a:rPr lang="ar-DZ" sz="2400" b="1" dirty="0">
                <a:solidFill>
                  <a:srgbClr val="FF0000"/>
                </a:solidFill>
                <a:cs typeface="+mj-cs"/>
              </a:rPr>
              <a:t>الميزانية </a:t>
            </a:r>
            <a:r>
              <a:rPr lang="ar-SA" sz="2400" b="1" dirty="0">
                <a:solidFill>
                  <a:srgbClr val="FF0000"/>
                </a:solidFill>
                <a:cs typeface="+mj-cs"/>
              </a:rPr>
              <a:t>المحاسبية </a:t>
            </a:r>
            <a:r>
              <a:rPr lang="ar-DZ" sz="2400" b="1" dirty="0">
                <a:cs typeface="+mj-cs"/>
              </a:rPr>
              <a:t>للشركة </a:t>
            </a:r>
            <a:r>
              <a:rPr lang="ar-SA" sz="2400" b="1" dirty="0">
                <a:cs typeface="+mj-cs"/>
              </a:rPr>
              <a:t> </a:t>
            </a:r>
            <a:r>
              <a:rPr lang="ar-DZ" sz="2400" b="1" dirty="0">
                <a:cs typeface="+mj-cs"/>
              </a:rPr>
              <a:t>و</a:t>
            </a:r>
            <a:r>
              <a:rPr lang="ar-SA" sz="2400" b="1" dirty="0">
                <a:cs typeface="+mj-cs"/>
              </a:rPr>
              <a:t> </a:t>
            </a:r>
            <a:r>
              <a:rPr lang="ar-DZ" sz="2400" b="1" dirty="0">
                <a:solidFill>
                  <a:srgbClr val="FF0000"/>
                </a:solidFill>
                <a:cs typeface="+mj-cs"/>
              </a:rPr>
              <a:t>قائمة دخلها</a:t>
            </a:r>
            <a:r>
              <a:rPr lang="ar-SA" sz="2400" b="1" dirty="0">
                <a:solidFill>
                  <a:srgbClr val="FF0000"/>
                </a:solidFill>
                <a:cs typeface="+mj-cs"/>
              </a:rPr>
              <a:t>(جدول حساب النتائج)</a:t>
            </a:r>
            <a:endParaRPr lang="fr-FR" sz="2400" b="1" dirty="0">
              <a:solidFill>
                <a:srgbClr val="FF0000"/>
              </a:solidFill>
              <a:cs typeface="+mj-cs"/>
            </a:endParaRPr>
          </a:p>
        </p:txBody>
      </p:sp>
      <p:sp>
        <p:nvSpPr>
          <p:cNvPr id="6" name="Date Placeholder 5"/>
          <p:cNvSpPr>
            <a:spLocks noGrp="1"/>
          </p:cNvSpPr>
          <p:nvPr>
            <p:ph type="dt" sz="half" idx="10"/>
          </p:nvPr>
        </p:nvSpPr>
        <p:spPr/>
        <p:txBody>
          <a:bodyPr/>
          <a:lstStyle/>
          <a:p>
            <a:fld id="{4D631D83-D03E-47AC-996D-58EB024331BC}" type="datetime3">
              <a:rPr lang="en-US" smtClean="0"/>
              <a:t>16 January 2021</a:t>
            </a:fld>
            <a:endParaRPr lang="ar-SA"/>
          </a:p>
        </p:txBody>
      </p:sp>
      <p:sp>
        <p:nvSpPr>
          <p:cNvPr id="7" name="Footer Placeholder 6"/>
          <p:cNvSpPr>
            <a:spLocks noGrp="1"/>
          </p:cNvSpPr>
          <p:nvPr>
            <p:ph type="ftr" sz="quarter" idx="11"/>
          </p:nvPr>
        </p:nvSpPr>
        <p:spPr/>
        <p:txBody>
          <a:bodyPr/>
          <a:lstStyle/>
          <a:p>
            <a:r>
              <a:rPr lang="ar-SA"/>
              <a:t>النسب المالية                                  الأستاذ الدكتور  بوداح عبدالجليل</a:t>
            </a:r>
          </a:p>
        </p:txBody>
      </p:sp>
      <p:sp>
        <p:nvSpPr>
          <p:cNvPr id="8" name="Slide Number Placeholder 7"/>
          <p:cNvSpPr>
            <a:spLocks noGrp="1"/>
          </p:cNvSpPr>
          <p:nvPr>
            <p:ph type="sldNum" sz="quarter" idx="12"/>
          </p:nvPr>
        </p:nvSpPr>
        <p:spPr/>
        <p:txBody>
          <a:bodyPr/>
          <a:lstStyle/>
          <a:p>
            <a:fld id="{0B34F065-1154-456A-91E3-76DE8E75E17B}" type="slidenum">
              <a:rPr lang="ar-SA" smtClean="0"/>
              <a:pPr/>
              <a:t>4</a:t>
            </a:fld>
            <a:endParaRPr lang="ar-SA"/>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85794"/>
            <a:ext cx="8229600" cy="714380"/>
          </a:xfrm>
        </p:spPr>
        <p:style>
          <a:lnRef idx="2">
            <a:schemeClr val="accent2"/>
          </a:lnRef>
          <a:fillRef idx="1">
            <a:schemeClr val="lt1"/>
          </a:fillRef>
          <a:effectRef idx="0">
            <a:schemeClr val="accent2"/>
          </a:effectRef>
          <a:fontRef idx="minor">
            <a:schemeClr val="dk1"/>
          </a:fontRef>
        </p:style>
        <p:txBody>
          <a:bodyPr>
            <a:noAutofit/>
          </a:bodyPr>
          <a:lstStyle/>
          <a:p>
            <a:pPr algn="ctr" rtl="1"/>
            <a:r>
              <a:rPr lang="ar-SA" sz="4000" b="1" dirty="0"/>
              <a:t>النسب المالية</a:t>
            </a:r>
          </a:p>
        </p:txBody>
      </p:sp>
      <p:sp>
        <p:nvSpPr>
          <p:cNvPr id="3" name="عنصر نائب للمحتوى 2"/>
          <p:cNvSpPr>
            <a:spLocks noGrp="1"/>
          </p:cNvSpPr>
          <p:nvPr>
            <p:ph idx="1"/>
          </p:nvPr>
        </p:nvSpPr>
        <p:spPr/>
        <p:style>
          <a:lnRef idx="2">
            <a:schemeClr val="accent3"/>
          </a:lnRef>
          <a:fillRef idx="1">
            <a:schemeClr val="lt1"/>
          </a:fillRef>
          <a:effectRef idx="0">
            <a:schemeClr val="accent3"/>
          </a:effectRef>
          <a:fontRef idx="minor">
            <a:schemeClr val="dk1"/>
          </a:fontRef>
        </p:style>
        <p:txBody>
          <a:bodyPr>
            <a:normAutofit/>
          </a:bodyPr>
          <a:lstStyle/>
          <a:p>
            <a:pPr marL="0" indent="0" algn="ctr" rtl="1">
              <a:buNone/>
            </a:pPr>
            <a:endParaRPr lang="ar-DZ" dirty="0"/>
          </a:p>
          <a:p>
            <a:pPr marL="0" indent="0" algn="ctr" rtl="1">
              <a:buNone/>
            </a:pPr>
            <a:endParaRPr lang="ar-DZ" dirty="0"/>
          </a:p>
          <a:p>
            <a:pPr marL="0" indent="0" algn="ctr" rtl="1">
              <a:buNone/>
            </a:pPr>
            <a:endParaRPr lang="ar-DZ" dirty="0"/>
          </a:p>
          <a:p>
            <a:pPr marL="0" indent="0" algn="ctr" rtl="1">
              <a:buNone/>
            </a:pPr>
            <a:r>
              <a:rPr lang="ar-DZ" sz="4000" b="1" dirty="0"/>
              <a:t>انتهــــــــــــــــــــــــــــــــــــــــــــــــــــــــــــــــــــــــــــــــــــــــــــــــــــــــــــــــى</a:t>
            </a:r>
            <a:endParaRPr lang="ar-SA" sz="4000" b="1" dirty="0"/>
          </a:p>
        </p:txBody>
      </p:sp>
      <p:sp>
        <p:nvSpPr>
          <p:cNvPr id="4" name="Date Placeholder 3"/>
          <p:cNvSpPr>
            <a:spLocks noGrp="1"/>
          </p:cNvSpPr>
          <p:nvPr>
            <p:ph type="dt" sz="half" idx="10"/>
          </p:nvPr>
        </p:nvSpPr>
        <p:spPr/>
        <p:txBody>
          <a:bodyPr/>
          <a:lstStyle/>
          <a:p>
            <a:fld id="{9D1E6C9F-EE53-4A46-BE58-BBCABC78BC75}" type="datetime3">
              <a:rPr lang="en-US" smtClean="0"/>
              <a:t>16 January 2021</a:t>
            </a:fld>
            <a:endParaRPr lang="ar-SA"/>
          </a:p>
        </p:txBody>
      </p:sp>
      <p:sp>
        <p:nvSpPr>
          <p:cNvPr id="6" name="Footer Placeholder 5"/>
          <p:cNvSpPr>
            <a:spLocks noGrp="1"/>
          </p:cNvSpPr>
          <p:nvPr>
            <p:ph type="ftr" sz="quarter" idx="11"/>
          </p:nvPr>
        </p:nvSpPr>
        <p:spPr/>
        <p:txBody>
          <a:bodyPr/>
          <a:lstStyle/>
          <a:p>
            <a:r>
              <a:rPr lang="ar-SA"/>
              <a:t>النسب المالية                                  الأستاذ الدكتور  بوداح عبدالجليل</a:t>
            </a:r>
          </a:p>
        </p:txBody>
      </p:sp>
      <p:sp>
        <p:nvSpPr>
          <p:cNvPr id="7" name="Slide Number Placeholder 6"/>
          <p:cNvSpPr>
            <a:spLocks noGrp="1"/>
          </p:cNvSpPr>
          <p:nvPr>
            <p:ph type="sldNum" sz="quarter" idx="12"/>
          </p:nvPr>
        </p:nvSpPr>
        <p:spPr/>
        <p:txBody>
          <a:bodyPr/>
          <a:lstStyle/>
          <a:p>
            <a:fld id="{0B34F065-1154-456A-91E3-76DE8E75E17B}" type="slidenum">
              <a:rPr lang="ar-SA" smtClean="0"/>
              <a:pPr/>
              <a:t>40</a:t>
            </a:fld>
            <a:endParaRPr lang="ar-SA"/>
          </a:p>
        </p:txBody>
      </p:sp>
    </p:spTree>
    <p:extLst>
      <p:ext uri="{BB962C8B-B14F-4D97-AF65-F5344CB8AC3E}">
        <p14:creationId xmlns:p14="http://schemas.microsoft.com/office/powerpoint/2010/main" val="40865283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457200" y="1071546"/>
            <a:ext cx="8229600" cy="775542"/>
          </a:xfrm>
        </p:spPr>
        <p:style>
          <a:lnRef idx="2">
            <a:schemeClr val="accent2"/>
          </a:lnRef>
          <a:fillRef idx="1">
            <a:schemeClr val="lt1"/>
          </a:fillRef>
          <a:effectRef idx="0">
            <a:schemeClr val="accent2"/>
          </a:effectRef>
          <a:fontRef idx="minor">
            <a:schemeClr val="dk1"/>
          </a:fontRef>
        </p:style>
        <p:txBody>
          <a:bodyPr>
            <a:normAutofit fontScale="90000"/>
          </a:bodyPr>
          <a:lstStyle/>
          <a:p>
            <a:pPr algn="ctr" rtl="1" eaLnBrk="1" hangingPunct="1"/>
            <a:r>
              <a:rPr lang="ar-SA" b="1" dirty="0">
                <a:solidFill>
                  <a:srgbClr val="FF0000"/>
                </a:solidFill>
              </a:rPr>
              <a:t>معايير الحكم على النسب المالية</a:t>
            </a:r>
            <a:endParaRPr lang="en-US" b="1" dirty="0">
              <a:solidFill>
                <a:srgbClr val="FF0000"/>
              </a:solidFill>
              <a:cs typeface="Traditional Arabic" pitchFamily="2" charset="-78"/>
            </a:endParaRPr>
          </a:p>
        </p:txBody>
      </p:sp>
      <p:sp>
        <p:nvSpPr>
          <p:cNvPr id="3" name="Content Placeholder 2"/>
          <p:cNvSpPr>
            <a:spLocks noGrp="1"/>
          </p:cNvSpPr>
          <p:nvPr>
            <p:ph idx="1"/>
          </p:nvPr>
        </p:nvSpPr>
        <p:spPr/>
        <p:style>
          <a:lnRef idx="2">
            <a:schemeClr val="accent3"/>
          </a:lnRef>
          <a:fillRef idx="1">
            <a:schemeClr val="lt1"/>
          </a:fillRef>
          <a:effectRef idx="0">
            <a:schemeClr val="accent3"/>
          </a:effectRef>
          <a:fontRef idx="minor">
            <a:schemeClr val="dk1"/>
          </a:fontRef>
        </p:style>
        <p:txBody>
          <a:bodyPr/>
          <a:lstStyle/>
          <a:p>
            <a:pPr algn="r" rtl="1" eaLnBrk="1" hangingPunct="1">
              <a:defRPr/>
            </a:pPr>
            <a:r>
              <a:rPr lang="ar-SA" sz="4000" b="1" dirty="0">
                <a:cs typeface="+mj-cs"/>
              </a:rPr>
              <a:t>متوسط الصناعة</a:t>
            </a:r>
          </a:p>
          <a:p>
            <a:pPr algn="r" rtl="1" eaLnBrk="1" hangingPunct="1">
              <a:defRPr/>
            </a:pPr>
            <a:r>
              <a:rPr lang="ar-SA" sz="4000" b="1" dirty="0">
                <a:cs typeface="+mj-cs"/>
              </a:rPr>
              <a:t>الشركات المنافسة و المشابهة</a:t>
            </a:r>
          </a:p>
          <a:p>
            <a:pPr algn="r" rtl="1" eaLnBrk="1" hangingPunct="1">
              <a:defRPr/>
            </a:pPr>
            <a:r>
              <a:rPr lang="ar-SA" sz="4000" b="1" dirty="0">
                <a:cs typeface="+mj-cs"/>
              </a:rPr>
              <a:t>السنوات السابقة (تحليل تاريخي)</a:t>
            </a:r>
          </a:p>
          <a:p>
            <a:pPr algn="r" rtl="1" eaLnBrk="1" hangingPunct="1">
              <a:defRPr/>
            </a:pPr>
            <a:r>
              <a:rPr lang="ar-SA" sz="4000" b="1" dirty="0">
                <a:cs typeface="+mj-cs"/>
              </a:rPr>
              <a:t>التوقعات المستقبلية</a:t>
            </a:r>
            <a:endParaRPr lang="en-US" sz="4000" b="1" dirty="0">
              <a:cs typeface="+mj-cs"/>
            </a:endParaRPr>
          </a:p>
        </p:txBody>
      </p:sp>
      <p:sp>
        <p:nvSpPr>
          <p:cNvPr id="6" name="Date Placeholder 5"/>
          <p:cNvSpPr>
            <a:spLocks noGrp="1"/>
          </p:cNvSpPr>
          <p:nvPr>
            <p:ph type="dt" sz="half" idx="10"/>
          </p:nvPr>
        </p:nvSpPr>
        <p:spPr/>
        <p:txBody>
          <a:bodyPr/>
          <a:lstStyle/>
          <a:p>
            <a:fld id="{2DD219A2-355A-4E4A-BA82-2DF028888F0F}" type="datetime3">
              <a:rPr lang="en-US" smtClean="0"/>
              <a:t>16 January 2021</a:t>
            </a:fld>
            <a:endParaRPr lang="ar-SA"/>
          </a:p>
        </p:txBody>
      </p:sp>
      <p:sp>
        <p:nvSpPr>
          <p:cNvPr id="7" name="Footer Placeholder 6"/>
          <p:cNvSpPr>
            <a:spLocks noGrp="1"/>
          </p:cNvSpPr>
          <p:nvPr>
            <p:ph type="ftr" sz="quarter" idx="11"/>
          </p:nvPr>
        </p:nvSpPr>
        <p:spPr/>
        <p:txBody>
          <a:bodyPr/>
          <a:lstStyle/>
          <a:p>
            <a:r>
              <a:rPr lang="ar-SA"/>
              <a:t>النسب المالية                                  الأستاذ الدكتور  بوداح عبدالجليل</a:t>
            </a:r>
          </a:p>
        </p:txBody>
      </p:sp>
      <p:sp>
        <p:nvSpPr>
          <p:cNvPr id="8" name="Slide Number Placeholder 7"/>
          <p:cNvSpPr>
            <a:spLocks noGrp="1"/>
          </p:cNvSpPr>
          <p:nvPr>
            <p:ph type="sldNum" sz="quarter" idx="12"/>
          </p:nvPr>
        </p:nvSpPr>
        <p:spPr/>
        <p:txBody>
          <a:bodyPr/>
          <a:lstStyle/>
          <a:p>
            <a:fld id="{0B34F065-1154-456A-91E3-76DE8E75E17B}" type="slidenum">
              <a:rPr lang="ar-SA" smtClean="0"/>
              <a:pPr/>
              <a:t>5</a:t>
            </a:fld>
            <a:endParaRPr lang="ar-SA"/>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re 1"/>
          <p:cNvSpPr>
            <a:spLocks noGrp="1"/>
          </p:cNvSpPr>
          <p:nvPr>
            <p:ph type="title"/>
          </p:nvPr>
        </p:nvSpPr>
        <p:spPr>
          <a:xfrm>
            <a:off x="428625" y="714355"/>
            <a:ext cx="8229600" cy="857269"/>
          </a:xfrm>
        </p:spPr>
        <p:style>
          <a:lnRef idx="2">
            <a:schemeClr val="accent2"/>
          </a:lnRef>
          <a:fillRef idx="1">
            <a:schemeClr val="lt1"/>
          </a:fillRef>
          <a:effectRef idx="0">
            <a:schemeClr val="accent2"/>
          </a:effectRef>
          <a:fontRef idx="minor">
            <a:schemeClr val="dk1"/>
          </a:fontRef>
        </p:style>
        <p:txBody>
          <a:bodyPr/>
          <a:lstStyle/>
          <a:p>
            <a:pPr algn="ctr" rtl="1" eaLnBrk="1" hangingPunct="1"/>
            <a:r>
              <a:rPr lang="ar-DZ" b="1" dirty="0">
                <a:solidFill>
                  <a:srgbClr val="FF0000"/>
                </a:solidFill>
              </a:rPr>
              <a:t>الأنواع الأساسية للنسب</a:t>
            </a:r>
            <a:r>
              <a:rPr lang="ar-SA" b="1" dirty="0">
                <a:solidFill>
                  <a:srgbClr val="FF0000"/>
                </a:solidFill>
              </a:rPr>
              <a:t> المالية</a:t>
            </a:r>
            <a:endParaRPr lang="fr-FR" b="1" dirty="0">
              <a:solidFill>
                <a:srgbClr val="FF0000"/>
              </a:solidFill>
              <a:cs typeface="Traditional Arabic" pitchFamily="2" charset="-78"/>
            </a:endParaRPr>
          </a:p>
        </p:txBody>
      </p:sp>
      <p:sp>
        <p:nvSpPr>
          <p:cNvPr id="3" name="Espace réservé du contenu 2"/>
          <p:cNvSpPr>
            <a:spLocks noGrp="1"/>
          </p:cNvSpPr>
          <p:nvPr>
            <p:ph sz="half" idx="1"/>
          </p:nvPr>
        </p:nvSpPr>
        <p:spPr>
          <a:xfrm>
            <a:off x="285720" y="2285992"/>
            <a:ext cx="4038600" cy="3929090"/>
          </a:xfrm>
        </p:spPr>
        <p:style>
          <a:lnRef idx="2">
            <a:schemeClr val="accent3"/>
          </a:lnRef>
          <a:fillRef idx="1">
            <a:schemeClr val="lt1"/>
          </a:fillRef>
          <a:effectRef idx="0">
            <a:schemeClr val="accent3"/>
          </a:effectRef>
          <a:fontRef idx="minor">
            <a:schemeClr val="dk1"/>
          </a:fontRef>
        </p:style>
        <p:txBody>
          <a:bodyPr>
            <a:normAutofit/>
          </a:bodyPr>
          <a:lstStyle/>
          <a:p>
            <a:pPr marL="274320" indent="-274320" algn="r" rtl="1" eaLnBrk="1" fontAlgn="auto" hangingPunct="1">
              <a:spcAft>
                <a:spcPts val="0"/>
              </a:spcAft>
              <a:buClr>
                <a:schemeClr val="accent3"/>
              </a:buClr>
              <a:buFont typeface="Wingdings 2"/>
              <a:buChar char=""/>
              <a:defRPr/>
            </a:pPr>
            <a:r>
              <a:rPr lang="ar-DZ" sz="4000" b="1" dirty="0">
                <a:ea typeface="+mn-ea"/>
                <a:cs typeface="+mj-cs"/>
              </a:rPr>
              <a:t>نسب الربحية</a:t>
            </a:r>
          </a:p>
          <a:p>
            <a:pPr marL="274320" indent="-274320" algn="r" rtl="1" eaLnBrk="1" fontAlgn="auto" hangingPunct="1">
              <a:spcAft>
                <a:spcPts val="0"/>
              </a:spcAft>
              <a:buClr>
                <a:schemeClr val="accent3"/>
              </a:buClr>
              <a:buFont typeface="Wingdings 2"/>
              <a:buChar char=""/>
              <a:defRPr/>
            </a:pPr>
            <a:r>
              <a:rPr lang="ar-DZ" sz="4000" b="1" dirty="0">
                <a:ea typeface="+mn-ea"/>
                <a:cs typeface="+mj-cs"/>
              </a:rPr>
              <a:t>نسب التقويم</a:t>
            </a:r>
            <a:endParaRPr lang="fr-FR" sz="4000" b="1" dirty="0">
              <a:ea typeface="+mn-ea"/>
              <a:cs typeface="+mj-cs"/>
            </a:endParaRPr>
          </a:p>
        </p:txBody>
      </p:sp>
      <p:sp>
        <p:nvSpPr>
          <p:cNvPr id="4" name="Espace réservé du contenu 3"/>
          <p:cNvSpPr>
            <a:spLocks noGrp="1"/>
          </p:cNvSpPr>
          <p:nvPr>
            <p:ph sz="half" idx="2"/>
          </p:nvPr>
        </p:nvSpPr>
        <p:spPr>
          <a:xfrm>
            <a:off x="4643438" y="2286000"/>
            <a:ext cx="4038600" cy="3938588"/>
          </a:xfrm>
        </p:spPr>
        <p:style>
          <a:lnRef idx="2">
            <a:schemeClr val="accent3"/>
          </a:lnRef>
          <a:fillRef idx="1">
            <a:schemeClr val="lt1"/>
          </a:fillRef>
          <a:effectRef idx="0">
            <a:schemeClr val="accent3"/>
          </a:effectRef>
          <a:fontRef idx="minor">
            <a:schemeClr val="dk1"/>
          </a:fontRef>
        </p:style>
        <p:txBody>
          <a:bodyPr>
            <a:normAutofit/>
          </a:bodyPr>
          <a:lstStyle/>
          <a:p>
            <a:pPr marL="274320" indent="-274320" algn="r" rtl="1" eaLnBrk="1" fontAlgn="auto" hangingPunct="1">
              <a:spcAft>
                <a:spcPts val="0"/>
              </a:spcAft>
              <a:buClr>
                <a:schemeClr val="accent3"/>
              </a:buClr>
              <a:buFont typeface="Wingdings 2"/>
              <a:buChar char=""/>
              <a:defRPr/>
            </a:pPr>
            <a:r>
              <a:rPr lang="ar-DZ" sz="4000" b="1" dirty="0">
                <a:ea typeface="+mn-ea"/>
                <a:cs typeface="+mj-cs"/>
              </a:rPr>
              <a:t>نسب السيولة</a:t>
            </a:r>
          </a:p>
          <a:p>
            <a:pPr algn="r" rtl="1">
              <a:defRPr/>
            </a:pPr>
            <a:r>
              <a:rPr lang="ar-DZ" sz="4000" b="1" dirty="0">
                <a:ea typeface="+mn-ea"/>
                <a:cs typeface="+mj-cs"/>
              </a:rPr>
              <a:t>نسب </a:t>
            </a:r>
            <a:r>
              <a:rPr lang="ar-DZ" sz="4000" b="1" dirty="0">
                <a:cs typeface="+mj-cs"/>
              </a:rPr>
              <a:t>النشاط</a:t>
            </a:r>
            <a:endParaRPr lang="ar-DZ" sz="4000" b="1" dirty="0">
              <a:ea typeface="+mn-ea"/>
              <a:cs typeface="+mj-cs"/>
            </a:endParaRPr>
          </a:p>
          <a:p>
            <a:pPr algn="r" rtl="1">
              <a:defRPr/>
            </a:pPr>
            <a:r>
              <a:rPr lang="ar-DZ" sz="4000" b="1" dirty="0">
                <a:ea typeface="+mn-ea"/>
                <a:cs typeface="+mj-cs"/>
              </a:rPr>
              <a:t>نسب </a:t>
            </a:r>
            <a:r>
              <a:rPr lang="ar-DZ" sz="4000" b="1" dirty="0">
                <a:cs typeface="Traditional Arabic" pitchFamily="2" charset="-78"/>
              </a:rPr>
              <a:t>المديونية</a:t>
            </a:r>
            <a:endParaRPr lang="fr-FR" sz="4000" b="1" dirty="0">
              <a:cs typeface="Traditional Arabic" pitchFamily="2" charset="-78"/>
            </a:endParaRPr>
          </a:p>
        </p:txBody>
      </p:sp>
      <p:sp>
        <p:nvSpPr>
          <p:cNvPr id="6" name="Date Placeholder 5"/>
          <p:cNvSpPr>
            <a:spLocks noGrp="1"/>
          </p:cNvSpPr>
          <p:nvPr>
            <p:ph type="dt" sz="half" idx="10"/>
          </p:nvPr>
        </p:nvSpPr>
        <p:spPr/>
        <p:txBody>
          <a:bodyPr/>
          <a:lstStyle/>
          <a:p>
            <a:fld id="{034FC5C9-47D1-44BE-9A84-AB83532BCB21}" type="datetime3">
              <a:rPr lang="en-US" smtClean="0"/>
              <a:t>16 January 2021</a:t>
            </a:fld>
            <a:endParaRPr lang="ar-SA"/>
          </a:p>
        </p:txBody>
      </p:sp>
      <p:sp>
        <p:nvSpPr>
          <p:cNvPr id="7" name="Footer Placeholder 6"/>
          <p:cNvSpPr>
            <a:spLocks noGrp="1"/>
          </p:cNvSpPr>
          <p:nvPr>
            <p:ph type="ftr" sz="quarter" idx="11"/>
          </p:nvPr>
        </p:nvSpPr>
        <p:spPr/>
        <p:txBody>
          <a:bodyPr/>
          <a:lstStyle/>
          <a:p>
            <a:r>
              <a:rPr lang="ar-SA"/>
              <a:t>النسب المالية                                  الأستاذ الدكتور  بوداح عبدالجليل</a:t>
            </a:r>
          </a:p>
        </p:txBody>
      </p:sp>
      <p:sp>
        <p:nvSpPr>
          <p:cNvPr id="8" name="Slide Number Placeholder 7"/>
          <p:cNvSpPr>
            <a:spLocks noGrp="1"/>
          </p:cNvSpPr>
          <p:nvPr>
            <p:ph type="sldNum" sz="quarter" idx="12"/>
          </p:nvPr>
        </p:nvSpPr>
        <p:spPr/>
        <p:txBody>
          <a:bodyPr/>
          <a:lstStyle/>
          <a:p>
            <a:fld id="{0B34F065-1154-456A-91E3-76DE8E75E17B}" type="slidenum">
              <a:rPr lang="ar-SA" smtClean="0"/>
              <a:pPr/>
              <a:t>6</a:t>
            </a:fld>
            <a:endParaRPr lang="ar-SA"/>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2" name="عنصر نائب للمحتوى 10"/>
          <p:cNvSpPr>
            <a:spLocks noGrp="1"/>
          </p:cNvSpPr>
          <p:nvPr>
            <p:ph idx="1"/>
          </p:nvPr>
        </p:nvSpPr>
        <p:spPr>
          <a:xfrm>
            <a:off x="285750" y="571479"/>
            <a:ext cx="8501063" cy="5089769"/>
          </a:xfrm>
        </p:spPr>
        <p:style>
          <a:lnRef idx="2">
            <a:schemeClr val="accent3"/>
          </a:lnRef>
          <a:fillRef idx="1">
            <a:schemeClr val="lt1"/>
          </a:fillRef>
          <a:effectRef idx="0">
            <a:schemeClr val="accent3"/>
          </a:effectRef>
          <a:fontRef idx="minor">
            <a:schemeClr val="dk1"/>
          </a:fontRef>
        </p:style>
        <p:txBody>
          <a:bodyPr>
            <a:normAutofit fontScale="92500"/>
          </a:bodyPr>
          <a:lstStyle/>
          <a:p>
            <a:pPr algn="r" rtl="1" eaLnBrk="1" hangingPunct="1">
              <a:buFont typeface="Wingdings" pitchFamily="2" charset="2"/>
              <a:buNone/>
              <a:defRPr/>
            </a:pPr>
            <a:r>
              <a:rPr lang="ar-SA" sz="4000" dirty="0"/>
              <a:t> </a:t>
            </a:r>
            <a:r>
              <a:rPr lang="ar-SA" sz="4000" b="1" u="sng" dirty="0">
                <a:solidFill>
                  <a:srgbClr val="FF0000"/>
                </a:solidFill>
                <a:cs typeface="+mj-cs"/>
              </a:rPr>
              <a:t>مثال عملي</a:t>
            </a:r>
            <a:endParaRPr lang="ar-SA" sz="4000" dirty="0">
              <a:solidFill>
                <a:srgbClr val="FF0000"/>
              </a:solidFill>
              <a:cs typeface="+mj-cs"/>
            </a:endParaRPr>
          </a:p>
          <a:p>
            <a:pPr marL="0" algn="just" rtl="1" eaLnBrk="1" hangingPunct="1">
              <a:buFont typeface="Wingdings" pitchFamily="2" charset="2"/>
              <a:buNone/>
              <a:defRPr/>
            </a:pPr>
            <a:r>
              <a:rPr lang="ar-SA" sz="3300" dirty="0">
                <a:cs typeface="+mj-cs"/>
              </a:rPr>
              <a:t>يوضخ الجدولان التاليان الميزانية الختامية و جدول حساب النتائج لشركة الروابي من السنة </a:t>
            </a:r>
            <a:r>
              <a:rPr lang="en-US" sz="3300" dirty="0">
                <a:cs typeface="+mj-cs"/>
              </a:rPr>
              <a:t>n</a:t>
            </a:r>
            <a:r>
              <a:rPr lang="ar-SA" sz="3300" dirty="0">
                <a:cs typeface="+mj-cs"/>
              </a:rPr>
              <a:t> ، بالإضافة إلى بعض المعلومات الأخرى ذات العلاقة و المتمثلة في:</a:t>
            </a:r>
          </a:p>
          <a:p>
            <a:pPr marL="0" algn="just" rtl="1" eaLnBrk="1" hangingPunct="1">
              <a:buFont typeface="Wingdings" pitchFamily="2" charset="2"/>
              <a:buNone/>
              <a:defRPr/>
            </a:pPr>
            <a:r>
              <a:rPr lang="ar-SA" sz="3300" dirty="0">
                <a:cs typeface="+mj-cs"/>
              </a:rPr>
              <a:t>مخزون أول المدة </a:t>
            </a:r>
            <a:r>
              <a:rPr lang="en-US" sz="3300" dirty="0">
                <a:cs typeface="+mj-cs"/>
              </a:rPr>
              <a:t>62000</a:t>
            </a:r>
            <a:r>
              <a:rPr lang="ar-SA" sz="3300" dirty="0">
                <a:cs typeface="+mj-cs"/>
              </a:rPr>
              <a:t> دج، عدد الأسهم المصدرة </a:t>
            </a:r>
            <a:r>
              <a:rPr lang="en-US" sz="3300" dirty="0">
                <a:cs typeface="+mj-cs"/>
              </a:rPr>
              <a:t>6000</a:t>
            </a:r>
            <a:r>
              <a:rPr lang="ar-SA" sz="3300" dirty="0">
                <a:cs typeface="+mj-cs"/>
              </a:rPr>
              <a:t> سهم بقيمة إسمية تساوي </a:t>
            </a:r>
            <a:r>
              <a:rPr lang="en-US" sz="3300" dirty="0">
                <a:cs typeface="+mj-cs"/>
              </a:rPr>
              <a:t>10</a:t>
            </a:r>
            <a:r>
              <a:rPr lang="ar-SA" sz="3300" dirty="0">
                <a:cs typeface="+mj-cs"/>
              </a:rPr>
              <a:t> دج، قامت الشركة بتوزيع </a:t>
            </a:r>
            <a:r>
              <a:rPr lang="en-US" sz="3300" dirty="0">
                <a:cs typeface="+mj-cs"/>
              </a:rPr>
              <a:t>20000</a:t>
            </a:r>
            <a:r>
              <a:rPr lang="ar-SA" sz="3300" dirty="0">
                <a:cs typeface="+mj-cs"/>
              </a:rPr>
              <a:t> دج على حملة الأسهم من صافي أرباحها البالغة </a:t>
            </a:r>
            <a:r>
              <a:rPr lang="en-US" sz="3300" dirty="0">
                <a:cs typeface="+mj-cs"/>
              </a:rPr>
              <a:t>51500</a:t>
            </a:r>
            <a:r>
              <a:rPr lang="ar-SA" sz="3300" dirty="0">
                <a:cs typeface="+mj-cs"/>
              </a:rPr>
              <a:t> دج . بلغ سعر السهم في نهاية السنة </a:t>
            </a:r>
            <a:r>
              <a:rPr lang="en-US" sz="3300" dirty="0">
                <a:cs typeface="+mj-cs"/>
              </a:rPr>
              <a:t>n</a:t>
            </a:r>
            <a:r>
              <a:rPr lang="ar-SA" sz="3300" dirty="0">
                <a:cs typeface="+mj-cs"/>
              </a:rPr>
              <a:t> </a:t>
            </a:r>
            <a:r>
              <a:rPr lang="en-US" sz="3300" dirty="0">
                <a:cs typeface="+mj-cs"/>
              </a:rPr>
              <a:t>20</a:t>
            </a:r>
            <a:r>
              <a:rPr lang="ar-SA" sz="3300" dirty="0">
                <a:cs typeface="+mj-cs"/>
              </a:rPr>
              <a:t>دج . تدفع الشركة ضرائب على الأرباح بمعدل  </a:t>
            </a:r>
            <a:r>
              <a:rPr lang="en-US" sz="3300" dirty="0">
                <a:cs typeface="+mj-cs"/>
              </a:rPr>
              <a:t>50%</a:t>
            </a:r>
            <a:r>
              <a:rPr lang="ar-SA" sz="3300" dirty="0">
                <a:cs typeface="+mj-cs"/>
              </a:rPr>
              <a:t> . تسدد الشركة </a:t>
            </a:r>
            <a:r>
              <a:rPr lang="en-US" sz="3300" dirty="0">
                <a:cs typeface="+mj-cs"/>
              </a:rPr>
              <a:t>20000 </a:t>
            </a:r>
            <a:r>
              <a:rPr lang="ar-SA" sz="3300" dirty="0">
                <a:cs typeface="+mj-cs"/>
              </a:rPr>
              <a:t> دج سنويا لتسديد مستحقات سندات الدين و القروض طويلة الأجل</a:t>
            </a:r>
            <a:endParaRPr lang="en-US" sz="2800" dirty="0">
              <a:cs typeface="+mj-cs"/>
            </a:endParaRPr>
          </a:p>
          <a:p>
            <a:pPr marL="0" algn="r" rtl="1" eaLnBrk="1" hangingPunct="1">
              <a:buFont typeface="Wingdings" pitchFamily="2" charset="2"/>
              <a:buNone/>
              <a:defRPr/>
            </a:pPr>
            <a:r>
              <a:rPr lang="ar-SA" sz="3600" b="1" u="sng" dirty="0">
                <a:solidFill>
                  <a:schemeClr val="accent1"/>
                </a:solidFill>
                <a:cs typeface="+mj-cs"/>
              </a:rPr>
              <a:t> </a:t>
            </a:r>
            <a:endParaRPr lang="ar-SA" sz="2800" b="1" dirty="0">
              <a:latin typeface="Arial" charset="0"/>
            </a:endParaRPr>
          </a:p>
        </p:txBody>
      </p:sp>
      <p:sp>
        <p:nvSpPr>
          <p:cNvPr id="55299" name="Text Box 3"/>
          <p:cNvSpPr txBox="1">
            <a:spLocks noChangeArrowheads="1"/>
          </p:cNvSpPr>
          <p:nvPr/>
        </p:nvSpPr>
        <p:spPr bwMode="auto">
          <a:xfrm>
            <a:off x="1660525" y="722313"/>
            <a:ext cx="184150" cy="461962"/>
          </a:xfrm>
          <a:prstGeom prst="rect">
            <a:avLst/>
          </a:prstGeom>
          <a:noFill/>
          <a:ln w="9525">
            <a:noFill/>
            <a:miter lim="800000"/>
            <a:headEnd/>
            <a:tailEnd/>
          </a:ln>
        </p:spPr>
        <p:txBody>
          <a:bodyPr wrap="none">
            <a:spAutoFit/>
          </a:bodyPr>
          <a:lstStyle/>
          <a:p>
            <a:pPr algn="r"/>
            <a:endParaRPr lang="ar-SA"/>
          </a:p>
        </p:txBody>
      </p:sp>
      <p:sp>
        <p:nvSpPr>
          <p:cNvPr id="6" name="Date Placeholder 5"/>
          <p:cNvSpPr>
            <a:spLocks noGrp="1"/>
          </p:cNvSpPr>
          <p:nvPr>
            <p:ph type="dt" sz="half" idx="10"/>
          </p:nvPr>
        </p:nvSpPr>
        <p:spPr/>
        <p:txBody>
          <a:bodyPr/>
          <a:lstStyle/>
          <a:p>
            <a:fld id="{990966D9-AEEC-4137-AC18-F8EC7F9DDE6F}" type="datetime3">
              <a:rPr lang="en-US" smtClean="0"/>
              <a:t>16 January 2021</a:t>
            </a:fld>
            <a:endParaRPr lang="ar-SA"/>
          </a:p>
        </p:txBody>
      </p:sp>
      <p:sp>
        <p:nvSpPr>
          <p:cNvPr id="7" name="Footer Placeholder 6"/>
          <p:cNvSpPr>
            <a:spLocks noGrp="1"/>
          </p:cNvSpPr>
          <p:nvPr>
            <p:ph type="ftr" sz="quarter" idx="11"/>
          </p:nvPr>
        </p:nvSpPr>
        <p:spPr/>
        <p:txBody>
          <a:bodyPr/>
          <a:lstStyle/>
          <a:p>
            <a:r>
              <a:rPr lang="ar-SA"/>
              <a:t>النسب المالية                                  الأستاذ الدكتور  بوداح عبدالجليل</a:t>
            </a:r>
          </a:p>
        </p:txBody>
      </p:sp>
      <p:sp>
        <p:nvSpPr>
          <p:cNvPr id="8" name="Slide Number Placeholder 7"/>
          <p:cNvSpPr>
            <a:spLocks noGrp="1"/>
          </p:cNvSpPr>
          <p:nvPr>
            <p:ph type="sldNum" sz="quarter" idx="12"/>
          </p:nvPr>
        </p:nvSpPr>
        <p:spPr/>
        <p:txBody>
          <a:bodyPr/>
          <a:lstStyle/>
          <a:p>
            <a:fld id="{0B34F065-1154-456A-91E3-76DE8E75E17B}" type="slidenum">
              <a:rPr lang="ar-SA" smtClean="0"/>
              <a:pPr/>
              <a:t>7</a:t>
            </a:fld>
            <a:endParaRPr lang="ar-SA"/>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2" name="عنصر نائب للمحتوى 10"/>
          <p:cNvSpPr>
            <a:spLocks noGrp="1"/>
          </p:cNvSpPr>
          <p:nvPr>
            <p:ph idx="1"/>
          </p:nvPr>
        </p:nvSpPr>
        <p:spPr>
          <a:xfrm>
            <a:off x="323528" y="571479"/>
            <a:ext cx="8463285" cy="5737841"/>
          </a:xfrm>
        </p:spPr>
        <p:style>
          <a:lnRef idx="2">
            <a:schemeClr val="accent3"/>
          </a:lnRef>
          <a:fillRef idx="1">
            <a:schemeClr val="lt1"/>
          </a:fillRef>
          <a:effectRef idx="0">
            <a:schemeClr val="accent3"/>
          </a:effectRef>
          <a:fontRef idx="minor">
            <a:schemeClr val="dk1"/>
          </a:fontRef>
        </p:style>
        <p:txBody>
          <a:bodyPr>
            <a:normAutofit/>
          </a:bodyPr>
          <a:lstStyle/>
          <a:p>
            <a:pPr algn="r" rtl="1" eaLnBrk="1" hangingPunct="1">
              <a:buFont typeface="Wingdings" pitchFamily="2" charset="2"/>
              <a:buNone/>
              <a:defRPr/>
            </a:pPr>
            <a:r>
              <a:rPr lang="ar-SA" sz="4000" dirty="0"/>
              <a:t> </a:t>
            </a:r>
            <a:r>
              <a:rPr lang="ar-SA" sz="2800" b="1" dirty="0"/>
              <a:t>الميزانية الختامية</a:t>
            </a:r>
            <a:endParaRPr lang="ar-SA" sz="4000" b="1" dirty="0"/>
          </a:p>
          <a:p>
            <a:pPr algn="r" rtl="1" eaLnBrk="1" hangingPunct="1">
              <a:buFont typeface="Wingdings" pitchFamily="2" charset="2"/>
              <a:buNone/>
              <a:defRPr/>
            </a:pPr>
            <a:endParaRPr lang="ar-SA" sz="2800" b="1" dirty="0">
              <a:latin typeface="Arial" charset="0"/>
            </a:endParaRPr>
          </a:p>
        </p:txBody>
      </p:sp>
      <p:sp>
        <p:nvSpPr>
          <p:cNvPr id="55299" name="Text Box 3"/>
          <p:cNvSpPr txBox="1">
            <a:spLocks noChangeArrowheads="1"/>
          </p:cNvSpPr>
          <p:nvPr/>
        </p:nvSpPr>
        <p:spPr bwMode="auto">
          <a:xfrm>
            <a:off x="1660525" y="722313"/>
            <a:ext cx="184150" cy="461962"/>
          </a:xfrm>
          <a:prstGeom prst="rect">
            <a:avLst/>
          </a:prstGeom>
          <a:noFill/>
          <a:ln w="9525">
            <a:noFill/>
            <a:miter lim="800000"/>
            <a:headEnd/>
            <a:tailEnd/>
          </a:ln>
        </p:spPr>
        <p:txBody>
          <a:bodyPr wrap="none">
            <a:spAutoFit/>
          </a:bodyPr>
          <a:lstStyle/>
          <a:p>
            <a:pPr algn="r"/>
            <a:endParaRPr lang="ar-SA"/>
          </a:p>
        </p:txBody>
      </p:sp>
      <p:sp>
        <p:nvSpPr>
          <p:cNvPr id="6" name="Date Placeholder 5"/>
          <p:cNvSpPr>
            <a:spLocks noGrp="1"/>
          </p:cNvSpPr>
          <p:nvPr>
            <p:ph type="dt" sz="half" idx="10"/>
          </p:nvPr>
        </p:nvSpPr>
        <p:spPr/>
        <p:txBody>
          <a:bodyPr/>
          <a:lstStyle/>
          <a:p>
            <a:fld id="{3E5E4AC2-2F79-4DB2-AD7C-74739033409F}" type="datetime3">
              <a:rPr lang="en-US" smtClean="0"/>
              <a:t>16 January 2021</a:t>
            </a:fld>
            <a:endParaRPr lang="ar-SA"/>
          </a:p>
        </p:txBody>
      </p:sp>
      <p:sp>
        <p:nvSpPr>
          <p:cNvPr id="7" name="Footer Placeholder 6"/>
          <p:cNvSpPr>
            <a:spLocks noGrp="1"/>
          </p:cNvSpPr>
          <p:nvPr>
            <p:ph type="ftr" sz="quarter" idx="11"/>
          </p:nvPr>
        </p:nvSpPr>
        <p:spPr/>
        <p:txBody>
          <a:bodyPr/>
          <a:lstStyle/>
          <a:p>
            <a:r>
              <a:rPr lang="ar-SA"/>
              <a:t>النسب المالية                                  الأستاذ الدكتور  بوداح عبدالجليل</a:t>
            </a:r>
          </a:p>
        </p:txBody>
      </p:sp>
      <p:graphicFrame>
        <p:nvGraphicFramePr>
          <p:cNvPr id="8" name="Table 7"/>
          <p:cNvGraphicFramePr>
            <a:graphicFrameLocks noGrp="1"/>
          </p:cNvGraphicFramePr>
          <p:nvPr/>
        </p:nvGraphicFramePr>
        <p:xfrm>
          <a:off x="755576" y="1412776"/>
          <a:ext cx="7632848" cy="4511496"/>
        </p:xfrm>
        <a:graphic>
          <a:graphicData uri="http://schemas.openxmlformats.org/drawingml/2006/table">
            <a:tbl>
              <a:tblPr rtl="1" firstRow="1" bandRow="1">
                <a:tableStyleId>{5940675A-B579-460E-94D1-54222C63F5DA}</a:tableStyleId>
              </a:tblPr>
              <a:tblGrid>
                <a:gridCol w="2261614">
                  <a:extLst>
                    <a:ext uri="{9D8B030D-6E8A-4147-A177-3AD203B41FA5}">
                      <a16:colId xmlns:a16="http://schemas.microsoft.com/office/drawing/2014/main" val="20000"/>
                    </a:ext>
                  </a:extLst>
                </a:gridCol>
                <a:gridCol w="1554810">
                  <a:extLst>
                    <a:ext uri="{9D8B030D-6E8A-4147-A177-3AD203B41FA5}">
                      <a16:colId xmlns:a16="http://schemas.microsoft.com/office/drawing/2014/main" val="20001"/>
                    </a:ext>
                  </a:extLst>
                </a:gridCol>
                <a:gridCol w="2427748">
                  <a:extLst>
                    <a:ext uri="{9D8B030D-6E8A-4147-A177-3AD203B41FA5}">
                      <a16:colId xmlns:a16="http://schemas.microsoft.com/office/drawing/2014/main" val="20002"/>
                    </a:ext>
                  </a:extLst>
                </a:gridCol>
                <a:gridCol w="1388676">
                  <a:extLst>
                    <a:ext uri="{9D8B030D-6E8A-4147-A177-3AD203B41FA5}">
                      <a16:colId xmlns:a16="http://schemas.microsoft.com/office/drawing/2014/main" val="20003"/>
                    </a:ext>
                  </a:extLst>
                </a:gridCol>
              </a:tblGrid>
              <a:tr h="370840">
                <a:tc>
                  <a:txBody>
                    <a:bodyPr/>
                    <a:lstStyle/>
                    <a:p>
                      <a:pPr algn="ctr" rtl="1"/>
                      <a:r>
                        <a:rPr lang="ar-SA" sz="2000" b="1" dirty="0"/>
                        <a:t>الأصـــــول</a:t>
                      </a:r>
                    </a:p>
                  </a:txBody>
                  <a:tcPr/>
                </a:tc>
                <a:tc>
                  <a:txBody>
                    <a:bodyPr/>
                    <a:lstStyle/>
                    <a:p>
                      <a:pPr algn="ctr" rtl="1"/>
                      <a:r>
                        <a:rPr lang="ar-SA" sz="2000" b="1" dirty="0"/>
                        <a:t>القيمـــــة</a:t>
                      </a:r>
                      <a:r>
                        <a:rPr lang="en-US" sz="2000" b="1" dirty="0"/>
                        <a:t> </a:t>
                      </a:r>
                      <a:r>
                        <a:rPr lang="ar-SA" sz="2000" b="1" dirty="0"/>
                        <a:t>(دج)</a:t>
                      </a:r>
                    </a:p>
                  </a:txBody>
                  <a:tcPr/>
                </a:tc>
                <a:tc>
                  <a:txBody>
                    <a:bodyPr/>
                    <a:lstStyle/>
                    <a:p>
                      <a:pPr algn="ctr" rtl="1"/>
                      <a:r>
                        <a:rPr lang="ar-SA" sz="2000" b="1" dirty="0"/>
                        <a:t>الخصـــــوم</a:t>
                      </a:r>
                    </a:p>
                  </a:txBody>
                  <a:tcPr/>
                </a:tc>
                <a:tc>
                  <a:txBody>
                    <a:bodyPr/>
                    <a:lstStyle/>
                    <a:p>
                      <a:pPr algn="ctr" rtl="1"/>
                      <a:r>
                        <a:rPr lang="ar-SA" sz="2000" b="1" dirty="0"/>
                        <a:t>القيمـــــة(دج)</a:t>
                      </a:r>
                    </a:p>
                  </a:txBody>
                  <a:tcPr/>
                </a:tc>
                <a:extLst>
                  <a:ext uri="{0D108BD9-81ED-4DB2-BD59-A6C34878D82A}">
                    <a16:rowId xmlns:a16="http://schemas.microsoft.com/office/drawing/2014/main" val="10000"/>
                  </a:ext>
                </a:extLst>
              </a:tr>
              <a:tr h="370840">
                <a:tc>
                  <a:txBody>
                    <a:bodyPr/>
                    <a:lstStyle/>
                    <a:p>
                      <a:pPr algn="r" rtl="1"/>
                      <a:r>
                        <a:rPr lang="ar-SA"/>
                        <a:t>المعدات والأدوات الصافية</a:t>
                      </a:r>
                      <a:endParaRPr lang="ar-SA" dirty="0"/>
                    </a:p>
                  </a:txBody>
                  <a:tcPr/>
                </a:tc>
                <a:tc>
                  <a:txBody>
                    <a:bodyPr/>
                    <a:lstStyle/>
                    <a:p>
                      <a:pPr algn="ctr" rtl="0"/>
                      <a:r>
                        <a:rPr lang="en-US" dirty="0"/>
                        <a:t>246000</a:t>
                      </a:r>
                      <a:endParaRPr lang="ar-SA" dirty="0"/>
                    </a:p>
                  </a:txBody>
                  <a:tcPr/>
                </a:tc>
                <a:tc>
                  <a:txBody>
                    <a:bodyPr/>
                    <a:lstStyle/>
                    <a:p>
                      <a:pPr algn="r" rtl="1"/>
                      <a:r>
                        <a:rPr lang="ar-SA" dirty="0"/>
                        <a:t>أسهم عادية</a:t>
                      </a:r>
                    </a:p>
                  </a:txBody>
                  <a:tcPr/>
                </a:tc>
                <a:tc>
                  <a:txBody>
                    <a:bodyPr/>
                    <a:lstStyle/>
                    <a:p>
                      <a:pPr algn="ctr" rtl="0"/>
                      <a:r>
                        <a:rPr lang="en-US" dirty="0"/>
                        <a:t>60000</a:t>
                      </a:r>
                      <a:endParaRPr lang="ar-SA" dirty="0"/>
                    </a:p>
                  </a:txBody>
                  <a:tcPr/>
                </a:tc>
                <a:extLst>
                  <a:ext uri="{0D108BD9-81ED-4DB2-BD59-A6C34878D82A}">
                    <a16:rowId xmlns:a16="http://schemas.microsoft.com/office/drawing/2014/main" val="10001"/>
                  </a:ext>
                </a:extLst>
              </a:tr>
              <a:tr h="370840">
                <a:tc>
                  <a:txBody>
                    <a:bodyPr/>
                    <a:lstStyle/>
                    <a:p>
                      <a:pPr algn="r" rtl="1"/>
                      <a:r>
                        <a:rPr lang="ar-SA"/>
                        <a:t>أراضي</a:t>
                      </a:r>
                      <a:endParaRPr lang="ar-SA" dirty="0"/>
                    </a:p>
                  </a:txBody>
                  <a:tcPr/>
                </a:tc>
                <a:tc>
                  <a:txBody>
                    <a:bodyPr/>
                    <a:lstStyle/>
                    <a:p>
                      <a:pPr algn="ctr" rtl="0"/>
                      <a:r>
                        <a:rPr lang="en-US" dirty="0"/>
                        <a:t>60000</a:t>
                      </a:r>
                      <a:endParaRPr lang="ar-SA" dirty="0"/>
                    </a:p>
                  </a:txBody>
                  <a:tcPr/>
                </a:tc>
                <a:tc>
                  <a:txBody>
                    <a:bodyPr/>
                    <a:lstStyle/>
                    <a:p>
                      <a:pPr algn="r" rtl="1"/>
                      <a:r>
                        <a:rPr lang="ar-SA" dirty="0"/>
                        <a:t>أسهم ممتازة</a:t>
                      </a:r>
                    </a:p>
                  </a:txBody>
                  <a:tcPr/>
                </a:tc>
                <a:tc>
                  <a:txBody>
                    <a:bodyPr/>
                    <a:lstStyle/>
                    <a:p>
                      <a:pPr algn="ctr" rtl="1"/>
                      <a:r>
                        <a:rPr lang="en-US" dirty="0"/>
                        <a:t>45000</a:t>
                      </a:r>
                      <a:endParaRPr lang="ar-SA" dirty="0"/>
                    </a:p>
                  </a:txBody>
                  <a:tcPr/>
                </a:tc>
                <a:extLst>
                  <a:ext uri="{0D108BD9-81ED-4DB2-BD59-A6C34878D82A}">
                    <a16:rowId xmlns:a16="http://schemas.microsoft.com/office/drawing/2014/main" val="10002"/>
                  </a:ext>
                </a:extLst>
              </a:tr>
              <a:tr h="370840">
                <a:tc>
                  <a:txBody>
                    <a:bodyPr/>
                    <a:lstStyle/>
                    <a:p>
                      <a:pPr algn="r" rtl="1"/>
                      <a:endParaRPr lang="ar-SA" dirty="0"/>
                    </a:p>
                  </a:txBody>
                  <a:tcPr/>
                </a:tc>
                <a:tc>
                  <a:txBody>
                    <a:bodyPr/>
                    <a:lstStyle/>
                    <a:p>
                      <a:pPr algn="ctr" rtl="1"/>
                      <a:endParaRPr lang="ar-SA" dirty="0"/>
                    </a:p>
                  </a:txBody>
                  <a:tcPr/>
                </a:tc>
                <a:tc>
                  <a:txBody>
                    <a:bodyPr/>
                    <a:lstStyle/>
                    <a:p>
                      <a:pPr algn="r" rtl="1"/>
                      <a:r>
                        <a:rPr lang="ar-SA" dirty="0"/>
                        <a:t>أرباح محتجزة</a:t>
                      </a:r>
                    </a:p>
                  </a:txBody>
                  <a:tcPr/>
                </a:tc>
                <a:tc>
                  <a:txBody>
                    <a:bodyPr/>
                    <a:lstStyle/>
                    <a:p>
                      <a:pPr algn="ctr" rtl="1"/>
                      <a:r>
                        <a:rPr lang="en-US" dirty="0"/>
                        <a:t>147000</a:t>
                      </a:r>
                      <a:endParaRPr lang="ar-SA" dirty="0"/>
                    </a:p>
                  </a:txBody>
                  <a:tcPr/>
                </a:tc>
                <a:extLst>
                  <a:ext uri="{0D108BD9-81ED-4DB2-BD59-A6C34878D82A}">
                    <a16:rowId xmlns:a16="http://schemas.microsoft.com/office/drawing/2014/main" val="10003"/>
                  </a:ext>
                </a:extLst>
              </a:tr>
              <a:tr h="370840">
                <a:tc>
                  <a:txBody>
                    <a:bodyPr/>
                    <a:lstStyle/>
                    <a:p>
                      <a:pPr algn="r" rtl="1"/>
                      <a:r>
                        <a:rPr lang="ar-SA" b="1" dirty="0"/>
                        <a:t>∑ الأصــــول</a:t>
                      </a:r>
                      <a:r>
                        <a:rPr lang="ar-SA" b="1" baseline="0" dirty="0"/>
                        <a:t> الثابتة الصافية</a:t>
                      </a:r>
                      <a:endParaRPr lang="ar-SA" b="1" dirty="0"/>
                    </a:p>
                  </a:txBody>
                  <a:tcPr/>
                </a:tc>
                <a:tc>
                  <a:txBody>
                    <a:bodyPr/>
                    <a:lstStyle/>
                    <a:p>
                      <a:pPr algn="ctr" rtl="1"/>
                      <a:r>
                        <a:rPr lang="en-US" b="1" dirty="0"/>
                        <a:t>306000</a:t>
                      </a:r>
                      <a:endParaRPr lang="ar-SA" b="1"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b="1" dirty="0"/>
                        <a:t>∑ حقوق الملكية</a:t>
                      </a:r>
                      <a:endParaRPr lang="ar-SA" dirty="0"/>
                    </a:p>
                  </a:txBody>
                  <a:tcPr/>
                </a:tc>
                <a:tc>
                  <a:txBody>
                    <a:bodyPr/>
                    <a:lstStyle/>
                    <a:p>
                      <a:pPr algn="ctr" rtl="1"/>
                      <a:r>
                        <a:rPr lang="en-US" b="1" dirty="0"/>
                        <a:t>252000</a:t>
                      </a:r>
                      <a:endParaRPr lang="ar-SA" b="1" dirty="0"/>
                    </a:p>
                  </a:txBody>
                  <a:tcPr/>
                </a:tc>
                <a:extLst>
                  <a:ext uri="{0D108BD9-81ED-4DB2-BD59-A6C34878D82A}">
                    <a16:rowId xmlns:a16="http://schemas.microsoft.com/office/drawing/2014/main" val="10004"/>
                  </a:ext>
                </a:extLst>
              </a:tr>
              <a:tr h="370840">
                <a:tc>
                  <a:txBody>
                    <a:bodyPr/>
                    <a:lstStyle/>
                    <a:p>
                      <a:pPr algn="r" rtl="1"/>
                      <a:r>
                        <a:rPr lang="ar-SA" dirty="0"/>
                        <a:t>نقدية</a:t>
                      </a:r>
                    </a:p>
                  </a:txBody>
                  <a:tcPr/>
                </a:tc>
                <a:tc>
                  <a:txBody>
                    <a:bodyPr/>
                    <a:lstStyle/>
                    <a:p>
                      <a:pPr algn="ctr" rtl="1"/>
                      <a:r>
                        <a:rPr lang="en-US" dirty="0"/>
                        <a:t>7000</a:t>
                      </a:r>
                      <a:endParaRPr lang="ar-SA" dirty="0"/>
                    </a:p>
                  </a:txBody>
                  <a:tcPr/>
                </a:tc>
                <a:tc>
                  <a:txBody>
                    <a:bodyPr/>
                    <a:lstStyle/>
                    <a:p>
                      <a:pPr algn="r" rtl="1"/>
                      <a:r>
                        <a:rPr lang="ar-SA" dirty="0"/>
                        <a:t>سندات دين طويلة الأجل</a:t>
                      </a:r>
                    </a:p>
                  </a:txBody>
                  <a:tcPr/>
                </a:tc>
                <a:tc>
                  <a:txBody>
                    <a:bodyPr/>
                    <a:lstStyle/>
                    <a:p>
                      <a:pPr algn="ctr" rtl="1"/>
                      <a:r>
                        <a:rPr lang="en-US" dirty="0"/>
                        <a:t>70000</a:t>
                      </a:r>
                      <a:endParaRPr lang="ar-SA" dirty="0"/>
                    </a:p>
                  </a:txBody>
                  <a:tcPr/>
                </a:tc>
                <a:extLst>
                  <a:ext uri="{0D108BD9-81ED-4DB2-BD59-A6C34878D82A}">
                    <a16:rowId xmlns:a16="http://schemas.microsoft.com/office/drawing/2014/main" val="10005"/>
                  </a:ext>
                </a:extLst>
              </a:tr>
              <a:tr h="370840">
                <a:tc>
                  <a:txBody>
                    <a:bodyPr/>
                    <a:lstStyle/>
                    <a:p>
                      <a:pPr algn="r" rtl="1"/>
                      <a:r>
                        <a:rPr lang="ar-SA" dirty="0"/>
                        <a:t>أوراق مالية</a:t>
                      </a:r>
                    </a:p>
                  </a:txBody>
                  <a:tcPr/>
                </a:tc>
                <a:tc>
                  <a:txBody>
                    <a:bodyPr/>
                    <a:lstStyle/>
                    <a:p>
                      <a:pPr algn="ctr" rtl="1"/>
                      <a:r>
                        <a:rPr lang="en-US" dirty="0"/>
                        <a:t>21000</a:t>
                      </a:r>
                      <a:endParaRPr lang="ar-SA" dirty="0"/>
                    </a:p>
                  </a:txBody>
                  <a:tcPr/>
                </a:tc>
                <a:tc>
                  <a:txBody>
                    <a:bodyPr/>
                    <a:lstStyle/>
                    <a:p>
                      <a:pPr algn="r" rtl="1"/>
                      <a:r>
                        <a:rPr lang="ar-SA" dirty="0"/>
                        <a:t>قروض طويلة الأجل</a:t>
                      </a:r>
                    </a:p>
                  </a:txBody>
                  <a:tcPr/>
                </a:tc>
                <a:tc>
                  <a:txBody>
                    <a:bodyPr/>
                    <a:lstStyle/>
                    <a:p>
                      <a:pPr algn="ctr" rtl="1"/>
                      <a:r>
                        <a:rPr lang="en-US" dirty="0"/>
                        <a:t>80000</a:t>
                      </a:r>
                      <a:endParaRPr lang="ar-SA" dirty="0"/>
                    </a:p>
                  </a:txBody>
                  <a:tcPr/>
                </a:tc>
                <a:extLst>
                  <a:ext uri="{0D108BD9-81ED-4DB2-BD59-A6C34878D82A}">
                    <a16:rowId xmlns:a16="http://schemas.microsoft.com/office/drawing/2014/main" val="10006"/>
                  </a:ext>
                </a:extLst>
              </a:tr>
              <a:tr h="370840">
                <a:tc>
                  <a:txBody>
                    <a:bodyPr/>
                    <a:lstStyle/>
                    <a:p>
                      <a:pPr algn="r" rtl="1"/>
                      <a:r>
                        <a:rPr lang="ar-SA" dirty="0"/>
                        <a:t>مدينون (ذمم مدينة)</a:t>
                      </a:r>
                    </a:p>
                  </a:txBody>
                  <a:tcPr/>
                </a:tc>
                <a:tc>
                  <a:txBody>
                    <a:bodyPr/>
                    <a:lstStyle/>
                    <a:p>
                      <a:pPr algn="ctr" rtl="1"/>
                      <a:r>
                        <a:rPr lang="en-US" dirty="0"/>
                        <a:t>60000</a:t>
                      </a:r>
                      <a:endParaRPr lang="ar-SA"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b="1" dirty="0"/>
                        <a:t>∑ الديون</a:t>
                      </a:r>
                      <a:r>
                        <a:rPr lang="ar-SA" b="1" baseline="0" dirty="0"/>
                        <a:t> طويلة الأجل</a:t>
                      </a:r>
                      <a:endParaRPr lang="ar-SA" dirty="0"/>
                    </a:p>
                  </a:txBody>
                  <a:tcPr/>
                </a:tc>
                <a:tc>
                  <a:txBody>
                    <a:bodyPr/>
                    <a:lstStyle/>
                    <a:p>
                      <a:pPr algn="ctr" rtl="1"/>
                      <a:r>
                        <a:rPr lang="en-US" b="1" dirty="0"/>
                        <a:t>150000</a:t>
                      </a:r>
                      <a:endParaRPr lang="ar-SA" b="1" dirty="0"/>
                    </a:p>
                  </a:txBody>
                  <a:tcPr/>
                </a:tc>
                <a:extLst>
                  <a:ext uri="{0D108BD9-81ED-4DB2-BD59-A6C34878D82A}">
                    <a16:rowId xmlns:a16="http://schemas.microsoft.com/office/drawing/2014/main" val="10007"/>
                  </a:ext>
                </a:extLst>
              </a:tr>
              <a:tr h="370840">
                <a:tc>
                  <a:txBody>
                    <a:bodyPr/>
                    <a:lstStyle/>
                    <a:p>
                      <a:pPr algn="r" rtl="1"/>
                      <a:r>
                        <a:rPr lang="ar-SA" dirty="0"/>
                        <a:t>المخزون</a:t>
                      </a:r>
                    </a:p>
                  </a:txBody>
                  <a:tcPr/>
                </a:tc>
                <a:tc>
                  <a:txBody>
                    <a:bodyPr/>
                    <a:lstStyle/>
                    <a:p>
                      <a:pPr algn="ctr" rtl="1"/>
                      <a:r>
                        <a:rPr lang="en-US" dirty="0"/>
                        <a:t>75000</a:t>
                      </a:r>
                      <a:endParaRPr lang="ar-SA" dirty="0"/>
                    </a:p>
                  </a:txBody>
                  <a:tcPr/>
                </a:tc>
                <a:tc>
                  <a:txBody>
                    <a:bodyPr/>
                    <a:lstStyle/>
                    <a:p>
                      <a:pPr algn="r" rtl="1"/>
                      <a:r>
                        <a:rPr lang="ar-SA" dirty="0"/>
                        <a:t>مستحقات الدين قصيرة الأجل</a:t>
                      </a:r>
                    </a:p>
                  </a:txBody>
                  <a:tcPr/>
                </a:tc>
                <a:tc>
                  <a:txBody>
                    <a:bodyPr/>
                    <a:lstStyle/>
                    <a:p>
                      <a:pPr algn="ctr" rtl="1"/>
                      <a:r>
                        <a:rPr lang="en-US" dirty="0"/>
                        <a:t>55000</a:t>
                      </a:r>
                      <a:endParaRPr lang="ar-SA" dirty="0"/>
                    </a:p>
                  </a:txBody>
                  <a:tcPr/>
                </a:tc>
                <a:extLst>
                  <a:ext uri="{0D108BD9-81ED-4DB2-BD59-A6C34878D82A}">
                    <a16:rowId xmlns:a16="http://schemas.microsoft.com/office/drawing/2014/main" val="10008"/>
                  </a:ext>
                </a:extLst>
              </a:tr>
              <a:tr h="406856">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b="1" dirty="0"/>
                        <a:t>∑ الأصــــول</a:t>
                      </a:r>
                      <a:r>
                        <a:rPr lang="ar-SA" b="1" baseline="0" dirty="0"/>
                        <a:t> المتداولة</a:t>
                      </a:r>
                      <a:endParaRPr lang="ar-SA" b="1" dirty="0"/>
                    </a:p>
                  </a:txBody>
                  <a:tcPr/>
                </a:tc>
                <a:tc>
                  <a:txBody>
                    <a:bodyPr/>
                    <a:lstStyle/>
                    <a:p>
                      <a:pPr algn="ctr" rtl="1"/>
                      <a:r>
                        <a:rPr lang="en-US" b="1" dirty="0"/>
                        <a:t>163000</a:t>
                      </a:r>
                      <a:endParaRPr lang="ar-SA" b="1" dirty="0"/>
                    </a:p>
                  </a:txBody>
                  <a:tcPr/>
                </a:tc>
                <a:tc>
                  <a:txBody>
                    <a:bodyPr/>
                    <a:lstStyle/>
                    <a:p>
                      <a:pPr algn="r" rtl="1"/>
                      <a:r>
                        <a:rPr lang="ar-SA" dirty="0"/>
                        <a:t>دائنون آخرون</a:t>
                      </a:r>
                    </a:p>
                  </a:txBody>
                  <a:tcPr/>
                </a:tc>
                <a:tc>
                  <a:txBody>
                    <a:bodyPr/>
                    <a:lstStyle/>
                    <a:p>
                      <a:pPr algn="ctr" rtl="1"/>
                      <a:r>
                        <a:rPr lang="en-US" dirty="0"/>
                        <a:t>12000</a:t>
                      </a:r>
                      <a:endParaRPr lang="ar-SA" dirty="0"/>
                    </a:p>
                  </a:txBody>
                  <a:tcPr/>
                </a:tc>
                <a:extLst>
                  <a:ext uri="{0D108BD9-81ED-4DB2-BD59-A6C34878D82A}">
                    <a16:rowId xmlns:a16="http://schemas.microsoft.com/office/drawing/2014/main" val="10009"/>
                  </a:ext>
                </a:extLst>
              </a:tr>
              <a:tr h="370840">
                <a:tc>
                  <a:txBody>
                    <a:bodyPr/>
                    <a:lstStyle/>
                    <a:p>
                      <a:pPr algn="r" rtl="1"/>
                      <a:endParaRPr lang="ar-SA" dirty="0"/>
                    </a:p>
                  </a:txBody>
                  <a:tcPr/>
                </a:tc>
                <a:tc>
                  <a:txBody>
                    <a:bodyPr/>
                    <a:lstStyle/>
                    <a:p>
                      <a:pPr algn="ctr" rtl="1"/>
                      <a:endParaRPr lang="ar-SA"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b="1" dirty="0"/>
                        <a:t>∑ الديون</a:t>
                      </a:r>
                      <a:r>
                        <a:rPr lang="ar-SA" b="1" baseline="0" dirty="0"/>
                        <a:t> قصيرة الأجل</a:t>
                      </a:r>
                      <a:endParaRPr lang="ar-SA" dirty="0"/>
                    </a:p>
                  </a:txBody>
                  <a:tcPr/>
                </a:tc>
                <a:tc>
                  <a:txBody>
                    <a:bodyPr/>
                    <a:lstStyle/>
                    <a:p>
                      <a:pPr algn="ctr" rtl="1"/>
                      <a:r>
                        <a:rPr lang="en-US" b="1" dirty="0"/>
                        <a:t>67000</a:t>
                      </a:r>
                      <a:endParaRPr lang="ar-SA" b="1" dirty="0"/>
                    </a:p>
                  </a:txBody>
                  <a:tcPr/>
                </a:tc>
                <a:extLst>
                  <a:ext uri="{0D108BD9-81ED-4DB2-BD59-A6C34878D82A}">
                    <a16:rowId xmlns:a16="http://schemas.microsoft.com/office/drawing/2014/main" val="10010"/>
                  </a:ext>
                </a:extLst>
              </a:tr>
              <a:tr h="37084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b="1" dirty="0"/>
                        <a:t>∑ الأصــــول</a:t>
                      </a:r>
                      <a:r>
                        <a:rPr lang="ar-SA" b="1" baseline="0" dirty="0"/>
                        <a:t> </a:t>
                      </a:r>
                      <a:endParaRPr lang="ar-SA" b="1" dirty="0"/>
                    </a:p>
                  </a:txBody>
                  <a:tcPr/>
                </a:tc>
                <a:tc>
                  <a:txBody>
                    <a:bodyPr/>
                    <a:lstStyle/>
                    <a:p>
                      <a:pPr algn="ctr" rtl="1"/>
                      <a:r>
                        <a:rPr lang="en-US" b="1" dirty="0"/>
                        <a:t>469000</a:t>
                      </a:r>
                      <a:endParaRPr lang="ar-SA" b="1"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b="1" dirty="0"/>
                        <a:t>∑ الخصـــــــوم</a:t>
                      </a:r>
                      <a:endParaRPr lang="ar-SA" dirty="0"/>
                    </a:p>
                  </a:txBody>
                  <a:tcPr/>
                </a:tc>
                <a:tc>
                  <a:txBody>
                    <a:bodyPr/>
                    <a:lstStyle/>
                    <a:p>
                      <a:pPr algn="ctr" rtl="1"/>
                      <a:r>
                        <a:rPr lang="en-US" b="1" dirty="0"/>
                        <a:t>469000</a:t>
                      </a:r>
                      <a:endParaRPr lang="ar-SA" dirty="0"/>
                    </a:p>
                  </a:txBody>
                  <a:tcPr/>
                </a:tc>
                <a:extLst>
                  <a:ext uri="{0D108BD9-81ED-4DB2-BD59-A6C34878D82A}">
                    <a16:rowId xmlns:a16="http://schemas.microsoft.com/office/drawing/2014/main" val="10011"/>
                  </a:ext>
                </a:extLst>
              </a:tr>
            </a:tbl>
          </a:graphicData>
        </a:graphic>
      </p:graphicFrame>
      <p:sp>
        <p:nvSpPr>
          <p:cNvPr id="9" name="Slide Number Placeholder 8"/>
          <p:cNvSpPr>
            <a:spLocks noGrp="1"/>
          </p:cNvSpPr>
          <p:nvPr>
            <p:ph type="sldNum" sz="quarter" idx="12"/>
          </p:nvPr>
        </p:nvSpPr>
        <p:spPr/>
        <p:txBody>
          <a:bodyPr/>
          <a:lstStyle/>
          <a:p>
            <a:fld id="{0B34F065-1154-456A-91E3-76DE8E75E17B}" type="slidenum">
              <a:rPr lang="ar-SA" smtClean="0"/>
              <a:pPr/>
              <a:t>8</a:t>
            </a:fld>
            <a:endParaRPr lang="ar-SA"/>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2" name="عنصر نائب للمحتوى 10"/>
          <p:cNvSpPr>
            <a:spLocks noGrp="1"/>
          </p:cNvSpPr>
          <p:nvPr>
            <p:ph idx="1"/>
          </p:nvPr>
        </p:nvSpPr>
        <p:spPr>
          <a:xfrm>
            <a:off x="323528" y="0"/>
            <a:ext cx="8463285" cy="6525344"/>
          </a:xfrm>
        </p:spPr>
        <p:style>
          <a:lnRef idx="2">
            <a:schemeClr val="accent3"/>
          </a:lnRef>
          <a:fillRef idx="1">
            <a:schemeClr val="lt1"/>
          </a:fillRef>
          <a:effectRef idx="0">
            <a:schemeClr val="accent3"/>
          </a:effectRef>
          <a:fontRef idx="minor">
            <a:schemeClr val="dk1"/>
          </a:fontRef>
        </p:style>
        <p:txBody>
          <a:bodyPr>
            <a:normAutofit/>
          </a:bodyPr>
          <a:lstStyle/>
          <a:p>
            <a:pPr algn="r" rtl="1" eaLnBrk="1" hangingPunct="1">
              <a:buFont typeface="Wingdings" pitchFamily="2" charset="2"/>
              <a:buNone/>
              <a:defRPr/>
            </a:pPr>
            <a:r>
              <a:rPr lang="ar-SA" sz="4000" dirty="0"/>
              <a:t> </a:t>
            </a:r>
            <a:r>
              <a:rPr lang="ar-SA" sz="2400" b="1" dirty="0"/>
              <a:t>جدول الدخل (حساب النتائج)</a:t>
            </a:r>
            <a:endParaRPr lang="ar-SA" sz="4000" b="1" dirty="0"/>
          </a:p>
          <a:p>
            <a:pPr algn="r" rtl="1" eaLnBrk="1" hangingPunct="1">
              <a:buFont typeface="Wingdings" pitchFamily="2" charset="2"/>
              <a:buNone/>
              <a:defRPr/>
            </a:pPr>
            <a:endParaRPr lang="ar-SA" sz="2800" b="1" dirty="0">
              <a:latin typeface="Arial" charset="0"/>
            </a:endParaRPr>
          </a:p>
        </p:txBody>
      </p:sp>
      <p:sp>
        <p:nvSpPr>
          <p:cNvPr id="55299" name="Text Box 3"/>
          <p:cNvSpPr txBox="1">
            <a:spLocks noChangeArrowheads="1"/>
          </p:cNvSpPr>
          <p:nvPr/>
        </p:nvSpPr>
        <p:spPr bwMode="auto">
          <a:xfrm>
            <a:off x="1660525" y="722313"/>
            <a:ext cx="184150" cy="461962"/>
          </a:xfrm>
          <a:prstGeom prst="rect">
            <a:avLst/>
          </a:prstGeom>
          <a:noFill/>
          <a:ln w="9525">
            <a:noFill/>
            <a:miter lim="800000"/>
            <a:headEnd/>
            <a:tailEnd/>
          </a:ln>
        </p:spPr>
        <p:txBody>
          <a:bodyPr wrap="none">
            <a:spAutoFit/>
          </a:bodyPr>
          <a:lstStyle/>
          <a:p>
            <a:pPr algn="r"/>
            <a:endParaRPr lang="ar-SA"/>
          </a:p>
        </p:txBody>
      </p:sp>
      <p:sp>
        <p:nvSpPr>
          <p:cNvPr id="6" name="Date Placeholder 5"/>
          <p:cNvSpPr>
            <a:spLocks noGrp="1"/>
          </p:cNvSpPr>
          <p:nvPr>
            <p:ph type="dt" sz="half" idx="10"/>
          </p:nvPr>
        </p:nvSpPr>
        <p:spPr/>
        <p:txBody>
          <a:bodyPr/>
          <a:lstStyle/>
          <a:p>
            <a:fld id="{8097FC10-0D28-4FE8-A9AC-7E8E7CD1125F}" type="datetime3">
              <a:rPr lang="en-US" smtClean="0"/>
              <a:t>16 January 2021</a:t>
            </a:fld>
            <a:endParaRPr lang="ar-SA"/>
          </a:p>
        </p:txBody>
      </p:sp>
      <p:sp>
        <p:nvSpPr>
          <p:cNvPr id="7" name="Footer Placeholder 6"/>
          <p:cNvSpPr>
            <a:spLocks noGrp="1"/>
          </p:cNvSpPr>
          <p:nvPr>
            <p:ph type="ftr" sz="quarter" idx="11"/>
          </p:nvPr>
        </p:nvSpPr>
        <p:spPr/>
        <p:txBody>
          <a:bodyPr/>
          <a:lstStyle/>
          <a:p>
            <a:r>
              <a:rPr lang="ar-SA"/>
              <a:t>النسب المالية                                  الأستاذ الدكتور  بوداح عبدالجليل</a:t>
            </a:r>
          </a:p>
        </p:txBody>
      </p:sp>
      <p:graphicFrame>
        <p:nvGraphicFramePr>
          <p:cNvPr id="8" name="Table 7"/>
          <p:cNvGraphicFramePr>
            <a:graphicFrameLocks noGrp="1"/>
          </p:cNvGraphicFramePr>
          <p:nvPr/>
        </p:nvGraphicFramePr>
        <p:xfrm>
          <a:off x="1259632" y="764704"/>
          <a:ext cx="6264696" cy="5652680"/>
        </p:xfrm>
        <a:graphic>
          <a:graphicData uri="http://schemas.openxmlformats.org/drawingml/2006/table">
            <a:tbl>
              <a:tblPr rtl="1" firstRow="1" bandRow="1">
                <a:tableStyleId>{5940675A-B579-460E-94D1-54222C63F5DA}</a:tableStyleId>
              </a:tblPr>
              <a:tblGrid>
                <a:gridCol w="3712461">
                  <a:extLst>
                    <a:ext uri="{9D8B030D-6E8A-4147-A177-3AD203B41FA5}">
                      <a16:colId xmlns:a16="http://schemas.microsoft.com/office/drawing/2014/main" val="20000"/>
                    </a:ext>
                  </a:extLst>
                </a:gridCol>
                <a:gridCol w="2552235">
                  <a:extLst>
                    <a:ext uri="{9D8B030D-6E8A-4147-A177-3AD203B41FA5}">
                      <a16:colId xmlns:a16="http://schemas.microsoft.com/office/drawing/2014/main" val="20001"/>
                    </a:ext>
                  </a:extLst>
                </a:gridCol>
              </a:tblGrid>
              <a:tr h="370840">
                <a:tc>
                  <a:txBody>
                    <a:bodyPr/>
                    <a:lstStyle/>
                    <a:p>
                      <a:pPr algn="ctr" rtl="1"/>
                      <a:r>
                        <a:rPr lang="ar-SA" sz="2000" b="1" dirty="0"/>
                        <a:t>البيـــــــــــــــــــان</a:t>
                      </a:r>
                    </a:p>
                  </a:txBody>
                  <a:tcPr/>
                </a:tc>
                <a:tc>
                  <a:txBody>
                    <a:bodyPr/>
                    <a:lstStyle/>
                    <a:p>
                      <a:pPr algn="ctr" rtl="1"/>
                      <a:r>
                        <a:rPr lang="ar-SA" sz="2000" b="1" dirty="0"/>
                        <a:t>القيمـــــة</a:t>
                      </a:r>
                      <a:r>
                        <a:rPr lang="en-US" sz="2000" b="1" dirty="0"/>
                        <a:t> </a:t>
                      </a:r>
                      <a:r>
                        <a:rPr lang="ar-SA" sz="2000" b="1" dirty="0"/>
                        <a:t>(دج)</a:t>
                      </a:r>
                    </a:p>
                  </a:txBody>
                  <a:tcPr/>
                </a:tc>
                <a:extLst>
                  <a:ext uri="{0D108BD9-81ED-4DB2-BD59-A6C34878D82A}">
                    <a16:rowId xmlns:a16="http://schemas.microsoft.com/office/drawing/2014/main" val="10000"/>
                  </a:ext>
                </a:extLst>
              </a:tr>
              <a:tr h="370840">
                <a:tc>
                  <a:txBody>
                    <a:bodyPr/>
                    <a:lstStyle/>
                    <a:p>
                      <a:pPr algn="r" rtl="1"/>
                      <a:r>
                        <a:rPr lang="ar-SA" dirty="0"/>
                        <a:t>المبيعات</a:t>
                      </a:r>
                    </a:p>
                  </a:txBody>
                  <a:tcPr/>
                </a:tc>
                <a:tc>
                  <a:txBody>
                    <a:bodyPr/>
                    <a:lstStyle/>
                    <a:p>
                      <a:pPr algn="ctr" rtl="0"/>
                      <a:r>
                        <a:rPr lang="en-US" dirty="0"/>
                        <a:t>495000</a:t>
                      </a:r>
                      <a:endParaRPr lang="ar-SA" dirty="0"/>
                    </a:p>
                  </a:txBody>
                  <a:tcPr/>
                </a:tc>
                <a:extLst>
                  <a:ext uri="{0D108BD9-81ED-4DB2-BD59-A6C34878D82A}">
                    <a16:rowId xmlns:a16="http://schemas.microsoft.com/office/drawing/2014/main" val="10001"/>
                  </a:ext>
                </a:extLst>
              </a:tr>
              <a:tr h="370840">
                <a:tc>
                  <a:txBody>
                    <a:bodyPr/>
                    <a:lstStyle/>
                    <a:p>
                      <a:pPr algn="r" rtl="1"/>
                      <a:r>
                        <a:rPr lang="ar-SA" dirty="0"/>
                        <a:t>- تكلفة البضاعة المباعة</a:t>
                      </a:r>
                    </a:p>
                  </a:txBody>
                  <a:tcPr/>
                </a:tc>
                <a:tc>
                  <a:txBody>
                    <a:bodyPr/>
                    <a:lstStyle/>
                    <a:p>
                      <a:pPr algn="ctr" rtl="0"/>
                      <a:r>
                        <a:rPr lang="en-US" dirty="0"/>
                        <a:t>225000</a:t>
                      </a:r>
                      <a:endParaRPr lang="ar-SA" dirty="0"/>
                    </a:p>
                  </a:txBody>
                  <a:tcPr/>
                </a:tc>
                <a:extLst>
                  <a:ext uri="{0D108BD9-81ED-4DB2-BD59-A6C34878D82A}">
                    <a16:rowId xmlns:a16="http://schemas.microsoft.com/office/drawing/2014/main" val="10002"/>
                  </a:ext>
                </a:extLst>
              </a:tr>
              <a:tr h="370840">
                <a:tc>
                  <a:txBody>
                    <a:bodyPr/>
                    <a:lstStyle/>
                    <a:p>
                      <a:pPr algn="r" rtl="1"/>
                      <a:r>
                        <a:rPr lang="ar-SA" sz="1800" b="1" dirty="0"/>
                        <a:t>مجمل الربح</a:t>
                      </a:r>
                    </a:p>
                  </a:txBody>
                  <a:tcPr/>
                </a:tc>
                <a:tc>
                  <a:txBody>
                    <a:bodyPr/>
                    <a:lstStyle/>
                    <a:p>
                      <a:pPr algn="ctr" rtl="1"/>
                      <a:r>
                        <a:rPr lang="en-US" b="1" dirty="0"/>
                        <a:t>270000</a:t>
                      </a:r>
                      <a:endParaRPr lang="ar-SA" b="1" dirty="0"/>
                    </a:p>
                  </a:txBody>
                  <a:tcPr/>
                </a:tc>
                <a:extLst>
                  <a:ext uri="{0D108BD9-81ED-4DB2-BD59-A6C34878D82A}">
                    <a16:rowId xmlns:a16="http://schemas.microsoft.com/office/drawing/2014/main" val="10003"/>
                  </a:ext>
                </a:extLst>
              </a:tr>
              <a:tr h="370840">
                <a:tc>
                  <a:txBody>
                    <a:bodyPr/>
                    <a:lstStyle/>
                    <a:p>
                      <a:pPr algn="r" rtl="1"/>
                      <a:r>
                        <a:rPr lang="ar-SA" b="0" dirty="0"/>
                        <a:t>- مصاربف إدارة</a:t>
                      </a:r>
                    </a:p>
                  </a:txBody>
                  <a:tcPr/>
                </a:tc>
                <a:tc>
                  <a:txBody>
                    <a:bodyPr/>
                    <a:lstStyle/>
                    <a:p>
                      <a:pPr algn="ctr" rtl="1"/>
                      <a:r>
                        <a:rPr lang="en-US" b="0" dirty="0"/>
                        <a:t>110000</a:t>
                      </a:r>
                      <a:endParaRPr lang="ar-SA" b="0" dirty="0"/>
                    </a:p>
                  </a:txBody>
                  <a:tcPr/>
                </a:tc>
                <a:extLst>
                  <a:ext uri="{0D108BD9-81ED-4DB2-BD59-A6C34878D82A}">
                    <a16:rowId xmlns:a16="http://schemas.microsoft.com/office/drawing/2014/main" val="10004"/>
                  </a:ext>
                </a:extLst>
              </a:tr>
              <a:tr h="370840">
                <a:tc>
                  <a:txBody>
                    <a:bodyPr/>
                    <a:lstStyle/>
                    <a:p>
                      <a:pPr algn="r" rtl="1"/>
                      <a:r>
                        <a:rPr lang="ar-SA" dirty="0"/>
                        <a:t>-</a:t>
                      </a:r>
                      <a:r>
                        <a:rPr lang="ar-SA" baseline="0" dirty="0"/>
                        <a:t> اهتلاكات</a:t>
                      </a:r>
                      <a:endParaRPr lang="ar-SA" dirty="0"/>
                    </a:p>
                  </a:txBody>
                  <a:tcPr/>
                </a:tc>
                <a:tc>
                  <a:txBody>
                    <a:bodyPr/>
                    <a:lstStyle/>
                    <a:p>
                      <a:pPr algn="ctr" rtl="1"/>
                      <a:r>
                        <a:rPr lang="en-US" dirty="0"/>
                        <a:t>5000</a:t>
                      </a:r>
                      <a:endParaRPr lang="ar-SA" dirty="0"/>
                    </a:p>
                  </a:txBody>
                  <a:tcPr/>
                </a:tc>
                <a:extLst>
                  <a:ext uri="{0D108BD9-81ED-4DB2-BD59-A6C34878D82A}">
                    <a16:rowId xmlns:a16="http://schemas.microsoft.com/office/drawing/2014/main" val="10005"/>
                  </a:ext>
                </a:extLst>
              </a:tr>
              <a:tr h="399504">
                <a:tc>
                  <a:txBody>
                    <a:bodyPr/>
                    <a:lstStyle/>
                    <a:p>
                      <a:pPr algn="r" rtl="1"/>
                      <a:r>
                        <a:rPr lang="ar-SA" dirty="0"/>
                        <a:t>-</a:t>
                      </a:r>
                      <a:r>
                        <a:rPr lang="ar-SA" baseline="0" dirty="0"/>
                        <a:t> إيجار</a:t>
                      </a:r>
                      <a:endParaRPr lang="ar-SA" dirty="0"/>
                    </a:p>
                  </a:txBody>
                  <a:tcPr/>
                </a:tc>
                <a:tc>
                  <a:txBody>
                    <a:bodyPr/>
                    <a:lstStyle/>
                    <a:p>
                      <a:pPr algn="ctr" rtl="1"/>
                      <a:r>
                        <a:rPr lang="en-US" dirty="0"/>
                        <a:t>25000</a:t>
                      </a:r>
                      <a:endParaRPr lang="ar-SA" dirty="0"/>
                    </a:p>
                  </a:txBody>
                  <a:tcPr/>
                </a:tc>
                <a:extLst>
                  <a:ext uri="{0D108BD9-81ED-4DB2-BD59-A6C34878D82A}">
                    <a16:rowId xmlns:a16="http://schemas.microsoft.com/office/drawing/2014/main" val="10006"/>
                  </a:ext>
                </a:extLst>
              </a:tr>
              <a:tr h="370840">
                <a:tc>
                  <a:txBody>
                    <a:bodyPr/>
                    <a:lstStyle/>
                    <a:p>
                      <a:pPr algn="r" rtl="1"/>
                      <a:r>
                        <a:rPr lang="ar-SA" sz="1800" b="1" dirty="0"/>
                        <a:t>ربح العمليات و النشغيل</a:t>
                      </a:r>
                    </a:p>
                  </a:txBody>
                  <a:tcPr/>
                </a:tc>
                <a:tc>
                  <a:txBody>
                    <a:bodyPr/>
                    <a:lstStyle/>
                    <a:p>
                      <a:pPr algn="ctr" rtl="1"/>
                      <a:r>
                        <a:rPr lang="en-US" b="1" dirty="0"/>
                        <a:t>130000</a:t>
                      </a:r>
                      <a:endParaRPr lang="ar-SA" b="1" dirty="0"/>
                    </a:p>
                  </a:txBody>
                  <a:tcPr/>
                </a:tc>
                <a:extLst>
                  <a:ext uri="{0D108BD9-81ED-4DB2-BD59-A6C34878D82A}">
                    <a16:rowId xmlns:a16="http://schemas.microsoft.com/office/drawing/2014/main" val="10007"/>
                  </a:ext>
                </a:extLst>
              </a:tr>
              <a:tr h="370840">
                <a:tc>
                  <a:txBody>
                    <a:bodyPr/>
                    <a:lstStyle/>
                    <a:p>
                      <a:pPr algn="r" rtl="1"/>
                      <a:r>
                        <a:rPr lang="ar-SA" sz="1800" b="1" dirty="0"/>
                        <a:t>الربح قبل االفوائد و الضرائب </a:t>
                      </a:r>
                      <a:r>
                        <a:rPr lang="en-US" sz="1800" b="1" dirty="0"/>
                        <a:t>EBIT</a:t>
                      </a:r>
                      <a:endParaRPr lang="ar-SA" sz="1800" b="1" dirty="0"/>
                    </a:p>
                  </a:txBody>
                  <a:tcPr/>
                </a:tc>
                <a:tc>
                  <a:txBody>
                    <a:bodyPr/>
                    <a:lstStyle/>
                    <a:p>
                      <a:pPr algn="ctr" rtl="1"/>
                      <a:r>
                        <a:rPr lang="en-US" b="1" dirty="0"/>
                        <a:t>130000</a:t>
                      </a:r>
                      <a:endParaRPr lang="ar-SA" b="1" dirty="0"/>
                    </a:p>
                  </a:txBody>
                  <a:tcPr/>
                </a:tc>
                <a:extLst>
                  <a:ext uri="{0D108BD9-81ED-4DB2-BD59-A6C34878D82A}">
                    <a16:rowId xmlns:a16="http://schemas.microsoft.com/office/drawing/2014/main" val="10008"/>
                  </a:ext>
                </a:extLst>
              </a:tr>
              <a:tr h="406856">
                <a:tc>
                  <a:txBody>
                    <a:bodyPr/>
                    <a:lstStyle/>
                    <a:p>
                      <a:pPr marL="0" marR="0" indent="0" algn="r" defTabSz="914400" rtl="1" eaLnBrk="1" fontAlgn="auto" latinLnBrk="0" hangingPunct="1">
                        <a:lnSpc>
                          <a:spcPct val="100000"/>
                        </a:lnSpc>
                        <a:spcBef>
                          <a:spcPts val="0"/>
                        </a:spcBef>
                        <a:spcAft>
                          <a:spcPts val="0"/>
                        </a:spcAft>
                        <a:buClrTx/>
                        <a:buSzTx/>
                        <a:buFontTx/>
                        <a:buChar char="-"/>
                        <a:tabLst/>
                        <a:defRPr/>
                      </a:pPr>
                      <a:r>
                        <a:rPr lang="ar-SA" b="0" dirty="0"/>
                        <a:t>الفوائد</a:t>
                      </a:r>
                    </a:p>
                  </a:txBody>
                  <a:tcPr/>
                </a:tc>
                <a:tc>
                  <a:txBody>
                    <a:bodyPr/>
                    <a:lstStyle/>
                    <a:p>
                      <a:pPr algn="ctr" rtl="1"/>
                      <a:r>
                        <a:rPr lang="en-US" b="0" dirty="0"/>
                        <a:t>21000</a:t>
                      </a:r>
                      <a:endParaRPr lang="ar-SA" b="0" dirty="0"/>
                    </a:p>
                  </a:txBody>
                  <a:tcPr/>
                </a:tc>
                <a:extLst>
                  <a:ext uri="{0D108BD9-81ED-4DB2-BD59-A6C34878D82A}">
                    <a16:rowId xmlns:a16="http://schemas.microsoft.com/office/drawing/2014/main" val="10009"/>
                  </a:ext>
                </a:extLst>
              </a:tr>
              <a:tr h="370840">
                <a:tc>
                  <a:txBody>
                    <a:bodyPr/>
                    <a:lstStyle/>
                    <a:p>
                      <a:pPr algn="r" rtl="1"/>
                      <a:r>
                        <a:rPr lang="ar-SA" sz="1800" b="1" dirty="0"/>
                        <a:t>الربح قبل الضرائب </a:t>
                      </a:r>
                      <a:r>
                        <a:rPr lang="en-US" sz="1800" b="1" dirty="0"/>
                        <a:t>EBT</a:t>
                      </a:r>
                      <a:endParaRPr lang="ar-SA" sz="1800" b="1" dirty="0"/>
                    </a:p>
                  </a:txBody>
                  <a:tcPr/>
                </a:tc>
                <a:tc>
                  <a:txBody>
                    <a:bodyPr/>
                    <a:lstStyle/>
                    <a:p>
                      <a:pPr algn="ctr" rtl="1"/>
                      <a:r>
                        <a:rPr lang="en-US" b="1" dirty="0"/>
                        <a:t>109000</a:t>
                      </a:r>
                      <a:endParaRPr lang="ar-SA" b="1" dirty="0"/>
                    </a:p>
                  </a:txBody>
                  <a:tcPr/>
                </a:tc>
                <a:extLst>
                  <a:ext uri="{0D108BD9-81ED-4DB2-BD59-A6C34878D82A}">
                    <a16:rowId xmlns:a16="http://schemas.microsoft.com/office/drawing/2014/main" val="10010"/>
                  </a:ext>
                </a:extLst>
              </a:tr>
              <a:tr h="37084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b="0" dirty="0"/>
                        <a:t>-الضرائب </a:t>
                      </a:r>
                      <a:r>
                        <a:rPr lang="en-US" b="0" dirty="0"/>
                        <a:t>50%</a:t>
                      </a:r>
                      <a:endParaRPr lang="ar-SA" b="0" dirty="0"/>
                    </a:p>
                  </a:txBody>
                  <a:tcPr/>
                </a:tc>
                <a:tc>
                  <a:txBody>
                    <a:bodyPr/>
                    <a:lstStyle/>
                    <a:p>
                      <a:pPr algn="ctr" rtl="1"/>
                      <a:r>
                        <a:rPr lang="en-US" b="0" dirty="0"/>
                        <a:t>54500</a:t>
                      </a:r>
                      <a:endParaRPr lang="ar-SA" b="0" dirty="0"/>
                    </a:p>
                  </a:txBody>
                  <a:tcPr/>
                </a:tc>
                <a:extLst>
                  <a:ext uri="{0D108BD9-81ED-4DB2-BD59-A6C34878D82A}">
                    <a16:rowId xmlns:a16="http://schemas.microsoft.com/office/drawing/2014/main" val="10011"/>
                  </a:ext>
                </a:extLst>
              </a:tr>
              <a:tr h="37084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b="1" dirty="0"/>
                        <a:t>الربح</a:t>
                      </a:r>
                      <a:r>
                        <a:rPr lang="ar-SA" b="1" baseline="0" dirty="0"/>
                        <a:t> بعد الضرائب </a:t>
                      </a:r>
                      <a:r>
                        <a:rPr lang="en-US" b="1" baseline="0" dirty="0"/>
                        <a:t>EAT</a:t>
                      </a:r>
                      <a:endParaRPr lang="ar-SA" b="1" dirty="0"/>
                    </a:p>
                  </a:txBody>
                  <a:tcPr/>
                </a:tc>
                <a:tc>
                  <a:txBody>
                    <a:bodyPr/>
                    <a:lstStyle/>
                    <a:p>
                      <a:pPr algn="ctr" rtl="1"/>
                      <a:r>
                        <a:rPr lang="en-US" b="1" dirty="0"/>
                        <a:t>54500</a:t>
                      </a:r>
                      <a:endParaRPr lang="ar-SA" b="1" dirty="0"/>
                    </a:p>
                  </a:txBody>
                  <a:tcPr/>
                </a:tc>
                <a:extLst>
                  <a:ext uri="{0D108BD9-81ED-4DB2-BD59-A6C34878D82A}">
                    <a16:rowId xmlns:a16="http://schemas.microsoft.com/office/drawing/2014/main" val="10012"/>
                  </a:ext>
                </a:extLst>
              </a:tr>
              <a:tr h="37084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b="0" dirty="0"/>
                        <a:t>أرباح</a:t>
                      </a:r>
                      <a:r>
                        <a:rPr lang="ar-SA" b="0" baseline="0" dirty="0"/>
                        <a:t> الأسهم الممتازة</a:t>
                      </a:r>
                      <a:endParaRPr lang="ar-SA" b="0" dirty="0"/>
                    </a:p>
                  </a:txBody>
                  <a:tcPr/>
                </a:tc>
                <a:tc>
                  <a:txBody>
                    <a:bodyPr/>
                    <a:lstStyle/>
                    <a:p>
                      <a:pPr algn="ctr" rtl="1"/>
                      <a:r>
                        <a:rPr lang="en-US" b="0" dirty="0"/>
                        <a:t>3000</a:t>
                      </a:r>
                      <a:endParaRPr lang="ar-SA" b="0" dirty="0"/>
                    </a:p>
                  </a:txBody>
                  <a:tcPr/>
                </a:tc>
                <a:extLst>
                  <a:ext uri="{0D108BD9-81ED-4DB2-BD59-A6C34878D82A}">
                    <a16:rowId xmlns:a16="http://schemas.microsoft.com/office/drawing/2014/main" val="10013"/>
                  </a:ext>
                </a:extLst>
              </a:tr>
              <a:tr h="37084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b="1" dirty="0"/>
                        <a:t>الربح الصافي </a:t>
                      </a:r>
                      <a:r>
                        <a:rPr lang="en-US" b="1" dirty="0"/>
                        <a:t>Net</a:t>
                      </a:r>
                      <a:r>
                        <a:rPr lang="en-US" b="1" baseline="0" dirty="0"/>
                        <a:t> Profit</a:t>
                      </a:r>
                      <a:endParaRPr lang="ar-SA" b="1" dirty="0"/>
                    </a:p>
                  </a:txBody>
                  <a:tcPr/>
                </a:tc>
                <a:tc>
                  <a:txBody>
                    <a:bodyPr/>
                    <a:lstStyle/>
                    <a:p>
                      <a:pPr algn="ctr" rtl="1"/>
                      <a:r>
                        <a:rPr lang="en-US" b="1" dirty="0"/>
                        <a:t>51500</a:t>
                      </a:r>
                      <a:endParaRPr lang="ar-SA" b="1" dirty="0"/>
                    </a:p>
                  </a:txBody>
                  <a:tcPr/>
                </a:tc>
                <a:extLst>
                  <a:ext uri="{0D108BD9-81ED-4DB2-BD59-A6C34878D82A}">
                    <a16:rowId xmlns:a16="http://schemas.microsoft.com/office/drawing/2014/main" val="10014"/>
                  </a:ext>
                </a:extLst>
              </a:tr>
            </a:tbl>
          </a:graphicData>
        </a:graphic>
      </p:graphicFrame>
      <p:sp>
        <p:nvSpPr>
          <p:cNvPr id="9" name="Slide Number Placeholder 8"/>
          <p:cNvSpPr>
            <a:spLocks noGrp="1"/>
          </p:cNvSpPr>
          <p:nvPr>
            <p:ph type="sldNum" sz="quarter" idx="12"/>
          </p:nvPr>
        </p:nvSpPr>
        <p:spPr/>
        <p:txBody>
          <a:bodyPr/>
          <a:lstStyle/>
          <a:p>
            <a:fld id="{0B34F065-1154-456A-91E3-76DE8E75E17B}" type="slidenum">
              <a:rPr lang="ar-SA" smtClean="0"/>
              <a:pPr/>
              <a:t>9</a:t>
            </a:fld>
            <a:endParaRPr lang="ar-SA"/>
          </a:p>
        </p:txBody>
      </p:sp>
    </p:spTree>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TM03457503[[fn=Quotable]]</Template>
  <TotalTime>2235</TotalTime>
  <Words>3426</Words>
  <Application>Microsoft Office PowerPoint</Application>
  <PresentationFormat>On-screen Show (4:3)</PresentationFormat>
  <Paragraphs>440</Paragraphs>
  <Slides>40</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40</vt:i4>
      </vt:variant>
    </vt:vector>
  </HeadingPairs>
  <TitlesOfParts>
    <vt:vector size="48" baseType="lpstr">
      <vt:lpstr>Arial</vt:lpstr>
      <vt:lpstr>Calibri</vt:lpstr>
      <vt:lpstr>Constantia</vt:lpstr>
      <vt:lpstr>Majalla UI</vt:lpstr>
      <vt:lpstr>Traditional Arabic</vt:lpstr>
      <vt:lpstr>Wingdings</vt:lpstr>
      <vt:lpstr>Wingdings 2</vt:lpstr>
      <vt:lpstr>تدفق</vt:lpstr>
      <vt:lpstr>سنة ثانية-قسم المحاسبة والمالية</vt:lpstr>
      <vt:lpstr>سنة ثانية-مقياس مالية المؤسسة</vt:lpstr>
      <vt:lpstr>الفصل الثالث: التشخيص المالي -النسب المالية-</vt:lpstr>
      <vt:lpstr>الفصل الثالث: النسب المالية</vt:lpstr>
      <vt:lpstr>معايير الحكم على النسب المالية</vt:lpstr>
      <vt:lpstr>الأنواع الأساسية للنسب المالية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نسب المديونية أو الاقتراض</vt:lpstr>
      <vt:lpstr>PowerPoint Presentation</vt:lpstr>
      <vt:lpstr>PowerPoint Presentation</vt:lpstr>
      <vt:lpstr>PowerPoint Presentation</vt:lpstr>
      <vt:lpstr>نسب الربحية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نسب الأسهم (التقويم)</vt:lpstr>
      <vt:lpstr>PowerPoint Presentation</vt:lpstr>
      <vt:lpstr>PowerPoint Presentation</vt:lpstr>
      <vt:lpstr>PowerPoint Presentation</vt:lpstr>
      <vt:lpstr>PowerPoint Presentation</vt:lpstr>
      <vt:lpstr>PowerPoint Presentation</vt:lpstr>
      <vt:lpstr>  تحليل النسب الشامل</vt:lpstr>
      <vt:lpstr>بعض أوجه القصور في استخدام النسب المالية</vt:lpstr>
      <vt:lpstr>النسب المالية</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Jalil</dc:creator>
  <cp:lastModifiedBy>pc</cp:lastModifiedBy>
  <cp:revision>95</cp:revision>
  <dcterms:modified xsi:type="dcterms:W3CDTF">2021-01-16T19:51:30Z</dcterms:modified>
</cp:coreProperties>
</file>