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notesMasterIdLst>
    <p:notesMasterId r:id="rId25"/>
  </p:notesMasterIdLst>
  <p:handoutMasterIdLst>
    <p:handoutMasterId r:id="rId26"/>
  </p:handoutMasterIdLst>
  <p:sldIdLst>
    <p:sldId id="259" r:id="rId2"/>
    <p:sldId id="258" r:id="rId3"/>
    <p:sldId id="278" r:id="rId4"/>
    <p:sldId id="284"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276" r:id="rId23"/>
    <p:sldId id="275" r:id="rId24"/>
  </p:sldIdLst>
  <p:sldSz cx="9144000" cy="6858000" type="screen4x3"/>
  <p:notesSz cx="9945688" cy="6858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417" autoAdjust="0"/>
    <p:restoredTop sz="94624" autoAdjust="0"/>
  </p:normalViewPr>
  <p:slideViewPr>
    <p:cSldViewPr>
      <p:cViewPr varScale="1">
        <p:scale>
          <a:sx n="65" d="100"/>
          <a:sy n="65" d="100"/>
        </p:scale>
        <p:origin x="145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180000" cy="180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3DCFB596-B40A-4B09-FA53-D4375AC6D46F}"/>
              </a:ext>
            </a:extLst>
          </p:cNvPr>
          <p:cNvSpPr>
            <a:spLocks noGrp="1"/>
          </p:cNvSpPr>
          <p:nvPr>
            <p:ph type="hdr" sz="quarter"/>
          </p:nvPr>
        </p:nvSpPr>
        <p:spPr>
          <a:xfrm>
            <a:off x="0" y="0"/>
            <a:ext cx="4310063" cy="344488"/>
          </a:xfrm>
          <a:prstGeom prst="rect">
            <a:avLst/>
          </a:prstGeom>
        </p:spPr>
        <p:txBody>
          <a:bodyPr vert="horz" lIns="91440" tIns="45720" rIns="91440" bIns="45720" rtlCol="0"/>
          <a:lstStyle>
            <a:lvl1pPr algn="l">
              <a:defRPr sz="1200"/>
            </a:lvl1pPr>
          </a:lstStyle>
          <a:p>
            <a:r>
              <a:rPr lang="ar-DZ"/>
              <a:t>قسم العلوم المالية والمحاسبة</a:t>
            </a:r>
            <a:endParaRPr lang="fr-FR"/>
          </a:p>
        </p:txBody>
      </p:sp>
      <p:sp>
        <p:nvSpPr>
          <p:cNvPr id="3" name="Espace réservé de la date 2">
            <a:extLst>
              <a:ext uri="{FF2B5EF4-FFF2-40B4-BE49-F238E27FC236}">
                <a16:creationId xmlns:a16="http://schemas.microsoft.com/office/drawing/2014/main" id="{601D003C-55F9-3A99-11B8-3EDF4ED2A5F4}"/>
              </a:ext>
            </a:extLst>
          </p:cNvPr>
          <p:cNvSpPr>
            <a:spLocks noGrp="1"/>
          </p:cNvSpPr>
          <p:nvPr>
            <p:ph type="dt" sz="quarter" idx="1"/>
          </p:nvPr>
        </p:nvSpPr>
        <p:spPr>
          <a:xfrm>
            <a:off x="5634038" y="0"/>
            <a:ext cx="4310062" cy="344488"/>
          </a:xfrm>
          <a:prstGeom prst="rect">
            <a:avLst/>
          </a:prstGeom>
        </p:spPr>
        <p:txBody>
          <a:bodyPr vert="horz" lIns="91440" tIns="45720" rIns="91440" bIns="45720" rtlCol="0"/>
          <a:lstStyle>
            <a:lvl1pPr algn="r">
              <a:defRPr sz="1200"/>
            </a:lvl1pPr>
          </a:lstStyle>
          <a:p>
            <a:fld id="{2EE6FE3C-01C6-460B-A2AA-3A1A566E5B8F}" type="datetimeFigureOut">
              <a:rPr lang="fr-FR" smtClean="0"/>
              <a:t>08/10/2024</a:t>
            </a:fld>
            <a:endParaRPr lang="fr-FR"/>
          </a:p>
        </p:txBody>
      </p:sp>
      <p:sp>
        <p:nvSpPr>
          <p:cNvPr id="4" name="Espace réservé du pied de page 3">
            <a:extLst>
              <a:ext uri="{FF2B5EF4-FFF2-40B4-BE49-F238E27FC236}">
                <a16:creationId xmlns:a16="http://schemas.microsoft.com/office/drawing/2014/main" id="{DFD79527-3A32-530E-33BE-A19E67C1152D}"/>
              </a:ext>
            </a:extLst>
          </p:cNvPr>
          <p:cNvSpPr>
            <a:spLocks noGrp="1"/>
          </p:cNvSpPr>
          <p:nvPr>
            <p:ph type="ftr" sz="quarter" idx="2"/>
          </p:nvPr>
        </p:nvSpPr>
        <p:spPr>
          <a:xfrm>
            <a:off x="0" y="6513513"/>
            <a:ext cx="4310063" cy="3444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ACFBC0FB-E95F-2C36-0469-CD7E7EDF08AE}"/>
              </a:ext>
            </a:extLst>
          </p:cNvPr>
          <p:cNvSpPr>
            <a:spLocks noGrp="1"/>
          </p:cNvSpPr>
          <p:nvPr>
            <p:ph type="sldNum" sz="quarter" idx="3"/>
          </p:nvPr>
        </p:nvSpPr>
        <p:spPr>
          <a:xfrm>
            <a:off x="5634038" y="6513513"/>
            <a:ext cx="4310062" cy="344487"/>
          </a:xfrm>
          <a:prstGeom prst="rect">
            <a:avLst/>
          </a:prstGeom>
        </p:spPr>
        <p:txBody>
          <a:bodyPr vert="horz" lIns="91440" tIns="45720" rIns="91440" bIns="45720" rtlCol="0" anchor="b"/>
          <a:lstStyle>
            <a:lvl1pPr algn="r">
              <a:defRPr sz="1200"/>
            </a:lvl1pPr>
          </a:lstStyle>
          <a:p>
            <a:fld id="{8F523105-557A-4141-88D4-3A90B9AA8863}" type="slidenum">
              <a:rPr lang="fr-FR" smtClean="0"/>
              <a:t>‹N°›</a:t>
            </a:fld>
            <a:endParaRPr lang="fr-FR"/>
          </a:p>
        </p:txBody>
      </p:sp>
    </p:spTree>
    <p:extLst>
      <p:ext uri="{BB962C8B-B14F-4D97-AF65-F5344CB8AC3E}">
        <p14:creationId xmlns:p14="http://schemas.microsoft.com/office/powerpoint/2010/main" val="1928335745"/>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635890" y="0"/>
            <a:ext cx="4309798" cy="342900"/>
          </a:xfrm>
          <a:prstGeom prst="rect">
            <a:avLst/>
          </a:prstGeom>
        </p:spPr>
        <p:txBody>
          <a:bodyPr vert="horz" lIns="91440" tIns="45720" rIns="91440" bIns="45720" rtlCol="1"/>
          <a:lstStyle>
            <a:lvl1pPr algn="r">
              <a:defRPr sz="1200"/>
            </a:lvl1pPr>
          </a:lstStyle>
          <a:p>
            <a:r>
              <a:rPr lang="ar-SA"/>
              <a:t>قسم العلوم المالية والمحاسبة</a:t>
            </a:r>
          </a:p>
        </p:txBody>
      </p:sp>
      <p:sp>
        <p:nvSpPr>
          <p:cNvPr id="3" name="Date Placeholder 2"/>
          <p:cNvSpPr>
            <a:spLocks noGrp="1"/>
          </p:cNvSpPr>
          <p:nvPr>
            <p:ph type="dt" idx="1"/>
          </p:nvPr>
        </p:nvSpPr>
        <p:spPr>
          <a:xfrm>
            <a:off x="2303" y="0"/>
            <a:ext cx="4309798" cy="342900"/>
          </a:xfrm>
          <a:prstGeom prst="rect">
            <a:avLst/>
          </a:prstGeom>
        </p:spPr>
        <p:txBody>
          <a:bodyPr vert="horz" lIns="91440" tIns="45720" rIns="91440" bIns="45720" rtlCol="1"/>
          <a:lstStyle>
            <a:lvl1pPr algn="l">
              <a:defRPr sz="1200"/>
            </a:lvl1pPr>
          </a:lstStyle>
          <a:p>
            <a:fld id="{943F833A-A41C-4ADB-B437-FA7335DFF598}" type="datetimeFigureOut">
              <a:rPr lang="ar-SA" smtClean="0"/>
              <a:pPr/>
              <a:t>28/03/1446</a:t>
            </a:fld>
            <a:endParaRPr lang="ar-SA"/>
          </a:p>
        </p:txBody>
      </p:sp>
      <p:sp>
        <p:nvSpPr>
          <p:cNvPr id="4" name="Slide Image Placeholder 3"/>
          <p:cNvSpPr>
            <a:spLocks noGrp="1" noRot="1" noChangeAspect="1"/>
          </p:cNvSpPr>
          <p:nvPr>
            <p:ph type="sldImg" idx="2"/>
          </p:nvPr>
        </p:nvSpPr>
        <p:spPr>
          <a:xfrm>
            <a:off x="3257550" y="514350"/>
            <a:ext cx="3430588" cy="257175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994569" y="3257550"/>
            <a:ext cx="7956550" cy="30861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5635890" y="6513910"/>
            <a:ext cx="4309798" cy="3429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2303" y="6513910"/>
            <a:ext cx="4309798" cy="342900"/>
          </a:xfrm>
          <a:prstGeom prst="rect">
            <a:avLst/>
          </a:prstGeom>
        </p:spPr>
        <p:txBody>
          <a:bodyPr vert="horz" lIns="91440" tIns="45720" rIns="91440" bIns="45720" rtlCol="1" anchor="b"/>
          <a:lstStyle>
            <a:lvl1pPr algn="l">
              <a:defRPr sz="1200"/>
            </a:lvl1pPr>
          </a:lstStyle>
          <a:p>
            <a:fld id="{2E2342FB-EEDC-4836-80AE-9478FDE595DC}" type="slidenum">
              <a:rPr lang="ar-SA" smtClean="0"/>
              <a:pPr/>
              <a:t>‹N°›</a:t>
            </a:fld>
            <a:endParaRPr lang="ar-SA"/>
          </a:p>
        </p:txBody>
      </p:sp>
    </p:spTree>
  </p:cSld>
  <p:clrMap bg1="lt1" tx1="dk1" bg2="lt2" tx2="dk2" accent1="accent1" accent2="accent2" accent3="accent3" accent4="accent4" accent5="accent5" accent6="accent6" hlink="hlink" folHlink="folHlink"/>
  <p:hf ft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3</a:t>
            </a:fld>
            <a:endParaRPr lang="ar-SA"/>
          </a:p>
        </p:txBody>
      </p:sp>
      <p:sp>
        <p:nvSpPr>
          <p:cNvPr id="5" name="Espace réservé de l'en-tête 4">
            <a:extLst>
              <a:ext uri="{FF2B5EF4-FFF2-40B4-BE49-F238E27FC236}">
                <a16:creationId xmlns:a16="http://schemas.microsoft.com/office/drawing/2014/main" id="{45B61268-0AD6-AA43-6C94-57C37A5483F3}"/>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12</a:t>
            </a:fld>
            <a:endParaRPr lang="ar-SA"/>
          </a:p>
        </p:txBody>
      </p:sp>
      <p:sp>
        <p:nvSpPr>
          <p:cNvPr id="5" name="Espace réservé de l'en-tête 4">
            <a:extLst>
              <a:ext uri="{FF2B5EF4-FFF2-40B4-BE49-F238E27FC236}">
                <a16:creationId xmlns:a16="http://schemas.microsoft.com/office/drawing/2014/main" id="{09C315DF-7A81-044C-C135-44E0205F3F84}"/>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13</a:t>
            </a:fld>
            <a:endParaRPr lang="ar-SA"/>
          </a:p>
        </p:txBody>
      </p:sp>
      <p:sp>
        <p:nvSpPr>
          <p:cNvPr id="5" name="Espace réservé de l'en-tête 4">
            <a:extLst>
              <a:ext uri="{FF2B5EF4-FFF2-40B4-BE49-F238E27FC236}">
                <a16:creationId xmlns:a16="http://schemas.microsoft.com/office/drawing/2014/main" id="{4E6D2E9A-B254-EE97-12D4-34A22685E15A}"/>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14</a:t>
            </a:fld>
            <a:endParaRPr lang="ar-SA"/>
          </a:p>
        </p:txBody>
      </p:sp>
      <p:sp>
        <p:nvSpPr>
          <p:cNvPr id="5" name="Espace réservé de l'en-tête 4">
            <a:extLst>
              <a:ext uri="{FF2B5EF4-FFF2-40B4-BE49-F238E27FC236}">
                <a16:creationId xmlns:a16="http://schemas.microsoft.com/office/drawing/2014/main" id="{E96CFF6B-59EF-D0A3-F4F4-DDEBCBC2B69D}"/>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15</a:t>
            </a:fld>
            <a:endParaRPr lang="ar-SA"/>
          </a:p>
        </p:txBody>
      </p:sp>
      <p:sp>
        <p:nvSpPr>
          <p:cNvPr id="5" name="Espace réservé de l'en-tête 4">
            <a:extLst>
              <a:ext uri="{FF2B5EF4-FFF2-40B4-BE49-F238E27FC236}">
                <a16:creationId xmlns:a16="http://schemas.microsoft.com/office/drawing/2014/main" id="{8DCB11C9-211B-6635-14ED-52258AE7A37D}"/>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16</a:t>
            </a:fld>
            <a:endParaRPr lang="ar-SA"/>
          </a:p>
        </p:txBody>
      </p:sp>
      <p:sp>
        <p:nvSpPr>
          <p:cNvPr id="5" name="Espace réservé de l'en-tête 4">
            <a:extLst>
              <a:ext uri="{FF2B5EF4-FFF2-40B4-BE49-F238E27FC236}">
                <a16:creationId xmlns:a16="http://schemas.microsoft.com/office/drawing/2014/main" id="{8DCB11C9-211B-6635-14ED-52258AE7A37D}"/>
              </a:ext>
            </a:extLst>
          </p:cNvPr>
          <p:cNvSpPr>
            <a:spLocks noGrp="1"/>
          </p:cNvSpPr>
          <p:nvPr>
            <p:ph type="hdr" sz="quarter"/>
          </p:nvPr>
        </p:nvSpPr>
        <p:spPr/>
        <p:txBody>
          <a:bodyPr/>
          <a:lstStyle/>
          <a:p>
            <a:r>
              <a:rPr lang="ar-SA"/>
              <a:t>قسم العلوم المالية والمحاسبة</a:t>
            </a:r>
          </a:p>
        </p:txBody>
      </p:sp>
    </p:spTree>
    <p:extLst>
      <p:ext uri="{BB962C8B-B14F-4D97-AF65-F5344CB8AC3E}">
        <p14:creationId xmlns:p14="http://schemas.microsoft.com/office/powerpoint/2010/main" val="19240411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17</a:t>
            </a:fld>
            <a:endParaRPr lang="ar-SA"/>
          </a:p>
        </p:txBody>
      </p:sp>
      <p:sp>
        <p:nvSpPr>
          <p:cNvPr id="5" name="Espace réservé de l'en-tête 4">
            <a:extLst>
              <a:ext uri="{FF2B5EF4-FFF2-40B4-BE49-F238E27FC236}">
                <a16:creationId xmlns:a16="http://schemas.microsoft.com/office/drawing/2014/main" id="{8DCB11C9-211B-6635-14ED-52258AE7A37D}"/>
              </a:ext>
            </a:extLst>
          </p:cNvPr>
          <p:cNvSpPr>
            <a:spLocks noGrp="1"/>
          </p:cNvSpPr>
          <p:nvPr>
            <p:ph type="hdr" sz="quarter"/>
          </p:nvPr>
        </p:nvSpPr>
        <p:spPr/>
        <p:txBody>
          <a:bodyPr/>
          <a:lstStyle/>
          <a:p>
            <a:r>
              <a:rPr lang="ar-SA"/>
              <a:t>قسم العلوم المالية والمحاسبة</a:t>
            </a:r>
          </a:p>
        </p:txBody>
      </p:sp>
    </p:spTree>
    <p:extLst>
      <p:ext uri="{BB962C8B-B14F-4D97-AF65-F5344CB8AC3E}">
        <p14:creationId xmlns:p14="http://schemas.microsoft.com/office/powerpoint/2010/main" val="28596668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18</a:t>
            </a:fld>
            <a:endParaRPr lang="ar-SA"/>
          </a:p>
        </p:txBody>
      </p:sp>
      <p:sp>
        <p:nvSpPr>
          <p:cNvPr id="5" name="Espace réservé de l'en-tête 4">
            <a:extLst>
              <a:ext uri="{FF2B5EF4-FFF2-40B4-BE49-F238E27FC236}">
                <a16:creationId xmlns:a16="http://schemas.microsoft.com/office/drawing/2014/main" id="{8DCB11C9-211B-6635-14ED-52258AE7A37D}"/>
              </a:ext>
            </a:extLst>
          </p:cNvPr>
          <p:cNvSpPr>
            <a:spLocks noGrp="1"/>
          </p:cNvSpPr>
          <p:nvPr>
            <p:ph type="hdr" sz="quarter"/>
          </p:nvPr>
        </p:nvSpPr>
        <p:spPr/>
        <p:txBody>
          <a:bodyPr/>
          <a:lstStyle/>
          <a:p>
            <a:r>
              <a:rPr lang="ar-SA"/>
              <a:t>قسم العلوم المالية والمحاسبة</a:t>
            </a:r>
          </a:p>
        </p:txBody>
      </p:sp>
    </p:spTree>
    <p:extLst>
      <p:ext uri="{BB962C8B-B14F-4D97-AF65-F5344CB8AC3E}">
        <p14:creationId xmlns:p14="http://schemas.microsoft.com/office/powerpoint/2010/main" val="17582137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19</a:t>
            </a:fld>
            <a:endParaRPr lang="ar-SA"/>
          </a:p>
        </p:txBody>
      </p:sp>
      <p:sp>
        <p:nvSpPr>
          <p:cNvPr id="5" name="Espace réservé de l'en-tête 4">
            <a:extLst>
              <a:ext uri="{FF2B5EF4-FFF2-40B4-BE49-F238E27FC236}">
                <a16:creationId xmlns:a16="http://schemas.microsoft.com/office/drawing/2014/main" id="{8DCB11C9-211B-6635-14ED-52258AE7A37D}"/>
              </a:ext>
            </a:extLst>
          </p:cNvPr>
          <p:cNvSpPr>
            <a:spLocks noGrp="1"/>
          </p:cNvSpPr>
          <p:nvPr>
            <p:ph type="hdr" sz="quarter"/>
          </p:nvPr>
        </p:nvSpPr>
        <p:spPr/>
        <p:txBody>
          <a:bodyPr/>
          <a:lstStyle/>
          <a:p>
            <a:r>
              <a:rPr lang="ar-SA"/>
              <a:t>قسم العلوم المالية والمحاسبة</a:t>
            </a:r>
          </a:p>
        </p:txBody>
      </p:sp>
    </p:spTree>
    <p:extLst>
      <p:ext uri="{BB962C8B-B14F-4D97-AF65-F5344CB8AC3E}">
        <p14:creationId xmlns:p14="http://schemas.microsoft.com/office/powerpoint/2010/main" val="13239860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20</a:t>
            </a:fld>
            <a:endParaRPr lang="ar-SA"/>
          </a:p>
        </p:txBody>
      </p:sp>
      <p:sp>
        <p:nvSpPr>
          <p:cNvPr id="5" name="Espace réservé de l'en-tête 4">
            <a:extLst>
              <a:ext uri="{FF2B5EF4-FFF2-40B4-BE49-F238E27FC236}">
                <a16:creationId xmlns:a16="http://schemas.microsoft.com/office/drawing/2014/main" id="{8DCB11C9-211B-6635-14ED-52258AE7A37D}"/>
              </a:ext>
            </a:extLst>
          </p:cNvPr>
          <p:cNvSpPr>
            <a:spLocks noGrp="1"/>
          </p:cNvSpPr>
          <p:nvPr>
            <p:ph type="hdr" sz="quarter"/>
          </p:nvPr>
        </p:nvSpPr>
        <p:spPr/>
        <p:txBody>
          <a:bodyPr/>
          <a:lstStyle/>
          <a:p>
            <a:r>
              <a:rPr lang="ar-SA"/>
              <a:t>قسم العلوم المالية والمحاسبة</a:t>
            </a:r>
          </a:p>
        </p:txBody>
      </p:sp>
    </p:spTree>
    <p:extLst>
      <p:ext uri="{BB962C8B-B14F-4D97-AF65-F5344CB8AC3E}">
        <p14:creationId xmlns:p14="http://schemas.microsoft.com/office/powerpoint/2010/main" val="14248528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21</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Espace réservé de l'en-tête 4">
            <a:extLst>
              <a:ext uri="{FF2B5EF4-FFF2-40B4-BE49-F238E27FC236}">
                <a16:creationId xmlns:a16="http://schemas.microsoft.com/office/drawing/2014/main" id="{8DCB11C9-211B-6635-14ED-52258AE7A37D}"/>
              </a:ext>
            </a:extLst>
          </p:cNvPr>
          <p:cNvSpPr>
            <a:spLocks noGrp="1"/>
          </p:cNvSpPr>
          <p:nvPr>
            <p:ph type="hdr" sz="quarter"/>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العلوم المالية والمحاسبة</a:t>
            </a:r>
          </a:p>
        </p:txBody>
      </p:sp>
    </p:spTree>
    <p:extLst>
      <p:ext uri="{BB962C8B-B14F-4D97-AF65-F5344CB8AC3E}">
        <p14:creationId xmlns:p14="http://schemas.microsoft.com/office/powerpoint/2010/main" val="2311522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4</a:t>
            </a:fld>
            <a:endParaRPr lang="ar-SA"/>
          </a:p>
        </p:txBody>
      </p:sp>
      <p:sp>
        <p:nvSpPr>
          <p:cNvPr id="5" name="Espace réservé de l'en-tête 4">
            <a:extLst>
              <a:ext uri="{FF2B5EF4-FFF2-40B4-BE49-F238E27FC236}">
                <a16:creationId xmlns:a16="http://schemas.microsoft.com/office/drawing/2014/main" id="{8B3B1F5F-95A0-1DBA-D5C6-4254694C8FA3}"/>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22</a:t>
            </a:fld>
            <a:endParaRPr lang="ar-SA"/>
          </a:p>
        </p:txBody>
      </p:sp>
      <p:sp>
        <p:nvSpPr>
          <p:cNvPr id="5" name="Footer Placeholder 4">
            <a:extLst>
              <a:ext uri="{FF2B5EF4-FFF2-40B4-BE49-F238E27FC236}">
                <a16:creationId xmlns:a16="http://schemas.microsoft.com/office/drawing/2014/main" id="{418E6151-B621-47DD-B576-940B504BDCA8}"/>
              </a:ext>
            </a:extLst>
          </p:cNvPr>
          <p:cNvSpPr>
            <a:spLocks noGrp="1"/>
          </p:cNvSpPr>
          <p:nvPr>
            <p:ph type="ftr" sz="quarter" idx="4"/>
          </p:nvPr>
        </p:nvSpPr>
        <p:spPr/>
        <p:txBody>
          <a:bodyPr/>
          <a:lstStyle/>
          <a:p>
            <a:endParaRPr lang="ar-SA"/>
          </a:p>
        </p:txBody>
      </p:sp>
      <p:sp>
        <p:nvSpPr>
          <p:cNvPr id="6" name="Espace réservé de l'en-tête 5">
            <a:extLst>
              <a:ext uri="{FF2B5EF4-FFF2-40B4-BE49-F238E27FC236}">
                <a16:creationId xmlns:a16="http://schemas.microsoft.com/office/drawing/2014/main" id="{A1F87B6D-7A3F-5856-9DFD-AA6E3ACD47C4}"/>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5</a:t>
            </a:fld>
            <a:endParaRPr lang="ar-SA"/>
          </a:p>
        </p:txBody>
      </p:sp>
      <p:sp>
        <p:nvSpPr>
          <p:cNvPr id="5" name="Espace réservé de l'en-tête 4">
            <a:extLst>
              <a:ext uri="{FF2B5EF4-FFF2-40B4-BE49-F238E27FC236}">
                <a16:creationId xmlns:a16="http://schemas.microsoft.com/office/drawing/2014/main" id="{964F2096-ADD2-F337-94C2-BEF485393672}"/>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6</a:t>
            </a:fld>
            <a:endParaRPr lang="ar-SA"/>
          </a:p>
        </p:txBody>
      </p:sp>
      <p:sp>
        <p:nvSpPr>
          <p:cNvPr id="5" name="Espace réservé de l'en-tête 4">
            <a:extLst>
              <a:ext uri="{FF2B5EF4-FFF2-40B4-BE49-F238E27FC236}">
                <a16:creationId xmlns:a16="http://schemas.microsoft.com/office/drawing/2014/main" id="{9C8FF733-C884-72EC-BE1A-E761C34C24A9}"/>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7</a:t>
            </a:fld>
            <a:endParaRPr lang="ar-SA"/>
          </a:p>
        </p:txBody>
      </p:sp>
      <p:sp>
        <p:nvSpPr>
          <p:cNvPr id="5" name="Espace réservé de l'en-tête 4">
            <a:extLst>
              <a:ext uri="{FF2B5EF4-FFF2-40B4-BE49-F238E27FC236}">
                <a16:creationId xmlns:a16="http://schemas.microsoft.com/office/drawing/2014/main" id="{E0469B0C-BE5B-4EF8-F182-B01FC5D37818}"/>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8</a:t>
            </a:fld>
            <a:endParaRPr lang="ar-SA"/>
          </a:p>
        </p:txBody>
      </p:sp>
      <p:sp>
        <p:nvSpPr>
          <p:cNvPr id="5" name="Espace réservé de l'en-tête 4">
            <a:extLst>
              <a:ext uri="{FF2B5EF4-FFF2-40B4-BE49-F238E27FC236}">
                <a16:creationId xmlns:a16="http://schemas.microsoft.com/office/drawing/2014/main" id="{2EF62C03-331F-7D72-C2A4-29755AC4177A}"/>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9</a:t>
            </a:fld>
            <a:endParaRPr lang="ar-SA"/>
          </a:p>
        </p:txBody>
      </p:sp>
      <p:sp>
        <p:nvSpPr>
          <p:cNvPr id="5" name="Espace réservé de l'en-tête 4">
            <a:extLst>
              <a:ext uri="{FF2B5EF4-FFF2-40B4-BE49-F238E27FC236}">
                <a16:creationId xmlns:a16="http://schemas.microsoft.com/office/drawing/2014/main" id="{2E2DB929-93D2-0F55-C6AC-B1F331C62A0A}"/>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10</a:t>
            </a:fld>
            <a:endParaRPr lang="ar-SA"/>
          </a:p>
        </p:txBody>
      </p:sp>
      <p:sp>
        <p:nvSpPr>
          <p:cNvPr id="5" name="Espace réservé de l'en-tête 4">
            <a:extLst>
              <a:ext uri="{FF2B5EF4-FFF2-40B4-BE49-F238E27FC236}">
                <a16:creationId xmlns:a16="http://schemas.microsoft.com/office/drawing/2014/main" id="{AACC3079-7851-54D8-FE5A-D4B58E02DF1D}"/>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11</a:t>
            </a:fld>
            <a:endParaRPr lang="ar-SA"/>
          </a:p>
        </p:txBody>
      </p:sp>
      <p:sp>
        <p:nvSpPr>
          <p:cNvPr id="5" name="Espace réservé de l'en-tête 4">
            <a:extLst>
              <a:ext uri="{FF2B5EF4-FFF2-40B4-BE49-F238E27FC236}">
                <a16:creationId xmlns:a16="http://schemas.microsoft.com/office/drawing/2014/main" id="{3EC07049-CD4C-2D32-971E-5C6A5F9C9A9C}"/>
              </a:ext>
            </a:extLst>
          </p:cNvPr>
          <p:cNvSpPr>
            <a:spLocks noGrp="1"/>
          </p:cNvSpPr>
          <p:nvPr>
            <p:ph type="hdr" sz="quarter"/>
          </p:nvPr>
        </p:nvSpPr>
        <p:spPr/>
        <p:txBody>
          <a:bodyPr/>
          <a:lstStyle/>
          <a:p>
            <a:r>
              <a:rPr lang="ar-SA"/>
              <a:t>قسم العلوم المالية والمحاسبة</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574ABE8-1768-4BF3-9A10-D4EB3522C879}" type="datetime1">
              <a:rPr lang="fr-FR" smtClean="0"/>
              <a:t>08/10/2024</a:t>
            </a:fld>
            <a:endParaRPr lang="ar-SA"/>
          </a:p>
        </p:txBody>
      </p:sp>
      <p:sp>
        <p:nvSpPr>
          <p:cNvPr id="17" name="Footer Placeholder 16"/>
          <p:cNvSpPr>
            <a:spLocks noGrp="1"/>
          </p:cNvSpPr>
          <p:nvPr>
            <p:ph type="ftr" sz="quarter" idx="11"/>
          </p:nvPr>
        </p:nvSpPr>
        <p:spPr/>
        <p:txBody>
          <a:bodyPr/>
          <a:lstStyle/>
          <a:p>
            <a:r>
              <a:rPr lang="ar-SA"/>
              <a:t>سنة 3  محاسبة  : تسييرمالي                       أ. د بوداح عبدالجليل</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13F24FB-774D-4A2A-A366-A2572408BA98}" type="datetime1">
              <a:rPr lang="fr-FR" smtClean="0"/>
              <a:t>08/10/2024</a:t>
            </a:fld>
            <a:endParaRPr lang="ar-SA"/>
          </a:p>
        </p:txBody>
      </p:sp>
      <p:sp>
        <p:nvSpPr>
          <p:cNvPr id="5" name="Footer Placeholder 4"/>
          <p:cNvSpPr>
            <a:spLocks noGrp="1"/>
          </p:cNvSpPr>
          <p:nvPr>
            <p:ph type="ftr" sz="quarter" idx="11"/>
          </p:nvPr>
        </p:nvSpPr>
        <p:spPr/>
        <p:txBody>
          <a:bodyPr/>
          <a:lstStyle/>
          <a:p>
            <a:r>
              <a:rPr lang="ar-SA"/>
              <a:t>سنة 3  محاسبة  : تسييرمالي                       أ. د بوداح عبدالجليل</a:t>
            </a:r>
          </a:p>
        </p:txBody>
      </p:sp>
      <p:sp>
        <p:nvSpPr>
          <p:cNvPr id="6" name="Slide Number Placeholder 5"/>
          <p:cNvSpPr>
            <a:spLocks noGrp="1"/>
          </p:cNvSpPr>
          <p:nvPr>
            <p:ph type="sldNum" sz="quarter" idx="12"/>
          </p:nvPr>
        </p:nvSpPr>
        <p:spPr/>
        <p:txBody>
          <a:bodyPr/>
          <a:lstStyle/>
          <a:p>
            <a:fld id="{520A17BE-F3C5-43D9-8B6B-FF47DB5F0742}"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0A17BE-F3C5-43D9-8B6B-FF47DB5F0742}" type="slidenum">
              <a:rPr lang="ar-SA" smtClean="0"/>
              <a:pPr/>
              <a:t>‹N°›</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0239895-229D-49C2-A351-C68087FFD8D8}" type="datetime1">
              <a:rPr lang="fr-FR" smtClean="0"/>
              <a:t>08/10/2024</a:t>
            </a:fld>
            <a:endParaRPr lang="ar-SA"/>
          </a:p>
        </p:txBody>
      </p:sp>
      <p:sp>
        <p:nvSpPr>
          <p:cNvPr id="5" name="Footer Placeholder 4"/>
          <p:cNvSpPr>
            <a:spLocks noGrp="1"/>
          </p:cNvSpPr>
          <p:nvPr>
            <p:ph type="ftr" sz="quarter" idx="11"/>
          </p:nvPr>
        </p:nvSpPr>
        <p:spPr/>
        <p:txBody>
          <a:bodyPr/>
          <a:lstStyle/>
          <a:p>
            <a:r>
              <a:rPr lang="ar-SA"/>
              <a:t>سنة 3  محاسبة  : تسييرمالي                       أ. د بوداح عبدالجليل</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52925558-ED1B-45E8-9648-577B9132D6D0}" type="datetime1">
              <a:rPr lang="fr-FR" smtClean="0"/>
              <a:t>08/10/2024</a:t>
            </a:fld>
            <a:endParaRPr lang="ar-SA"/>
          </a:p>
        </p:txBody>
      </p:sp>
      <p:sp>
        <p:nvSpPr>
          <p:cNvPr id="5" name="Footer Placeholder 4"/>
          <p:cNvSpPr>
            <a:spLocks noGrp="1"/>
          </p:cNvSpPr>
          <p:nvPr>
            <p:ph type="ftr" sz="quarter" idx="11"/>
          </p:nvPr>
        </p:nvSpPr>
        <p:spPr/>
        <p:txBody>
          <a:bodyPr/>
          <a:lstStyle/>
          <a:p>
            <a:r>
              <a:rPr lang="ar-SA"/>
              <a:t>سنة 3  محاسبة  : تسييرمالي                       أ. د بوداح عبدالجليل</a:t>
            </a:r>
          </a:p>
        </p:txBody>
      </p:sp>
      <p:sp>
        <p:nvSpPr>
          <p:cNvPr id="6" name="Slide Number Placeholder 5"/>
          <p:cNvSpPr>
            <a:spLocks noGrp="1"/>
          </p:cNvSpPr>
          <p:nvPr>
            <p:ph type="sldNum" sz="quarter" idx="12"/>
          </p:nvPr>
        </p:nvSpPr>
        <p:spPr>
          <a:xfrm>
            <a:off x="4361688" y="1026372"/>
            <a:ext cx="457200" cy="441325"/>
          </a:xfrm>
        </p:spPr>
        <p:txBody>
          <a:bodyPr/>
          <a:lstStyle/>
          <a:p>
            <a:fld id="{520A17BE-F3C5-43D9-8B6B-FF47DB5F0742}" type="slidenum">
              <a:rPr lang="ar-SA" smtClean="0"/>
              <a:pPr/>
              <a:t>‹N°›</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ar-SA"/>
              <a:t>سنة 3  محاسبة  : تسييرمالي                       أ. د بوداح عبدالجليل</a:t>
            </a:r>
          </a:p>
        </p:txBody>
      </p:sp>
      <p:sp>
        <p:nvSpPr>
          <p:cNvPr id="4" name="Date Placeholder 3"/>
          <p:cNvSpPr>
            <a:spLocks noGrp="1"/>
          </p:cNvSpPr>
          <p:nvPr>
            <p:ph type="dt" sz="half" idx="10"/>
          </p:nvPr>
        </p:nvSpPr>
        <p:spPr/>
        <p:txBody>
          <a:bodyPr/>
          <a:lstStyle/>
          <a:p>
            <a:fld id="{68F8FD2C-0A09-4696-89A0-682567D2AEF1}" type="datetime1">
              <a:rPr lang="fr-FR" smtClean="0"/>
              <a:t>08/10/2024</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5B5A6E21-4650-4149-B234-7B4E4842FB7A}" type="datetime1">
              <a:rPr lang="fr-FR" smtClean="0"/>
              <a:t>08/10/2024</a:t>
            </a:fld>
            <a:endParaRPr lang="ar-SA"/>
          </a:p>
        </p:txBody>
      </p:sp>
      <p:sp>
        <p:nvSpPr>
          <p:cNvPr id="6" name="Footer Placeholder 5"/>
          <p:cNvSpPr>
            <a:spLocks noGrp="1"/>
          </p:cNvSpPr>
          <p:nvPr>
            <p:ph type="ftr" sz="quarter" idx="11"/>
          </p:nvPr>
        </p:nvSpPr>
        <p:spPr/>
        <p:txBody>
          <a:bodyPr/>
          <a:lstStyle/>
          <a:p>
            <a:r>
              <a:rPr lang="ar-SA"/>
              <a:t>سنة 3  محاسبة  : تسييرمالي                       أ. د بوداح عبدالجليل</a:t>
            </a:r>
          </a:p>
        </p:txBody>
      </p:sp>
      <p:sp>
        <p:nvSpPr>
          <p:cNvPr id="7" name="Slide Number Placeholder 6"/>
          <p:cNvSpPr>
            <a:spLocks noGrp="1"/>
          </p:cNvSpPr>
          <p:nvPr>
            <p:ph type="sldNum" sz="quarter" idx="12"/>
          </p:nvPr>
        </p:nvSpPr>
        <p:spPr/>
        <p:txBody>
          <a:bodyPr/>
          <a:lstStyle/>
          <a:p>
            <a:fld id="{520A17BE-F3C5-43D9-8B6B-FF47DB5F0742}" type="slidenum">
              <a:rPr lang="ar-SA" smtClean="0"/>
              <a:pPr/>
              <a:t>‹N°›</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69BE3F46-934C-427A-BA18-CCA1F550305E}" type="datetime1">
              <a:rPr lang="fr-FR" smtClean="0"/>
              <a:t>08/10/2024</a:t>
            </a:fld>
            <a:endParaRPr lang="ar-SA"/>
          </a:p>
        </p:txBody>
      </p:sp>
      <p:sp>
        <p:nvSpPr>
          <p:cNvPr id="8" name="Footer Placeholder 7"/>
          <p:cNvSpPr>
            <a:spLocks noGrp="1"/>
          </p:cNvSpPr>
          <p:nvPr>
            <p:ph type="ftr" sz="quarter" idx="11"/>
          </p:nvPr>
        </p:nvSpPr>
        <p:spPr>
          <a:xfrm>
            <a:off x="304800" y="6409944"/>
            <a:ext cx="3581400" cy="365760"/>
          </a:xfrm>
        </p:spPr>
        <p:txBody>
          <a:bodyPr/>
          <a:lstStyle/>
          <a:p>
            <a:r>
              <a:rPr lang="ar-SA"/>
              <a:t>سنة 3  محاسبة  : تسييرمالي                       أ. د بوداح عبدالجليل</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0A17BE-F3C5-43D9-8B6B-FF47DB5F0742}" type="slidenum">
              <a:rPr lang="ar-SA" smtClean="0"/>
              <a:pPr/>
              <a:t>‹N°›</a:t>
            </a:fld>
            <a:endParaRPr lang="ar-SA"/>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6AFC078D-D003-4450-8568-63E79CEBB4E8}" type="datetime1">
              <a:rPr lang="fr-FR" smtClean="0"/>
              <a:t>08/10/2024</a:t>
            </a:fld>
            <a:endParaRPr lang="ar-SA"/>
          </a:p>
        </p:txBody>
      </p:sp>
      <p:sp>
        <p:nvSpPr>
          <p:cNvPr id="4" name="Footer Placeholder 3"/>
          <p:cNvSpPr>
            <a:spLocks noGrp="1"/>
          </p:cNvSpPr>
          <p:nvPr>
            <p:ph type="ftr" sz="quarter" idx="11"/>
          </p:nvPr>
        </p:nvSpPr>
        <p:spPr/>
        <p:txBody>
          <a:bodyPr/>
          <a:lstStyle/>
          <a:p>
            <a:r>
              <a:rPr lang="ar-SA"/>
              <a:t>سنة 3  محاسبة  : تسييرمالي                       أ. د بوداح عبدالجليل</a:t>
            </a:r>
          </a:p>
        </p:txBody>
      </p:sp>
      <p:sp>
        <p:nvSpPr>
          <p:cNvPr id="5" name="Slide Number Placeholder 4"/>
          <p:cNvSpPr>
            <a:spLocks noGrp="1"/>
          </p:cNvSpPr>
          <p:nvPr>
            <p:ph type="sldNum" sz="quarter" idx="12"/>
          </p:nvPr>
        </p:nvSpPr>
        <p:spPr>
          <a:xfrm>
            <a:off x="4343400" y="1036020"/>
            <a:ext cx="457200" cy="441325"/>
          </a:xfrm>
        </p:spPr>
        <p:txBody>
          <a:bodyPr/>
          <a:lstStyle/>
          <a:p>
            <a:fld id="{520A17BE-F3C5-43D9-8B6B-FF47DB5F0742}" type="slidenum">
              <a:rPr lang="ar-SA" smtClean="0"/>
              <a:pPr/>
              <a:t>‹N°›</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46C9DC09-30A6-4997-94C8-A06A813212DE}" type="datetime1">
              <a:rPr lang="fr-FR" smtClean="0"/>
              <a:t>08/10/2024</a:t>
            </a:fld>
            <a:endParaRPr lang="ar-SA"/>
          </a:p>
        </p:txBody>
      </p:sp>
      <p:sp>
        <p:nvSpPr>
          <p:cNvPr id="3" name="Footer Placeholder 2"/>
          <p:cNvSpPr>
            <a:spLocks noGrp="1"/>
          </p:cNvSpPr>
          <p:nvPr>
            <p:ph type="ftr" sz="quarter" idx="11"/>
          </p:nvPr>
        </p:nvSpPr>
        <p:spPr/>
        <p:txBody>
          <a:bodyPr/>
          <a:lstStyle/>
          <a:p>
            <a:r>
              <a:rPr lang="ar-SA"/>
              <a:t>سنة 3  محاسبة  : تسييرمالي                       أ. د بوداح عبدالجليل</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0A17BE-F3C5-43D9-8B6B-FF47DB5F0742}"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EF9355C1-0C3F-4D49-85A3-BED2CE2FE098}" type="datetime1">
              <a:rPr lang="fr-FR" smtClean="0"/>
              <a:t>08/10/2024</a:t>
            </a:fld>
            <a:endParaRPr lang="ar-SA"/>
          </a:p>
        </p:txBody>
      </p:sp>
      <p:sp>
        <p:nvSpPr>
          <p:cNvPr id="6" name="Footer Placeholder 5"/>
          <p:cNvSpPr>
            <a:spLocks noGrp="1"/>
          </p:cNvSpPr>
          <p:nvPr>
            <p:ph type="ftr" sz="quarter" idx="11"/>
          </p:nvPr>
        </p:nvSpPr>
        <p:spPr>
          <a:xfrm>
            <a:off x="301752" y="6410848"/>
            <a:ext cx="3383280" cy="365760"/>
          </a:xfrm>
        </p:spPr>
        <p:txBody>
          <a:bodyPr/>
          <a:lstStyle/>
          <a:p>
            <a:r>
              <a:rPr lang="ar-SA"/>
              <a:t>سنة 3  محاسبة  : تسييرمالي                       أ. د بوداح عبدالجليل</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0A17BE-F3C5-43D9-8B6B-FF47DB5F0742}" type="slidenum">
              <a:rPr lang="ar-SA" smtClean="0"/>
              <a:pPr/>
              <a:t>‹N°›</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6E404B28-3887-474A-90D0-8E366F5C8FDB}" type="datetime1">
              <a:rPr lang="fr-FR" smtClean="0"/>
              <a:t>08/10/2024</a:t>
            </a:fld>
            <a:endParaRPr lang="ar-SA"/>
          </a:p>
        </p:txBody>
      </p:sp>
      <p:sp>
        <p:nvSpPr>
          <p:cNvPr id="6" name="Footer Placeholder 5"/>
          <p:cNvSpPr>
            <a:spLocks noGrp="1"/>
          </p:cNvSpPr>
          <p:nvPr>
            <p:ph type="ftr" sz="quarter" idx="11"/>
          </p:nvPr>
        </p:nvSpPr>
        <p:spPr>
          <a:xfrm>
            <a:off x="301752" y="6410848"/>
            <a:ext cx="3584448" cy="365760"/>
          </a:xfrm>
        </p:spPr>
        <p:txBody>
          <a:bodyPr/>
          <a:lstStyle/>
          <a:p>
            <a:r>
              <a:rPr lang="ar-SA"/>
              <a:t>سنة 3  محاسبة  : تسييرمالي                       أ. د بوداح عبدالجليل</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C146E40-6DAA-4ED9-A80C-93C365E93015}" type="datetime1">
              <a:rPr lang="fr-FR" smtClean="0"/>
              <a:t>08/10/2024</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ar-SA"/>
              <a:t>سنة 3  محاسبة  : تسييرمالي                       أ. د بوداح عبدالجليل</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0A17BE-F3C5-43D9-8B6B-FF47DB5F0742}" type="slidenum">
              <a:rPr lang="ar-SA" smtClean="0"/>
              <a:pPr/>
              <a:t>‹N°›</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5936704"/>
          </a:xfrm>
        </p:spPr>
        <p:style>
          <a:lnRef idx="1">
            <a:schemeClr val="accent3"/>
          </a:lnRef>
          <a:fillRef idx="3">
            <a:schemeClr val="accent3"/>
          </a:fillRef>
          <a:effectRef idx="2">
            <a:schemeClr val="accent3"/>
          </a:effectRef>
          <a:fontRef idx="minor">
            <a:schemeClr val="lt1"/>
          </a:fontRef>
        </p:style>
        <p:txBody>
          <a:bodyPr anchor="ctr">
            <a:normAutofit/>
          </a:bodyPr>
          <a:lstStyle/>
          <a:p>
            <a:endParaRPr lang="ar-SA" sz="6000" dirty="0">
              <a:solidFill>
                <a:schemeClr val="tx1"/>
              </a:solidFill>
            </a:endParaRPr>
          </a:p>
        </p:txBody>
      </p:sp>
      <p:pic>
        <p:nvPicPr>
          <p:cNvPr id="2050" name="Picture 2"/>
          <p:cNvPicPr>
            <a:picLocks noChangeAspect="1" noChangeArrowheads="1"/>
          </p:cNvPicPr>
          <p:nvPr/>
        </p:nvPicPr>
        <p:blipFill>
          <a:blip r:embed="rId2" cstate="print"/>
          <a:srcRect/>
          <a:stretch>
            <a:fillRect/>
          </a:stretch>
        </p:blipFill>
        <p:spPr bwMode="auto">
          <a:xfrm>
            <a:off x="0" y="1412776"/>
            <a:ext cx="8892480" cy="4248472"/>
          </a:xfrm>
          <a:prstGeom prst="rect">
            <a:avLst/>
          </a:prstGeom>
          <a:noFill/>
          <a:ln w="9525">
            <a:noFill/>
            <a:miter lim="800000"/>
            <a:headEnd/>
            <a:tailEnd/>
          </a:ln>
        </p:spPr>
      </p:pic>
      <p:sp>
        <p:nvSpPr>
          <p:cNvPr id="4" name="Date Placeholder 3"/>
          <p:cNvSpPr>
            <a:spLocks noGrp="1"/>
          </p:cNvSpPr>
          <p:nvPr>
            <p:ph type="dt" sz="half" idx="10"/>
          </p:nvPr>
        </p:nvSpPr>
        <p:spPr/>
        <p:txBody>
          <a:bodyPr/>
          <a:lstStyle/>
          <a:p>
            <a:fld id="{917F7825-42DC-4F4A-86CF-A7EFB4651A47}"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a:t>
            </a:fld>
            <a:endParaRPr lang="ar-SA"/>
          </a:p>
        </p:txBody>
      </p:sp>
      <p:sp>
        <p:nvSpPr>
          <p:cNvPr id="6" name="Footer Placeholder 5"/>
          <p:cNvSpPr>
            <a:spLocks noGrp="1"/>
          </p:cNvSpPr>
          <p:nvPr>
            <p:ph type="ftr" sz="quarter" idx="11"/>
          </p:nvPr>
        </p:nvSpPr>
        <p:spPr>
          <a:xfrm>
            <a:off x="304800" y="6410848"/>
            <a:ext cx="4195192"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896544"/>
          </a:xfrm>
          <a:ln/>
        </p:spPr>
        <p:style>
          <a:lnRef idx="2">
            <a:schemeClr val="dk1"/>
          </a:lnRef>
          <a:fillRef idx="1002">
            <a:schemeClr val="lt1"/>
          </a:fillRef>
          <a:effectRef idx="0">
            <a:schemeClr val="dk1"/>
          </a:effectRef>
          <a:fontRef idx="minor">
            <a:schemeClr val="dk1"/>
          </a:fontRef>
        </p:style>
        <p:txBody>
          <a:bodyPr anchor="t">
            <a:noAutofit/>
          </a:bodyPr>
          <a:lstStyle/>
          <a:p>
            <a:pPr marL="265113" indent="457200" algn="r">
              <a:buFont typeface="Wingdings" pitchFamily="2" charset="2"/>
              <a:buChar char="Ø"/>
              <a:tabLst>
                <a:tab pos="1254125" algn="l"/>
              </a:tabLst>
            </a:pPr>
            <a:r>
              <a:rPr lang="ar-SA" sz="2000" dirty="0">
                <a:solidFill>
                  <a:schemeClr val="tx1"/>
                </a:solidFill>
              </a:rPr>
              <a:t>	 </a:t>
            </a:r>
            <a:r>
              <a:rPr lang="ar-SA" sz="2600" spc="0" dirty="0">
                <a:solidFill>
                  <a:schemeClr val="tx1"/>
                </a:solidFill>
              </a:rPr>
              <a:t>مفهوم وأهداف ووظائف وقرارات التسيير المالي</a:t>
            </a:r>
          </a:p>
          <a:p>
            <a:pPr marL="265113" lvl="2" indent="457200" algn="r">
              <a:buFont typeface="Wingdings" pitchFamily="2" charset="2"/>
              <a:buChar char="q"/>
              <a:tabLst>
                <a:tab pos="1254125" algn="l"/>
              </a:tabLst>
            </a:pPr>
            <a:r>
              <a:rPr lang="ar-SA" sz="2600" dirty="0">
                <a:solidFill>
                  <a:schemeClr val="tx1"/>
                </a:solidFill>
              </a:rPr>
              <a:t> </a:t>
            </a:r>
            <a:r>
              <a:rPr lang="ar-SA" sz="2600" b="1" dirty="0">
                <a:solidFill>
                  <a:schemeClr val="tx1"/>
                </a:solidFill>
              </a:rPr>
              <a:t>أهداف التسيير المالي</a:t>
            </a:r>
          </a:p>
          <a:p>
            <a:pPr marL="265113" lvl="2" indent="457200" algn="just">
              <a:buFont typeface="Wingdings" pitchFamily="2" charset="2"/>
              <a:buChar char="ü"/>
              <a:tabLst>
                <a:tab pos="987425" algn="l"/>
                <a:tab pos="1254125" algn="l"/>
                <a:tab pos="1887538" algn="l"/>
                <a:tab pos="1976438" algn="l"/>
              </a:tabLst>
            </a:pPr>
            <a:r>
              <a:rPr lang="ar-SA" sz="2600" dirty="0">
                <a:solidFill>
                  <a:schemeClr val="tx1"/>
                </a:solidFill>
              </a:rPr>
              <a:t> </a:t>
            </a:r>
            <a:r>
              <a:rPr lang="ar-SA" sz="2600" b="1" dirty="0">
                <a:solidFill>
                  <a:schemeClr val="tx1"/>
                </a:solidFill>
              </a:rPr>
              <a:t>مدخل تعظيم الربح وتعظيم ثروة الملاك: </a:t>
            </a:r>
            <a:r>
              <a:rPr lang="ar-SA" sz="2600" b="1" dirty="0"/>
              <a:t>تعظيم ثروة الملاك</a:t>
            </a:r>
            <a:endParaRPr lang="en-US" sz="2600" b="1" dirty="0">
              <a:solidFill>
                <a:schemeClr val="tx1"/>
              </a:solidFill>
              <a:latin typeface="Verdana" pitchFamily="34" charset="0"/>
              <a:ea typeface="Verdana" pitchFamily="34" charset="0"/>
            </a:endParaRPr>
          </a:p>
          <a:p>
            <a:pPr lvl="0" algn="just"/>
            <a:r>
              <a:rPr lang="ar-SA" sz="2600" spc="0" dirty="0">
                <a:solidFill>
                  <a:schemeClr val="tx1"/>
                </a:solidFill>
                <a:latin typeface="Verdana" pitchFamily="34" charset="0"/>
                <a:ea typeface="Verdana" pitchFamily="34" charset="0"/>
              </a:rPr>
              <a:t>-</a:t>
            </a:r>
            <a:r>
              <a:rPr lang="ar-DZ" sz="2600" spc="0" dirty="0">
                <a:solidFill>
                  <a:schemeClr val="tx1"/>
                </a:solidFill>
                <a:latin typeface="Verdana" pitchFamily="34" charset="0"/>
                <a:ea typeface="Verdana" pitchFamily="34" charset="0"/>
              </a:rPr>
              <a:t> </a:t>
            </a:r>
            <a:r>
              <a:rPr lang="ar-DZ" sz="2600" b="0" spc="0" dirty="0">
                <a:solidFill>
                  <a:schemeClr val="tx1"/>
                </a:solidFill>
              </a:rPr>
              <a:t>زيادة الق</a:t>
            </a:r>
            <a:r>
              <a:rPr lang="ar-SA" sz="2600" b="0" spc="0" dirty="0">
                <a:solidFill>
                  <a:schemeClr val="tx1"/>
                </a:solidFill>
              </a:rPr>
              <a:t>ي</a:t>
            </a:r>
            <a:r>
              <a:rPr lang="ar-DZ" sz="2600" b="0" spc="0" dirty="0">
                <a:solidFill>
                  <a:schemeClr val="tx1"/>
                </a:solidFill>
              </a:rPr>
              <a:t>مة السوقية للمنشأة في ظل ضمان أكبر قدر من التوزيعات للمساهمين، وكذا زيادة السعر.</a:t>
            </a:r>
            <a:endParaRPr lang="en-US" sz="2600" b="0" spc="0" dirty="0">
              <a:solidFill>
                <a:schemeClr val="tx1"/>
              </a:solidFill>
            </a:endParaRPr>
          </a:p>
          <a:p>
            <a:pPr lvl="0" algn="just"/>
            <a:r>
              <a:rPr lang="ar-SA" sz="2600" b="0" spc="0" dirty="0">
                <a:solidFill>
                  <a:schemeClr val="tx1"/>
                </a:solidFill>
              </a:rPr>
              <a:t>-</a:t>
            </a:r>
            <a:r>
              <a:rPr lang="ar-DZ" sz="2600" b="0" spc="0" dirty="0">
                <a:solidFill>
                  <a:schemeClr val="tx1"/>
                </a:solidFill>
              </a:rPr>
              <a:t> المقارنة بين القيمة الحالية للتدفقات النقدية (بعد خصمها خصما مناسبا يعكس عنصري الزمن و المخاطرة) و بين التكلفة.</a:t>
            </a:r>
            <a:endParaRPr lang="en-US" sz="2600" b="0" spc="0" dirty="0">
              <a:solidFill>
                <a:schemeClr val="tx1"/>
              </a:solidFill>
            </a:endParaRPr>
          </a:p>
          <a:p>
            <a:pPr algn="just"/>
            <a:r>
              <a:rPr lang="ar-SA" sz="2600" b="0" spc="0" dirty="0">
                <a:solidFill>
                  <a:schemeClr val="tx1"/>
                </a:solidFill>
              </a:rPr>
              <a:t>-</a:t>
            </a:r>
            <a:r>
              <a:rPr lang="ar-DZ" sz="2600" b="0" spc="0" dirty="0">
                <a:solidFill>
                  <a:schemeClr val="tx1"/>
                </a:solidFill>
              </a:rPr>
              <a:t> ضمان تعظيم الثروة يعني تجنب مستويات المخاطرة العالية، مع ضرورة اتباع سياسة مستقرة في توزيع الأرباح و الاهتمام بمعدل نمو المنشأة والمحافظة على سعر السهم عند مستويات مقبولة لدى المستثمرين. </a:t>
            </a:r>
            <a:endParaRPr lang="en-US" sz="2600" b="0" spc="0" dirty="0">
              <a:solidFill>
                <a:schemeClr val="tx1"/>
              </a:solidFill>
            </a:endParaRPr>
          </a:p>
          <a:p>
            <a:pPr marL="265113" lvl="2" indent="457200" algn="just">
              <a:tabLst>
                <a:tab pos="987425" algn="l"/>
                <a:tab pos="1254125" algn="l"/>
                <a:tab pos="1887538" algn="l"/>
                <a:tab pos="1976438" algn="l"/>
              </a:tabLst>
            </a:pPr>
            <a:endParaRPr lang="ar-SA" sz="2400" dirty="0">
              <a:solidFill>
                <a:schemeClr val="tx1"/>
              </a:solidFill>
            </a:endParaRPr>
          </a:p>
          <a:p>
            <a:pPr marL="265113" lvl="2" indent="457200" algn="r">
              <a:tabLst>
                <a:tab pos="1254125" algn="l"/>
              </a:tabLst>
            </a:pPr>
            <a:endParaRPr lang="ar-SA" sz="2400" dirty="0">
              <a:solidFill>
                <a:schemeClr val="tx1"/>
              </a:solidFill>
            </a:endParaRPr>
          </a:p>
          <a:p>
            <a:pPr marL="265113" lvl="2" indent="457200" algn="r">
              <a:tabLst>
                <a:tab pos="1254125" algn="l"/>
              </a:tabLst>
            </a:pPr>
            <a:endParaRPr lang="ar-SA" sz="240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مدخل حول أهمية التسيير المالي.</a:t>
            </a:r>
            <a:endParaRPr lang="ar-SA" sz="3200" b="1" dirty="0"/>
          </a:p>
        </p:txBody>
      </p:sp>
      <p:sp>
        <p:nvSpPr>
          <p:cNvPr id="4" name="Date Placeholder 3"/>
          <p:cNvSpPr>
            <a:spLocks noGrp="1"/>
          </p:cNvSpPr>
          <p:nvPr>
            <p:ph type="dt" sz="half" idx="10"/>
          </p:nvPr>
        </p:nvSpPr>
        <p:spPr/>
        <p:txBody>
          <a:bodyPr/>
          <a:lstStyle/>
          <a:p>
            <a:fld id="{7E3ABC8A-FFAD-4193-8E07-EB6349B4EC6D}" type="datetime1">
              <a:rPr lang="fr-FR" smtClean="0"/>
              <a:t>08/10/2024</a:t>
            </a:fld>
            <a:endParaRPr lang="ar-SA" dirty="0"/>
          </a:p>
        </p:txBody>
      </p:sp>
      <p:sp>
        <p:nvSpPr>
          <p:cNvPr id="5" name="Slide Number Placeholder 4"/>
          <p:cNvSpPr>
            <a:spLocks noGrp="1"/>
          </p:cNvSpPr>
          <p:nvPr>
            <p:ph type="sldNum" sz="quarter" idx="12"/>
          </p:nvPr>
        </p:nvSpPr>
        <p:spPr/>
        <p:txBody>
          <a:bodyPr/>
          <a:lstStyle/>
          <a:p>
            <a:fld id="{520A17BE-F3C5-43D9-8B6B-FF47DB5F0742}" type="slidenum">
              <a:rPr lang="ar-SA" smtClean="0"/>
              <a:pPr/>
              <a:t>10</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484784"/>
            <a:ext cx="8712968" cy="4968552"/>
          </a:xfrm>
          <a:ln/>
        </p:spPr>
        <p:style>
          <a:lnRef idx="2">
            <a:schemeClr val="dk1"/>
          </a:lnRef>
          <a:fillRef idx="1002">
            <a:schemeClr val="lt1"/>
          </a:fillRef>
          <a:effectRef idx="0">
            <a:schemeClr val="dk1"/>
          </a:effectRef>
          <a:fontRef idx="minor">
            <a:schemeClr val="dk1"/>
          </a:fontRef>
        </p:style>
        <p:txBody>
          <a:bodyPr anchor="t">
            <a:noAutofit/>
          </a:bodyPr>
          <a:lstStyle/>
          <a:p>
            <a:pPr marL="265113" indent="457200" algn="r">
              <a:buFont typeface="Wingdings" pitchFamily="2" charset="2"/>
              <a:buChar char="Ø"/>
              <a:tabLst>
                <a:tab pos="1254125" algn="l"/>
              </a:tabLst>
            </a:pPr>
            <a:r>
              <a:rPr lang="ar-SA" sz="2000" dirty="0">
                <a:solidFill>
                  <a:schemeClr val="tx1"/>
                </a:solidFill>
              </a:rPr>
              <a:t>	 </a:t>
            </a:r>
            <a:r>
              <a:rPr lang="ar-SA" sz="2600" spc="0" dirty="0">
                <a:solidFill>
                  <a:schemeClr val="tx1"/>
                </a:solidFill>
              </a:rPr>
              <a:t>مفهوم وأهداف ووظائف وقرارات التسيير المالي</a:t>
            </a:r>
          </a:p>
          <a:p>
            <a:pPr marL="265113" lvl="2" indent="457200" algn="r">
              <a:buFont typeface="Wingdings" pitchFamily="2" charset="2"/>
              <a:buChar char="q"/>
              <a:tabLst>
                <a:tab pos="1254125" algn="l"/>
              </a:tabLst>
            </a:pPr>
            <a:r>
              <a:rPr lang="ar-SA" sz="2600" dirty="0">
                <a:solidFill>
                  <a:schemeClr val="tx1"/>
                </a:solidFill>
              </a:rPr>
              <a:t> </a:t>
            </a:r>
            <a:r>
              <a:rPr lang="ar-SA" sz="2600" b="1" dirty="0">
                <a:solidFill>
                  <a:schemeClr val="tx1"/>
                </a:solidFill>
              </a:rPr>
              <a:t>أهداف التسيير المالي</a:t>
            </a:r>
          </a:p>
          <a:p>
            <a:pPr marL="265113" lvl="2" indent="457200" algn="just">
              <a:buFont typeface="Wingdings" pitchFamily="2" charset="2"/>
              <a:buChar char="ü"/>
              <a:tabLst>
                <a:tab pos="987425" algn="l"/>
                <a:tab pos="1254125" algn="l"/>
                <a:tab pos="1887538" algn="l"/>
                <a:tab pos="1976438" algn="l"/>
              </a:tabLst>
            </a:pPr>
            <a:r>
              <a:rPr lang="ar-SA" sz="2600" dirty="0">
                <a:solidFill>
                  <a:schemeClr val="tx1"/>
                </a:solidFill>
              </a:rPr>
              <a:t> </a:t>
            </a:r>
            <a:r>
              <a:rPr lang="ar-SA" sz="2600" b="1" dirty="0">
                <a:solidFill>
                  <a:schemeClr val="tx1"/>
                </a:solidFill>
              </a:rPr>
              <a:t>مدخل العلاقة بين الربح والمخاطرة</a:t>
            </a:r>
            <a:endParaRPr lang="en-US" sz="2600" b="1" dirty="0">
              <a:solidFill>
                <a:schemeClr val="tx1"/>
              </a:solidFill>
              <a:latin typeface="Verdana" pitchFamily="34" charset="0"/>
              <a:ea typeface="Verdana" pitchFamily="34" charset="0"/>
            </a:endParaRPr>
          </a:p>
          <a:p>
            <a:pPr lvl="0" algn="just"/>
            <a:r>
              <a:rPr lang="ar-SA" sz="2600" spc="0" dirty="0">
                <a:solidFill>
                  <a:schemeClr val="tx1"/>
                </a:solidFill>
                <a:latin typeface="Verdana" pitchFamily="34" charset="0"/>
                <a:ea typeface="Verdana" pitchFamily="34" charset="0"/>
              </a:rPr>
              <a:t>-</a:t>
            </a:r>
            <a:r>
              <a:rPr lang="ar-DZ" sz="2600" b="0" spc="0" dirty="0">
                <a:solidFill>
                  <a:schemeClr val="tx1"/>
                </a:solidFill>
              </a:rPr>
              <a:t>تحقيق الربح... </a:t>
            </a:r>
            <a:r>
              <a:rPr lang="ar-SA" sz="2600" b="0" spc="0" dirty="0">
                <a:solidFill>
                  <a:schemeClr val="tx1"/>
                </a:solidFill>
              </a:rPr>
              <a:t>من خلال </a:t>
            </a:r>
            <a:r>
              <a:rPr lang="ar-DZ" sz="2600" b="0" spc="0" dirty="0">
                <a:solidFill>
                  <a:schemeClr val="tx1"/>
                </a:solidFill>
              </a:rPr>
              <a:t>التمييز بين الأهداف القصيرة و البعيدة.</a:t>
            </a:r>
            <a:endParaRPr lang="en-US" sz="2600" b="0" spc="0" dirty="0">
              <a:solidFill>
                <a:schemeClr val="tx1"/>
              </a:solidFill>
            </a:endParaRPr>
          </a:p>
          <a:p>
            <a:pPr lvl="0" algn="just"/>
            <a:r>
              <a:rPr lang="ar-SA" sz="2600" b="0" spc="0" dirty="0">
                <a:solidFill>
                  <a:schemeClr val="tx1"/>
                </a:solidFill>
              </a:rPr>
              <a:t>-</a:t>
            </a:r>
            <a:r>
              <a:rPr lang="ar-DZ" sz="2600" b="0" spc="0" dirty="0">
                <a:solidFill>
                  <a:schemeClr val="tx1"/>
                </a:solidFill>
              </a:rPr>
              <a:t>التقليل في المخاطرة باتخاذ التدابير و القرارات الملائمة.</a:t>
            </a:r>
            <a:endParaRPr lang="en-US" sz="2600" b="0" spc="0" dirty="0">
              <a:solidFill>
                <a:schemeClr val="tx1"/>
              </a:solidFill>
            </a:endParaRPr>
          </a:p>
          <a:p>
            <a:pPr lvl="0" algn="just"/>
            <a:r>
              <a:rPr lang="ar-SA" sz="2600" b="0" spc="0" dirty="0">
                <a:solidFill>
                  <a:schemeClr val="tx1"/>
                </a:solidFill>
              </a:rPr>
              <a:t>-</a:t>
            </a:r>
            <a:r>
              <a:rPr lang="ar-DZ" sz="2600" b="0" spc="0" dirty="0">
                <a:solidFill>
                  <a:schemeClr val="tx1"/>
                </a:solidFill>
              </a:rPr>
              <a:t>الرقابة المستمرة من خلال التقارير المالية الدورية.  </a:t>
            </a:r>
            <a:endParaRPr lang="en-US" sz="2600" b="0" spc="0" dirty="0">
              <a:solidFill>
                <a:schemeClr val="tx1"/>
              </a:solidFill>
            </a:endParaRPr>
          </a:p>
          <a:p>
            <a:pPr lvl="0" algn="just"/>
            <a:r>
              <a:rPr lang="ar-SA" sz="2600" b="0" spc="0" dirty="0">
                <a:solidFill>
                  <a:schemeClr val="tx1"/>
                </a:solidFill>
              </a:rPr>
              <a:t>-</a:t>
            </a:r>
            <a:r>
              <a:rPr lang="ar-DZ" sz="2600" b="0" spc="0" dirty="0">
                <a:solidFill>
                  <a:schemeClr val="tx1"/>
                </a:solidFill>
              </a:rPr>
              <a:t>تحقيق المرونة من حيث توزيع الموارد و مصادر الحصول عليها.</a:t>
            </a:r>
            <a:endParaRPr lang="ar-SA" sz="2600" b="0" spc="0" dirty="0">
              <a:solidFill>
                <a:schemeClr val="tx1"/>
              </a:solidFill>
            </a:endParaRPr>
          </a:p>
          <a:p>
            <a:pPr marL="265113" lvl="2" indent="457200" algn="just">
              <a:buFont typeface="Wingdings" pitchFamily="2" charset="2"/>
              <a:buChar char="ü"/>
              <a:tabLst>
                <a:tab pos="987425" algn="l"/>
                <a:tab pos="1254125" algn="l"/>
                <a:tab pos="1887538" algn="l"/>
                <a:tab pos="1976438" algn="l"/>
              </a:tabLst>
            </a:pPr>
            <a:r>
              <a:rPr lang="ar-SA" sz="2600" b="0" dirty="0">
                <a:solidFill>
                  <a:schemeClr val="tx1"/>
                </a:solidFill>
              </a:rPr>
              <a:t> </a:t>
            </a:r>
            <a:r>
              <a:rPr lang="ar-SA" sz="2600" b="1" dirty="0">
                <a:solidFill>
                  <a:schemeClr val="tx1"/>
                </a:solidFill>
              </a:rPr>
              <a:t>مدخل العلاقة بين السيولة والربحية</a:t>
            </a:r>
            <a:endParaRPr lang="en-US" sz="2600" b="1" dirty="0">
              <a:solidFill>
                <a:schemeClr val="tx1"/>
              </a:solidFill>
              <a:latin typeface="Verdana" pitchFamily="34" charset="0"/>
              <a:ea typeface="Verdana" pitchFamily="34" charset="0"/>
            </a:endParaRPr>
          </a:p>
          <a:p>
            <a:pPr lvl="0" algn="just"/>
            <a:r>
              <a:rPr lang="ar-SA" sz="2600" spc="0" dirty="0">
                <a:solidFill>
                  <a:schemeClr val="tx1"/>
                </a:solidFill>
                <a:latin typeface="Verdana" pitchFamily="34" charset="0"/>
                <a:ea typeface="Verdana" pitchFamily="34" charset="0"/>
              </a:rPr>
              <a:t>-</a:t>
            </a:r>
            <a:r>
              <a:rPr lang="ar-DZ" sz="2600" b="0" spc="0" dirty="0">
                <a:solidFill>
                  <a:schemeClr val="tx1"/>
                </a:solidFill>
              </a:rPr>
              <a:t>ضرورة توفر لدى المنشأة الرصيد النقدي الذي يمكنها من تسديد التزاماتها في أي وقت ... </a:t>
            </a:r>
            <a:r>
              <a:rPr lang="ar-SA" sz="2600" b="0" spc="0" dirty="0">
                <a:solidFill>
                  <a:schemeClr val="tx1"/>
                </a:solidFill>
              </a:rPr>
              <a:t>و</a:t>
            </a:r>
            <a:r>
              <a:rPr lang="ar-DZ" sz="2600" b="0" spc="0" dirty="0">
                <a:solidFill>
                  <a:schemeClr val="tx1"/>
                </a:solidFill>
              </a:rPr>
              <a:t>الأخذ بمبدأ الملاءة المالية </a:t>
            </a:r>
            <a:r>
              <a:rPr lang="ar-SA" sz="2600" b="0" spc="0" dirty="0">
                <a:solidFill>
                  <a:schemeClr val="tx1"/>
                </a:solidFill>
              </a:rPr>
              <a:t>-</a:t>
            </a:r>
            <a:r>
              <a:rPr lang="ar-DZ" sz="2600" b="0" spc="0" dirty="0">
                <a:solidFill>
                  <a:schemeClr val="tx1"/>
                </a:solidFill>
              </a:rPr>
              <a:t>الربحية.</a:t>
            </a:r>
            <a:endParaRPr lang="en-US" sz="2600" b="0" spc="0" dirty="0">
              <a:solidFill>
                <a:schemeClr val="tx1"/>
              </a:solidFill>
            </a:endParaRPr>
          </a:p>
          <a:p>
            <a:pPr lvl="0" algn="just"/>
            <a:endParaRPr lang="en-US" sz="2400" b="0" dirty="0">
              <a:solidFill>
                <a:schemeClr val="tx1"/>
              </a:solidFill>
            </a:endParaRPr>
          </a:p>
          <a:p>
            <a:pPr marL="265113" lvl="2" indent="457200" algn="just">
              <a:tabLst>
                <a:tab pos="987425" algn="l"/>
                <a:tab pos="1254125" algn="l"/>
                <a:tab pos="1887538" algn="l"/>
                <a:tab pos="1976438" algn="l"/>
              </a:tabLst>
            </a:pPr>
            <a:endParaRPr lang="ar-SA" sz="2400" dirty="0">
              <a:solidFill>
                <a:schemeClr val="tx1"/>
              </a:solidFill>
            </a:endParaRPr>
          </a:p>
          <a:p>
            <a:pPr marL="265113" lvl="2" indent="457200" algn="r">
              <a:tabLst>
                <a:tab pos="1254125" algn="l"/>
              </a:tabLst>
            </a:pPr>
            <a:endParaRPr lang="ar-SA" sz="2400" dirty="0">
              <a:solidFill>
                <a:schemeClr val="tx1"/>
              </a:solidFill>
            </a:endParaRPr>
          </a:p>
          <a:p>
            <a:pPr marL="265113" lvl="2" indent="457200" algn="r">
              <a:tabLst>
                <a:tab pos="1254125" algn="l"/>
              </a:tabLst>
            </a:pPr>
            <a:endParaRPr lang="ar-SA" sz="2400" dirty="0">
              <a:solidFill>
                <a:schemeClr val="tx1"/>
              </a:solidFill>
            </a:endParaRPr>
          </a:p>
        </p:txBody>
      </p:sp>
      <p:sp>
        <p:nvSpPr>
          <p:cNvPr id="2" name="Title 1"/>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مدخل حول أهمية التسيير المالي.</a:t>
            </a:r>
            <a:endParaRPr lang="ar-SA" sz="3200" b="1" dirty="0"/>
          </a:p>
        </p:txBody>
      </p:sp>
      <p:sp>
        <p:nvSpPr>
          <p:cNvPr id="4" name="Date Placeholder 3"/>
          <p:cNvSpPr>
            <a:spLocks noGrp="1"/>
          </p:cNvSpPr>
          <p:nvPr>
            <p:ph type="dt" sz="half" idx="10"/>
          </p:nvPr>
        </p:nvSpPr>
        <p:spPr/>
        <p:txBody>
          <a:bodyPr/>
          <a:lstStyle/>
          <a:p>
            <a:fld id="{4FBB35E3-9C20-4A03-9031-CE816788DEB3}" type="datetime1">
              <a:rPr lang="fr-FR" smtClean="0"/>
              <a:t>08/10/2024</a:t>
            </a:fld>
            <a:endParaRPr lang="ar-SA" dirty="0"/>
          </a:p>
        </p:txBody>
      </p:sp>
      <p:sp>
        <p:nvSpPr>
          <p:cNvPr id="5" name="Slide Number Placeholder 4"/>
          <p:cNvSpPr>
            <a:spLocks noGrp="1"/>
          </p:cNvSpPr>
          <p:nvPr>
            <p:ph type="sldNum" sz="quarter" idx="12"/>
          </p:nvPr>
        </p:nvSpPr>
        <p:spPr/>
        <p:txBody>
          <a:bodyPr/>
          <a:lstStyle/>
          <a:p>
            <a:fld id="{520A17BE-F3C5-43D9-8B6B-FF47DB5F0742}" type="slidenum">
              <a:rPr lang="ar-SA" smtClean="0"/>
              <a:pPr/>
              <a:t>11</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124744"/>
            <a:ext cx="8712968" cy="5328592"/>
          </a:xfrm>
          <a:ln/>
        </p:spPr>
        <p:style>
          <a:lnRef idx="2">
            <a:schemeClr val="dk1"/>
          </a:lnRef>
          <a:fillRef idx="1002">
            <a:schemeClr val="lt1"/>
          </a:fillRef>
          <a:effectRef idx="0">
            <a:schemeClr val="dk1"/>
          </a:effectRef>
          <a:fontRef idx="minor">
            <a:schemeClr val="dk1"/>
          </a:fontRef>
        </p:style>
        <p:txBody>
          <a:bodyPr anchor="t">
            <a:normAutofit/>
          </a:bodyPr>
          <a:lstStyle/>
          <a:p>
            <a:pPr marL="265113" indent="457200" algn="r">
              <a:buFont typeface="Wingdings" pitchFamily="2" charset="2"/>
              <a:buChar char="Ø"/>
              <a:tabLst>
                <a:tab pos="1254125" algn="l"/>
              </a:tabLst>
            </a:pPr>
            <a:r>
              <a:rPr lang="ar-SA" sz="2000" dirty="0">
                <a:solidFill>
                  <a:schemeClr val="tx1"/>
                </a:solidFill>
              </a:rPr>
              <a:t>	 </a:t>
            </a:r>
            <a:r>
              <a:rPr lang="ar-SA" sz="2400" spc="0" dirty="0">
                <a:solidFill>
                  <a:schemeClr val="tx1"/>
                </a:solidFill>
              </a:rPr>
              <a:t>مفهوم وأهداف ووظائف وقرارات التسيير المالي</a:t>
            </a:r>
          </a:p>
          <a:p>
            <a:pPr marL="265113" lvl="2" indent="457200" algn="r">
              <a:buFont typeface="Wingdings" pitchFamily="2" charset="2"/>
              <a:buChar char="q"/>
              <a:tabLst>
                <a:tab pos="1254125" algn="l"/>
              </a:tabLst>
            </a:pPr>
            <a:r>
              <a:rPr lang="ar-SA" sz="2400" dirty="0">
                <a:solidFill>
                  <a:schemeClr val="tx1"/>
                </a:solidFill>
              </a:rPr>
              <a:t> </a:t>
            </a:r>
            <a:r>
              <a:rPr lang="ar-SA" sz="2400" b="1" dirty="0">
                <a:solidFill>
                  <a:schemeClr val="tx1"/>
                </a:solidFill>
              </a:rPr>
              <a:t>وظائف وقرارات  التسيير المالي</a:t>
            </a:r>
          </a:p>
          <a:p>
            <a:pPr lvl="0" algn="r"/>
            <a:r>
              <a:rPr lang="ar-SA" sz="2400" b="0" spc="0" dirty="0">
                <a:solidFill>
                  <a:schemeClr val="tx1"/>
                </a:solidFill>
              </a:rPr>
              <a:t>-</a:t>
            </a:r>
            <a:r>
              <a:rPr lang="ar-DZ" sz="2400" b="0" spc="0" dirty="0">
                <a:solidFill>
                  <a:schemeClr val="tx1"/>
                </a:solidFill>
              </a:rPr>
              <a:t>التنبِؤ بالتدفقات النقدية ( الواردة و الصادرة ).</a:t>
            </a:r>
            <a:endParaRPr lang="en-US" sz="2400" b="0" spc="0" dirty="0">
              <a:solidFill>
                <a:schemeClr val="tx1"/>
              </a:solidFill>
            </a:endParaRPr>
          </a:p>
          <a:p>
            <a:pPr lvl="0" algn="r"/>
            <a:r>
              <a:rPr lang="ar-SA" sz="2400" b="0" spc="0" dirty="0">
                <a:solidFill>
                  <a:schemeClr val="tx1"/>
                </a:solidFill>
              </a:rPr>
              <a:t>-</a:t>
            </a:r>
            <a:r>
              <a:rPr lang="ar-DZ" sz="2400" b="0" spc="0" dirty="0">
                <a:solidFill>
                  <a:schemeClr val="tx1"/>
                </a:solidFill>
              </a:rPr>
              <a:t>تدبير الأموال ( الحجم، المصدر، التوقيت، التكلفة) .</a:t>
            </a:r>
            <a:endParaRPr lang="en-US" sz="2400" b="0" spc="0" dirty="0">
              <a:solidFill>
                <a:schemeClr val="tx1"/>
              </a:solidFill>
            </a:endParaRPr>
          </a:p>
          <a:p>
            <a:pPr lvl="0" algn="r"/>
            <a:r>
              <a:rPr lang="ar-SA" sz="2400" b="0" spc="0" dirty="0">
                <a:solidFill>
                  <a:schemeClr val="tx1"/>
                </a:solidFill>
              </a:rPr>
              <a:t>-</a:t>
            </a:r>
            <a:r>
              <a:rPr lang="ar-DZ" sz="2400" b="0" spc="0" dirty="0">
                <a:solidFill>
                  <a:schemeClr val="tx1"/>
                </a:solidFill>
              </a:rPr>
              <a:t>إدارة تدفق الأموال داخل المنشأة.</a:t>
            </a:r>
            <a:endParaRPr lang="en-US" sz="2400" b="0" spc="0" dirty="0">
              <a:solidFill>
                <a:schemeClr val="tx1"/>
              </a:solidFill>
            </a:endParaRPr>
          </a:p>
          <a:p>
            <a:pPr lvl="0" algn="r"/>
            <a:r>
              <a:rPr lang="ar-SA" sz="2400" b="0" spc="0" dirty="0">
                <a:solidFill>
                  <a:schemeClr val="tx1"/>
                </a:solidFill>
              </a:rPr>
              <a:t>-</a:t>
            </a:r>
            <a:r>
              <a:rPr lang="ar-DZ" sz="2400" b="0" spc="0" dirty="0">
                <a:solidFill>
                  <a:schemeClr val="tx1"/>
                </a:solidFill>
              </a:rPr>
              <a:t>الرقابة على التكاليف.</a:t>
            </a:r>
            <a:endParaRPr lang="en-US" sz="2400" b="0" spc="0" dirty="0">
              <a:solidFill>
                <a:schemeClr val="tx1"/>
              </a:solidFill>
            </a:endParaRPr>
          </a:p>
          <a:p>
            <a:pPr lvl="0" algn="r"/>
            <a:r>
              <a:rPr lang="ar-SA" sz="2400" b="0" spc="0" dirty="0">
                <a:solidFill>
                  <a:schemeClr val="tx1"/>
                </a:solidFill>
              </a:rPr>
              <a:t>-</a:t>
            </a:r>
            <a:r>
              <a:rPr lang="ar-DZ" sz="2400" b="0" spc="0" dirty="0">
                <a:solidFill>
                  <a:schemeClr val="tx1"/>
                </a:solidFill>
              </a:rPr>
              <a:t>التسعير.. عملية مشتركة بين إدارة التسويق و إدارة الإنتاج.</a:t>
            </a:r>
            <a:endParaRPr lang="en-US" sz="2400" b="0" spc="0" dirty="0">
              <a:solidFill>
                <a:schemeClr val="tx1"/>
              </a:solidFill>
            </a:endParaRPr>
          </a:p>
          <a:p>
            <a:pPr lvl="0" algn="r"/>
            <a:r>
              <a:rPr lang="ar-SA" sz="2400" b="0" spc="0" dirty="0">
                <a:solidFill>
                  <a:schemeClr val="tx1"/>
                </a:solidFill>
              </a:rPr>
              <a:t>-</a:t>
            </a:r>
            <a:r>
              <a:rPr lang="ar-DZ" sz="2400" b="0" spc="0" dirty="0">
                <a:solidFill>
                  <a:schemeClr val="tx1"/>
                </a:solidFill>
              </a:rPr>
              <a:t>التنبؤ بالأرباح.</a:t>
            </a:r>
            <a:endParaRPr lang="en-US" sz="2400" b="0" spc="0" dirty="0">
              <a:solidFill>
                <a:schemeClr val="tx1"/>
              </a:solidFill>
            </a:endParaRPr>
          </a:p>
          <a:p>
            <a:pPr lvl="0" algn="r"/>
            <a:r>
              <a:rPr lang="ar-SA" sz="2400" b="0" spc="0" dirty="0">
                <a:solidFill>
                  <a:schemeClr val="tx1"/>
                </a:solidFill>
              </a:rPr>
              <a:t>-</a:t>
            </a:r>
            <a:r>
              <a:rPr lang="ar-DZ" sz="2400" b="0" spc="0" dirty="0">
                <a:solidFill>
                  <a:schemeClr val="tx1"/>
                </a:solidFill>
              </a:rPr>
              <a:t>قياس العائد المطلوب و مقارنته بتكلفة رأس المال.</a:t>
            </a:r>
            <a:endParaRPr lang="en-US" sz="2400" b="0" spc="0" dirty="0">
              <a:solidFill>
                <a:schemeClr val="tx1"/>
              </a:solidFill>
            </a:endParaRPr>
          </a:p>
          <a:p>
            <a:pPr lvl="0" algn="r"/>
            <a:r>
              <a:rPr lang="ar-SA" sz="2400" b="0" spc="0" dirty="0">
                <a:solidFill>
                  <a:schemeClr val="tx1"/>
                </a:solidFill>
              </a:rPr>
              <a:t>-</a:t>
            </a:r>
            <a:r>
              <a:rPr lang="ar-DZ" sz="2400" b="0" spc="0" dirty="0">
                <a:solidFill>
                  <a:schemeClr val="tx1"/>
                </a:solidFill>
              </a:rPr>
              <a:t>هل العائد المتوقع يتناسب مع حجم المخاطرة؟</a:t>
            </a:r>
            <a:endParaRPr lang="en-US" sz="2400" b="0" spc="0" dirty="0">
              <a:solidFill>
                <a:schemeClr val="tx1"/>
              </a:solidFill>
            </a:endParaRPr>
          </a:p>
          <a:p>
            <a:pPr lvl="0" algn="r"/>
            <a:r>
              <a:rPr lang="ar-SA" sz="2400" b="0" spc="0" dirty="0">
                <a:solidFill>
                  <a:schemeClr val="tx1"/>
                </a:solidFill>
              </a:rPr>
              <a:t>-</a:t>
            </a:r>
            <a:r>
              <a:rPr lang="ar-DZ" sz="2400" b="0" spc="0" dirty="0">
                <a:solidFill>
                  <a:schemeClr val="tx1"/>
                </a:solidFill>
              </a:rPr>
              <a:t>حساب تكلفة كل مصدر من مصادر التمويل.</a:t>
            </a:r>
            <a:endParaRPr lang="en-US" sz="2400" b="0" spc="0" dirty="0">
              <a:solidFill>
                <a:schemeClr val="tx1"/>
              </a:solidFill>
            </a:endParaRPr>
          </a:p>
          <a:p>
            <a:pPr lvl="0" algn="r"/>
            <a:r>
              <a:rPr lang="ar-SA" sz="2400" b="0" spc="0" dirty="0">
                <a:solidFill>
                  <a:schemeClr val="tx1"/>
                </a:solidFill>
              </a:rPr>
              <a:t>-</a:t>
            </a:r>
            <a:r>
              <a:rPr lang="ar-DZ" sz="2400" b="0" spc="0" dirty="0">
                <a:solidFill>
                  <a:schemeClr val="tx1"/>
                </a:solidFill>
              </a:rPr>
              <a:t>استخدام آلية كل من الموازنة الرأسمالية، هيكل رأس المال، رأس المال العامل. </a:t>
            </a:r>
            <a:endParaRPr lang="en-US" sz="2400" b="0" spc="0" dirty="0">
              <a:solidFill>
                <a:schemeClr val="tx1"/>
              </a:solidFill>
            </a:endParaRPr>
          </a:p>
          <a:p>
            <a:pPr lvl="0" algn="just"/>
            <a:endParaRPr lang="en-US" sz="2400" b="0" dirty="0">
              <a:solidFill>
                <a:schemeClr val="tx1"/>
              </a:solidFill>
            </a:endParaRPr>
          </a:p>
          <a:p>
            <a:pPr lvl="0" algn="just"/>
            <a:endParaRPr lang="en-US" sz="2400" b="0" dirty="0">
              <a:solidFill>
                <a:schemeClr val="tx1"/>
              </a:solidFill>
            </a:endParaRPr>
          </a:p>
          <a:p>
            <a:pPr marL="265113" lvl="2" indent="457200" algn="just">
              <a:tabLst>
                <a:tab pos="987425" algn="l"/>
                <a:tab pos="1254125" algn="l"/>
                <a:tab pos="1887538" algn="l"/>
                <a:tab pos="1976438" algn="l"/>
              </a:tabLst>
            </a:pPr>
            <a:endParaRPr lang="ar-SA" sz="2400" dirty="0">
              <a:solidFill>
                <a:schemeClr val="tx1"/>
              </a:solidFill>
            </a:endParaRPr>
          </a:p>
          <a:p>
            <a:pPr marL="265113" lvl="2" indent="457200" algn="r">
              <a:tabLst>
                <a:tab pos="1254125" algn="l"/>
              </a:tabLst>
            </a:pPr>
            <a:endParaRPr lang="ar-SA" sz="2400" dirty="0">
              <a:solidFill>
                <a:schemeClr val="tx1"/>
              </a:solidFill>
            </a:endParaRPr>
          </a:p>
          <a:p>
            <a:pPr marL="265113" lvl="2" indent="457200" algn="r">
              <a:tabLst>
                <a:tab pos="1254125" algn="l"/>
              </a:tabLst>
            </a:pPr>
            <a:endParaRPr lang="ar-SA" sz="2400" dirty="0">
              <a:solidFill>
                <a:schemeClr val="tx1"/>
              </a:solidFill>
            </a:endParaRPr>
          </a:p>
        </p:txBody>
      </p:sp>
      <p:sp>
        <p:nvSpPr>
          <p:cNvPr id="2" name="Title 1"/>
          <p:cNvSpPr>
            <a:spLocks noGrp="1"/>
          </p:cNvSpPr>
          <p:nvPr>
            <p:ph type="ctrTitle"/>
          </p:nvPr>
        </p:nvSpPr>
        <p:spPr>
          <a:xfrm>
            <a:off x="251520" y="332656"/>
            <a:ext cx="8568952" cy="720080"/>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مدخل حول أهمية التسيير المالي.</a:t>
            </a:r>
            <a:endParaRPr lang="ar-SA" sz="3200" b="1" dirty="0"/>
          </a:p>
        </p:txBody>
      </p:sp>
      <p:sp>
        <p:nvSpPr>
          <p:cNvPr id="4" name="Date Placeholder 3"/>
          <p:cNvSpPr>
            <a:spLocks noGrp="1"/>
          </p:cNvSpPr>
          <p:nvPr>
            <p:ph type="dt" sz="half" idx="10"/>
          </p:nvPr>
        </p:nvSpPr>
        <p:spPr/>
        <p:txBody>
          <a:bodyPr/>
          <a:lstStyle/>
          <a:p>
            <a:fld id="{030C3735-6898-4382-AB15-4624CE8185B7}" type="datetime1">
              <a:rPr lang="fr-FR" smtClean="0"/>
              <a:t>08/10/2024</a:t>
            </a:fld>
            <a:endParaRPr lang="ar-SA" dirty="0"/>
          </a:p>
        </p:txBody>
      </p:sp>
      <p:sp>
        <p:nvSpPr>
          <p:cNvPr id="5" name="Slide Number Placeholder 4"/>
          <p:cNvSpPr>
            <a:spLocks noGrp="1"/>
          </p:cNvSpPr>
          <p:nvPr>
            <p:ph type="sldNum" sz="quarter" idx="12"/>
          </p:nvPr>
        </p:nvSpPr>
        <p:spPr/>
        <p:txBody>
          <a:bodyPr/>
          <a:lstStyle/>
          <a:p>
            <a:fld id="{520A17BE-F3C5-43D9-8B6B-FF47DB5F0742}" type="slidenum">
              <a:rPr lang="ar-SA" smtClean="0"/>
              <a:pPr/>
              <a:t>12</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640775"/>
            <a:ext cx="8712968" cy="3668545"/>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tabLst>
                <a:tab pos="1254125" algn="l"/>
              </a:tabLst>
            </a:pPr>
            <a:endParaRPr lang="ar-SA" sz="2800" dirty="0">
              <a:solidFill>
                <a:schemeClr val="tx1"/>
              </a:solidFill>
            </a:endParaRPr>
          </a:p>
          <a:p>
            <a:pPr marL="900113" algn="r">
              <a:buFont typeface="Wingdings" pitchFamily="2" charset="2"/>
              <a:buChar char="Ø"/>
              <a:tabLst>
                <a:tab pos="1341438" algn="l"/>
              </a:tabLst>
            </a:pPr>
            <a:r>
              <a:rPr lang="ar-SA" sz="2800" dirty="0">
                <a:solidFill>
                  <a:schemeClr val="tx1"/>
                </a:solidFill>
              </a:rPr>
              <a:t> </a:t>
            </a:r>
            <a:r>
              <a:rPr lang="ar-SA" sz="2800" spc="0" dirty="0">
                <a:solidFill>
                  <a:schemeClr val="tx1"/>
                </a:solidFill>
              </a:rPr>
              <a:t>الدورة المالية للمؤسسة</a:t>
            </a:r>
          </a:p>
          <a:p>
            <a:pPr marL="900113" algn="just">
              <a:tabLst>
                <a:tab pos="1341438" algn="l"/>
              </a:tabLst>
            </a:pPr>
            <a:r>
              <a:rPr lang="ar-SA" sz="2800" b="0" spc="0" dirty="0">
                <a:solidFill>
                  <a:schemeClr val="tx1"/>
                </a:solidFill>
              </a:rPr>
              <a:t>تتحدد الدورة المالية للمؤسسة من خلال إعداد القوائم المالية السنوية، والتي يتم من خلالها إبراز  نتائج المؤسسة و إجمالي ممتلكاتها من الأصول وإجمالي مواردها المالية من الخصوم. ومن هذا المنطلق سيتم تناول قضايا القوائم المالية من حيث الإعداد والتحليل ضمن محتويات الفصل الثاني.</a:t>
            </a:r>
          </a:p>
          <a:p>
            <a:pPr marL="900113" algn="r">
              <a:tabLst>
                <a:tab pos="1341438" algn="l"/>
              </a:tabLst>
            </a:pPr>
            <a:endParaRPr lang="ar-SA" sz="32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مدخل حول أهمية التسيير المالي.</a:t>
            </a:r>
            <a:endParaRPr lang="ar-SA" sz="3200" b="1" dirty="0"/>
          </a:p>
        </p:txBody>
      </p:sp>
      <p:sp>
        <p:nvSpPr>
          <p:cNvPr id="4" name="Date Placeholder 3"/>
          <p:cNvSpPr>
            <a:spLocks noGrp="1"/>
          </p:cNvSpPr>
          <p:nvPr>
            <p:ph type="dt" sz="half" idx="10"/>
          </p:nvPr>
        </p:nvSpPr>
        <p:spPr/>
        <p:txBody>
          <a:bodyPr/>
          <a:lstStyle/>
          <a:p>
            <a:fld id="{C8FF25EC-FA24-451B-BEEA-EEDD3ADB1BB3}"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13</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700808"/>
            <a:ext cx="8712968" cy="4608512"/>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tabLst>
                <a:tab pos="1254125" algn="l"/>
              </a:tabLst>
            </a:pPr>
            <a:endParaRPr lang="ar-SA" sz="2800" dirty="0">
              <a:solidFill>
                <a:schemeClr val="tx1"/>
              </a:solidFill>
            </a:endParaRPr>
          </a:p>
          <a:p>
            <a:pPr marL="900113" algn="r">
              <a:buFont typeface="Wingdings" pitchFamily="2" charset="2"/>
              <a:buChar char="Ø"/>
              <a:tabLst>
                <a:tab pos="1341438" algn="l"/>
              </a:tabLst>
            </a:pPr>
            <a:r>
              <a:rPr lang="ar-SA" sz="2800" dirty="0">
                <a:solidFill>
                  <a:schemeClr val="tx1"/>
                </a:solidFill>
              </a:rPr>
              <a:t> </a:t>
            </a:r>
            <a:r>
              <a:rPr lang="ar-SA" sz="2800" spc="0" dirty="0">
                <a:solidFill>
                  <a:schemeClr val="tx1"/>
                </a:solidFill>
              </a:rPr>
              <a:t>الهيكل المالي للمؤسسة</a:t>
            </a:r>
          </a:p>
          <a:p>
            <a:pPr marL="900113" algn="just">
              <a:tabLst>
                <a:tab pos="1341438" algn="l"/>
              </a:tabLst>
            </a:pPr>
            <a:r>
              <a:rPr lang="ar-SA" sz="2800" b="0" spc="0" dirty="0">
                <a:solidFill>
                  <a:schemeClr val="tx1"/>
                </a:solidFill>
              </a:rPr>
              <a:t>يرتبط مفهوم الهيكل المالي للمؤسسة بطبيعة الموارد المالية المتاحة، وتلك التي يمكن الحصول عليها من جهات مختلفة ومتعددة. ويعد تحديد الهيكل المالى الأمثل من أهم القرارات التى تتخذها المنشأة ، وذلك لتأثيره المباشر فى تحقيق أهدافها وممارسه أنشطتها المختلفة ، وهو يتعلق بالمفاضلة بين مصادر الأموال المتاحة للمنشأة سواء كانت أموال ملكية أو أموال ديون ، وسواء كانت مصادر طويلة الأجل أو متوسطة </a:t>
            </a:r>
            <a:r>
              <a:rPr lang="ar-DZ" sz="2800" b="0" spc="0" dirty="0">
                <a:solidFill>
                  <a:schemeClr val="tx1"/>
                </a:solidFill>
              </a:rPr>
              <a:t>و</a:t>
            </a:r>
            <a:r>
              <a:rPr lang="ar-SA" sz="2800" b="0" spc="0" dirty="0">
                <a:solidFill>
                  <a:schemeClr val="tx1"/>
                </a:solidFill>
              </a:rPr>
              <a:t>قصيرة الأجل ، واختيار تلك المصادر التى تسهم فى تدنية التكاليف وتعظم قيمة المنشأة </a:t>
            </a:r>
            <a:r>
              <a:rPr lang="ar-DZ" sz="2800" b="0" spc="0" dirty="0">
                <a:solidFill>
                  <a:schemeClr val="tx1"/>
                </a:solidFill>
              </a:rPr>
              <a:t>.</a:t>
            </a:r>
            <a:r>
              <a:rPr lang="ar-SA" sz="2800" b="0" spc="0" dirty="0">
                <a:solidFill>
                  <a:schemeClr val="tx1"/>
                </a:solidFill>
              </a:rPr>
              <a:t> </a:t>
            </a:r>
          </a:p>
          <a:p>
            <a:pPr marL="900113" algn="r">
              <a:tabLst>
                <a:tab pos="1341438" algn="l"/>
              </a:tabLst>
            </a:pPr>
            <a:endParaRPr lang="ar-SA" sz="3200" dirty="0">
              <a:solidFill>
                <a:schemeClr val="tx1"/>
              </a:solidFill>
            </a:endParaRPr>
          </a:p>
        </p:txBody>
      </p:sp>
      <p:sp>
        <p:nvSpPr>
          <p:cNvPr id="2" name="Title 1"/>
          <p:cNvSpPr>
            <a:spLocks noGrp="1"/>
          </p:cNvSpPr>
          <p:nvPr>
            <p:ph type="ctrTitle"/>
          </p:nvPr>
        </p:nvSpPr>
        <p:spPr>
          <a:xfrm>
            <a:off x="251520" y="332656"/>
            <a:ext cx="8568952" cy="1080120"/>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مدخل حول أهمية التسيير المالي.</a:t>
            </a:r>
            <a:endParaRPr lang="ar-SA" sz="3200" b="1" dirty="0"/>
          </a:p>
        </p:txBody>
      </p:sp>
      <p:sp>
        <p:nvSpPr>
          <p:cNvPr id="4" name="Date Placeholder 3"/>
          <p:cNvSpPr>
            <a:spLocks noGrp="1"/>
          </p:cNvSpPr>
          <p:nvPr>
            <p:ph type="dt" sz="half" idx="10"/>
          </p:nvPr>
        </p:nvSpPr>
        <p:spPr/>
        <p:txBody>
          <a:bodyPr/>
          <a:lstStyle/>
          <a:p>
            <a:fld id="{68D136EF-1D28-4260-AD65-7165AB239E0E}"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14</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700808"/>
            <a:ext cx="8712968" cy="4608512"/>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tabLst>
                <a:tab pos="1254125" algn="l"/>
              </a:tabLst>
            </a:pPr>
            <a:endParaRPr lang="ar-SA" sz="2800" spc="0" dirty="0">
              <a:solidFill>
                <a:schemeClr val="tx1"/>
              </a:solidFill>
            </a:endParaRPr>
          </a:p>
          <a:p>
            <a:pPr marL="900113" algn="r">
              <a:buFont typeface="Wingdings" pitchFamily="2" charset="2"/>
              <a:buChar char="Ø"/>
              <a:tabLst>
                <a:tab pos="1341438" algn="l"/>
              </a:tabLst>
            </a:pPr>
            <a:r>
              <a:rPr lang="ar-SA" sz="2800" spc="0" dirty="0">
                <a:solidFill>
                  <a:schemeClr val="tx1"/>
                </a:solidFill>
              </a:rPr>
              <a:t> دور السوق المالي في تمويل المؤسسة</a:t>
            </a:r>
          </a:p>
          <a:p>
            <a:pPr marL="900113" algn="just">
              <a:tabLst>
                <a:tab pos="1341438" algn="l"/>
              </a:tabLst>
            </a:pPr>
            <a:r>
              <a:rPr lang="ar-SA" sz="2800" b="0" spc="0" dirty="0">
                <a:solidFill>
                  <a:schemeClr val="tx1"/>
                </a:solidFill>
              </a:rPr>
              <a:t>أنظر الملحق 1 ضمن الفصل الأول </a:t>
            </a:r>
          </a:p>
          <a:p>
            <a:pPr marL="900113" algn="r">
              <a:tabLst>
                <a:tab pos="1341438" algn="l"/>
              </a:tabLst>
            </a:pPr>
            <a:endParaRPr lang="ar-SA" sz="3200" dirty="0">
              <a:solidFill>
                <a:schemeClr val="tx1"/>
              </a:solidFill>
            </a:endParaRPr>
          </a:p>
        </p:txBody>
      </p:sp>
      <p:sp>
        <p:nvSpPr>
          <p:cNvPr id="2" name="Title 1"/>
          <p:cNvSpPr>
            <a:spLocks noGrp="1"/>
          </p:cNvSpPr>
          <p:nvPr>
            <p:ph type="ctrTitle"/>
          </p:nvPr>
        </p:nvSpPr>
        <p:spPr>
          <a:xfrm>
            <a:off x="251520" y="332656"/>
            <a:ext cx="8568952" cy="1080120"/>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مدخل حول أهمية التسيير المالي.</a:t>
            </a:r>
            <a:endParaRPr lang="ar-SA" sz="3200" b="1" dirty="0"/>
          </a:p>
        </p:txBody>
      </p:sp>
      <p:sp>
        <p:nvSpPr>
          <p:cNvPr id="4" name="Date Placeholder 3"/>
          <p:cNvSpPr>
            <a:spLocks noGrp="1"/>
          </p:cNvSpPr>
          <p:nvPr>
            <p:ph type="dt" sz="half" idx="10"/>
          </p:nvPr>
        </p:nvSpPr>
        <p:spPr/>
        <p:txBody>
          <a:bodyPr/>
          <a:lstStyle/>
          <a:p>
            <a:fld id="{5D7DD39F-1C4F-4D03-9DE1-3CECCA3DE430}"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15</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700808"/>
            <a:ext cx="8712968" cy="4608512"/>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341438" algn="l"/>
              </a:tabLst>
            </a:pPr>
            <a:r>
              <a:rPr lang="ar-SA" sz="2800" spc="0" dirty="0">
                <a:solidFill>
                  <a:schemeClr val="tx1"/>
                </a:solidFill>
              </a:rPr>
              <a:t> </a:t>
            </a:r>
            <a:r>
              <a:rPr lang="ar-DZ" sz="2800" spc="0" dirty="0">
                <a:solidFill>
                  <a:schemeClr val="tx1"/>
                </a:solidFill>
              </a:rPr>
              <a:t>التحليل المالي</a:t>
            </a:r>
          </a:p>
          <a:p>
            <a:pPr marL="900113" algn="just">
              <a:tabLst>
                <a:tab pos="1341438" algn="l"/>
              </a:tabLst>
            </a:pPr>
            <a:r>
              <a:rPr lang="ar-DZ" sz="2400" b="0" spc="0" dirty="0">
                <a:solidFill>
                  <a:schemeClr val="tx1"/>
                </a:solidFill>
              </a:rPr>
              <a:t>يقصد بالتحليل المالي قيام المؤسسة بالعمل على تحليل القوائم المالية من جدول الميزانية وجدول حسابات النتائج وجدول التدفقات النقدية. تنبثق عن عملية تحليل القوائم المالية مؤشرات مالية تظهر في شكل نسب مالية، وخاصة تلك التي تتعلق بالملاءة المالية، والربحية، وكفاءة النشاط. </a:t>
            </a:r>
          </a:p>
          <a:p>
            <a:pPr marL="900113" algn="just">
              <a:tabLst>
                <a:tab pos="1341438" algn="l"/>
              </a:tabLst>
            </a:pPr>
            <a:r>
              <a:rPr lang="ar-DZ" sz="2400" b="0" spc="0" dirty="0">
                <a:solidFill>
                  <a:schemeClr val="tx1"/>
                </a:solidFill>
              </a:rPr>
              <a:t>ويمكن النظر إلى التحليل المالي من وجهات نظر مختلفة : وجهة نظر </a:t>
            </a:r>
            <a:r>
              <a:rPr lang="ar-DZ" sz="2400" b="0" spc="0" dirty="0" err="1">
                <a:solidFill>
                  <a:schemeClr val="tx1"/>
                </a:solidFill>
              </a:rPr>
              <a:t>ستاتيكية</a:t>
            </a:r>
            <a:r>
              <a:rPr lang="ar-DZ" sz="2400" b="0" spc="0" dirty="0">
                <a:solidFill>
                  <a:schemeClr val="tx1"/>
                </a:solidFill>
              </a:rPr>
              <a:t>، وأخرى ديناميكية، </a:t>
            </a:r>
            <a:r>
              <a:rPr lang="ar-DZ" sz="2400" b="0" spc="0" dirty="0" err="1">
                <a:solidFill>
                  <a:schemeClr val="tx1"/>
                </a:solidFill>
              </a:rPr>
              <a:t>أوداخلية</a:t>
            </a:r>
            <a:r>
              <a:rPr lang="ar-DZ" sz="2400" b="0" spc="0" dirty="0">
                <a:solidFill>
                  <a:schemeClr val="tx1"/>
                </a:solidFill>
              </a:rPr>
              <a:t> وأخرى خارجية. أما التحليل الستاتيكي فيعتمد فيه على البيانات التاريخية  للقوائم المالية ذات العلاقة بجدول الميزانية وجدول حسابات النتائج، في حين يقوم التحليل الديناميكي على مبدأ التدفقات النقدية والتي تظهر في شكل جداول </a:t>
            </a:r>
            <a:r>
              <a:rPr lang="ar-DZ" sz="2400" b="0" spc="0" dirty="0" err="1">
                <a:solidFill>
                  <a:schemeClr val="tx1"/>
                </a:solidFill>
              </a:rPr>
              <a:t>جداول</a:t>
            </a:r>
            <a:r>
              <a:rPr lang="ar-DZ" sz="2400" b="0" spc="0" dirty="0">
                <a:solidFill>
                  <a:schemeClr val="tx1"/>
                </a:solidFill>
              </a:rPr>
              <a:t> للخزينة، أو جداول لمصادر واستخدامات الميزانية.</a:t>
            </a:r>
            <a:endParaRPr lang="ar-SA" sz="2800" spc="0" dirty="0">
              <a:solidFill>
                <a:schemeClr val="tx1"/>
              </a:solidFill>
            </a:endParaRPr>
          </a:p>
          <a:p>
            <a:pPr marL="900113" algn="r">
              <a:tabLst>
                <a:tab pos="1341438" algn="l"/>
              </a:tabLst>
            </a:pPr>
            <a:endParaRPr lang="ar-SA" sz="3200" dirty="0">
              <a:solidFill>
                <a:schemeClr val="tx1"/>
              </a:solidFill>
            </a:endParaRPr>
          </a:p>
        </p:txBody>
      </p:sp>
      <p:sp>
        <p:nvSpPr>
          <p:cNvPr id="2" name="Title 1"/>
          <p:cNvSpPr>
            <a:spLocks noGrp="1"/>
          </p:cNvSpPr>
          <p:nvPr>
            <p:ph type="ctrTitle"/>
          </p:nvPr>
        </p:nvSpPr>
        <p:spPr>
          <a:xfrm>
            <a:off x="251520" y="332656"/>
            <a:ext cx="8568952" cy="1080120"/>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lang="ar-DZ" sz="3200" b="1" cap="all" dirty="0">
                <a:solidFill>
                  <a:prstClr val="black"/>
                </a:solidFill>
                <a:latin typeface="Georgia"/>
                <a:cs typeface="Times New Roman" panose="02020603050405020304" pitchFamily="18" charset="0"/>
              </a:rPr>
              <a:t>التحليل والتشخيص المالي</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endParaRPr lang="ar-SA" sz="3200" b="1" dirty="0"/>
          </a:p>
        </p:txBody>
      </p:sp>
      <p:sp>
        <p:nvSpPr>
          <p:cNvPr id="4" name="Date Placeholder 3"/>
          <p:cNvSpPr>
            <a:spLocks noGrp="1"/>
          </p:cNvSpPr>
          <p:nvPr>
            <p:ph type="dt" sz="half" idx="10"/>
          </p:nvPr>
        </p:nvSpPr>
        <p:spPr/>
        <p:txBody>
          <a:bodyPr/>
          <a:lstStyle/>
          <a:p>
            <a:fld id="{5D7DD39F-1C4F-4D03-9DE1-3CECCA3DE430}"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16</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extLst>
      <p:ext uri="{BB962C8B-B14F-4D97-AF65-F5344CB8AC3E}">
        <p14:creationId xmlns:p14="http://schemas.microsoft.com/office/powerpoint/2010/main" val="724628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700808"/>
            <a:ext cx="8712968" cy="4608512"/>
          </a:xfrm>
          <a:ln/>
        </p:spPr>
        <p:style>
          <a:lnRef idx="2">
            <a:schemeClr val="dk1"/>
          </a:lnRef>
          <a:fillRef idx="1002">
            <a:schemeClr val="lt1"/>
          </a:fillRef>
          <a:effectRef idx="0">
            <a:schemeClr val="dk1"/>
          </a:effectRef>
          <a:fontRef idx="minor">
            <a:schemeClr val="dk1"/>
          </a:fontRef>
        </p:style>
        <p:txBody>
          <a:bodyPr anchor="t">
            <a:noAutofit/>
          </a:bodyPr>
          <a:lstStyle/>
          <a:p>
            <a:pPr marL="900113" algn="just">
              <a:tabLst>
                <a:tab pos="1341438" algn="l"/>
              </a:tabLst>
            </a:pPr>
            <a:r>
              <a:rPr lang="ar-DZ" sz="2400" b="0" spc="0" dirty="0">
                <a:solidFill>
                  <a:schemeClr val="tx1"/>
                </a:solidFill>
              </a:rPr>
              <a:t>ويساعد التحليل المالي أيا كان على توجيه تحليل الوضعية المالية للمؤسسة باستخدام ما يعرف بالتحليل الأفقي أو التحليل العمودي، أو التحليل فيما بين القطاعات أو المؤسسات الاقتصادية المتماثلة. أيضا، تتم عملية التحليل المالي من قبل أطراف داخلية بالمؤسسة لأغراض المتابعة وإجراء التوقعات المالية المستفيد من العملية أطراف محددة مثل المدراء والمساهمين، والعمال. وباعتبار أن للمؤسسة أطرافا أخرى خارجية تتعامل معها مثل البنوك، والعملاء، والموردين، وجهات أخرى، يصبح المحلل المالي الخارجي طرفا مهما في معرفة الوضعية المالية للمؤسسة وله دوره الأساسي والتأثيري على القرارات المالية التي تصدرها المؤسسة. ومن منظور هذه المنطلقات الخاصة بالتحليل المالي ، تصبح عملية التشخيص المالي ذات أهمية لتحديد السياسات المالية والاستراتيجيات ذات العلاقة بمصادر التمويل والاستثمارات والكلف المرافقة والأرباح المتوقعة.</a:t>
            </a:r>
          </a:p>
          <a:p>
            <a:pPr marL="900113" algn="r">
              <a:tabLst>
                <a:tab pos="1341438" algn="l"/>
              </a:tabLst>
            </a:pPr>
            <a:endParaRPr lang="ar-SA" sz="3200" dirty="0">
              <a:solidFill>
                <a:schemeClr val="tx1"/>
              </a:solidFill>
            </a:endParaRPr>
          </a:p>
        </p:txBody>
      </p:sp>
      <p:sp>
        <p:nvSpPr>
          <p:cNvPr id="2" name="Title 1"/>
          <p:cNvSpPr>
            <a:spLocks noGrp="1"/>
          </p:cNvSpPr>
          <p:nvPr>
            <p:ph type="ctrTitle"/>
          </p:nvPr>
        </p:nvSpPr>
        <p:spPr>
          <a:xfrm>
            <a:off x="251520" y="332656"/>
            <a:ext cx="8568952" cy="1080120"/>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lang="ar-DZ" sz="3200" b="1" cap="all" dirty="0">
                <a:solidFill>
                  <a:prstClr val="black"/>
                </a:solidFill>
                <a:latin typeface="Georgia"/>
                <a:cs typeface="Times New Roman" panose="02020603050405020304" pitchFamily="18" charset="0"/>
              </a:rPr>
              <a:t>التحليل والتشخيص المالي</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endParaRPr lang="ar-SA" sz="3200" b="1" dirty="0"/>
          </a:p>
        </p:txBody>
      </p:sp>
      <p:sp>
        <p:nvSpPr>
          <p:cNvPr id="4" name="Date Placeholder 3"/>
          <p:cNvSpPr>
            <a:spLocks noGrp="1"/>
          </p:cNvSpPr>
          <p:nvPr>
            <p:ph type="dt" sz="half" idx="10"/>
          </p:nvPr>
        </p:nvSpPr>
        <p:spPr/>
        <p:txBody>
          <a:bodyPr/>
          <a:lstStyle/>
          <a:p>
            <a:fld id="{5D7DD39F-1C4F-4D03-9DE1-3CECCA3DE430}"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17</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extLst>
      <p:ext uri="{BB962C8B-B14F-4D97-AF65-F5344CB8AC3E}">
        <p14:creationId xmlns:p14="http://schemas.microsoft.com/office/powerpoint/2010/main" val="46847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2000" y="1629000"/>
            <a:ext cx="8460000" cy="4500000"/>
          </a:xfrm>
          <a:ln/>
        </p:spPr>
        <p:style>
          <a:lnRef idx="2">
            <a:schemeClr val="dk1"/>
          </a:lnRef>
          <a:fillRef idx="1002">
            <a:schemeClr val="lt1"/>
          </a:fillRef>
          <a:effectRef idx="0">
            <a:schemeClr val="dk1"/>
          </a:effectRef>
          <a:fontRef idx="minor">
            <a:schemeClr val="dk1"/>
          </a:fontRef>
        </p:style>
        <p:txBody>
          <a:bodyPr anchor="t">
            <a:noAutofit/>
          </a:bodyPr>
          <a:lstStyle/>
          <a:p>
            <a:pPr marL="900113" algn="r">
              <a:buFont typeface="Wingdings" pitchFamily="2" charset="2"/>
              <a:buChar char="Ø"/>
              <a:tabLst>
                <a:tab pos="1341438" algn="l"/>
              </a:tabLst>
            </a:pPr>
            <a:r>
              <a:rPr lang="ar-DZ" sz="2800" spc="0" dirty="0">
                <a:solidFill>
                  <a:schemeClr val="tx1"/>
                </a:solidFill>
              </a:rPr>
              <a:t> التشخيص المالي</a:t>
            </a:r>
          </a:p>
          <a:p>
            <a:pPr marL="900113" algn="just">
              <a:tabLst>
                <a:tab pos="1341438" algn="l"/>
              </a:tabLst>
            </a:pPr>
            <a:r>
              <a:rPr lang="ar-DZ" sz="2400" b="0" spc="0" dirty="0">
                <a:solidFill>
                  <a:schemeClr val="tx1"/>
                </a:solidFill>
              </a:rPr>
              <a:t>يرتبط مفهوم التشخيص المالي بالتشخيص الكلي للمؤسسة والذي عادة ما يهتم بتحديد نقاط ضعف النشاط بمختلف جوانبه ونقاط القوة، وهو الشيء الذي يجعل من عملية التحليل المالي للقوائم المالية ذات أهمية  بالغة، باعتبارها الأساس نحو تحديد المؤشرات المالية الموضحة لنقاط القوة ونقاط الضعف. وتتجلى نقاط القوة المالية للمؤسسة عادة في </a:t>
            </a:r>
            <a:r>
              <a:rPr lang="ar-DZ" sz="2400" b="0" spc="0" dirty="0" err="1">
                <a:solidFill>
                  <a:schemeClr val="tx1"/>
                </a:solidFill>
              </a:rPr>
              <a:t>مايلي</a:t>
            </a:r>
            <a:r>
              <a:rPr lang="ar-DZ" sz="2400" b="0" spc="0" dirty="0">
                <a:solidFill>
                  <a:schemeClr val="tx1"/>
                </a:solidFill>
              </a:rPr>
              <a:t>:</a:t>
            </a:r>
          </a:p>
          <a:p>
            <a:pPr marL="1243013" indent="-342900" algn="just">
              <a:buFontTx/>
              <a:buChar char="-"/>
              <a:tabLst>
                <a:tab pos="1341438" algn="l"/>
              </a:tabLst>
            </a:pPr>
            <a:r>
              <a:rPr lang="ar-DZ" sz="2400" b="0" spc="0" dirty="0">
                <a:solidFill>
                  <a:schemeClr val="tx1"/>
                </a:solidFill>
              </a:rPr>
              <a:t>القدرة على توفير الموارد المالية والتحكم في السيولة.</a:t>
            </a:r>
          </a:p>
          <a:p>
            <a:pPr marL="1243013" indent="-342900" algn="just">
              <a:buFontTx/>
              <a:buChar char="-"/>
              <a:tabLst>
                <a:tab pos="1341438" algn="l"/>
              </a:tabLst>
            </a:pPr>
            <a:r>
              <a:rPr lang="ar-DZ" sz="2400" b="0" spc="0" dirty="0">
                <a:solidFill>
                  <a:schemeClr val="tx1"/>
                </a:solidFill>
              </a:rPr>
              <a:t>جودة الحسابات المدينة من جانب القدرة على تحويلها لسيولة </a:t>
            </a:r>
          </a:p>
          <a:p>
            <a:pPr marL="1243013" indent="-342900" algn="just">
              <a:buFontTx/>
              <a:buChar char="-"/>
              <a:tabLst>
                <a:tab pos="1341438" algn="l"/>
              </a:tabLst>
            </a:pPr>
            <a:r>
              <a:rPr lang="ar-DZ" sz="2400" b="0" spc="0" dirty="0">
                <a:solidFill>
                  <a:schemeClr val="tx1"/>
                </a:solidFill>
              </a:rPr>
              <a:t>متانة علاقة المدير المالي بالمحيط المالي والاقتصادي</a:t>
            </a:r>
          </a:p>
          <a:p>
            <a:pPr marL="900113" algn="just">
              <a:tabLst>
                <a:tab pos="1341438" algn="l"/>
              </a:tabLst>
            </a:pPr>
            <a:r>
              <a:rPr lang="ar-DZ" sz="2400" b="0" spc="0" dirty="0">
                <a:solidFill>
                  <a:schemeClr val="tx1"/>
                </a:solidFill>
              </a:rPr>
              <a:t>من جهة أخرة تتجلى نقاط الضعف التي يمكن أن تواجه بها المؤسسة </a:t>
            </a:r>
            <a:r>
              <a:rPr lang="ar-DZ" sz="2400" b="0" spc="0" dirty="0" err="1">
                <a:solidFill>
                  <a:schemeClr val="tx1"/>
                </a:solidFill>
              </a:rPr>
              <a:t>كمايلي</a:t>
            </a:r>
            <a:r>
              <a:rPr lang="ar-DZ" sz="2400" b="0" spc="0" dirty="0">
                <a:solidFill>
                  <a:schemeClr val="tx1"/>
                </a:solidFill>
              </a:rPr>
              <a:t>: </a:t>
            </a:r>
            <a:endParaRPr lang="ar-SA" sz="2400" b="0" spc="0" dirty="0">
              <a:solidFill>
                <a:schemeClr val="tx1"/>
              </a:solidFill>
            </a:endParaRPr>
          </a:p>
          <a:p>
            <a:pPr marL="900113" algn="r">
              <a:tabLst>
                <a:tab pos="1341438" algn="l"/>
              </a:tabLst>
            </a:pPr>
            <a:endParaRPr lang="ar-SA" sz="3200" dirty="0">
              <a:solidFill>
                <a:schemeClr val="tx1"/>
              </a:solidFill>
            </a:endParaRPr>
          </a:p>
        </p:txBody>
      </p:sp>
      <p:sp>
        <p:nvSpPr>
          <p:cNvPr id="2" name="Title 1"/>
          <p:cNvSpPr>
            <a:spLocks noGrp="1"/>
          </p:cNvSpPr>
          <p:nvPr>
            <p:ph type="ctrTitle"/>
          </p:nvPr>
        </p:nvSpPr>
        <p:spPr>
          <a:xfrm>
            <a:off x="251520" y="332656"/>
            <a:ext cx="8460480" cy="1080120"/>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lang="ar-DZ" sz="3200" b="1" cap="all" dirty="0">
                <a:solidFill>
                  <a:prstClr val="black"/>
                </a:solidFill>
                <a:latin typeface="Georgia"/>
                <a:cs typeface="Times New Roman" panose="02020603050405020304" pitchFamily="18" charset="0"/>
              </a:rPr>
              <a:t>التحليل والتشخيص المالي</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endParaRPr lang="ar-SA" sz="3200" b="1" dirty="0"/>
          </a:p>
        </p:txBody>
      </p:sp>
      <p:sp>
        <p:nvSpPr>
          <p:cNvPr id="4" name="Date Placeholder 3"/>
          <p:cNvSpPr>
            <a:spLocks noGrp="1"/>
          </p:cNvSpPr>
          <p:nvPr>
            <p:ph type="dt" sz="half" idx="10"/>
          </p:nvPr>
        </p:nvSpPr>
        <p:spPr/>
        <p:txBody>
          <a:bodyPr/>
          <a:lstStyle/>
          <a:p>
            <a:fld id="{5D7DD39F-1C4F-4D03-9DE1-3CECCA3DE430}"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18</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extLst>
      <p:ext uri="{BB962C8B-B14F-4D97-AF65-F5344CB8AC3E}">
        <p14:creationId xmlns:p14="http://schemas.microsoft.com/office/powerpoint/2010/main" val="14496394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2000" y="1629000"/>
            <a:ext cx="8460000" cy="4500000"/>
          </a:xfrm>
          <a:ln/>
        </p:spPr>
        <p:style>
          <a:lnRef idx="2">
            <a:schemeClr val="dk1"/>
          </a:lnRef>
          <a:fillRef idx="1002">
            <a:schemeClr val="lt1"/>
          </a:fillRef>
          <a:effectRef idx="0">
            <a:schemeClr val="dk1"/>
          </a:effectRef>
          <a:fontRef idx="minor">
            <a:schemeClr val="dk1"/>
          </a:fontRef>
        </p:style>
        <p:txBody>
          <a:bodyPr anchor="t">
            <a:noAutofit/>
          </a:bodyPr>
          <a:lstStyle/>
          <a:p>
            <a:pPr marL="1243013" indent="-342900" algn="just">
              <a:buFontTx/>
              <a:buChar char="-"/>
              <a:tabLst>
                <a:tab pos="1341438" algn="l"/>
              </a:tabLst>
            </a:pPr>
            <a:r>
              <a:rPr lang="ar-DZ" sz="2400" b="0" spc="0" dirty="0">
                <a:solidFill>
                  <a:schemeClr val="tx1"/>
                </a:solidFill>
              </a:rPr>
              <a:t>ضعف التوازن المالي خاصة ما يتعلق بضعف الملاءة المالية</a:t>
            </a:r>
          </a:p>
          <a:p>
            <a:pPr marL="1243013" indent="-342900" algn="just">
              <a:buFontTx/>
              <a:buChar char="-"/>
              <a:tabLst>
                <a:tab pos="1341438" algn="l"/>
              </a:tabLst>
            </a:pPr>
            <a:r>
              <a:rPr lang="ar-DZ" sz="2400" b="0" spc="0" dirty="0">
                <a:solidFill>
                  <a:schemeClr val="tx1"/>
                </a:solidFill>
              </a:rPr>
              <a:t>انخفاض قدرة المؤسسة على تحويل الأصول إلى سيولة بالقدر الكافي وقت الحاجة.</a:t>
            </a:r>
          </a:p>
          <a:p>
            <a:pPr marL="1243013" indent="-342900" algn="just">
              <a:buFontTx/>
              <a:buChar char="-"/>
              <a:tabLst>
                <a:tab pos="1341438" algn="l"/>
              </a:tabLst>
            </a:pPr>
            <a:r>
              <a:rPr lang="ar-DZ" sz="2400" b="0" spc="0" dirty="0">
                <a:solidFill>
                  <a:schemeClr val="tx1"/>
                </a:solidFill>
              </a:rPr>
              <a:t>ضعف المردودية الاقتصادية والمالية</a:t>
            </a:r>
          </a:p>
          <a:p>
            <a:pPr marL="1243013" indent="-342900" algn="just">
              <a:buFontTx/>
              <a:buChar char="-"/>
              <a:tabLst>
                <a:tab pos="1341438" algn="l"/>
              </a:tabLst>
            </a:pPr>
            <a:r>
              <a:rPr lang="ar-DZ" sz="2400" b="0" spc="0" dirty="0">
                <a:solidFill>
                  <a:schemeClr val="tx1"/>
                </a:solidFill>
              </a:rPr>
              <a:t>عدم كفاية القدرة على التمويل الذاتي في تعزيز القدرات المالية للمؤسسة </a:t>
            </a:r>
          </a:p>
          <a:p>
            <a:pPr marL="1243013" indent="-342900" algn="just">
              <a:buFontTx/>
              <a:buChar char="-"/>
              <a:tabLst>
                <a:tab pos="1341438" algn="l"/>
              </a:tabLst>
            </a:pPr>
            <a:r>
              <a:rPr lang="ar-DZ" sz="2400" b="0" spc="0" dirty="0">
                <a:solidFill>
                  <a:schemeClr val="tx1"/>
                </a:solidFill>
              </a:rPr>
              <a:t> تدهور الهيكل المالي المرتبط بانخفاض مستوى الأموال الدائمة وبخاصة رؤوس الأموال الخاصة.</a:t>
            </a:r>
          </a:p>
          <a:p>
            <a:pPr marL="1243013" indent="-342900" algn="just">
              <a:buFontTx/>
              <a:buChar char="-"/>
              <a:tabLst>
                <a:tab pos="1341438" algn="l"/>
              </a:tabLst>
            </a:pPr>
            <a:r>
              <a:rPr lang="ar-DZ" sz="2400" b="0" spc="0" dirty="0">
                <a:solidFill>
                  <a:schemeClr val="tx1"/>
                </a:solidFill>
              </a:rPr>
              <a:t> عدم توافق زيادة الحاجة للاستثمار أو الاستغلال بما هو متاح من موارد بسبب صعوبة الحصول على الموارد من طرف الأطراف الخارجيين الناجم عن سوء سمعة المؤسسة اتجاههم.</a:t>
            </a:r>
            <a:endParaRPr lang="ar-SA" sz="2800" b="0" dirty="0">
              <a:solidFill>
                <a:schemeClr val="tx1"/>
              </a:solidFill>
            </a:endParaRPr>
          </a:p>
        </p:txBody>
      </p:sp>
      <p:sp>
        <p:nvSpPr>
          <p:cNvPr id="2" name="Title 1"/>
          <p:cNvSpPr>
            <a:spLocks noGrp="1"/>
          </p:cNvSpPr>
          <p:nvPr>
            <p:ph type="ctrTitle"/>
          </p:nvPr>
        </p:nvSpPr>
        <p:spPr>
          <a:xfrm>
            <a:off x="251520" y="332656"/>
            <a:ext cx="8460480" cy="1080120"/>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lang="ar-DZ" sz="3200" b="1" cap="all" dirty="0">
                <a:solidFill>
                  <a:prstClr val="black"/>
                </a:solidFill>
                <a:latin typeface="Georgia"/>
                <a:cs typeface="Times New Roman" panose="02020603050405020304" pitchFamily="18" charset="0"/>
              </a:rPr>
              <a:t>التحليل والتشخيص المالي</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endParaRPr lang="ar-SA" sz="3200" b="1" dirty="0"/>
          </a:p>
        </p:txBody>
      </p:sp>
      <p:sp>
        <p:nvSpPr>
          <p:cNvPr id="4" name="Date Placeholder 3"/>
          <p:cNvSpPr>
            <a:spLocks noGrp="1"/>
          </p:cNvSpPr>
          <p:nvPr>
            <p:ph type="dt" sz="half" idx="10"/>
          </p:nvPr>
        </p:nvSpPr>
        <p:spPr/>
        <p:txBody>
          <a:bodyPr/>
          <a:lstStyle/>
          <a:p>
            <a:fld id="{5D7DD39F-1C4F-4D03-9DE1-3CECCA3DE430}"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19</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extLst>
      <p:ext uri="{BB962C8B-B14F-4D97-AF65-F5344CB8AC3E}">
        <p14:creationId xmlns:p14="http://schemas.microsoft.com/office/powerpoint/2010/main" val="2032453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43608" y="2924944"/>
            <a:ext cx="6840760" cy="2592288"/>
          </a:xfrm>
          <a:scene3d>
            <a:camera prst="orthographicFront"/>
            <a:lightRig rig="threePt" dir="t"/>
          </a:scene3d>
          <a:sp3d>
            <a:bevelT prst="convex"/>
          </a:sp3d>
        </p:spPr>
        <p:style>
          <a:lnRef idx="3">
            <a:schemeClr val="lt1"/>
          </a:lnRef>
          <a:fillRef idx="1001">
            <a:schemeClr val="lt1"/>
          </a:fillRef>
          <a:effectRef idx="1">
            <a:schemeClr val="accent5"/>
          </a:effectRef>
          <a:fontRef idx="minor">
            <a:schemeClr val="lt1"/>
          </a:fontRef>
        </p:style>
        <p:txBody>
          <a:bodyPr anchor="ctr">
            <a:noAutofit/>
          </a:bodyPr>
          <a:lstStyle/>
          <a:p>
            <a:pPr algn="ctr"/>
            <a:r>
              <a:rPr lang="ar-SA" sz="3200" spc="0" dirty="0">
                <a:solidFill>
                  <a:schemeClr val="tx1"/>
                </a:solidFill>
              </a:rPr>
              <a:t>سنة ثالثة محاسبة </a:t>
            </a:r>
          </a:p>
          <a:p>
            <a:pPr algn="ctr"/>
            <a:r>
              <a:rPr lang="ar-SA" sz="2800" b="0" spc="0" dirty="0">
                <a:solidFill>
                  <a:schemeClr val="tx1"/>
                </a:solidFill>
              </a:rPr>
              <a:t>مقياس: التسيير المالي</a:t>
            </a:r>
          </a:p>
        </p:txBody>
      </p:sp>
      <p:sp>
        <p:nvSpPr>
          <p:cNvPr id="2" name="Title 1"/>
          <p:cNvSpPr>
            <a:spLocks noGrp="1"/>
          </p:cNvSpPr>
          <p:nvPr>
            <p:ph type="ctrTitle"/>
          </p:nvPr>
        </p:nvSpPr>
        <p:spPr>
          <a:xfrm>
            <a:off x="179512" y="188640"/>
            <a:ext cx="8712968" cy="1872208"/>
          </a:xfrm>
        </p:spPr>
        <p:style>
          <a:lnRef idx="2">
            <a:schemeClr val="accent5"/>
          </a:lnRef>
          <a:fillRef idx="1">
            <a:schemeClr val="lt1"/>
          </a:fillRef>
          <a:effectRef idx="0">
            <a:schemeClr val="accent5"/>
          </a:effectRef>
          <a:fontRef idx="minor">
            <a:schemeClr val="dk1"/>
          </a:fontRef>
        </p:style>
        <p:txBody>
          <a:bodyPr anchor="t">
            <a:normAutofit fontScale="90000"/>
            <a:scene3d>
              <a:camera prst="perspectiveRelaxed"/>
              <a:lightRig rig="threePt" dir="t"/>
            </a:scene3d>
          </a:bodyPr>
          <a:lstStyle/>
          <a:p>
            <a:r>
              <a:rPr lang="ar-SA" sz="3100" b="1" dirty="0">
                <a:solidFill>
                  <a:schemeClr val="tx1"/>
                </a:solidFill>
              </a:rPr>
              <a:t>الجمهورية الجزائرية الديمقراطية الشعبية</a:t>
            </a:r>
            <a:br>
              <a:rPr lang="ar-SA" sz="4400" b="1" dirty="0">
                <a:solidFill>
                  <a:schemeClr val="tx1"/>
                </a:solidFill>
              </a:rPr>
            </a:br>
            <a:r>
              <a:rPr lang="ar-SA" sz="2700" b="1" dirty="0">
                <a:solidFill>
                  <a:schemeClr val="tx1"/>
                </a:solidFill>
              </a:rPr>
              <a:t>وزارة التعليم العالي والبحث العلمي</a:t>
            </a:r>
            <a:br>
              <a:rPr lang="ar-SA" sz="2800" b="1" dirty="0">
                <a:solidFill>
                  <a:schemeClr val="tx1"/>
                </a:solidFill>
              </a:rPr>
            </a:br>
            <a:r>
              <a:rPr lang="ar-SA" sz="2400" b="1" dirty="0">
                <a:solidFill>
                  <a:schemeClr val="tx1"/>
                </a:solidFill>
              </a:rPr>
              <a:t>جامعة أم الواقي–العربي بن مهيدي</a:t>
            </a:r>
            <a:br>
              <a:rPr lang="ar-SA" sz="2000" b="1" dirty="0">
                <a:solidFill>
                  <a:schemeClr val="tx1"/>
                </a:solidFill>
              </a:rPr>
            </a:br>
            <a:r>
              <a:rPr lang="ar-SA" sz="2200" b="1" dirty="0">
                <a:solidFill>
                  <a:schemeClr val="tx1"/>
                </a:solidFill>
              </a:rPr>
              <a:t>كلية العلوم الاقتصادية والتجارة والتسيير</a:t>
            </a:r>
            <a:br>
              <a:rPr lang="ar-SA" sz="2000" b="1" dirty="0">
                <a:solidFill>
                  <a:schemeClr val="tx1"/>
                </a:solidFill>
              </a:rPr>
            </a:br>
            <a:r>
              <a:rPr lang="ar-SA" sz="2000" b="1" dirty="0">
                <a:solidFill>
                  <a:schemeClr val="tx1"/>
                </a:solidFill>
              </a:rPr>
              <a:t>قسم العلوم المالية والمحاسبة</a:t>
            </a:r>
            <a:br>
              <a:rPr lang="ar-SA" sz="2200" b="1" dirty="0"/>
            </a:br>
            <a:br>
              <a:rPr lang="ar-SA" sz="3100" b="1" dirty="0"/>
            </a:br>
            <a:br>
              <a:rPr lang="ar-SA" sz="3600" b="1" dirty="0"/>
            </a:br>
            <a:br>
              <a:rPr lang="ar-SA" sz="2000" dirty="0"/>
            </a:br>
            <a:br>
              <a:rPr lang="ar-SA" sz="3600" b="1" dirty="0"/>
            </a:br>
            <a:endParaRPr lang="ar-SA" sz="2000" dirty="0"/>
          </a:p>
        </p:txBody>
      </p:sp>
      <p:sp>
        <p:nvSpPr>
          <p:cNvPr id="4" name="Date Placeholder 3"/>
          <p:cNvSpPr>
            <a:spLocks noGrp="1"/>
          </p:cNvSpPr>
          <p:nvPr>
            <p:ph type="dt" sz="half" idx="10"/>
          </p:nvPr>
        </p:nvSpPr>
        <p:spPr/>
        <p:txBody>
          <a:bodyPr/>
          <a:lstStyle/>
          <a:p>
            <a:fld id="{10E9E216-AF25-480E-8E06-C19704298916}"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a:t>
            </a:fld>
            <a:endParaRPr lang="ar-SA"/>
          </a:p>
        </p:txBody>
      </p:sp>
      <p:sp>
        <p:nvSpPr>
          <p:cNvPr id="6" name="Footer Placeholder 5"/>
          <p:cNvSpPr>
            <a:spLocks noGrp="1"/>
          </p:cNvSpPr>
          <p:nvPr>
            <p:ph type="ftr" sz="quarter" idx="11"/>
          </p:nvPr>
        </p:nvSpPr>
        <p:spPr>
          <a:xfrm>
            <a:off x="304800" y="6410848"/>
            <a:ext cx="4195192"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2000" y="1629000"/>
            <a:ext cx="8460000" cy="4680000"/>
          </a:xfrm>
          <a:ln/>
        </p:spPr>
        <p:style>
          <a:lnRef idx="2">
            <a:schemeClr val="dk1"/>
          </a:lnRef>
          <a:fillRef idx="1002">
            <a:schemeClr val="lt1"/>
          </a:fillRef>
          <a:effectRef idx="0">
            <a:schemeClr val="dk1"/>
          </a:effectRef>
          <a:fontRef idx="minor">
            <a:schemeClr val="dk1"/>
          </a:fontRef>
        </p:style>
        <p:txBody>
          <a:bodyPr anchor="t">
            <a:noAutofit/>
          </a:bodyPr>
          <a:lstStyle/>
          <a:p>
            <a:pPr marL="900113" algn="just">
              <a:tabLst>
                <a:tab pos="1341438" algn="l"/>
              </a:tabLst>
            </a:pPr>
            <a:r>
              <a:rPr lang="ar-DZ" sz="2300" b="0" dirty="0">
                <a:solidFill>
                  <a:schemeClr val="tx1"/>
                </a:solidFill>
                <a:latin typeface="+mj-lt"/>
              </a:rPr>
              <a:t>إضافة لكل ما سبق، تكمن أهمية  التشخيص المالي، في ثلاث عناصر أخرى إضافية وهي :</a:t>
            </a:r>
          </a:p>
          <a:p>
            <a:pPr marL="1243013" indent="-342900" algn="just">
              <a:buFontTx/>
              <a:buChar char="-"/>
              <a:tabLst>
                <a:tab pos="1341438" algn="l"/>
              </a:tabLst>
            </a:pPr>
            <a:r>
              <a:rPr lang="ar-DZ" sz="2300" b="0" dirty="0">
                <a:solidFill>
                  <a:schemeClr val="tx1"/>
                </a:solidFill>
                <a:latin typeface="+mj-lt"/>
              </a:rPr>
              <a:t>إمكانية مواجهة المؤسسة لصعوبات مالية غير متوقعة تزيد من صعوبة وضعيتها القانونية نحو إجراء تعديلات أساسية ، كأن تتحول من مؤسسة ذات أسهم إلى مؤسسة ذات مسؤولية محدودة. ومنه يصبح لزاما التدخل لإنقاذ المؤسسة من خلال تحسين ملاءتها المالية. </a:t>
            </a:r>
          </a:p>
          <a:p>
            <a:pPr marL="1243013" indent="-342900" algn="just">
              <a:buFontTx/>
              <a:buChar char="-"/>
              <a:tabLst>
                <a:tab pos="1341438" algn="l"/>
              </a:tabLst>
            </a:pPr>
            <a:r>
              <a:rPr lang="ar-DZ" sz="2300" b="0" dirty="0">
                <a:solidFill>
                  <a:schemeClr val="tx1"/>
                </a:solidFill>
                <a:latin typeface="+mj-lt"/>
              </a:rPr>
              <a:t>تساعد عملية التشخيص المالي على تقييم ممتلكات المؤسسة وبالتالي تقدير قيمتها السوقية.</a:t>
            </a:r>
          </a:p>
          <a:p>
            <a:pPr marL="1243013" indent="-342900" algn="just">
              <a:buFontTx/>
              <a:buChar char="-"/>
              <a:tabLst>
                <a:tab pos="1341438" algn="l"/>
              </a:tabLst>
            </a:pPr>
            <a:r>
              <a:rPr lang="ar-DZ" sz="2300" b="0" dirty="0">
                <a:solidFill>
                  <a:schemeClr val="tx1"/>
                </a:solidFill>
                <a:latin typeface="+mj-lt"/>
              </a:rPr>
              <a:t>إن إدراج المؤسسة في البورصة يزيد من استخدام التقنيات الحديثة لتقييم أدائها المالي من خلال ما هو متاح من وسائل التشخيص المالي، التي تتولاها وكالات التنقيط.</a:t>
            </a:r>
            <a:endParaRPr lang="ar-SA" sz="2300" b="0" dirty="0">
              <a:solidFill>
                <a:schemeClr val="tx1"/>
              </a:solidFill>
              <a:latin typeface="+mj-lt"/>
            </a:endParaRPr>
          </a:p>
        </p:txBody>
      </p:sp>
      <p:sp>
        <p:nvSpPr>
          <p:cNvPr id="2" name="Title 1"/>
          <p:cNvSpPr>
            <a:spLocks noGrp="1"/>
          </p:cNvSpPr>
          <p:nvPr>
            <p:ph type="ctrTitle"/>
          </p:nvPr>
        </p:nvSpPr>
        <p:spPr>
          <a:xfrm>
            <a:off x="251520" y="332656"/>
            <a:ext cx="8460480" cy="1080120"/>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lang="ar-DZ" sz="3200" b="1" cap="all" dirty="0">
                <a:solidFill>
                  <a:prstClr val="black"/>
                </a:solidFill>
                <a:latin typeface="Georgia"/>
                <a:cs typeface="Times New Roman" panose="02020603050405020304" pitchFamily="18" charset="0"/>
              </a:rPr>
              <a:t>التحليل والتشخيص المالي</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endParaRPr lang="ar-SA" sz="3200" b="1" dirty="0"/>
          </a:p>
        </p:txBody>
      </p:sp>
      <p:sp>
        <p:nvSpPr>
          <p:cNvPr id="4" name="Date Placeholder 3"/>
          <p:cNvSpPr>
            <a:spLocks noGrp="1"/>
          </p:cNvSpPr>
          <p:nvPr>
            <p:ph type="dt" sz="half" idx="10"/>
          </p:nvPr>
        </p:nvSpPr>
        <p:spPr/>
        <p:txBody>
          <a:bodyPr/>
          <a:lstStyle/>
          <a:p>
            <a:fld id="{5D7DD39F-1C4F-4D03-9DE1-3CECCA3DE430}"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20</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extLst>
      <p:ext uri="{BB962C8B-B14F-4D97-AF65-F5344CB8AC3E}">
        <p14:creationId xmlns:p14="http://schemas.microsoft.com/office/powerpoint/2010/main" val="18588376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2000" y="1629000"/>
            <a:ext cx="8460000" cy="4500000"/>
          </a:xfrm>
          <a:ln/>
        </p:spPr>
        <p:style>
          <a:lnRef idx="2">
            <a:schemeClr val="dk1"/>
          </a:lnRef>
          <a:fillRef idx="1002">
            <a:schemeClr val="lt1"/>
          </a:fillRef>
          <a:effectRef idx="0">
            <a:schemeClr val="dk1"/>
          </a:effectRef>
          <a:fontRef idx="minor">
            <a:schemeClr val="dk1"/>
          </a:fontRef>
        </p:style>
        <p:txBody>
          <a:bodyPr anchor="t">
            <a:noAutofit/>
          </a:bodyPr>
          <a:lstStyle/>
          <a:p>
            <a:pPr marL="900113" algn="just">
              <a:tabLst>
                <a:tab pos="1341438" algn="l"/>
              </a:tabLst>
            </a:pPr>
            <a:r>
              <a:rPr lang="ar-DZ" sz="2400" b="0" spc="0" dirty="0">
                <a:solidFill>
                  <a:schemeClr val="tx1"/>
                </a:solidFill>
              </a:rPr>
              <a:t>الخطوات الترتيبية للتشخيص المالي</a:t>
            </a:r>
          </a:p>
          <a:p>
            <a:pPr marL="1243013" indent="-342900" algn="just">
              <a:buFontTx/>
              <a:buChar char="-"/>
              <a:tabLst>
                <a:tab pos="1341438" algn="l"/>
              </a:tabLst>
            </a:pPr>
            <a:r>
              <a:rPr lang="ar-DZ" sz="2400" b="0" spc="0" dirty="0">
                <a:solidFill>
                  <a:schemeClr val="tx1"/>
                </a:solidFill>
              </a:rPr>
              <a:t>الخطوة الألى: تحديد الأعراض بخصوص الأداءات المالية المقبولة وغير المقبولة.</a:t>
            </a:r>
          </a:p>
          <a:p>
            <a:pPr marL="1243013" indent="-342900" algn="just">
              <a:buFontTx/>
              <a:buChar char="-"/>
              <a:tabLst>
                <a:tab pos="1341438" algn="l"/>
              </a:tabLst>
            </a:pPr>
            <a:r>
              <a:rPr lang="ar-DZ" sz="2400" b="0" spc="0" dirty="0">
                <a:solidFill>
                  <a:schemeClr val="tx1"/>
                </a:solidFill>
              </a:rPr>
              <a:t> الخطوة الثانية: وضع الترتيبات اللازمة للبحث والتحري في الأسباب التي كانت وراء الوضعيات المالية غير المقبولة.</a:t>
            </a:r>
          </a:p>
          <a:p>
            <a:pPr marL="1243013" indent="-342900" algn="just">
              <a:buFontTx/>
              <a:buChar char="-"/>
              <a:tabLst>
                <a:tab pos="1341438" algn="l"/>
              </a:tabLst>
            </a:pPr>
            <a:r>
              <a:rPr lang="ar-DZ" sz="2400" b="0" spc="0" dirty="0">
                <a:solidFill>
                  <a:schemeClr val="tx1"/>
                </a:solidFill>
              </a:rPr>
              <a:t> التأكد من حقيقة الأداءات المالية غير المرضية من خلال مؤشرات معينة مثل مؤشرات الملاءة المالية، والمردودية ذات العلافة بالمشاريع الاستثمارية والمالية.</a:t>
            </a:r>
          </a:p>
          <a:p>
            <a:pPr marL="1243013" indent="-342900" algn="just">
              <a:buFontTx/>
              <a:buChar char="-"/>
              <a:tabLst>
                <a:tab pos="1341438" algn="l"/>
              </a:tabLst>
            </a:pPr>
            <a:r>
              <a:rPr lang="ar-DZ" sz="2400" b="0" spc="0" dirty="0">
                <a:solidFill>
                  <a:schemeClr val="tx1"/>
                </a:solidFill>
              </a:rPr>
              <a:t> تحديد الأهداف الجديدة نحو معالجة ما تم تشخيصه من أعراض سلبية ، مع مراعاة ظروف المؤسسة البيئية والاستراتيجيات المصممة ذات العلاقة المباشرة وغير المباشرة.</a:t>
            </a:r>
          </a:p>
        </p:txBody>
      </p:sp>
      <p:sp>
        <p:nvSpPr>
          <p:cNvPr id="2" name="Title 1"/>
          <p:cNvSpPr>
            <a:spLocks noGrp="1"/>
          </p:cNvSpPr>
          <p:nvPr>
            <p:ph type="ctrTitle"/>
          </p:nvPr>
        </p:nvSpPr>
        <p:spPr>
          <a:xfrm>
            <a:off x="251520" y="332656"/>
            <a:ext cx="8460480" cy="1080120"/>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lang="ar-DZ" sz="3200" b="1" cap="all" dirty="0">
                <a:solidFill>
                  <a:prstClr val="black"/>
                </a:solidFill>
                <a:latin typeface="Georgia"/>
                <a:cs typeface="Times New Roman" panose="02020603050405020304" pitchFamily="18" charset="0"/>
              </a:rPr>
              <a:t>التحليل والتشخيص المالي</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endParaRPr lang="ar-SA" sz="3200" b="1"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5D7DD39F-1C4F-4D03-9DE1-3CECCA3DE430}" type="datetime1">
              <a:rPr kumimoji="0" lang="fr-FR" sz="14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1" eaLnBrk="1" fontAlgn="auto" latinLnBrk="0" hangingPunct="1">
                <a:lnSpc>
                  <a:spcPct val="100000"/>
                </a:lnSpc>
                <a:spcBef>
                  <a:spcPts val="0"/>
                </a:spcBef>
                <a:spcAft>
                  <a:spcPts val="0"/>
                </a:spcAft>
                <a:buClrTx/>
                <a:buSzTx/>
                <a:buFontTx/>
                <a:buNone/>
                <a:tabLst/>
                <a:defRPr/>
              </a:pPr>
              <a:t>08/10/2024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21</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p:cNvSpPr>
            <a:spLocks noGrp="1"/>
          </p:cNvSpPr>
          <p:nvPr>
            <p:ph type="ftr" sz="quarter" idx="11"/>
          </p:nvPr>
        </p:nvSpPr>
        <p:spPr>
          <a:xfrm>
            <a:off x="304800" y="6410848"/>
            <a:ext cx="42672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محاسبة  : تسييرمالي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extLst>
      <p:ext uri="{BB962C8B-B14F-4D97-AF65-F5344CB8AC3E}">
        <p14:creationId xmlns:p14="http://schemas.microsoft.com/office/powerpoint/2010/main" val="40137765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628800"/>
            <a:ext cx="8712968" cy="4536504"/>
          </a:xfrm>
          <a:ln/>
        </p:spPr>
        <p:style>
          <a:lnRef idx="2">
            <a:schemeClr val="dk1"/>
          </a:lnRef>
          <a:fillRef idx="1002">
            <a:schemeClr val="lt1"/>
          </a:fillRef>
          <a:effectRef idx="0">
            <a:schemeClr val="dk1"/>
          </a:effectRef>
          <a:fontRef idx="minor">
            <a:schemeClr val="dk1"/>
          </a:fontRef>
        </p:style>
        <p:txBody>
          <a:bodyPr anchor="ctr">
            <a:noAutofit/>
          </a:bodyPr>
          <a:lstStyle/>
          <a:p>
            <a:pPr algn="just" rtl="0">
              <a:buFont typeface="Wingdings" pitchFamily="2" charset="2"/>
              <a:buChar char="q"/>
            </a:pPr>
            <a:r>
              <a:rPr lang="en-US" dirty="0">
                <a:solidFill>
                  <a:schemeClr val="tx1"/>
                </a:solidFill>
              </a:rPr>
              <a:t> </a:t>
            </a:r>
            <a:r>
              <a:rPr lang="en-US" b="0" dirty="0" err="1">
                <a:solidFill>
                  <a:schemeClr val="tx1"/>
                </a:solidFill>
                <a:latin typeface="Adobe Gurmukhi" pitchFamily="50" charset="0"/>
                <a:cs typeface="Adobe Gurmukhi" pitchFamily="50" charset="0"/>
              </a:rPr>
              <a:t>albouy,m</a:t>
            </a:r>
            <a:r>
              <a:rPr lang="en-US" b="0" dirty="0">
                <a:solidFill>
                  <a:schemeClr val="tx1"/>
                </a:solidFill>
                <a:latin typeface="Adobe Gurmukhi" pitchFamily="50" charset="0"/>
                <a:cs typeface="Adobe Gurmukhi" pitchFamily="50" charset="0"/>
              </a:rPr>
              <a:t>.</a:t>
            </a:r>
            <a:r>
              <a:rPr lang="en-US"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decisions financière et creation de </a:t>
            </a:r>
            <a:r>
              <a:rPr lang="en-US" u="sng" dirty="0" err="1">
                <a:solidFill>
                  <a:schemeClr val="tx1"/>
                </a:solidFill>
                <a:latin typeface="Adobe Gurmukhi" pitchFamily="50" charset="0"/>
                <a:cs typeface="Adobe Gurmukhi" pitchFamily="50" charset="0"/>
              </a:rPr>
              <a:t>valeur</a:t>
            </a: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economica</a:t>
            </a:r>
            <a:r>
              <a:rPr lang="en-US" b="0" dirty="0">
                <a:solidFill>
                  <a:schemeClr val="tx1"/>
                </a:solidFill>
                <a:latin typeface="Adobe Gurmukhi" pitchFamily="50" charset="0"/>
                <a:cs typeface="Adobe Gurmukhi" pitchFamily="50" charset="0"/>
              </a:rPr>
              <a:t>, Paris, 2003</a:t>
            </a:r>
            <a:r>
              <a:rPr lang="en-US" dirty="0">
                <a:solidFill>
                  <a:schemeClr val="tx1"/>
                </a:solidFill>
                <a:latin typeface="Adobe Gurmukhi" pitchFamily="50" charset="0"/>
                <a:cs typeface="Adobe Gurmukhi" pitchFamily="50" charset="0"/>
              </a:rPr>
              <a:t>.</a:t>
            </a:r>
          </a:p>
          <a:p>
            <a:pPr algn="just" rtl="0">
              <a:buFont typeface="Wingdings" pitchFamily="2" charset="2"/>
              <a:buChar char="q"/>
            </a:pP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brealey&amp;myers</a:t>
            </a:r>
            <a:r>
              <a:rPr lang="en-US" dirty="0">
                <a:solidFill>
                  <a:schemeClr val="tx1"/>
                </a:solidFill>
                <a:latin typeface="Adobe Gurmukhi" pitchFamily="50" charset="0"/>
                <a:cs typeface="Adobe Gurmukhi" pitchFamily="50" charset="0"/>
              </a:rPr>
              <a:t>.,</a:t>
            </a:r>
            <a:r>
              <a:rPr lang="en-US" u="sng" dirty="0" err="1">
                <a:solidFill>
                  <a:schemeClr val="tx1"/>
                </a:solidFill>
                <a:latin typeface="Adobe Gurmukhi" pitchFamily="50" charset="0"/>
                <a:cs typeface="Adobe Gurmukhi" pitchFamily="50" charset="0"/>
              </a:rPr>
              <a:t>Principes</a:t>
            </a:r>
            <a:r>
              <a:rPr lang="en-US" u="sng" dirty="0">
                <a:solidFill>
                  <a:schemeClr val="tx1"/>
                </a:solidFill>
                <a:latin typeface="Adobe Gurmukhi" pitchFamily="50" charset="0"/>
                <a:cs typeface="Adobe Gurmukhi" pitchFamily="50" charset="0"/>
              </a:rPr>
              <a:t> de gestion  financière</a:t>
            </a:r>
            <a:r>
              <a:rPr lang="en-US" b="0" u="sng"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Pearson education, </a:t>
            </a:r>
            <a:r>
              <a:rPr lang="en-US" b="0" dirty="0" err="1">
                <a:solidFill>
                  <a:schemeClr val="tx1"/>
                </a:solidFill>
                <a:latin typeface="Adobe Gurmukhi" pitchFamily="50" charset="0"/>
                <a:cs typeface="Adobe Gurmukhi" pitchFamily="50" charset="0"/>
              </a:rPr>
              <a:t>paris</a:t>
            </a:r>
            <a:r>
              <a:rPr lang="en-US" b="0" dirty="0">
                <a:solidFill>
                  <a:schemeClr val="tx1"/>
                </a:solidFill>
                <a:latin typeface="Adobe Gurmukhi" pitchFamily="50" charset="0"/>
                <a:cs typeface="Adobe Gurmukhi" pitchFamily="50" charset="0"/>
              </a:rPr>
              <a:t>,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brigham&amp;myers</a:t>
            </a:r>
            <a:r>
              <a:rPr lang="en-US"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Fundamentals of financial management</a:t>
            </a:r>
            <a:r>
              <a:rPr lang="en-US" b="0" dirty="0">
                <a:solidFill>
                  <a:schemeClr val="tx1"/>
                </a:solidFill>
                <a:latin typeface="Adobe Gurmukhi" pitchFamily="50" charset="0"/>
                <a:cs typeface="Adobe Gurmukhi" pitchFamily="50" charset="0"/>
              </a:rPr>
              <a:t>, 10</a:t>
            </a:r>
            <a:r>
              <a:rPr lang="en-US" b="0" baseline="30000" dirty="0">
                <a:solidFill>
                  <a:schemeClr val="tx1"/>
                </a:solidFill>
                <a:latin typeface="Adobe Gurmukhi" pitchFamily="50" charset="0"/>
                <a:cs typeface="Adobe Gurmukhi" pitchFamily="50" charset="0"/>
              </a:rPr>
              <a:t>th</a:t>
            </a:r>
            <a:r>
              <a:rPr lang="en-US" b="0" dirty="0">
                <a:solidFill>
                  <a:schemeClr val="tx1"/>
                </a:solidFill>
                <a:latin typeface="Adobe Gurmukhi" pitchFamily="50" charset="0"/>
                <a:cs typeface="Adobe Gurmukhi" pitchFamily="50" charset="0"/>
              </a:rPr>
              <a:t> edition, NY,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Stephane Griffiths, </a:t>
            </a:r>
            <a:r>
              <a:rPr lang="en-US" u="sng" dirty="0">
                <a:solidFill>
                  <a:schemeClr val="tx1"/>
                </a:solidFill>
                <a:latin typeface="Adobe Gurmukhi" pitchFamily="50" charset="0"/>
                <a:cs typeface="Adobe Gurmukhi" pitchFamily="50" charset="0"/>
              </a:rPr>
              <a:t>Gestion financière</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chihab</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eyrolles</a:t>
            </a:r>
            <a:r>
              <a:rPr lang="en-US" b="0" dirty="0">
                <a:solidFill>
                  <a:schemeClr val="tx1"/>
                </a:solidFill>
                <a:latin typeface="Adobe Gurmukhi" pitchFamily="50" charset="0"/>
                <a:cs typeface="Adobe Gurmukhi" pitchFamily="50" charset="0"/>
              </a:rPr>
              <a:t>, 1996</a:t>
            </a:r>
          </a:p>
          <a:p>
            <a:pPr algn="just" rtl="0">
              <a:buFont typeface="Wingdings" pitchFamily="2" charset="2"/>
              <a:buChar char="q"/>
            </a:pPr>
            <a:r>
              <a:rPr lang="en-US" b="0" dirty="0">
                <a:solidFill>
                  <a:schemeClr val="tx1"/>
                </a:solidFill>
                <a:latin typeface="Adobe Gurmukhi" pitchFamily="50" charset="0"/>
                <a:cs typeface="Adobe Gurmukhi" pitchFamily="50" charset="0"/>
              </a:rPr>
              <a:t> Stanley block, Geoffrey </a:t>
            </a:r>
            <a:r>
              <a:rPr lang="en-US" b="0" dirty="0" err="1">
                <a:solidFill>
                  <a:schemeClr val="tx1"/>
                </a:solidFill>
                <a:latin typeface="Adobe Gurmukhi" pitchFamily="50" charset="0"/>
                <a:cs typeface="Adobe Gurmukhi" pitchFamily="50" charset="0"/>
              </a:rPr>
              <a:t>hirt</a:t>
            </a:r>
            <a:r>
              <a:rPr lang="en-US" b="0" dirty="0">
                <a:solidFill>
                  <a:schemeClr val="tx1"/>
                </a:solidFill>
                <a:latin typeface="Adobe Gurmukhi" pitchFamily="50" charset="0"/>
                <a:cs typeface="Adobe Gurmukhi" pitchFamily="50" charset="0"/>
              </a:rPr>
              <a:t>, and </a:t>
            </a:r>
            <a:r>
              <a:rPr lang="en-US" b="0" dirty="0" err="1">
                <a:solidFill>
                  <a:schemeClr val="tx1"/>
                </a:solidFill>
                <a:latin typeface="Adobe Gurmukhi" pitchFamily="50" charset="0"/>
                <a:cs typeface="Adobe Gurmukhi" pitchFamily="50" charset="0"/>
              </a:rPr>
              <a:t>bartley</a:t>
            </a:r>
            <a:r>
              <a:rPr lang="en-US" b="0" dirty="0">
                <a:solidFill>
                  <a:schemeClr val="tx1"/>
                </a:solidFill>
                <a:latin typeface="Adobe Gurmukhi" pitchFamily="50" charset="0"/>
                <a:cs typeface="Adobe Gurmukhi" pitchFamily="50" charset="0"/>
              </a:rPr>
              <a:t> Danielsen, </a:t>
            </a:r>
            <a:r>
              <a:rPr lang="en-US" u="sng" dirty="0">
                <a:solidFill>
                  <a:schemeClr val="tx1"/>
                </a:solidFill>
                <a:latin typeface="Adobe Gurmukhi" pitchFamily="50" charset="0"/>
                <a:cs typeface="Adobe Gurmukhi" pitchFamily="50" charset="0"/>
              </a:rPr>
              <a:t>foundation of financial management</a:t>
            </a:r>
            <a:r>
              <a:rPr lang="en-US" b="0" dirty="0">
                <a:solidFill>
                  <a:schemeClr val="tx1"/>
                </a:solidFill>
                <a:latin typeface="Adobe Gurmukhi" pitchFamily="50" charset="0"/>
                <a:cs typeface="Adobe Gurmukhi" pitchFamily="50" charset="0"/>
              </a:rPr>
              <a:t>, 20ed., </a:t>
            </a:r>
            <a:r>
              <a:rPr lang="en-US" b="0" dirty="0" err="1">
                <a:solidFill>
                  <a:schemeClr val="tx1"/>
                </a:solidFill>
                <a:latin typeface="Adobe Gurmukhi" pitchFamily="50" charset="0"/>
                <a:cs typeface="Adobe Gurmukhi" pitchFamily="50" charset="0"/>
              </a:rPr>
              <a:t>mcgraw-hill</a:t>
            </a:r>
            <a:r>
              <a:rPr lang="en-US" b="0" dirty="0">
                <a:solidFill>
                  <a:schemeClr val="tx1"/>
                </a:solidFill>
                <a:latin typeface="Adobe Gurmukhi" pitchFamily="50" charset="0"/>
                <a:cs typeface="Adobe Gurmukhi" pitchFamily="50" charset="0"/>
              </a:rPr>
              <a:t> Irwin, 2010.</a:t>
            </a:r>
          </a:p>
          <a:p>
            <a:pPr algn="just">
              <a:buFont typeface="Wingdings" pitchFamily="2" charset="2"/>
              <a:buChar char="q"/>
            </a:pPr>
            <a:r>
              <a:rPr lang="ar-SA" sz="2000" b="0" dirty="0">
                <a:solidFill>
                  <a:schemeClr val="tx1"/>
                </a:solidFill>
                <a:latin typeface="Adobe Gurmukhi" pitchFamily="50" charset="0"/>
              </a:rPr>
              <a:t> </a:t>
            </a:r>
            <a:r>
              <a:rPr lang="ar-SA" sz="1800" spc="0" dirty="0">
                <a:solidFill>
                  <a:schemeClr val="tx1"/>
                </a:solidFill>
                <a:latin typeface="Adobe Gurmukhi" pitchFamily="50" charset="0"/>
              </a:rPr>
              <a:t>مفلح محمد عقل ، </a:t>
            </a:r>
            <a:r>
              <a:rPr lang="ar-SA" sz="1800" u="sng" spc="0" dirty="0">
                <a:solidFill>
                  <a:schemeClr val="tx1"/>
                </a:solidFill>
                <a:latin typeface="Adobe Gurmukhi" pitchFamily="50" charset="0"/>
              </a:rPr>
              <a:t>مقدمة في الإدارة المالية</a:t>
            </a:r>
            <a:r>
              <a:rPr lang="ar-SA" sz="1800" spc="0" dirty="0">
                <a:solidFill>
                  <a:schemeClr val="tx1"/>
                </a:solidFill>
                <a:latin typeface="Adobe Gurmukhi" pitchFamily="50" charset="0"/>
              </a:rPr>
              <a:t>، مكتبة المجتمع العربي للنشر والتوزيع، عمان، ط1، 2009.</a:t>
            </a:r>
          </a:p>
          <a:p>
            <a:pPr algn="just">
              <a:buFont typeface="Wingdings" pitchFamily="2" charset="2"/>
              <a:buChar char="q"/>
            </a:pPr>
            <a:r>
              <a:rPr lang="ar-SA" sz="1800" spc="0" dirty="0">
                <a:solidFill>
                  <a:schemeClr val="tx1"/>
                </a:solidFill>
                <a:latin typeface="Adobe Gurmukhi" pitchFamily="50" charset="0"/>
              </a:rPr>
              <a:t> دريد كامل آل الشيب، </a:t>
            </a:r>
            <a:r>
              <a:rPr lang="ar-SA" sz="1800" u="sng" spc="0" dirty="0">
                <a:solidFill>
                  <a:schemeClr val="tx1"/>
                </a:solidFill>
                <a:latin typeface="Adobe Gurmukhi" pitchFamily="50" charset="0"/>
              </a:rPr>
              <a:t>مقدمة في الإدارة المالية المعاصرة</a:t>
            </a:r>
            <a:r>
              <a:rPr lang="ar-SA" sz="1800" spc="0" dirty="0">
                <a:solidFill>
                  <a:schemeClr val="tx1"/>
                </a:solidFill>
                <a:latin typeface="Adobe Gurmukhi" pitchFamily="50" charset="0"/>
              </a:rPr>
              <a:t>، دار المسيرة، ط2، عمان، 2007.</a:t>
            </a:r>
            <a:endParaRPr lang="ar-DZ" sz="1800" spc="0" dirty="0">
              <a:solidFill>
                <a:schemeClr val="tx1"/>
              </a:solidFill>
              <a:latin typeface="Adobe Gurmukhi" pitchFamily="50" charset="0"/>
            </a:endParaRPr>
          </a:p>
          <a:p>
            <a:pPr algn="just">
              <a:buFont typeface="Wingdings" pitchFamily="2" charset="2"/>
              <a:buChar char="q"/>
            </a:pPr>
            <a:r>
              <a:rPr lang="ar-DZ" sz="1800" spc="0" dirty="0">
                <a:solidFill>
                  <a:schemeClr val="tx1"/>
                </a:solidFill>
                <a:latin typeface="Adobe Gurmukhi" pitchFamily="50" charset="0"/>
              </a:rPr>
              <a:t> عبدالقادر محمد عبدالله، وخالد عبدالعزيز السهلاوي، </a:t>
            </a:r>
            <a:r>
              <a:rPr lang="ar-DZ" sz="1800" u="sng" spc="0" dirty="0">
                <a:solidFill>
                  <a:schemeClr val="tx1"/>
                </a:solidFill>
                <a:latin typeface="Adobe Gurmukhi" pitchFamily="50" charset="0"/>
              </a:rPr>
              <a:t>أساسيات الإدارة المالية</a:t>
            </a:r>
            <a:r>
              <a:rPr lang="ar-DZ" sz="1800" spc="0" dirty="0">
                <a:solidFill>
                  <a:schemeClr val="tx1"/>
                </a:solidFill>
                <a:latin typeface="Adobe Gurmukhi" pitchFamily="50" charset="0"/>
              </a:rPr>
              <a:t>، مطابع السروات، ط 3 ، المملكة العربية السعودية، 2011 .</a:t>
            </a:r>
          </a:p>
          <a:p>
            <a:pPr algn="just">
              <a:buFont typeface="Wingdings" pitchFamily="2" charset="2"/>
              <a:buChar char="q"/>
            </a:pPr>
            <a:r>
              <a:rPr lang="ar-DZ" sz="1800" spc="0" dirty="0">
                <a:solidFill>
                  <a:schemeClr val="tx1"/>
                </a:solidFill>
                <a:latin typeface="Adobe Gurmukhi" pitchFamily="50" charset="0"/>
              </a:rPr>
              <a:t> الجريدة الرسمية للجمهورية الجزائرية، </a:t>
            </a:r>
            <a:r>
              <a:rPr lang="ar-DZ" sz="1800" u="sng" spc="0" dirty="0">
                <a:solidFill>
                  <a:schemeClr val="tx1"/>
                </a:solidFill>
                <a:latin typeface="Adobe Gurmukhi" pitchFamily="50" charset="0"/>
              </a:rPr>
              <a:t>النظام المحاسبي المالي (</a:t>
            </a:r>
            <a:r>
              <a:rPr lang="en-US" sz="1800" u="sng" spc="0" dirty="0" err="1">
                <a:solidFill>
                  <a:schemeClr val="tx1"/>
                </a:solidFill>
                <a:latin typeface="Adobe Gurmukhi" pitchFamily="50" charset="0"/>
              </a:rPr>
              <a:t>scf</a:t>
            </a:r>
            <a:r>
              <a:rPr lang="ar-DZ" sz="1800" u="sng" spc="0" dirty="0">
                <a:solidFill>
                  <a:schemeClr val="tx1"/>
                </a:solidFill>
                <a:latin typeface="Adobe Gurmukhi" pitchFamily="50" charset="0"/>
              </a:rPr>
              <a:t>) </a:t>
            </a:r>
            <a:r>
              <a:rPr lang="ar-DZ" sz="1800" spc="0" dirty="0">
                <a:solidFill>
                  <a:schemeClr val="tx1"/>
                </a:solidFill>
                <a:latin typeface="Adobe Gurmukhi" pitchFamily="50" charset="0"/>
              </a:rPr>
              <a:t>، العدد 19 ، الصادر 25 مارس 2009 .</a:t>
            </a:r>
          </a:p>
          <a:p>
            <a:pPr algn="just">
              <a:buFont typeface="Wingdings" pitchFamily="2" charset="2"/>
              <a:buChar char="q"/>
            </a:pPr>
            <a:endParaRPr lang="ar-SA" sz="2400" spc="0" dirty="0">
              <a:solidFill>
                <a:schemeClr val="tx1"/>
              </a:solidFill>
            </a:endParaRPr>
          </a:p>
        </p:txBody>
      </p:sp>
      <p:sp>
        <p:nvSpPr>
          <p:cNvPr id="2" name="Title 1"/>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4400" b="1" dirty="0">
                <a:solidFill>
                  <a:schemeClr val="tx1"/>
                </a:solidFill>
              </a:rPr>
              <a:t>مراجع المقرر</a:t>
            </a:r>
            <a:endParaRPr lang="ar-SA" sz="4000" b="1" dirty="0"/>
          </a:p>
        </p:txBody>
      </p:sp>
      <p:sp>
        <p:nvSpPr>
          <p:cNvPr id="4" name="Date Placeholder 3"/>
          <p:cNvSpPr>
            <a:spLocks noGrp="1"/>
          </p:cNvSpPr>
          <p:nvPr>
            <p:ph type="dt" sz="half" idx="10"/>
          </p:nvPr>
        </p:nvSpPr>
        <p:spPr/>
        <p:txBody>
          <a:bodyPr/>
          <a:lstStyle/>
          <a:p>
            <a:fld id="{66ED0B00-F8A0-4C71-BFBC-2AD5A1D7FE7C}"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22</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692696"/>
            <a:ext cx="8496944" cy="5544616"/>
          </a:xfrm>
          <a:solidFill>
            <a:schemeClr val="accent2">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357188">
              <a:tabLst>
                <a:tab pos="1431925" algn="l"/>
              </a:tabLst>
            </a:pPr>
            <a:r>
              <a:rPr lang="ar-SA" sz="3200" dirty="0"/>
              <a:t>	 </a:t>
            </a:r>
          </a:p>
          <a:p>
            <a:endParaRPr lang="ar-SA" sz="4000" dirty="0"/>
          </a:p>
          <a:p>
            <a:endParaRPr lang="ar-SA" sz="4000" dirty="0"/>
          </a:p>
          <a:p>
            <a:r>
              <a:rPr lang="ar-SA" sz="4000" dirty="0">
                <a:solidFill>
                  <a:srgbClr val="FF0000"/>
                </a:solidFill>
              </a:rPr>
              <a:t>شكرا لكم على حسن المتابعة</a:t>
            </a:r>
          </a:p>
        </p:txBody>
      </p:sp>
      <p:sp>
        <p:nvSpPr>
          <p:cNvPr id="3" name="Date Placeholder 2"/>
          <p:cNvSpPr>
            <a:spLocks noGrp="1"/>
          </p:cNvSpPr>
          <p:nvPr>
            <p:ph type="dt" sz="half" idx="10"/>
          </p:nvPr>
        </p:nvSpPr>
        <p:spPr/>
        <p:txBody>
          <a:bodyPr/>
          <a:lstStyle/>
          <a:p>
            <a:fld id="{BE535BAD-BA9D-40BB-BE27-C52427071B05}" type="datetime1">
              <a:rPr lang="fr-FR" smtClean="0"/>
              <a:t>08/10/2024</a:t>
            </a:fld>
            <a:endParaRPr lang="ar-SA"/>
          </a:p>
        </p:txBody>
      </p:sp>
      <p:sp>
        <p:nvSpPr>
          <p:cNvPr id="4" name="Slide Number Placeholder 3"/>
          <p:cNvSpPr>
            <a:spLocks noGrp="1"/>
          </p:cNvSpPr>
          <p:nvPr>
            <p:ph type="sldNum" sz="quarter" idx="12"/>
          </p:nvPr>
        </p:nvSpPr>
        <p:spPr/>
        <p:txBody>
          <a:bodyPr/>
          <a:lstStyle/>
          <a:p>
            <a:fld id="{520A17BE-F3C5-43D9-8B6B-FF47DB5F0742}" type="slidenum">
              <a:rPr lang="ar-SA" smtClean="0"/>
              <a:pPr/>
              <a:t>23</a:t>
            </a:fld>
            <a:endParaRPr lang="ar-SA"/>
          </a:p>
        </p:txBody>
      </p:sp>
      <p:sp>
        <p:nvSpPr>
          <p:cNvPr id="5" name="Footer Placeholder 4"/>
          <p:cNvSpPr>
            <a:spLocks noGrp="1"/>
          </p:cNvSpPr>
          <p:nvPr>
            <p:ph type="ftr" sz="quarter" idx="11"/>
          </p:nvPr>
        </p:nvSpPr>
        <p:spPr/>
        <p:txBody>
          <a:bodyPr/>
          <a:lstStyle/>
          <a:p>
            <a:r>
              <a:rPr lang="ar-SA"/>
              <a:t>سنة 3  محاسبة  : تسييرمالي                       أ. د بوداح عبدالجليل</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780928"/>
            <a:ext cx="8712968" cy="3528392"/>
          </a:xfrm>
          <a:ln/>
        </p:spPr>
        <p:style>
          <a:lnRef idx="2">
            <a:schemeClr val="dk1"/>
          </a:lnRef>
          <a:fillRef idx="1002">
            <a:schemeClr val="lt1"/>
          </a:fillRef>
          <a:effectRef idx="0">
            <a:schemeClr val="dk1"/>
          </a:effectRef>
          <a:fontRef idx="minor">
            <a:schemeClr val="dk1"/>
          </a:fontRef>
        </p:style>
        <p:txBody>
          <a:bodyPr anchor="ctr">
            <a:noAutofit/>
          </a:bodyPr>
          <a:lstStyle/>
          <a:p>
            <a:pPr algn="r"/>
            <a:r>
              <a:rPr lang="ar-DZ" sz="2800" spc="0" dirty="0">
                <a:solidFill>
                  <a:schemeClr val="tx1"/>
                </a:solidFill>
              </a:rPr>
              <a:t> </a:t>
            </a:r>
            <a:r>
              <a:rPr lang="en-GB" sz="2800" spc="0" dirty="0">
                <a:solidFill>
                  <a:schemeClr val="tx1"/>
                </a:solidFill>
              </a:rPr>
              <a:t>I</a:t>
            </a:r>
            <a:r>
              <a:rPr lang="ar-DZ" sz="2800" spc="0" dirty="0">
                <a:solidFill>
                  <a:schemeClr val="tx1"/>
                </a:solidFill>
              </a:rPr>
              <a:t> - </a:t>
            </a:r>
            <a:r>
              <a:rPr lang="ar-SA" sz="2800" spc="0" dirty="0">
                <a:solidFill>
                  <a:schemeClr val="tx1"/>
                </a:solidFill>
              </a:rPr>
              <a:t>مدخل حول أهمية التسيير المالي.</a:t>
            </a:r>
          </a:p>
          <a:p>
            <a:pPr marL="900113" algn="r">
              <a:buFont typeface="Wingdings" pitchFamily="2" charset="2"/>
              <a:buChar char="Ø"/>
              <a:tabLst>
                <a:tab pos="1254125" algn="l"/>
              </a:tabLst>
            </a:pPr>
            <a:r>
              <a:rPr lang="ar-SA" sz="2800" spc="0" dirty="0">
                <a:solidFill>
                  <a:schemeClr val="tx1"/>
                </a:solidFill>
              </a:rPr>
              <a:t>	 </a:t>
            </a:r>
            <a:r>
              <a:rPr lang="ar-SA" sz="2800" b="0" spc="0" dirty="0">
                <a:solidFill>
                  <a:schemeClr val="tx1"/>
                </a:solidFill>
              </a:rPr>
              <a:t>مفهوم وأهداف ووظائف وقرارات التسيير المالي</a:t>
            </a:r>
          </a:p>
          <a:p>
            <a:pPr marL="900113" algn="r">
              <a:buFont typeface="Wingdings" pitchFamily="2" charset="2"/>
              <a:buChar char="Ø"/>
              <a:tabLst>
                <a:tab pos="1341438" algn="l"/>
              </a:tabLst>
            </a:pPr>
            <a:r>
              <a:rPr lang="ar-SA" sz="2800" b="0" spc="0" dirty="0">
                <a:solidFill>
                  <a:schemeClr val="tx1"/>
                </a:solidFill>
              </a:rPr>
              <a:t> الدورة المالية للمؤسسة</a:t>
            </a:r>
          </a:p>
          <a:p>
            <a:pPr marL="900113" algn="r">
              <a:buFont typeface="Wingdings" pitchFamily="2" charset="2"/>
              <a:buChar char="Ø"/>
              <a:tabLst>
                <a:tab pos="1341438" algn="l"/>
              </a:tabLst>
            </a:pPr>
            <a:r>
              <a:rPr lang="ar-SA" sz="2800" b="0" spc="0" dirty="0">
                <a:solidFill>
                  <a:schemeClr val="tx1"/>
                </a:solidFill>
              </a:rPr>
              <a:t> الهيكل المالي للمؤسسة</a:t>
            </a:r>
          </a:p>
          <a:p>
            <a:pPr marL="900113" algn="r">
              <a:buFont typeface="Wingdings" pitchFamily="2" charset="2"/>
              <a:buChar char="Ø"/>
              <a:tabLst>
                <a:tab pos="1341438" algn="l"/>
              </a:tabLst>
            </a:pPr>
            <a:r>
              <a:rPr lang="ar-SA" sz="2800" b="0" spc="0" dirty="0">
                <a:solidFill>
                  <a:schemeClr val="tx1"/>
                </a:solidFill>
              </a:rPr>
              <a:t> دور السوق المالي في تمويل المؤسسة</a:t>
            </a:r>
          </a:p>
          <a:p>
            <a:pPr algn="r"/>
            <a:endParaRPr lang="ar-SA" sz="3200" dirty="0">
              <a:solidFill>
                <a:schemeClr val="tx1"/>
              </a:solidFill>
            </a:endParaRPr>
          </a:p>
        </p:txBody>
      </p:sp>
      <p:sp>
        <p:nvSpPr>
          <p:cNvPr id="2" name="Title 1"/>
          <p:cNvSpPr>
            <a:spLocks noGrp="1"/>
          </p:cNvSpPr>
          <p:nvPr>
            <p:ph type="ctrTitle"/>
          </p:nvPr>
        </p:nvSpPr>
        <p:spPr>
          <a:xfrm>
            <a:off x="251520" y="332655"/>
            <a:ext cx="8568952" cy="1726641"/>
          </a:xfrm>
          <a:ln/>
        </p:spPr>
        <p:style>
          <a:lnRef idx="1">
            <a:schemeClr val="accent3"/>
          </a:lnRef>
          <a:fillRef idx="2">
            <a:schemeClr val="accent3"/>
          </a:fillRef>
          <a:effectRef idx="1">
            <a:schemeClr val="accent3"/>
          </a:effectRef>
          <a:fontRef idx="minor">
            <a:schemeClr val="dk1"/>
          </a:fontRef>
        </p:style>
        <p:txBody>
          <a:bodyPr anchor="ctr">
            <a:normAutofit fontScale="90000"/>
          </a:bodyPr>
          <a:lstStyle/>
          <a:p>
            <a:r>
              <a:rPr lang="ar-DZ" sz="4400" b="1" dirty="0">
                <a:solidFill>
                  <a:schemeClr val="tx1"/>
                </a:solidFill>
              </a:rPr>
              <a:t>الفصل الأول :</a:t>
            </a:r>
            <a:br>
              <a:rPr lang="ar-DZ" sz="4400" b="1" dirty="0">
                <a:solidFill>
                  <a:schemeClr val="tx1"/>
                </a:solidFill>
              </a:rPr>
            </a:br>
            <a:r>
              <a:rPr lang="ar-DZ" sz="3600" b="1" dirty="0">
                <a:solidFill>
                  <a:schemeClr val="tx1"/>
                </a:solidFill>
              </a:rPr>
              <a:t>مدخل مفاهيمي للتسيير المالي، التحليل المالي والتشخيص المالي </a:t>
            </a:r>
            <a:endParaRPr lang="ar-SA" sz="4000" b="1" dirty="0">
              <a:solidFill>
                <a:schemeClr val="tx1"/>
              </a:solidFill>
            </a:endParaRPr>
          </a:p>
        </p:txBody>
      </p:sp>
      <p:sp>
        <p:nvSpPr>
          <p:cNvPr id="4" name="Date Placeholder 3"/>
          <p:cNvSpPr>
            <a:spLocks noGrp="1"/>
          </p:cNvSpPr>
          <p:nvPr>
            <p:ph type="dt" sz="half" idx="10"/>
          </p:nvPr>
        </p:nvSpPr>
        <p:spPr/>
        <p:txBody>
          <a:bodyPr/>
          <a:lstStyle/>
          <a:p>
            <a:fld id="{71954473-9B0C-468B-9E90-BB3FEA89AE71}"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3</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916832"/>
            <a:ext cx="8712968" cy="4392488"/>
          </a:xfrm>
          <a:ln/>
        </p:spPr>
        <p:style>
          <a:lnRef idx="2">
            <a:schemeClr val="dk1"/>
          </a:lnRef>
          <a:fillRef idx="1002">
            <a:schemeClr val="lt1"/>
          </a:fillRef>
          <a:effectRef idx="0">
            <a:schemeClr val="dk1"/>
          </a:effectRef>
          <a:fontRef idx="minor">
            <a:schemeClr val="dk1"/>
          </a:fontRef>
        </p:style>
        <p:txBody>
          <a:bodyPr anchor="t">
            <a:noAutofit/>
          </a:bodyPr>
          <a:lstStyle/>
          <a:p>
            <a:pPr marL="265113" indent="457200" algn="r">
              <a:buFont typeface="Wingdings" pitchFamily="2" charset="2"/>
              <a:buChar char="Ø"/>
              <a:tabLst>
                <a:tab pos="1254125" algn="l"/>
              </a:tabLst>
            </a:pPr>
            <a:r>
              <a:rPr lang="ar-SA" sz="2000" dirty="0">
                <a:solidFill>
                  <a:schemeClr val="tx1"/>
                </a:solidFill>
              </a:rPr>
              <a:t>	 </a:t>
            </a:r>
            <a:r>
              <a:rPr lang="ar-SA" sz="2800" dirty="0">
                <a:solidFill>
                  <a:schemeClr val="tx1"/>
                </a:solidFill>
              </a:rPr>
              <a:t>مفهوم وأهداف ووظائف وقرارات التسيير المالي</a:t>
            </a:r>
            <a:endParaRPr lang="ar-SA" sz="2400" dirty="0">
              <a:solidFill>
                <a:schemeClr val="tx1"/>
              </a:solidFill>
            </a:endParaRPr>
          </a:p>
          <a:p>
            <a:pPr marL="265113" lvl="2" indent="457200" algn="r">
              <a:buFont typeface="Wingdings" pitchFamily="2" charset="2"/>
              <a:buChar char="q"/>
              <a:tabLst>
                <a:tab pos="1254125" algn="l"/>
              </a:tabLst>
            </a:pPr>
            <a:r>
              <a:rPr lang="ar-SA" sz="2800" dirty="0">
                <a:solidFill>
                  <a:schemeClr val="tx1"/>
                </a:solidFill>
              </a:rPr>
              <a:t> </a:t>
            </a:r>
            <a:r>
              <a:rPr lang="ar-SA" sz="2800" b="1" dirty="0">
                <a:solidFill>
                  <a:schemeClr val="tx1"/>
                </a:solidFill>
              </a:rPr>
              <a:t>مفهوم التسيير المالي</a:t>
            </a:r>
            <a:endParaRPr lang="ar-SA" sz="2400" b="1" dirty="0">
              <a:solidFill>
                <a:schemeClr val="tx1"/>
              </a:solidFill>
            </a:endParaRPr>
          </a:p>
          <a:p>
            <a:pPr marL="265113" lvl="2" indent="457200" algn="just">
              <a:buFont typeface="Wingdings" pitchFamily="2" charset="2"/>
              <a:buChar char="ü"/>
              <a:tabLst>
                <a:tab pos="987425" algn="l"/>
                <a:tab pos="1254125" algn="l"/>
                <a:tab pos="1887538" algn="l"/>
                <a:tab pos="1976438" algn="l"/>
              </a:tabLst>
            </a:pPr>
            <a:r>
              <a:rPr lang="ar-SA" sz="2400" dirty="0">
                <a:solidFill>
                  <a:schemeClr val="tx1"/>
                </a:solidFill>
              </a:rPr>
              <a:t> </a:t>
            </a:r>
            <a:r>
              <a:rPr lang="ar-SA" sz="2400" b="1" dirty="0">
                <a:solidFill>
                  <a:schemeClr val="tx1"/>
                </a:solidFill>
              </a:rPr>
              <a:t>المقاربة التقليدية : </a:t>
            </a:r>
            <a:r>
              <a:rPr lang="ar-SA" sz="2400" dirty="0">
                <a:solidFill>
                  <a:schemeClr val="tx1"/>
                </a:solidFill>
              </a:rPr>
              <a:t>ينظر إلى الوظيفة المالية ، </a:t>
            </a:r>
            <a:r>
              <a:rPr lang="ar-SA" sz="2400" b="1" dirty="0">
                <a:solidFill>
                  <a:schemeClr val="tx1"/>
                </a:solidFill>
              </a:rPr>
              <a:t>أولا</a:t>
            </a:r>
            <a:r>
              <a:rPr lang="ar-SA" sz="2400" dirty="0">
                <a:solidFill>
                  <a:schemeClr val="tx1"/>
                </a:solidFill>
              </a:rPr>
              <a:t> من وجهة نظر المستثمر الخارجي بدلا من وجهة نظر متخذ القرارات المالية بداخل المنشأة. بمعنى آخر، أنه يتم معالجة القضايا المالية للشركة من وجهة نظر المستثمر الخارجي بدلا من وجهة نظر المدير المالي. </a:t>
            </a:r>
            <a:r>
              <a:rPr lang="ar-SA" sz="2400" b="1" dirty="0">
                <a:solidFill>
                  <a:schemeClr val="tx1"/>
                </a:solidFill>
              </a:rPr>
              <a:t>ثانيا</a:t>
            </a:r>
            <a:r>
              <a:rPr lang="ar-SA" sz="2400" dirty="0">
                <a:solidFill>
                  <a:schemeClr val="tx1"/>
                </a:solidFill>
              </a:rPr>
              <a:t>، إعطاء اهتمام أكثر لتمويل شركات المساهمة مقارنة بمشاكل التمويل لشركات مشروعات أخرى. </a:t>
            </a:r>
            <a:r>
              <a:rPr lang="ar-SA" sz="2400" b="1" dirty="0">
                <a:solidFill>
                  <a:schemeClr val="tx1"/>
                </a:solidFill>
              </a:rPr>
              <a:t>ثالثا</a:t>
            </a:r>
            <a:r>
              <a:rPr lang="ar-SA" sz="2400" dirty="0">
                <a:solidFill>
                  <a:schemeClr val="tx1"/>
                </a:solidFill>
              </a:rPr>
              <a:t>، الاهتمام بقضايا الاستحواذ والاندماج ورسملة رأس المال وإعادة التنظيم وذلك على حساب مشاكل التمويل اليومية ذات العلاقة بالنمو الطبيعي للشركة. أخيرا، وليس آخرا، اهتمام الشركة في ظل المقاربة التقليدية بمسائل التمويل طويل الأجل بدلا من التمويل قصيرالأجل وخاصة في ما يتعلق برأس المال العامل.</a:t>
            </a:r>
          </a:p>
          <a:p>
            <a:pPr marL="265113" lvl="2" indent="457200" algn="r">
              <a:tabLst>
                <a:tab pos="1254125" algn="l"/>
              </a:tabLst>
            </a:pPr>
            <a:endParaRPr lang="ar-SA" sz="2400" dirty="0">
              <a:solidFill>
                <a:schemeClr val="tx1"/>
              </a:solidFill>
            </a:endParaRPr>
          </a:p>
          <a:p>
            <a:pPr marL="265113" lvl="2" indent="457200" algn="r">
              <a:tabLst>
                <a:tab pos="1254125" algn="l"/>
              </a:tabLst>
            </a:pPr>
            <a:endParaRPr lang="ar-SA" sz="24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pPr marL="0" marR="0" lvl="0" indent="0" defTabSz="914400" rtl="1" eaLnBrk="1" fontAlgn="auto" latinLnBrk="0" hangingPunct="1">
              <a:lnSpc>
                <a:spcPct val="100000"/>
              </a:lnSpc>
              <a:spcBef>
                <a:spcPct val="20000"/>
              </a:spcBef>
              <a:spcAft>
                <a:spcPts val="0"/>
              </a:spcAft>
              <a:buClr>
                <a:srgbClr val="D16349"/>
              </a:buClr>
              <a:buSzPct val="85000"/>
              <a:buFont typeface="Wingdings 2"/>
              <a:buNone/>
              <a:tabLst/>
              <a:defRPr/>
            </a:pPr>
            <a:r>
              <a:rPr kumimoji="0" lang="en-GB" sz="3600" b="1" i="0" u="none" strike="noStrike" kern="1200" cap="all" spc="0" normalizeH="0" baseline="0" noProof="0" dirty="0">
                <a:ln>
                  <a:noFill/>
                </a:ln>
                <a:solidFill>
                  <a:prstClr val="black"/>
                </a:solidFill>
                <a:effectLst/>
                <a:uLnTx/>
                <a:uFillTx/>
                <a:latin typeface="Georgia"/>
                <a:ea typeface="+mn-ea"/>
                <a:cs typeface="+mn-cs"/>
              </a:rPr>
              <a:t>I</a:t>
            </a:r>
            <a:r>
              <a:rPr kumimoji="0" lang="ar-DZ" sz="3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kumimoji="0" lang="ar-SA" sz="3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مدخل حول أهمية التسيير المالي.</a:t>
            </a:r>
          </a:p>
        </p:txBody>
      </p:sp>
      <p:sp>
        <p:nvSpPr>
          <p:cNvPr id="4" name="Date Placeholder 3"/>
          <p:cNvSpPr>
            <a:spLocks noGrp="1"/>
          </p:cNvSpPr>
          <p:nvPr>
            <p:ph type="dt" sz="half" idx="10"/>
          </p:nvPr>
        </p:nvSpPr>
        <p:spPr/>
        <p:txBody>
          <a:bodyPr/>
          <a:lstStyle/>
          <a:p>
            <a:fld id="{65C3E289-B336-4AAD-B0E4-0A21C7D1D6E2}"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4</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r">
              <a:buFont typeface="Wingdings" pitchFamily="2" charset="2"/>
              <a:buChar char="Ø"/>
              <a:tabLst>
                <a:tab pos="1254125" algn="l"/>
              </a:tabLst>
            </a:pPr>
            <a:r>
              <a:rPr lang="ar-SA" sz="2000" dirty="0">
                <a:solidFill>
                  <a:schemeClr val="tx1"/>
                </a:solidFill>
              </a:rPr>
              <a:t>	 </a:t>
            </a:r>
            <a:r>
              <a:rPr lang="ar-SA" sz="2800" dirty="0">
                <a:solidFill>
                  <a:schemeClr val="tx1"/>
                </a:solidFill>
              </a:rPr>
              <a:t>مفهوم وأهداف ووظائف وقرارات التسيير المالي</a:t>
            </a:r>
            <a:endParaRPr lang="ar-SA" sz="2400" dirty="0">
              <a:solidFill>
                <a:schemeClr val="tx1"/>
              </a:solidFill>
            </a:endParaRPr>
          </a:p>
          <a:p>
            <a:pPr marL="176213" lvl="2" algn="r">
              <a:buFont typeface="Wingdings" pitchFamily="2" charset="2"/>
              <a:buChar char="q"/>
              <a:tabLst>
                <a:tab pos="1254125" algn="l"/>
              </a:tabLst>
            </a:pPr>
            <a:r>
              <a:rPr lang="ar-SA" sz="2800" dirty="0">
                <a:solidFill>
                  <a:schemeClr val="tx1"/>
                </a:solidFill>
              </a:rPr>
              <a:t> </a:t>
            </a:r>
            <a:r>
              <a:rPr lang="ar-SA" sz="2800" b="1" dirty="0">
                <a:solidFill>
                  <a:schemeClr val="tx1"/>
                </a:solidFill>
              </a:rPr>
              <a:t>مفهوم التسيير المالي</a:t>
            </a:r>
            <a:endParaRPr lang="ar-SA" sz="2400" b="1" dirty="0">
              <a:solidFill>
                <a:schemeClr val="tx1"/>
              </a:solidFill>
            </a:endParaRPr>
          </a:p>
          <a:p>
            <a:pPr marL="176213" lvl="2" algn="just">
              <a:buFont typeface="Wingdings" pitchFamily="2" charset="2"/>
              <a:buChar char="ü"/>
              <a:tabLst>
                <a:tab pos="1254125" algn="l"/>
                <a:tab pos="1695450" algn="l"/>
                <a:tab pos="1887538" algn="l"/>
                <a:tab pos="1976438" algn="l"/>
              </a:tabLst>
            </a:pPr>
            <a:r>
              <a:rPr lang="ar-SA" sz="2400" dirty="0">
                <a:solidFill>
                  <a:schemeClr val="tx1"/>
                </a:solidFill>
              </a:rPr>
              <a:t> </a:t>
            </a:r>
            <a:r>
              <a:rPr lang="ar-SA" sz="2400" b="1" dirty="0">
                <a:solidFill>
                  <a:schemeClr val="tx1"/>
                </a:solidFill>
              </a:rPr>
              <a:t>المقاربة الحديثة: </a:t>
            </a:r>
            <a:r>
              <a:rPr lang="ar-SA" sz="2400" dirty="0">
                <a:solidFill>
                  <a:schemeClr val="tx1"/>
                </a:solidFill>
              </a:rPr>
              <a:t>تعتمد المقاربة الحديثة على دراسة الإدارة المالية التي تنطلق من الإجابة على الأسئلة : - </a:t>
            </a:r>
            <a:r>
              <a:rPr lang="ar-SA" sz="2400" b="1" dirty="0">
                <a:solidFill>
                  <a:schemeClr val="tx1"/>
                </a:solidFill>
              </a:rPr>
              <a:t>كيف يمكن </a:t>
            </a:r>
            <a:r>
              <a:rPr lang="ar-SA" sz="2400" dirty="0">
                <a:solidFill>
                  <a:schemeClr val="tx1"/>
                </a:solidFill>
              </a:rPr>
              <a:t>الحصول على الأموال من مصادر مختلفة واستخدامها في مجالات الإنفاق الاستثمارية وغيرها بشكل سليم ؟ - </a:t>
            </a:r>
            <a:r>
              <a:rPr lang="ar-SA" sz="2400" b="1" dirty="0">
                <a:solidFill>
                  <a:schemeClr val="tx1"/>
                </a:solidFill>
              </a:rPr>
              <a:t>هل ينبغي </a:t>
            </a:r>
            <a:r>
              <a:rPr lang="ar-SA" sz="2400" dirty="0">
                <a:solidFill>
                  <a:schemeClr val="tx1"/>
                </a:solidFill>
              </a:rPr>
              <a:t>للمنشأةأ ن توجه الأموال نحو أغراض معينة دون أخرى؟ - </a:t>
            </a:r>
            <a:r>
              <a:rPr lang="ar-SA" sz="2400" b="1" dirty="0">
                <a:solidFill>
                  <a:schemeClr val="tx1"/>
                </a:solidFill>
              </a:rPr>
              <a:t>هل العوائد </a:t>
            </a:r>
            <a:r>
              <a:rPr lang="ar-SA" sz="2400" dirty="0">
                <a:solidFill>
                  <a:schemeClr val="tx1"/>
                </a:solidFill>
              </a:rPr>
              <a:t>(المردود) تقابل المعايير المالية للأداء؟ - كيف تتحدد هذه المعايير ، </a:t>
            </a:r>
            <a:r>
              <a:rPr lang="ar-SA" sz="2400" b="1" dirty="0">
                <a:solidFill>
                  <a:schemeClr val="tx1"/>
                </a:solidFill>
              </a:rPr>
              <a:t>وماهي تكلفة </a:t>
            </a:r>
            <a:r>
              <a:rPr lang="ar-SA" sz="2400" dirty="0">
                <a:solidFill>
                  <a:schemeClr val="tx1"/>
                </a:solidFill>
              </a:rPr>
              <a:t>الأموال للمنشأة؟ - </a:t>
            </a:r>
            <a:r>
              <a:rPr lang="ar-SA" sz="2400" b="1" dirty="0">
                <a:solidFill>
                  <a:schemeClr val="tx1"/>
                </a:solidFill>
              </a:rPr>
              <a:t>كيف تتغير </a:t>
            </a:r>
            <a:r>
              <a:rPr lang="ar-SA" sz="2400" dirty="0">
                <a:solidFill>
                  <a:schemeClr val="tx1"/>
                </a:solidFill>
              </a:rPr>
              <a:t>تكلفة الأموال باختلاف خليط التمويل المستخدم ؟ </a:t>
            </a:r>
          </a:p>
          <a:p>
            <a:pPr marL="176213" lvl="2" algn="just">
              <a:tabLst>
                <a:tab pos="1254125" algn="l"/>
                <a:tab pos="1695450" algn="l"/>
                <a:tab pos="1887538" algn="l"/>
                <a:tab pos="1976438" algn="l"/>
              </a:tabLst>
            </a:pPr>
            <a:r>
              <a:rPr lang="ar-SA" sz="2400" dirty="0">
                <a:solidFill>
                  <a:schemeClr val="tx1"/>
                </a:solidFill>
              </a:rPr>
              <a:t>كما يمكن طرح أسئلة أخرى للتعبير عن مفهوم الإدارة المالية وعلاقتها بنشاط المنشأة وذلك كمايلي: - </a:t>
            </a:r>
            <a:r>
              <a:rPr lang="ar-SA" sz="2400" b="1" dirty="0">
                <a:solidFill>
                  <a:schemeClr val="tx1"/>
                </a:solidFill>
              </a:rPr>
              <a:t>ماهو الحجم</a:t>
            </a:r>
            <a:r>
              <a:rPr lang="ar-SA" sz="2400" dirty="0">
                <a:solidFill>
                  <a:schemeClr val="tx1"/>
                </a:solidFill>
              </a:rPr>
              <a:t> الذي ينبغي أن تكون عليه المنشأة، </a:t>
            </a:r>
            <a:r>
              <a:rPr lang="ar-SA" sz="2400" b="1" dirty="0">
                <a:solidFill>
                  <a:schemeClr val="tx1"/>
                </a:solidFill>
              </a:rPr>
              <a:t>وماهي السرعة </a:t>
            </a:r>
            <a:r>
              <a:rPr lang="ar-SA" sz="2400" dirty="0">
                <a:solidFill>
                  <a:schemeClr val="tx1"/>
                </a:solidFill>
              </a:rPr>
              <a:t>التي ينبغي أن تنمو بها؟ - </a:t>
            </a:r>
            <a:r>
              <a:rPr lang="ar-SA" sz="2400" b="1" dirty="0">
                <a:solidFill>
                  <a:schemeClr val="tx1"/>
                </a:solidFill>
              </a:rPr>
              <a:t>في أي شكل </a:t>
            </a:r>
            <a:r>
              <a:rPr lang="ar-SA" sz="2400" dirty="0">
                <a:solidFill>
                  <a:schemeClr val="tx1"/>
                </a:solidFill>
              </a:rPr>
              <a:t>يجب أن تحتفظ بأصولها ؟ </a:t>
            </a:r>
            <a:r>
              <a:rPr lang="ar-SA" sz="2400" b="1" dirty="0">
                <a:solidFill>
                  <a:schemeClr val="tx1"/>
                </a:solidFill>
              </a:rPr>
              <a:t>- كيف يمكن </a:t>
            </a:r>
            <a:r>
              <a:rPr lang="ar-SA" sz="2400" dirty="0">
                <a:solidFill>
                  <a:schemeClr val="tx1"/>
                </a:solidFill>
              </a:rPr>
              <a:t>أن يكون هيكل خصومها (الهيكل المالي).</a:t>
            </a:r>
          </a:p>
          <a:p>
            <a:pPr marL="176213" lvl="2" algn="r">
              <a:tabLst>
                <a:tab pos="1254125" algn="l"/>
                <a:tab pos="1695450" algn="l"/>
                <a:tab pos="1887538" algn="l"/>
                <a:tab pos="1976438" algn="l"/>
              </a:tabLst>
            </a:pPr>
            <a:endParaRPr lang="ar-SA" sz="2400" dirty="0">
              <a:solidFill>
                <a:schemeClr val="tx1"/>
              </a:solidFill>
            </a:endParaRPr>
          </a:p>
          <a:p>
            <a:pPr marL="176213" lvl="2" algn="r">
              <a:tabLst>
                <a:tab pos="1254125" algn="l"/>
              </a:tabLst>
            </a:pPr>
            <a:endParaRPr lang="ar-SA" sz="2400" dirty="0">
              <a:solidFill>
                <a:schemeClr val="tx1"/>
              </a:solidFill>
            </a:endParaRPr>
          </a:p>
          <a:p>
            <a:pPr marL="176213" lvl="2" algn="r">
              <a:tabLst>
                <a:tab pos="1254125" algn="l"/>
              </a:tabLst>
            </a:pPr>
            <a:endParaRPr lang="ar-SA" sz="2400" dirty="0">
              <a:solidFill>
                <a:schemeClr val="tx1"/>
              </a:solidFill>
            </a:endParaRPr>
          </a:p>
        </p:txBody>
      </p:sp>
      <p:sp>
        <p:nvSpPr>
          <p:cNvPr id="2" name="Title 1"/>
          <p:cNvSpPr>
            <a:spLocks noGrp="1"/>
          </p:cNvSpPr>
          <p:nvPr>
            <p:ph type="ctrTitle"/>
          </p:nvPr>
        </p:nvSpPr>
        <p:spPr>
          <a:xfrm>
            <a:off x="251520" y="332656"/>
            <a:ext cx="8568952" cy="1152128"/>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مدخل حول أهمية التسيير المالي.</a:t>
            </a:r>
            <a:endParaRPr lang="ar-SA" sz="3200" b="1" dirty="0"/>
          </a:p>
        </p:txBody>
      </p:sp>
      <p:sp>
        <p:nvSpPr>
          <p:cNvPr id="4" name="Date Placeholder 3"/>
          <p:cNvSpPr>
            <a:spLocks noGrp="1"/>
          </p:cNvSpPr>
          <p:nvPr>
            <p:ph type="dt" sz="half" idx="10"/>
          </p:nvPr>
        </p:nvSpPr>
        <p:spPr/>
        <p:txBody>
          <a:bodyPr/>
          <a:lstStyle/>
          <a:p>
            <a:fld id="{2154CA7D-B2B2-4DF1-9028-4E6EE9251818}"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5</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752528"/>
          </a:xfrm>
          <a:ln/>
        </p:spPr>
        <p:style>
          <a:lnRef idx="2">
            <a:schemeClr val="dk1"/>
          </a:lnRef>
          <a:fillRef idx="1002">
            <a:schemeClr val="lt1"/>
          </a:fillRef>
          <a:effectRef idx="0">
            <a:schemeClr val="dk1"/>
          </a:effectRef>
          <a:fontRef idx="minor">
            <a:schemeClr val="dk1"/>
          </a:fontRef>
        </p:style>
        <p:txBody>
          <a:bodyPr anchor="t">
            <a:noAutofit/>
          </a:bodyPr>
          <a:lstStyle/>
          <a:p>
            <a:pPr marL="176213" algn="r">
              <a:buFont typeface="Wingdings" pitchFamily="2" charset="2"/>
              <a:buChar char="Ø"/>
              <a:tabLst>
                <a:tab pos="1254125" algn="l"/>
              </a:tabLst>
            </a:pPr>
            <a:r>
              <a:rPr lang="ar-SA" sz="2000" dirty="0">
                <a:solidFill>
                  <a:schemeClr val="tx1"/>
                </a:solidFill>
              </a:rPr>
              <a:t>	 </a:t>
            </a:r>
            <a:r>
              <a:rPr lang="ar-SA" sz="2800" dirty="0">
                <a:solidFill>
                  <a:schemeClr val="tx1"/>
                </a:solidFill>
              </a:rPr>
              <a:t>مفهوم وأهداف ووظائف وقرارات التسيير المالي</a:t>
            </a:r>
            <a:endParaRPr lang="ar-SA" sz="2400" dirty="0">
              <a:solidFill>
                <a:schemeClr val="tx1"/>
              </a:solidFill>
            </a:endParaRPr>
          </a:p>
          <a:p>
            <a:pPr marL="176213" lvl="2" algn="r">
              <a:buFont typeface="Wingdings" pitchFamily="2" charset="2"/>
              <a:buChar char="q"/>
              <a:tabLst>
                <a:tab pos="1254125" algn="l"/>
              </a:tabLst>
            </a:pPr>
            <a:r>
              <a:rPr lang="ar-SA" sz="2800" dirty="0">
                <a:solidFill>
                  <a:schemeClr val="tx1"/>
                </a:solidFill>
              </a:rPr>
              <a:t> </a:t>
            </a:r>
            <a:r>
              <a:rPr lang="ar-SA" sz="2800" b="1" dirty="0">
                <a:solidFill>
                  <a:schemeClr val="tx1"/>
                </a:solidFill>
              </a:rPr>
              <a:t>مفهوم التسيير المالي</a:t>
            </a:r>
            <a:endParaRPr lang="ar-SA" sz="2400" b="1" dirty="0">
              <a:solidFill>
                <a:schemeClr val="tx1"/>
              </a:solidFill>
            </a:endParaRPr>
          </a:p>
          <a:p>
            <a:pPr marL="176213" lvl="2" algn="just">
              <a:buFont typeface="Wingdings" pitchFamily="2" charset="2"/>
              <a:buChar char="ü"/>
              <a:tabLst>
                <a:tab pos="1254125" algn="l"/>
                <a:tab pos="1695450" algn="l"/>
                <a:tab pos="1887538" algn="l"/>
                <a:tab pos="1976438" algn="l"/>
              </a:tabLst>
            </a:pPr>
            <a:r>
              <a:rPr lang="ar-SA" sz="2400" dirty="0">
                <a:solidFill>
                  <a:schemeClr val="tx1"/>
                </a:solidFill>
              </a:rPr>
              <a:t> </a:t>
            </a:r>
            <a:r>
              <a:rPr lang="ar-SA" sz="2400" b="1" dirty="0">
                <a:solidFill>
                  <a:schemeClr val="tx1"/>
                </a:solidFill>
              </a:rPr>
              <a:t>المقاربة الحديثة: (تابع) </a:t>
            </a:r>
            <a:r>
              <a:rPr lang="ar-SA" sz="2400" dirty="0">
                <a:solidFill>
                  <a:schemeClr val="tx1"/>
                </a:solidFill>
              </a:rPr>
              <a:t>وهناك ثلاث متطلبات من الضروري تحققها لأجل الوصول إلى مستوى إدارة مالية سليمة وفق هذه المقاربة : </a:t>
            </a:r>
            <a:r>
              <a:rPr lang="ar-SA" sz="2400" b="1" dirty="0">
                <a:solidFill>
                  <a:schemeClr val="tx1"/>
                </a:solidFill>
              </a:rPr>
              <a:t>أولا:</a:t>
            </a:r>
            <a:r>
              <a:rPr lang="ar-SA" sz="2400" dirty="0">
                <a:solidFill>
                  <a:schemeClr val="tx1"/>
                </a:solidFill>
              </a:rPr>
              <a:t> </a:t>
            </a:r>
            <a:r>
              <a:rPr lang="ar-SA" sz="2400" b="1" dirty="0">
                <a:solidFill>
                  <a:schemeClr val="tx1"/>
                </a:solidFill>
              </a:rPr>
              <a:t>تحديد هدف واضح </a:t>
            </a:r>
            <a:r>
              <a:rPr lang="ar-SA" sz="2400" dirty="0">
                <a:solidFill>
                  <a:schemeClr val="tx1"/>
                </a:solidFill>
              </a:rPr>
              <a:t>، سواء بالنسبة لشركات القطاع العمومي، أو منشآت القطاع الخاص، يتمحور حول زيادة </a:t>
            </a:r>
            <a:r>
              <a:rPr lang="ar-SA" sz="2400" b="1" dirty="0">
                <a:solidFill>
                  <a:schemeClr val="tx1"/>
                </a:solidFill>
              </a:rPr>
              <a:t>قيمة المنشأة</a:t>
            </a:r>
            <a:r>
              <a:rPr lang="ar-SA" sz="2400" dirty="0">
                <a:solidFill>
                  <a:schemeClr val="tx1"/>
                </a:solidFill>
              </a:rPr>
              <a:t>، باعتبارها الوسيلة الأحسن للتعبير عن كفاءة استخدام الموارد المتاحة لدى المنشأة. </a:t>
            </a:r>
            <a:r>
              <a:rPr lang="ar-SA" sz="2400" b="1" dirty="0">
                <a:solidFill>
                  <a:schemeClr val="tx1"/>
                </a:solidFill>
              </a:rPr>
              <a:t>ثانيا: </a:t>
            </a:r>
            <a:r>
              <a:rPr lang="ar-SA" sz="2400" dirty="0">
                <a:solidFill>
                  <a:schemeClr val="tx1"/>
                </a:solidFill>
              </a:rPr>
              <a:t>وضع أسس تنظيمية </a:t>
            </a:r>
            <a:r>
              <a:rPr lang="ar-SA" sz="2400" b="1" dirty="0">
                <a:solidFill>
                  <a:schemeClr val="tx1"/>
                </a:solidFill>
              </a:rPr>
              <a:t>لتوجيه الأموال </a:t>
            </a:r>
            <a:r>
              <a:rPr lang="ar-SA" sz="2400" dirty="0">
                <a:solidFill>
                  <a:schemeClr val="tx1"/>
                </a:solidFill>
              </a:rPr>
              <a:t>مابين أهداف الاستثمار والأهداف التشغيلية. ثالثا: تشكيل </a:t>
            </a:r>
            <a:r>
              <a:rPr lang="ar-SA" sz="2400" b="1" dirty="0">
                <a:solidFill>
                  <a:schemeClr val="tx1"/>
                </a:solidFill>
              </a:rPr>
              <a:t>هيكل مالي </a:t>
            </a:r>
            <a:r>
              <a:rPr lang="ar-SA" sz="2400" dirty="0">
                <a:solidFill>
                  <a:schemeClr val="tx1"/>
                </a:solidFill>
              </a:rPr>
              <a:t>يعبر عن المزيج الأمثل للأموال المتاحة للاستخدام. </a:t>
            </a:r>
          </a:p>
          <a:p>
            <a:pPr marL="176213" lvl="2" algn="r">
              <a:tabLst>
                <a:tab pos="1254125" algn="l"/>
                <a:tab pos="1695450" algn="l"/>
                <a:tab pos="1887538" algn="l"/>
                <a:tab pos="1976438" algn="l"/>
              </a:tabLst>
            </a:pPr>
            <a:endParaRPr lang="ar-SA" sz="2400" dirty="0">
              <a:solidFill>
                <a:schemeClr val="tx1"/>
              </a:solidFill>
            </a:endParaRPr>
          </a:p>
          <a:p>
            <a:pPr marL="176213" lvl="2" algn="r">
              <a:tabLst>
                <a:tab pos="1254125" algn="l"/>
              </a:tabLst>
            </a:pPr>
            <a:endParaRPr lang="ar-SA" sz="2400" dirty="0">
              <a:solidFill>
                <a:schemeClr val="tx1"/>
              </a:solidFill>
            </a:endParaRPr>
          </a:p>
          <a:p>
            <a:pPr marL="176213" lvl="2" algn="r">
              <a:tabLst>
                <a:tab pos="1254125" algn="l"/>
              </a:tabLst>
            </a:pPr>
            <a:endParaRPr lang="ar-SA" sz="2400" dirty="0">
              <a:solidFill>
                <a:schemeClr val="tx1"/>
              </a:solidFill>
            </a:endParaRPr>
          </a:p>
        </p:txBody>
      </p:sp>
      <p:sp>
        <p:nvSpPr>
          <p:cNvPr id="2" name="Title 1"/>
          <p:cNvSpPr>
            <a:spLocks noGrp="1"/>
          </p:cNvSpPr>
          <p:nvPr>
            <p:ph type="ctrTitle"/>
          </p:nvPr>
        </p:nvSpPr>
        <p:spPr>
          <a:xfrm>
            <a:off x="251520" y="332656"/>
            <a:ext cx="8568952" cy="1080120"/>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مدخل حول أهمية التسيير المالي.</a:t>
            </a:r>
            <a:endParaRPr lang="ar-SA" sz="3200" b="1" dirty="0"/>
          </a:p>
        </p:txBody>
      </p:sp>
      <p:sp>
        <p:nvSpPr>
          <p:cNvPr id="4" name="Date Placeholder 3"/>
          <p:cNvSpPr>
            <a:spLocks noGrp="1"/>
          </p:cNvSpPr>
          <p:nvPr>
            <p:ph type="dt" sz="half" idx="10"/>
          </p:nvPr>
        </p:nvSpPr>
        <p:spPr/>
        <p:txBody>
          <a:bodyPr/>
          <a:lstStyle/>
          <a:p>
            <a:fld id="{8331C22B-BAD2-4121-8A9D-646483DA8FFB}"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6</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628800"/>
            <a:ext cx="8712968" cy="4680520"/>
          </a:xfrm>
          <a:ln/>
        </p:spPr>
        <p:style>
          <a:lnRef idx="2">
            <a:schemeClr val="dk1"/>
          </a:lnRef>
          <a:fillRef idx="1002">
            <a:schemeClr val="lt1"/>
          </a:fillRef>
          <a:effectRef idx="0">
            <a:schemeClr val="dk1"/>
          </a:effectRef>
          <a:fontRef idx="minor">
            <a:schemeClr val="dk1"/>
          </a:fontRef>
        </p:style>
        <p:txBody>
          <a:bodyPr anchor="t">
            <a:noAutofit/>
          </a:bodyPr>
          <a:lstStyle/>
          <a:p>
            <a:pPr marL="176213" algn="r">
              <a:buFont typeface="Wingdings" pitchFamily="2" charset="2"/>
              <a:buChar char="Ø"/>
              <a:tabLst>
                <a:tab pos="1254125" algn="l"/>
              </a:tabLst>
            </a:pPr>
            <a:r>
              <a:rPr lang="ar-SA" sz="2000" dirty="0">
                <a:solidFill>
                  <a:schemeClr val="tx1"/>
                </a:solidFill>
              </a:rPr>
              <a:t>	 </a:t>
            </a:r>
            <a:r>
              <a:rPr lang="ar-SA" sz="2800" dirty="0">
                <a:solidFill>
                  <a:schemeClr val="tx1"/>
                </a:solidFill>
              </a:rPr>
              <a:t>مفهوم وأهداف ووظائف وقرارات التسيير المالي</a:t>
            </a:r>
            <a:endParaRPr lang="ar-SA" sz="2400" dirty="0">
              <a:solidFill>
                <a:schemeClr val="tx1"/>
              </a:solidFill>
            </a:endParaRPr>
          </a:p>
          <a:p>
            <a:pPr marL="176213" lvl="2" algn="r">
              <a:buFont typeface="Wingdings" pitchFamily="2" charset="2"/>
              <a:buChar char="q"/>
              <a:tabLst>
                <a:tab pos="1254125" algn="l"/>
              </a:tabLst>
            </a:pPr>
            <a:r>
              <a:rPr lang="ar-SA" sz="2800" dirty="0">
                <a:solidFill>
                  <a:schemeClr val="tx1"/>
                </a:solidFill>
              </a:rPr>
              <a:t> </a:t>
            </a:r>
            <a:r>
              <a:rPr lang="ar-SA" sz="2800" b="1" dirty="0">
                <a:solidFill>
                  <a:schemeClr val="tx1"/>
                </a:solidFill>
              </a:rPr>
              <a:t>مفهوم التسيير المالي</a:t>
            </a:r>
            <a:endParaRPr lang="ar-SA" sz="2400" b="1" dirty="0">
              <a:solidFill>
                <a:schemeClr val="tx1"/>
              </a:solidFill>
            </a:endParaRPr>
          </a:p>
          <a:p>
            <a:pPr marL="176213" lvl="2" algn="just">
              <a:buFont typeface="Wingdings" pitchFamily="2" charset="2"/>
              <a:buChar char="ü"/>
              <a:tabLst>
                <a:tab pos="1254125" algn="l"/>
                <a:tab pos="1695450" algn="l"/>
                <a:tab pos="1887538" algn="l"/>
                <a:tab pos="1976438" algn="l"/>
              </a:tabLst>
            </a:pPr>
            <a:r>
              <a:rPr lang="ar-SA" sz="2400" dirty="0">
                <a:solidFill>
                  <a:schemeClr val="tx1"/>
                </a:solidFill>
              </a:rPr>
              <a:t> </a:t>
            </a:r>
            <a:r>
              <a:rPr lang="ar-SA" sz="2400" b="1" dirty="0">
                <a:solidFill>
                  <a:schemeClr val="tx1"/>
                </a:solidFill>
              </a:rPr>
              <a:t>المقاربة الحديثة: (تابع) </a:t>
            </a:r>
            <a:r>
              <a:rPr lang="ar-SA" sz="2400" dirty="0">
                <a:solidFill>
                  <a:schemeClr val="tx1"/>
                </a:solidFill>
              </a:rPr>
              <a:t>ومما سبق، يمكن استخلاص مفهوم التسيير المالي الذي يتراوح مابين المقاربة التقليدية التي تهتم بكيفية الحصول على الأموال وخاصة طويلة الأجل، و بين المقاربة الحديثة التي أصبحت من خلاله تدار العملية المالية وفق الأسلوب التحليلي خلافا للأسلوب الوصفي الذي بنيت عليه المقاربة التقليدية. فلم يعد يُنظر إلى التسيير المالي من منظور حديت كتخصص للاستشارة فقط، إنما هو عبارة عن جزء متكامل مع الإدارة العليا للمنشأة. أيضا فإن الأموال المحصلة يتم تناولها واستخدامها في إطار دراسة كلفة البدائل التمويلية المختلفة الموجهة بالضرورة إلى تحقيق الأهداف الاستثمارية والتشغيلية في آن واحد. أخيرا، فقد أصبحت الميزانية العمومية تعالج من منظور حجم ومكونات كل من الأصول والخصوم خلافا لما كان عليه في السابق، أين كان الاهتمام منصبا على معالجة الخصوم فقط.</a:t>
            </a:r>
          </a:p>
          <a:p>
            <a:pPr marL="176213" lvl="2" algn="r">
              <a:tabLst>
                <a:tab pos="1254125" algn="l"/>
                <a:tab pos="1695450" algn="l"/>
                <a:tab pos="1887538" algn="l"/>
                <a:tab pos="1976438" algn="l"/>
              </a:tabLst>
            </a:pPr>
            <a:endParaRPr lang="ar-SA" sz="2400" dirty="0">
              <a:solidFill>
                <a:schemeClr val="tx1"/>
              </a:solidFill>
            </a:endParaRPr>
          </a:p>
          <a:p>
            <a:pPr marL="176213" lvl="2" algn="r">
              <a:tabLst>
                <a:tab pos="1254125" algn="l"/>
              </a:tabLst>
            </a:pPr>
            <a:endParaRPr lang="ar-SA" sz="2400" dirty="0">
              <a:solidFill>
                <a:schemeClr val="tx1"/>
              </a:solidFill>
            </a:endParaRPr>
          </a:p>
          <a:p>
            <a:pPr marL="176213" lvl="2" algn="r">
              <a:tabLst>
                <a:tab pos="1254125" algn="l"/>
              </a:tabLst>
            </a:pPr>
            <a:endParaRPr lang="ar-SA" sz="2400" dirty="0">
              <a:solidFill>
                <a:schemeClr val="tx1"/>
              </a:solidFill>
            </a:endParaRPr>
          </a:p>
        </p:txBody>
      </p:sp>
      <p:sp>
        <p:nvSpPr>
          <p:cNvPr id="2" name="Title 1"/>
          <p:cNvSpPr>
            <a:spLocks noGrp="1"/>
          </p:cNvSpPr>
          <p:nvPr>
            <p:ph type="ctrTitle"/>
          </p:nvPr>
        </p:nvSpPr>
        <p:spPr>
          <a:xfrm>
            <a:off x="251520" y="332656"/>
            <a:ext cx="8568952" cy="1152128"/>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مدخل حول أهمية التسيير المالي.</a:t>
            </a:r>
            <a:endParaRPr lang="ar-SA" sz="3200" b="1" dirty="0"/>
          </a:p>
        </p:txBody>
      </p:sp>
      <p:sp>
        <p:nvSpPr>
          <p:cNvPr id="4" name="Date Placeholder 3"/>
          <p:cNvSpPr>
            <a:spLocks noGrp="1"/>
          </p:cNvSpPr>
          <p:nvPr>
            <p:ph type="dt" sz="half" idx="10"/>
          </p:nvPr>
        </p:nvSpPr>
        <p:spPr/>
        <p:txBody>
          <a:bodyPr/>
          <a:lstStyle/>
          <a:p>
            <a:fld id="{8E71AD11-4CE7-4861-92D1-A504087C77BF}" type="datetime1">
              <a:rPr lang="fr-FR" smtClean="0"/>
              <a:t>08/10/2024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7</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896544"/>
          </a:xfrm>
          <a:ln/>
        </p:spPr>
        <p:style>
          <a:lnRef idx="2">
            <a:schemeClr val="dk1"/>
          </a:lnRef>
          <a:fillRef idx="1002">
            <a:schemeClr val="lt1"/>
          </a:fillRef>
          <a:effectRef idx="0">
            <a:schemeClr val="dk1"/>
          </a:effectRef>
          <a:fontRef idx="minor">
            <a:schemeClr val="dk1"/>
          </a:fontRef>
        </p:style>
        <p:txBody>
          <a:bodyPr anchor="t">
            <a:noAutofit/>
          </a:bodyPr>
          <a:lstStyle/>
          <a:p>
            <a:pPr marL="265113" indent="457200" algn="r">
              <a:buFont typeface="Wingdings" pitchFamily="2" charset="2"/>
              <a:buChar char="Ø"/>
              <a:tabLst>
                <a:tab pos="1254125" algn="l"/>
              </a:tabLst>
            </a:pPr>
            <a:r>
              <a:rPr lang="ar-SA" sz="2000" dirty="0">
                <a:solidFill>
                  <a:schemeClr val="tx1"/>
                </a:solidFill>
              </a:rPr>
              <a:t>	 </a:t>
            </a:r>
            <a:r>
              <a:rPr lang="ar-SA" sz="2600" spc="0" dirty="0">
                <a:solidFill>
                  <a:schemeClr val="tx1"/>
                </a:solidFill>
              </a:rPr>
              <a:t>مفهوم وأهداف ووظائف وقرارات التسيير المالي</a:t>
            </a:r>
          </a:p>
          <a:p>
            <a:pPr marL="265113" lvl="2" indent="457200" algn="r">
              <a:buFont typeface="Wingdings" pitchFamily="2" charset="2"/>
              <a:buChar char="q"/>
              <a:tabLst>
                <a:tab pos="1254125" algn="l"/>
              </a:tabLst>
            </a:pPr>
            <a:r>
              <a:rPr lang="ar-SA" sz="2600" dirty="0">
                <a:solidFill>
                  <a:schemeClr val="tx1"/>
                </a:solidFill>
              </a:rPr>
              <a:t> </a:t>
            </a:r>
            <a:r>
              <a:rPr lang="ar-SA" sz="2600" b="1" dirty="0">
                <a:solidFill>
                  <a:schemeClr val="tx1"/>
                </a:solidFill>
              </a:rPr>
              <a:t>أهداف التسيير المالي</a:t>
            </a:r>
          </a:p>
          <a:p>
            <a:pPr marL="265113" lvl="2" indent="457200" algn="just">
              <a:buFont typeface="Wingdings" pitchFamily="2" charset="2"/>
              <a:buChar char="ü"/>
              <a:tabLst>
                <a:tab pos="987425" algn="l"/>
                <a:tab pos="1254125" algn="l"/>
                <a:tab pos="1887538" algn="l"/>
                <a:tab pos="1976438" algn="l"/>
              </a:tabLst>
            </a:pPr>
            <a:r>
              <a:rPr lang="ar-SA" sz="2600" dirty="0">
                <a:solidFill>
                  <a:schemeClr val="tx1"/>
                </a:solidFill>
              </a:rPr>
              <a:t> </a:t>
            </a:r>
            <a:r>
              <a:rPr lang="ar-SA" sz="2600" b="1" dirty="0">
                <a:solidFill>
                  <a:schemeClr val="tx1"/>
                </a:solidFill>
              </a:rPr>
              <a:t>مدخل تعظيم الربح وتعظيم ثروة الملاك: </a:t>
            </a:r>
            <a:r>
              <a:rPr lang="ar-DZ" sz="2600" b="1" dirty="0">
                <a:solidFill>
                  <a:schemeClr val="tx1"/>
                </a:solidFill>
                <a:latin typeface="Verdana" pitchFamily="34" charset="0"/>
                <a:ea typeface="Verdana" pitchFamily="34" charset="0"/>
              </a:rPr>
              <a:t>تعظيم الربح</a:t>
            </a:r>
            <a:endParaRPr lang="en-US" sz="2600" b="1" dirty="0">
              <a:solidFill>
                <a:schemeClr val="tx1"/>
              </a:solidFill>
              <a:latin typeface="Verdana" pitchFamily="34" charset="0"/>
              <a:ea typeface="Verdana" pitchFamily="34" charset="0"/>
            </a:endParaRPr>
          </a:p>
          <a:p>
            <a:pPr lvl="0" algn="justLow"/>
            <a:r>
              <a:rPr lang="ar-SA" sz="2600" spc="0" dirty="0">
                <a:solidFill>
                  <a:schemeClr val="tx1"/>
                </a:solidFill>
                <a:latin typeface="Verdana" pitchFamily="34" charset="0"/>
                <a:ea typeface="Verdana" pitchFamily="34" charset="0"/>
              </a:rPr>
              <a:t>- </a:t>
            </a:r>
            <a:r>
              <a:rPr lang="ar-DZ" sz="2600" b="0" spc="0" dirty="0">
                <a:solidFill>
                  <a:schemeClr val="tx1"/>
                </a:solidFill>
                <a:latin typeface="Verdana" pitchFamily="34" charset="0"/>
                <a:ea typeface="Verdana" pitchFamily="34" charset="0"/>
              </a:rPr>
              <a:t>يعبر عن الهدف الأساسي للمنشأة.</a:t>
            </a:r>
            <a:endParaRPr lang="en-US" sz="2600" b="0" spc="0" dirty="0">
              <a:solidFill>
                <a:schemeClr val="tx1"/>
              </a:solidFill>
              <a:latin typeface="Verdana" pitchFamily="34" charset="0"/>
              <a:ea typeface="Verdana" pitchFamily="34" charset="0"/>
            </a:endParaRPr>
          </a:p>
          <a:p>
            <a:pPr lvl="0" algn="justLow"/>
            <a:r>
              <a:rPr lang="ar-SA" sz="2600" b="0" spc="0" dirty="0">
                <a:solidFill>
                  <a:schemeClr val="tx1"/>
                </a:solidFill>
                <a:latin typeface="Verdana" pitchFamily="34" charset="0"/>
                <a:ea typeface="Verdana" pitchFamily="34" charset="0"/>
              </a:rPr>
              <a:t>- </a:t>
            </a:r>
            <a:r>
              <a:rPr lang="ar-DZ" sz="2600" b="0" spc="0" dirty="0">
                <a:solidFill>
                  <a:schemeClr val="tx1"/>
                </a:solidFill>
                <a:latin typeface="Verdana" pitchFamily="34" charset="0"/>
                <a:ea typeface="Verdana" pitchFamily="34" charset="0"/>
              </a:rPr>
              <a:t>يعتبر الأساس الذي يرتكز عليه لاتخاذ القرارات المالية.</a:t>
            </a:r>
            <a:endParaRPr lang="en-US" sz="2600" b="0" spc="0" dirty="0">
              <a:solidFill>
                <a:schemeClr val="tx1"/>
              </a:solidFill>
              <a:latin typeface="Verdana" pitchFamily="34" charset="0"/>
              <a:ea typeface="Verdana" pitchFamily="34" charset="0"/>
            </a:endParaRPr>
          </a:p>
          <a:p>
            <a:pPr lvl="0" algn="justLow"/>
            <a:r>
              <a:rPr lang="ar-SA" sz="2600" b="0" spc="0" dirty="0">
                <a:solidFill>
                  <a:schemeClr val="tx1"/>
                </a:solidFill>
                <a:latin typeface="Verdana" pitchFamily="34" charset="0"/>
                <a:ea typeface="Verdana" pitchFamily="34" charset="0"/>
              </a:rPr>
              <a:t>- </a:t>
            </a:r>
            <a:r>
              <a:rPr lang="ar-DZ" sz="2600" b="0" spc="0" dirty="0">
                <a:solidFill>
                  <a:schemeClr val="tx1"/>
                </a:solidFill>
                <a:latin typeface="Verdana" pitchFamily="34" charset="0"/>
                <a:ea typeface="Verdana" pitchFamily="34" charset="0"/>
              </a:rPr>
              <a:t>الربح من وجهة نظر المساهمين عبارة عن الأرباح الموزعة سنويا على المساهمين، و أرباح رأسمالية ناتجة عن تغير القيمة السوقية للسهم.</a:t>
            </a:r>
            <a:r>
              <a:rPr lang="ar-SA" sz="2600" b="0" spc="0" dirty="0">
                <a:solidFill>
                  <a:schemeClr val="tx1"/>
                </a:solidFill>
                <a:latin typeface="Verdana" pitchFamily="34" charset="0"/>
                <a:ea typeface="Verdana" pitchFamily="34" charset="0"/>
              </a:rPr>
              <a:t> أما </a:t>
            </a:r>
            <a:r>
              <a:rPr lang="ar-DZ" sz="2600" b="0" spc="0" dirty="0">
                <a:solidFill>
                  <a:schemeClr val="tx1"/>
                </a:solidFill>
                <a:latin typeface="Verdana" pitchFamily="34" charset="0"/>
                <a:ea typeface="Verdana" pitchFamily="34" charset="0"/>
              </a:rPr>
              <a:t>الربح من وجهة نظر منشأة الأعمال عبارة عن زيادة المخرجات مقارنة بالمدخلات من خلال الاستغلال الأمثل للموارد (الكفاءة الاقتصادية).</a:t>
            </a:r>
            <a:r>
              <a:rPr lang="ar-SA" sz="2600" b="0" spc="0" dirty="0">
                <a:solidFill>
                  <a:schemeClr val="tx1"/>
                </a:solidFill>
                <a:latin typeface="Verdana" pitchFamily="34" charset="0"/>
                <a:ea typeface="Verdana" pitchFamily="34" charset="0"/>
              </a:rPr>
              <a:t> </a:t>
            </a:r>
            <a:r>
              <a:rPr lang="ar-DZ" sz="2600" b="0" spc="0" dirty="0">
                <a:solidFill>
                  <a:schemeClr val="tx1"/>
                </a:solidFill>
                <a:latin typeface="Verdana" pitchFamily="34" charset="0"/>
                <a:ea typeface="Verdana" pitchFamily="34" charset="0"/>
              </a:rPr>
              <a:t>يرجح الأخذ بوجهة النظر الثانية ، لأن الزيادة في الأرباح يعني التوسع في الاستثمار مما يعني الزيادة في رفاهية المجتمع</a:t>
            </a:r>
            <a:r>
              <a:rPr lang="ar-DZ" sz="2600" b="0" spc="0" dirty="0">
                <a:solidFill>
                  <a:schemeClr val="tx1"/>
                </a:solidFill>
                <a:latin typeface="Traditional Arabic" pitchFamily="18" charset="-78"/>
                <a:cs typeface="Traditional Arabic" pitchFamily="18" charset="-78"/>
              </a:rPr>
              <a:t>. </a:t>
            </a:r>
            <a:endParaRPr lang="en-US" sz="2600" b="0" spc="0" dirty="0">
              <a:solidFill>
                <a:schemeClr val="tx1"/>
              </a:solidFill>
              <a:latin typeface="Traditional Arabic" pitchFamily="18" charset="-78"/>
              <a:cs typeface="Traditional Arabic" pitchFamily="18" charset="-78"/>
            </a:endParaRPr>
          </a:p>
          <a:p>
            <a:pPr algn="just"/>
            <a:r>
              <a:rPr lang="ar-DZ" sz="2400" dirty="0">
                <a:solidFill>
                  <a:schemeClr val="tx1"/>
                </a:solidFill>
              </a:rPr>
              <a:t> </a:t>
            </a:r>
            <a:endParaRPr lang="en-US" sz="2400" dirty="0">
              <a:solidFill>
                <a:schemeClr val="tx1"/>
              </a:solidFill>
            </a:endParaRPr>
          </a:p>
          <a:p>
            <a:pPr marL="265113" lvl="2" indent="457200" algn="just">
              <a:tabLst>
                <a:tab pos="987425" algn="l"/>
                <a:tab pos="1254125" algn="l"/>
                <a:tab pos="1887538" algn="l"/>
                <a:tab pos="1976438" algn="l"/>
              </a:tabLst>
            </a:pPr>
            <a:endParaRPr lang="ar-SA" sz="2400" dirty="0">
              <a:solidFill>
                <a:schemeClr val="tx1"/>
              </a:solidFill>
            </a:endParaRPr>
          </a:p>
          <a:p>
            <a:pPr marL="265113" lvl="2" indent="457200" algn="r">
              <a:tabLst>
                <a:tab pos="1254125" algn="l"/>
              </a:tabLst>
            </a:pPr>
            <a:endParaRPr lang="ar-SA" sz="2400" dirty="0">
              <a:solidFill>
                <a:schemeClr val="tx1"/>
              </a:solidFill>
            </a:endParaRPr>
          </a:p>
          <a:p>
            <a:pPr marL="265113" lvl="2" indent="457200" algn="r">
              <a:tabLst>
                <a:tab pos="1254125" algn="l"/>
              </a:tabLst>
            </a:pPr>
            <a:endParaRPr lang="ar-SA" sz="240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مدخل حول أهمية التسيير المالي.</a:t>
            </a:r>
            <a:endParaRPr lang="ar-SA" sz="3200" b="1" dirty="0"/>
          </a:p>
        </p:txBody>
      </p:sp>
      <p:sp>
        <p:nvSpPr>
          <p:cNvPr id="4" name="Date Placeholder 3"/>
          <p:cNvSpPr>
            <a:spLocks noGrp="1"/>
          </p:cNvSpPr>
          <p:nvPr>
            <p:ph type="dt" sz="half" idx="10"/>
          </p:nvPr>
        </p:nvSpPr>
        <p:spPr/>
        <p:txBody>
          <a:bodyPr/>
          <a:lstStyle/>
          <a:p>
            <a:fld id="{7302B3AB-D13A-448C-B6EC-4F3CB6F2E45F}" type="datetime1">
              <a:rPr lang="fr-FR" smtClean="0"/>
              <a:t>08/10/2024</a:t>
            </a:fld>
            <a:endParaRPr lang="ar-SA" dirty="0"/>
          </a:p>
        </p:txBody>
      </p:sp>
      <p:sp>
        <p:nvSpPr>
          <p:cNvPr id="5" name="Slide Number Placeholder 4"/>
          <p:cNvSpPr>
            <a:spLocks noGrp="1"/>
          </p:cNvSpPr>
          <p:nvPr>
            <p:ph type="sldNum" sz="quarter" idx="12"/>
          </p:nvPr>
        </p:nvSpPr>
        <p:spPr/>
        <p:txBody>
          <a:bodyPr/>
          <a:lstStyle/>
          <a:p>
            <a:fld id="{520A17BE-F3C5-43D9-8B6B-FF47DB5F0742}" type="slidenum">
              <a:rPr lang="ar-SA" smtClean="0"/>
              <a:pPr/>
              <a:t>8</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556792"/>
            <a:ext cx="8712968" cy="4896544"/>
          </a:xfrm>
          <a:ln/>
        </p:spPr>
        <p:style>
          <a:lnRef idx="2">
            <a:schemeClr val="dk1"/>
          </a:lnRef>
          <a:fillRef idx="1002">
            <a:schemeClr val="lt1"/>
          </a:fillRef>
          <a:effectRef idx="0">
            <a:schemeClr val="dk1"/>
          </a:effectRef>
          <a:fontRef idx="minor">
            <a:schemeClr val="dk1"/>
          </a:fontRef>
        </p:style>
        <p:txBody>
          <a:bodyPr anchor="t">
            <a:noAutofit/>
          </a:bodyPr>
          <a:lstStyle/>
          <a:p>
            <a:pPr marL="265113" indent="457200" algn="r">
              <a:buFont typeface="Wingdings" pitchFamily="2" charset="2"/>
              <a:buChar char="Ø"/>
              <a:tabLst>
                <a:tab pos="1254125" algn="l"/>
              </a:tabLst>
            </a:pPr>
            <a:r>
              <a:rPr lang="ar-SA" sz="2000" dirty="0">
                <a:solidFill>
                  <a:schemeClr val="tx1"/>
                </a:solidFill>
              </a:rPr>
              <a:t>	 </a:t>
            </a:r>
            <a:r>
              <a:rPr lang="ar-SA" sz="2800" spc="0" dirty="0">
                <a:solidFill>
                  <a:schemeClr val="tx1"/>
                </a:solidFill>
              </a:rPr>
              <a:t>مفهوم وأهداف ووظائف وقرارات التسيير المالي</a:t>
            </a:r>
          </a:p>
          <a:p>
            <a:pPr marL="265113" lvl="2" indent="457200" algn="r">
              <a:buFont typeface="Wingdings" pitchFamily="2" charset="2"/>
              <a:buChar char="q"/>
              <a:tabLst>
                <a:tab pos="1254125" algn="l"/>
              </a:tabLst>
            </a:pPr>
            <a:r>
              <a:rPr lang="ar-SA" sz="2800" dirty="0">
                <a:solidFill>
                  <a:schemeClr val="tx1"/>
                </a:solidFill>
              </a:rPr>
              <a:t> </a:t>
            </a:r>
            <a:r>
              <a:rPr lang="ar-SA" sz="2800" b="1" dirty="0">
                <a:solidFill>
                  <a:schemeClr val="tx1"/>
                </a:solidFill>
              </a:rPr>
              <a:t>أهداف التسيير المالي</a:t>
            </a:r>
          </a:p>
          <a:p>
            <a:pPr marL="265113" lvl="2" indent="457200" algn="just">
              <a:buFont typeface="Wingdings" pitchFamily="2" charset="2"/>
              <a:buChar char="ü"/>
              <a:tabLst>
                <a:tab pos="987425" algn="l"/>
                <a:tab pos="1254125" algn="l"/>
                <a:tab pos="1887538" algn="l"/>
                <a:tab pos="1976438" algn="l"/>
              </a:tabLst>
            </a:pPr>
            <a:r>
              <a:rPr lang="ar-SA" sz="2800" dirty="0">
                <a:solidFill>
                  <a:schemeClr val="tx1"/>
                </a:solidFill>
              </a:rPr>
              <a:t> </a:t>
            </a:r>
            <a:r>
              <a:rPr lang="ar-SA" sz="2800" b="1" dirty="0">
                <a:solidFill>
                  <a:schemeClr val="tx1"/>
                </a:solidFill>
              </a:rPr>
              <a:t>مدخل تعظيم الربح وتعظيم ثروة الملاك: </a:t>
            </a:r>
            <a:r>
              <a:rPr lang="ar-DZ" sz="2800" b="1" dirty="0"/>
              <a:t>المآخذ الملازمة لمؤشر تعظيم الربح</a:t>
            </a:r>
            <a:endParaRPr lang="en-US" sz="2800" b="1" dirty="0">
              <a:solidFill>
                <a:schemeClr val="tx1"/>
              </a:solidFill>
              <a:latin typeface="Verdana" pitchFamily="34" charset="0"/>
              <a:ea typeface="Verdana" pitchFamily="34" charset="0"/>
            </a:endParaRPr>
          </a:p>
          <a:p>
            <a:pPr lvl="0" algn="just"/>
            <a:r>
              <a:rPr lang="ar-SA" sz="2800" spc="0" dirty="0">
                <a:solidFill>
                  <a:schemeClr val="tx1"/>
                </a:solidFill>
                <a:latin typeface="Verdana" pitchFamily="34" charset="0"/>
                <a:ea typeface="Verdana" pitchFamily="34" charset="0"/>
              </a:rPr>
              <a:t>- </a:t>
            </a:r>
            <a:r>
              <a:rPr lang="ar-DZ" sz="2800" b="0" spc="0" dirty="0">
                <a:solidFill>
                  <a:schemeClr val="tx1"/>
                </a:solidFill>
              </a:rPr>
              <a:t>تعدد مفاهيم الربحية.</a:t>
            </a:r>
            <a:endParaRPr lang="en-US" sz="2800" b="0" spc="0" dirty="0">
              <a:solidFill>
                <a:schemeClr val="tx1"/>
              </a:solidFill>
            </a:endParaRPr>
          </a:p>
          <a:p>
            <a:pPr lvl="0" algn="just"/>
            <a:r>
              <a:rPr lang="ar-SA" sz="2800" b="0" spc="0" dirty="0">
                <a:solidFill>
                  <a:schemeClr val="tx1"/>
                </a:solidFill>
              </a:rPr>
              <a:t>- </a:t>
            </a:r>
            <a:r>
              <a:rPr lang="ar-DZ" sz="2800" b="0" spc="0" dirty="0">
                <a:solidFill>
                  <a:schemeClr val="tx1"/>
                </a:solidFill>
              </a:rPr>
              <a:t>تجاهل نظرية القيمة الزمنية للنقود.</a:t>
            </a:r>
            <a:endParaRPr lang="en-US" sz="2800" b="0" spc="0" dirty="0">
              <a:solidFill>
                <a:schemeClr val="tx1"/>
              </a:solidFill>
            </a:endParaRPr>
          </a:p>
          <a:p>
            <a:pPr lvl="0" algn="just"/>
            <a:r>
              <a:rPr lang="ar-SA" sz="2800" b="0" spc="0" dirty="0">
                <a:solidFill>
                  <a:schemeClr val="tx1"/>
                </a:solidFill>
              </a:rPr>
              <a:t>-</a:t>
            </a:r>
            <a:r>
              <a:rPr lang="ar-DZ" sz="2800" b="0" spc="0" dirty="0">
                <a:solidFill>
                  <a:schemeClr val="tx1"/>
                </a:solidFill>
              </a:rPr>
              <a:t> تجاهل عنصر المخاطرة (احتمالية عدم تحقق التدفقات النقدية للمشروع).</a:t>
            </a:r>
            <a:endParaRPr lang="en-US" sz="2800" b="0" spc="0" dirty="0">
              <a:solidFill>
                <a:schemeClr val="tx1"/>
              </a:solidFill>
            </a:endParaRPr>
          </a:p>
          <a:p>
            <a:pPr algn="just"/>
            <a:r>
              <a:rPr lang="ar-SA" sz="2800" b="0" spc="0" dirty="0">
                <a:solidFill>
                  <a:schemeClr val="tx1"/>
                </a:solidFill>
              </a:rPr>
              <a:t>-</a:t>
            </a:r>
            <a:r>
              <a:rPr lang="ar-DZ" sz="2800" b="0" spc="0" dirty="0">
                <a:solidFill>
                  <a:schemeClr val="tx1"/>
                </a:solidFill>
              </a:rPr>
              <a:t> تجاهل بعض العناصر المرتبطة بإستراتيجية المنشأة.</a:t>
            </a:r>
            <a:endParaRPr lang="en-US" sz="2800" b="0" spc="0" dirty="0">
              <a:solidFill>
                <a:schemeClr val="tx1"/>
              </a:solidFill>
              <a:latin typeface="Traditional Arabic" pitchFamily="18" charset="-78"/>
              <a:cs typeface="Traditional Arabic" pitchFamily="18" charset="-78"/>
            </a:endParaRPr>
          </a:p>
          <a:p>
            <a:pPr algn="just"/>
            <a:r>
              <a:rPr lang="ar-DZ" sz="2800" b="0" spc="0" dirty="0">
                <a:solidFill>
                  <a:schemeClr val="tx1"/>
                </a:solidFill>
              </a:rPr>
              <a:t> </a:t>
            </a:r>
            <a:endParaRPr lang="en-US" sz="2800" b="0" spc="0" dirty="0">
              <a:solidFill>
                <a:schemeClr val="tx1"/>
              </a:solidFill>
            </a:endParaRPr>
          </a:p>
          <a:p>
            <a:pPr marL="265113" lvl="2" indent="457200" algn="just">
              <a:tabLst>
                <a:tab pos="987425" algn="l"/>
                <a:tab pos="1254125" algn="l"/>
                <a:tab pos="1887538" algn="l"/>
                <a:tab pos="1976438" algn="l"/>
              </a:tabLst>
            </a:pPr>
            <a:endParaRPr lang="ar-SA" sz="2800" dirty="0">
              <a:solidFill>
                <a:schemeClr val="tx1"/>
              </a:solidFill>
            </a:endParaRPr>
          </a:p>
          <a:p>
            <a:pPr marL="265113" lvl="2" indent="457200" algn="r">
              <a:tabLst>
                <a:tab pos="1254125" algn="l"/>
              </a:tabLst>
            </a:pPr>
            <a:endParaRPr lang="ar-SA" sz="2400" dirty="0">
              <a:solidFill>
                <a:schemeClr val="tx1"/>
              </a:solidFill>
            </a:endParaRPr>
          </a:p>
          <a:p>
            <a:pPr marL="265113" lvl="2" indent="457200" algn="r">
              <a:tabLst>
                <a:tab pos="1254125" algn="l"/>
              </a:tabLst>
            </a:pPr>
            <a:endParaRPr lang="ar-SA" sz="240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en-GB" sz="3200" b="1" i="0" u="none" strike="noStrike" kern="1200" cap="all" spc="0" normalizeH="0" baseline="0" noProof="0" dirty="0">
                <a:ln>
                  <a:noFill/>
                </a:ln>
                <a:solidFill>
                  <a:prstClr val="black"/>
                </a:solidFill>
                <a:effectLst/>
                <a:uLnTx/>
                <a:uFillTx/>
                <a:latin typeface="Georgia"/>
                <a:ea typeface="+mn-ea"/>
                <a:cs typeface="+mn-cs"/>
              </a:rPr>
              <a:t>I</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مدخل حول أهمية التسيير المالي.</a:t>
            </a:r>
            <a:endParaRPr lang="ar-SA" sz="3200" b="1" dirty="0"/>
          </a:p>
        </p:txBody>
      </p:sp>
      <p:sp>
        <p:nvSpPr>
          <p:cNvPr id="4" name="Date Placeholder 3"/>
          <p:cNvSpPr>
            <a:spLocks noGrp="1"/>
          </p:cNvSpPr>
          <p:nvPr>
            <p:ph type="dt" sz="half" idx="10"/>
          </p:nvPr>
        </p:nvSpPr>
        <p:spPr/>
        <p:txBody>
          <a:bodyPr/>
          <a:lstStyle/>
          <a:p>
            <a:fld id="{2C7CC06E-D282-4771-8321-1559EC6D7786}" type="datetime1">
              <a:rPr lang="fr-FR" smtClean="0"/>
              <a:t>08/10/2024</a:t>
            </a:fld>
            <a:endParaRPr lang="ar-SA" dirty="0"/>
          </a:p>
        </p:txBody>
      </p:sp>
      <p:sp>
        <p:nvSpPr>
          <p:cNvPr id="5" name="Slide Number Placeholder 4"/>
          <p:cNvSpPr>
            <a:spLocks noGrp="1"/>
          </p:cNvSpPr>
          <p:nvPr>
            <p:ph type="sldNum" sz="quarter" idx="12"/>
          </p:nvPr>
        </p:nvSpPr>
        <p:spPr/>
        <p:txBody>
          <a:bodyPr/>
          <a:lstStyle/>
          <a:p>
            <a:fld id="{520A17BE-F3C5-43D9-8B6B-FF47DB5F0742}" type="slidenum">
              <a:rPr lang="ar-SA" smtClean="0"/>
              <a:pPr/>
              <a:t>9</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تسييرمالي                       أ. د بوداح عبدالجليل</a:t>
            </a:r>
            <a:endParaRPr lang="ar-SA"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28424</TotalTime>
  <Words>2497</Words>
  <Application>Microsoft Office PowerPoint</Application>
  <PresentationFormat>Affichage à l'écran (4:3)</PresentationFormat>
  <Paragraphs>250</Paragraphs>
  <Slides>23</Slides>
  <Notes>20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23</vt:i4>
      </vt:variant>
    </vt:vector>
  </HeadingPairs>
  <TitlesOfParts>
    <vt:vector size="31" baseType="lpstr">
      <vt:lpstr>Adobe Gurmukhi</vt:lpstr>
      <vt:lpstr>Calibri</vt:lpstr>
      <vt:lpstr>Georgia</vt:lpstr>
      <vt:lpstr>Traditional Arabic</vt:lpstr>
      <vt:lpstr>Verdana</vt:lpstr>
      <vt:lpstr>Wingdings</vt:lpstr>
      <vt:lpstr>Wingdings 2</vt:lpstr>
      <vt:lpstr>Civic</vt:lpstr>
      <vt:lpstr>Présentation PowerPoint</vt:lpstr>
      <vt:lpstr>الجمهورية الجزائرية الديمقراطية الشعبية وزارة التعليم العالي والبحث العلمي جامعة أم الواقي–العربي بن مهيدي كلية العلوم الاقتصادية والتجارة والتسيير قسم العلوم المالية والمحاسبة     </vt:lpstr>
      <vt:lpstr>الفصل الأول : مدخل مفاهيمي للتسيير المالي، التحليل المالي والتشخيص المالي </vt:lpstr>
      <vt:lpstr>I - مدخل حول أهمية التسيير المالي.</vt:lpstr>
      <vt:lpstr>I - مدخل حول أهمية التسيير المالي.</vt:lpstr>
      <vt:lpstr>I - مدخل حول أهمية التسيير المالي.</vt:lpstr>
      <vt:lpstr>I - مدخل حول أهمية التسيير المالي.</vt:lpstr>
      <vt:lpstr>I - مدخل حول أهمية التسيير المالي.</vt:lpstr>
      <vt:lpstr>I - مدخل حول أهمية التسيير المالي.</vt:lpstr>
      <vt:lpstr>I - مدخل حول أهمية التسيير المالي.</vt:lpstr>
      <vt:lpstr>I - مدخل حول أهمية التسيير المالي.</vt:lpstr>
      <vt:lpstr>I - مدخل حول أهمية التسيير المالي.</vt:lpstr>
      <vt:lpstr>I - مدخل حول أهمية التسيير المالي.</vt:lpstr>
      <vt:lpstr>I - مدخل حول أهمية التسيير المالي.</vt:lpstr>
      <vt:lpstr>I - مدخل حول أهمية التسيير المالي.</vt:lpstr>
      <vt:lpstr>II – التحليل والتشخيص المالي.</vt:lpstr>
      <vt:lpstr>II – التحليل والتشخيص المالي.</vt:lpstr>
      <vt:lpstr>II – التحليل والتشخيص المالي.</vt:lpstr>
      <vt:lpstr>II – التحليل والتشخيص المالي.</vt:lpstr>
      <vt:lpstr>II – التحليل والتشخيص المالي.</vt:lpstr>
      <vt:lpstr>II – التحليل والتشخيص المالي.</vt:lpstr>
      <vt:lpstr>مراجع المقرر</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وزارة التعليم العالي والبحث العلمي  كل العلوم الاقتصادية والعلوم التجارية وعلوم التسيير</dc:title>
  <dc:creator>AVAS</dc:creator>
  <cp:lastModifiedBy>Abdeldjelil BOUDAH</cp:lastModifiedBy>
  <cp:revision>66</cp:revision>
  <cp:lastPrinted>2020-09-12T18:15:34Z</cp:lastPrinted>
  <dcterms:created xsi:type="dcterms:W3CDTF">2013-04-10T19:40:44Z</dcterms:created>
  <dcterms:modified xsi:type="dcterms:W3CDTF">2024-10-09T05:51:37Z</dcterms:modified>
</cp:coreProperties>
</file>