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298" r:id="rId3"/>
    <p:sldId id="299" r:id="rId4"/>
    <p:sldId id="300" r:id="rId5"/>
    <p:sldId id="301" r:id="rId6"/>
    <p:sldId id="302" r:id="rId7"/>
    <p:sldId id="303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D6A0"/>
    <a:srgbClr val="FFD166"/>
    <a:srgbClr val="073B4C"/>
    <a:srgbClr val="05314A"/>
    <a:srgbClr val="4B696D"/>
    <a:srgbClr val="F77C00"/>
    <a:srgbClr val="EAE2B7"/>
    <a:srgbClr val="5ECDF0"/>
    <a:srgbClr val="FFE6AF"/>
    <a:srgbClr val="5CFA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94494C-D456-484E-ACB1-B212D4040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F2C18F-735D-49A9-B762-16C8CD561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D2C9C9-9A29-4DF8-92FC-7C58ECDDA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C7B821-3D86-4142-A078-A39C261C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AE61BF-3468-4A92-A0E1-760EE3F2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06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986E1-1D1C-4948-ABDE-8DDF31B1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B05211-9D1D-45B0-AA98-0B406115E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00C4E-15EF-4A75-BDAF-09EE20E8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99DA28-CC87-42CD-AAB6-A677329AD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5C6618-B11D-4499-8A2F-74921DE0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7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D533B65-41BB-43D4-B3D4-6811220F4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F3AA518-9702-4C1C-8B9D-B4EE66AB3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47BD55-B236-4CC3-9310-C9CA8B3F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E117BE-F10B-42BC-923D-4C94E079A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E7CB9E-6D56-41C0-B5AF-B5497A1C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190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E389E-CC84-4CBB-A396-814EB385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8B3F54-CF22-4898-BD83-1CCA644DA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2B8151-C34C-4020-ACB9-FAAFD7B4B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1E1778-330A-4F80-8E74-ACDF7E6F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B256C7-2033-4EA0-A250-2BC5E787D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03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2A376E-A707-4833-89A8-B048A80A1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3F7E3B-8AD9-41D6-BE8B-83C8CCC99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720049-B1E8-42F1-A391-A453E9102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8B1F56-AC84-4228-A15E-4A40A0D81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66EFEE-2C92-4832-A4D8-26C2D688D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2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F70FFD-AA61-4B2A-BDB3-506E03A7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845833-57F8-42B1-9B25-6364D760EC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1A0AD6-1385-41AB-B920-50DD87D27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401534-F598-4D01-83B3-91B74F3DE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0E404F-BADC-41B3-A153-AD2B5003C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F70FB4-DB06-4A5B-8331-F06808209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1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EDA7DD-EE43-4A47-B9DE-4F68D2A2C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C662EA-0726-4CA2-8A07-37CC81622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F41A50F-01AE-45F0-A86D-AE93AC103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71A247-3752-4E07-BAB8-4B8037ABA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A081C1-552B-4BD0-BB1A-CEC4ED7A5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34675BB-9871-4430-AFFE-3AFC723AA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11C221D-97FF-44EE-84DE-B041E6CB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C070495-C2EF-4D91-B61C-B3A956B7D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86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8A0A83-B44A-459A-A996-B208F382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0A2990E-76E5-4A01-8453-6C13F4297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C2A8D2-9D2B-4C43-B1A4-C3D5452B4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37CEB4-C9C0-4D74-8BBB-18E3586F8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88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E7DE2A82-47D1-43D5-BC8C-8A6B0AB6C4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10000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pour une image  5">
            <a:extLst>
              <a:ext uri="{FF2B5EF4-FFF2-40B4-BE49-F238E27FC236}">
                <a16:creationId xmlns:a16="http://schemas.microsoft.com/office/drawing/2014/main" id="{ABEBF760-2D52-4A35-BA56-D1B031C0C08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710703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8" name="Espace réservé pour une image  5">
            <a:extLst>
              <a:ext uri="{FF2B5EF4-FFF2-40B4-BE49-F238E27FC236}">
                <a16:creationId xmlns:a16="http://schemas.microsoft.com/office/drawing/2014/main" id="{49A751B6-D8E3-456C-B82D-4CFF8C9344C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71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B4783E5A-1690-40AD-BB86-3EC7D1BF85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712109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Espace réservé pour une image  5">
            <a:extLst>
              <a:ext uri="{FF2B5EF4-FFF2-40B4-BE49-F238E27FC236}">
                <a16:creationId xmlns:a16="http://schemas.microsoft.com/office/drawing/2014/main" id="{DDBB7854-CCE4-4A3F-BF9F-802BEB0234F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129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space réservé pour une image  5">
            <a:extLst>
              <a:ext uri="{FF2B5EF4-FFF2-40B4-BE49-F238E27FC236}">
                <a16:creationId xmlns:a16="http://schemas.microsoft.com/office/drawing/2014/main" id="{C4B23E80-2FA0-48E7-A5EA-994E0E8B5DC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709297" y="1485000"/>
            <a:ext cx="2772000" cy="38880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93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3528CB-C19F-44F5-AFFE-0084B2837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54D11C-24C0-473F-A604-E65C65081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19FBC8-0B1A-4C99-B88B-C04381D62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AA996B-5F95-416D-AB3D-068D3FF8A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9E8E93-976E-4594-A603-D97E24F30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EE52AC-7F1C-42B2-8927-077EDD9E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1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DE7FA7-901B-441A-87E5-CF9B9119B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FC6D5C3-070F-4A77-862A-24FF8CCD0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2FFB76-3650-45B4-BA9E-584A1E6E9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D85EF9-D412-457C-94A5-90B0DEEC1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47390A-841A-455D-B9C2-691D926FD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F9045E-3646-42A1-A105-A4500D5F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75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8B151DF-2393-4FD4-B5EC-13E8C3079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11316C-1B32-4EF2-BB12-FAA5C6693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861192-B5AC-4E06-8004-768BE71B80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6EF08-D330-4786-9D68-1D7D19824D4E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277A46-A513-42BC-92CC-B2411D6EC6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6EE00D-1AE5-4AEC-9E30-AD0A73B65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50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BCF2A8-4D18-A517-4E9A-F1614E819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DZ" b="1" dirty="0"/>
              <a:t>الفرع الأول: مفهوم </a:t>
            </a:r>
            <a:r>
              <a:rPr lang="ar-DZ" b="1" dirty="0" err="1"/>
              <a:t>الإلتزام</a:t>
            </a:r>
            <a:r>
              <a:rPr lang="ar-DZ" b="1" dirty="0"/>
              <a:t> بإعلام المستهلك</a:t>
            </a:r>
            <a:endParaRPr lang="fr-FR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43C17E-136D-F5CF-3486-A3FC9C1AA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ar-DZ" dirty="0"/>
              <a:t>مضمون المنتج استعماله مكوناته صيانته مخاطره.</a:t>
            </a:r>
          </a:p>
          <a:p>
            <a:pPr marL="0" indent="0" algn="r">
              <a:buNone/>
            </a:pPr>
            <a:r>
              <a:rPr lang="ar-DZ" dirty="0"/>
              <a:t> إهمال المشرع </a:t>
            </a:r>
            <a:r>
              <a:rPr lang="ar-DZ" dirty="0" err="1"/>
              <a:t>مسأله</a:t>
            </a:r>
            <a:r>
              <a:rPr lang="ar-DZ" dirty="0"/>
              <a:t> الإعلام في المعاملات الإلكترونية.</a:t>
            </a:r>
          </a:p>
          <a:p>
            <a:pPr marL="0" indent="0" algn="r">
              <a:buNone/>
            </a:pPr>
            <a:r>
              <a:rPr lang="ar-DZ" b="1" dirty="0"/>
              <a:t>أولا: </a:t>
            </a:r>
            <a:r>
              <a:rPr lang="ar-DZ" dirty="0"/>
              <a:t>تعريف </a:t>
            </a:r>
            <a:r>
              <a:rPr lang="ar-DZ" dirty="0" err="1"/>
              <a:t>الإلتزام</a:t>
            </a:r>
            <a:r>
              <a:rPr lang="ar-DZ" dirty="0"/>
              <a:t> بإعلام المستهلك:</a:t>
            </a:r>
          </a:p>
          <a:p>
            <a:pPr marL="0" indent="0" algn="r">
              <a:buNone/>
            </a:pPr>
            <a:r>
              <a:rPr lang="ar-DZ" dirty="0"/>
              <a:t> نصت المادة 03/ فقره 16 من المرسوم 13/ 378 :" هو كل معلومة متعلقة بالمنتج موجهة للمستهلك على بطاقة أو أي وثيقة أخرى مرفقه به أو بواسطة أي وسيلة أخرى بما في ذلك الطرق التكنولوجية الحديثة أو من خلال </a:t>
            </a:r>
            <a:r>
              <a:rPr lang="ar-DZ" dirty="0" err="1"/>
              <a:t>الإتصال</a:t>
            </a:r>
            <a:r>
              <a:rPr lang="ar-DZ" dirty="0"/>
              <a:t> الشفهي".</a:t>
            </a:r>
          </a:p>
          <a:p>
            <a:pPr marL="0" indent="0" algn="r">
              <a:buNone/>
            </a:pPr>
            <a:r>
              <a:rPr lang="ar-DZ" b="1" dirty="0"/>
              <a:t>ثانيا: شروط </a:t>
            </a:r>
            <a:r>
              <a:rPr lang="ar-DZ" b="1" dirty="0" err="1"/>
              <a:t>الإلتزام</a:t>
            </a:r>
            <a:r>
              <a:rPr lang="ar-DZ" b="1" dirty="0"/>
              <a:t> بالإعلام :</a:t>
            </a:r>
          </a:p>
          <a:p>
            <a:pPr marL="0" indent="0" algn="r">
              <a:buNone/>
            </a:pPr>
            <a:r>
              <a:rPr lang="ar-DZ" dirty="0"/>
              <a:t>1- أن يكون الاعلام مكتوبا </a:t>
            </a:r>
            <a:r>
              <a:rPr lang="ar-DZ" dirty="0" err="1"/>
              <a:t>باللغه</a:t>
            </a:r>
            <a:r>
              <a:rPr lang="ar-DZ" dirty="0"/>
              <a:t> الوطنية:( ماده 18 من قانون 09/ 03): الكتابة ،الرسم اضافة لغة أخرى( عبارات بسيطة واضحة)، وفي حاله قابلية تصديره اللغة </a:t>
            </a:r>
            <a:r>
              <a:rPr lang="ar-DZ" dirty="0" err="1"/>
              <a:t>الوطنيه</a:t>
            </a:r>
            <a:r>
              <a:rPr lang="ar-DZ" dirty="0"/>
              <a:t> للبلد المنشأ والبلد المصدر اليه .</a:t>
            </a:r>
          </a:p>
          <a:p>
            <a:pPr marL="0" indent="0" algn="r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5210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5B9EB7-9D5A-27CA-CB71-59D856732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5946"/>
            <a:ext cx="10413569" cy="5681017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ar-DZ" b="1" dirty="0"/>
              <a:t>2- أن يكون الإعلام كاملا واضحا :</a:t>
            </a:r>
            <a:r>
              <a:rPr lang="ar-DZ" dirty="0"/>
              <a:t>ماده 17 قانون09/ 03 "...كل المعلومات المتعلقة بالمنتج".</a:t>
            </a:r>
          </a:p>
          <a:p>
            <a:pPr marL="0" indent="0" algn="r">
              <a:buNone/>
            </a:pPr>
            <a:r>
              <a:rPr lang="ar-DZ" dirty="0"/>
              <a:t> ويقتضي الوضوح استبعاد المصطلحات الفنية المعقدة.</a:t>
            </a:r>
          </a:p>
          <a:p>
            <a:pPr marL="0" indent="0" algn="r">
              <a:buNone/>
            </a:pPr>
            <a:r>
              <a:rPr lang="ar-DZ" dirty="0"/>
              <a:t>3-  أن يكون الإعلام ظاهرا مرئيا ولصيقا بالمنتج يتعذر محوه (ماده 18 قانون 09/ 03). </a:t>
            </a:r>
            <a:r>
              <a:rPr lang="ar-DZ" b="1" dirty="0" err="1"/>
              <a:t>ثالثا:مضمون</a:t>
            </a:r>
            <a:r>
              <a:rPr lang="ar-DZ" b="1" dirty="0"/>
              <a:t> </a:t>
            </a:r>
            <a:r>
              <a:rPr lang="ar-DZ" b="1" dirty="0" err="1"/>
              <a:t>الإلتزام</a:t>
            </a:r>
            <a:r>
              <a:rPr lang="ar-DZ" b="1" dirty="0"/>
              <a:t> بإعلام المستهلك بالمنتج: </a:t>
            </a:r>
          </a:p>
          <a:p>
            <a:pPr marL="0" indent="0" algn="r">
              <a:buNone/>
            </a:pPr>
            <a:r>
              <a:rPr lang="ar-DZ" b="1" dirty="0"/>
              <a:t>1-  الوسم وسيلة اعلام المستهلك بالمنتج: </a:t>
            </a:r>
            <a:r>
              <a:rPr lang="ar-DZ" dirty="0"/>
              <a:t>ويسمى البائع الصامت.</a:t>
            </a:r>
          </a:p>
          <a:p>
            <a:pPr marL="0" indent="0" algn="r">
              <a:buNone/>
            </a:pPr>
            <a:r>
              <a:rPr lang="ar-DZ" b="1" dirty="0"/>
              <a:t>أ -  تعريفه: </a:t>
            </a:r>
            <a:r>
              <a:rPr lang="ar-DZ" dirty="0"/>
              <a:t>مصطلح اقتصادي اكثر منه قانوني يطلق عليه الفقه الاقتصادي مصطلح </a:t>
            </a:r>
            <a:r>
              <a:rPr lang="ar-DZ" b="1" dirty="0"/>
              <a:t>"التبيين" .</a:t>
            </a:r>
          </a:p>
          <a:p>
            <a:pPr marL="0" indent="0" algn="r">
              <a:buNone/>
            </a:pPr>
            <a:r>
              <a:rPr lang="ar-DZ" dirty="0"/>
              <a:t>ماده 03/ فقرة 04 من قانون 09/03:"الوسم :كل البيانات أو الإشارات أو العلامات أو المميزات أو </a:t>
            </a:r>
            <a:r>
              <a:rPr lang="ar-DZ" dirty="0" err="1"/>
              <a:t>الصورأو</a:t>
            </a:r>
            <a:r>
              <a:rPr lang="ar-DZ" dirty="0"/>
              <a:t> التماثيل أو الرموز المرتبطة بالسلعة تظهر على كل غلاف أو وثيقة او لافتة </a:t>
            </a:r>
            <a:r>
              <a:rPr lang="ar-DZ" dirty="0" err="1"/>
              <a:t>اوأوسمة</a:t>
            </a:r>
            <a:r>
              <a:rPr lang="ar-DZ" dirty="0"/>
              <a:t> أو ملصقة او بطاقة أو ختم أو معلقة مرفقة او دالة على طبيعة منتوج مهما كان شكلها أو سندها بغض النظر عن طريقة وضعها".</a:t>
            </a:r>
          </a:p>
          <a:p>
            <a:pPr marL="0" indent="0" algn="r">
              <a:buNone/>
            </a:pPr>
            <a:r>
              <a:rPr lang="ar-DZ" dirty="0"/>
              <a:t> ماده 02/ فقر 07 من المرسوم التنفيذي المتعلق برقابه الجودة وقمع الغش.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7877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EFA6FE-29E0-3B75-6880-863C39CB4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4434"/>
            <a:ext cx="10491061" cy="5572529"/>
          </a:xfrm>
        </p:spPr>
        <p:txBody>
          <a:bodyPr>
            <a:normAutofit fontScale="92500" lnSpcReduction="20000"/>
          </a:bodyPr>
          <a:lstStyle/>
          <a:p>
            <a:pPr marL="0" indent="0" algn="r">
              <a:buNone/>
            </a:pPr>
            <a:r>
              <a:rPr lang="ar-DZ" sz="3000" b="1" dirty="0"/>
              <a:t>ب - بياناته: </a:t>
            </a:r>
            <a:r>
              <a:rPr lang="ar-DZ" dirty="0"/>
              <a:t>مرسوم 13/ 378 </a:t>
            </a:r>
          </a:p>
          <a:p>
            <a:pPr marL="0" indent="0" algn="r">
              <a:buNone/>
            </a:pPr>
            <a:r>
              <a:rPr lang="ar-DZ" dirty="0"/>
              <a:t>*- تسمية بيع المنتوج: غذائي أو غير غذائي، طبيعته، محلى، محلى </a:t>
            </a:r>
            <a:r>
              <a:rPr lang="ar-DZ" dirty="0" err="1"/>
              <a:t>ومسكرجزئيا</a:t>
            </a:r>
            <a:r>
              <a:rPr lang="ar-DZ" dirty="0"/>
              <a:t>...</a:t>
            </a:r>
          </a:p>
          <a:p>
            <a:pPr marL="0" indent="0" algn="r">
              <a:buNone/>
            </a:pPr>
            <a:r>
              <a:rPr lang="ar-DZ" dirty="0"/>
              <a:t> * ـ بيانات مكونات المنتج وكمياتها.</a:t>
            </a:r>
          </a:p>
          <a:p>
            <a:pPr marL="0" indent="0" algn="r">
              <a:buNone/>
            </a:pPr>
            <a:r>
              <a:rPr lang="ar-DZ" dirty="0"/>
              <a:t>* ـ  كيفية استعمال المنتوج والتحذير من مخاطره.</a:t>
            </a:r>
          </a:p>
          <a:p>
            <a:pPr marL="0" indent="0" algn="r">
              <a:buNone/>
            </a:pPr>
            <a:r>
              <a:rPr lang="ar-DZ" dirty="0"/>
              <a:t>*ـ معلومات خاصة بالمتدخل وبلد المنشأ </a:t>
            </a:r>
            <a:r>
              <a:rPr lang="ar-DZ" dirty="0" err="1"/>
              <a:t>أوالمصدر</a:t>
            </a:r>
            <a:r>
              <a:rPr lang="ar-DZ" dirty="0"/>
              <a:t>.</a:t>
            </a:r>
          </a:p>
          <a:p>
            <a:pPr marL="0" indent="0" algn="r">
              <a:buNone/>
            </a:pPr>
            <a:r>
              <a:rPr lang="ar-DZ" dirty="0"/>
              <a:t>*ـ  مراعاه ذكر بعض التواريخ على الوسم.</a:t>
            </a:r>
          </a:p>
          <a:p>
            <a:pPr marL="0" indent="0" algn="r">
              <a:buNone/>
            </a:pPr>
            <a:r>
              <a:rPr lang="ar-DZ" dirty="0"/>
              <a:t>التعريف </a:t>
            </a:r>
            <a:r>
              <a:rPr lang="ar-DZ" dirty="0" err="1"/>
              <a:t>بالحصه</a:t>
            </a:r>
            <a:r>
              <a:rPr lang="ar-DZ" dirty="0"/>
              <a:t> وتاريخ الصن</a:t>
            </a:r>
          </a:p>
          <a:p>
            <a:pPr marL="0" indent="0" algn="r">
              <a:buNone/>
            </a:pPr>
            <a:r>
              <a:rPr lang="ar-DZ" dirty="0"/>
              <a:t>وبعض من بيانات الحصه للمواد الغذائية سريعة التلف التي تقل مدة صلاحياتها الدنيا عن 03 اشهر. </a:t>
            </a:r>
          </a:p>
          <a:p>
            <a:pPr marL="0" indent="0" algn="r">
              <a:buNone/>
            </a:pPr>
            <a:r>
              <a:rPr lang="ar-DZ" dirty="0"/>
              <a:t>التاريخ الادنى للصلاحية.</a:t>
            </a:r>
          </a:p>
          <a:p>
            <a:pPr marL="0" indent="0" algn="r">
              <a:buNone/>
            </a:pPr>
            <a:r>
              <a:rPr lang="ar-DZ" dirty="0"/>
              <a:t> التاريخ الاقصى للاستهلاك والتاريخ الاقصى للاستعمال .</a:t>
            </a:r>
          </a:p>
          <a:p>
            <a:pPr marL="0" indent="0" algn="r">
              <a:buNone/>
            </a:pPr>
            <a:r>
              <a:rPr lang="ar-DZ" dirty="0"/>
              <a:t>ويكون متبوعا دوما بشروط الحفظ.</a:t>
            </a:r>
          </a:p>
          <a:p>
            <a:pPr marL="0" indent="0" algn="r">
              <a:buNone/>
            </a:pPr>
            <a:r>
              <a:rPr lang="ar-DZ" dirty="0"/>
              <a:t>بيان تاريخ التجميد والتجميد المكثف.</a:t>
            </a:r>
          </a:p>
          <a:p>
            <a:pPr marL="0" indent="0" algn="r">
              <a:buNone/>
            </a:pPr>
            <a:r>
              <a:rPr lang="ar-DZ" dirty="0"/>
              <a:t>* ـ بيانات ذات أهمية نسبة الكحول، حلال...</a:t>
            </a:r>
          </a:p>
          <a:p>
            <a:pPr marL="0" indent="0" algn="r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7353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DA17C6-23D5-5295-A514-B336466AA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ar-DZ" sz="3200" b="1" dirty="0"/>
              <a:t>2 ـ الالتزام </a:t>
            </a:r>
            <a:r>
              <a:rPr lang="ar-DZ" sz="3200" b="1" dirty="0" err="1"/>
              <a:t>بالاعلام</a:t>
            </a:r>
            <a:r>
              <a:rPr lang="ar-DZ" sz="3200" b="1" dirty="0"/>
              <a:t> عن الخدمات: </a:t>
            </a:r>
            <a:r>
              <a:rPr lang="ar-DZ" sz="3200" dirty="0"/>
              <a:t>حرص المشرع على تنظيم شروط الالتحاق بالمهن التي تتولى تقديم الخدمات :(التأهيل المهني، الضمان المالي، الاعتبار الأخلاقي وتنظيم شروط الممارسة، تسليم وثائق تجارية وثائق محاسبية، صفة مؤدي الخدمة...).</a:t>
            </a:r>
          </a:p>
          <a:p>
            <a:pPr marL="0" indent="0" algn="r">
              <a:buNone/>
            </a:pPr>
            <a:r>
              <a:rPr lang="ar-DZ" sz="3200" dirty="0"/>
              <a:t> </a:t>
            </a:r>
            <a:r>
              <a:rPr lang="ar-DZ" sz="3200" b="1" dirty="0"/>
              <a:t>3- الاعلام بالأسعار وشروط البيع: </a:t>
            </a:r>
            <a:r>
              <a:rPr lang="ar-DZ" sz="3200" dirty="0"/>
              <a:t>من أجل مقارنة مختلف الأسعار واختيار السلع وله أثر في قرار الشراء.</a:t>
            </a:r>
          </a:p>
          <a:p>
            <a:pPr marL="0" indent="0" algn="r">
              <a:buNone/>
            </a:pPr>
            <a:r>
              <a:rPr lang="ar-DZ" sz="3200" dirty="0"/>
              <a:t> الاعلام بشروط البيع كيفيات الدفع، كيفية الضمان، مطابقة المنتج، شروط تعديل البنود العقدية، شروط تسوية النزاعات واجراءات فسخ العقد.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881679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FEA52A-FA7F-0B89-D3B7-E46BE7AB9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DZ" sz="4000" b="1" dirty="0"/>
              <a:t>الفرع الثاني: مضمون الالتزام </a:t>
            </a:r>
            <a:r>
              <a:rPr lang="ar-DZ" sz="4000" b="1" dirty="0" err="1"/>
              <a:t>بالاعلام</a:t>
            </a:r>
            <a:r>
              <a:rPr lang="ar-DZ" sz="4000" b="1" dirty="0"/>
              <a:t> للمستهلك الالكتروني</a:t>
            </a:r>
            <a:endParaRPr lang="fr-FR" sz="40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CAD590-A70B-77A4-483D-7C6D4F894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6622"/>
            <a:ext cx="10515600" cy="435133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DZ" dirty="0"/>
              <a:t>عقد الاستهلاك يمتاز بانعدام التوازن بين طرفيه وزادت التجارة عبر الخط من تلك الهوة.</a:t>
            </a:r>
          </a:p>
          <a:p>
            <a:pPr marL="0" indent="0" algn="r">
              <a:buNone/>
            </a:pPr>
            <a:r>
              <a:rPr lang="ar-DZ" dirty="0" err="1"/>
              <a:t>أولا:الإلتزام</a:t>
            </a:r>
            <a:r>
              <a:rPr lang="ar-DZ" dirty="0"/>
              <a:t> </a:t>
            </a:r>
            <a:r>
              <a:rPr lang="ar-DZ" dirty="0" err="1"/>
              <a:t>باعلام</a:t>
            </a:r>
            <a:r>
              <a:rPr lang="ar-DZ" dirty="0"/>
              <a:t> المستهلك بهوية المورد الالكتروني: قانون 18/ 05 المتعلق بالتجارة الالكترونية:</a:t>
            </a:r>
          </a:p>
          <a:p>
            <a:pPr marL="0" indent="0" algn="r">
              <a:buNone/>
            </a:pPr>
            <a:r>
              <a:rPr lang="ar-DZ" dirty="0"/>
              <a:t>1ـ  التسجيل في السجل التجاري أو السجل الصناعات التقليدية والحرفية في العريف بهوية المورد الالكتروني ماده 08 من القانون 18/ 05.</a:t>
            </a:r>
          </a:p>
          <a:p>
            <a:pPr marL="0" indent="0" algn="r">
              <a:buNone/>
            </a:pPr>
            <a:r>
              <a:rPr lang="ar-DZ" dirty="0"/>
              <a:t> 2- دور البطاقة الوطنية للموردين الالكترونيين في الاعلام بهويه المورد الالكتروني: ماده 09 من القانون 18/ 05المتعلق بالتجارة الالكترونية.</a:t>
            </a:r>
          </a:p>
          <a:p>
            <a:pPr marL="0" indent="0" algn="r">
              <a:buNone/>
            </a:pPr>
            <a:r>
              <a:rPr lang="ar-DZ" dirty="0"/>
              <a:t>3ـ  عرض تجاري الكتروني: ماده 10 من القانون 18/ 05 (مع هاتف وبيانات المورد).</a:t>
            </a:r>
          </a:p>
          <a:p>
            <a:pPr marL="0" indent="0" algn="r">
              <a:buNone/>
            </a:pPr>
            <a:r>
              <a:rPr lang="ar-DZ" dirty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2845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35A8C0-B5AB-9A76-D429-30AA9DD07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8681" y="1642376"/>
            <a:ext cx="10506559" cy="3573248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ar-DZ" b="1" dirty="0"/>
              <a:t>ثانيا حق المستهلك الالكتروني في الاعلام حول المنتوج وبنود العقد: </a:t>
            </a:r>
            <a:r>
              <a:rPr lang="ar-DZ" dirty="0"/>
              <a:t>مادة 11 من القانون 18/ 05.</a:t>
            </a:r>
          </a:p>
          <a:p>
            <a:pPr marL="0" indent="0" algn="r">
              <a:buNone/>
            </a:pPr>
            <a:r>
              <a:rPr lang="ar-DZ" dirty="0"/>
              <a:t> </a:t>
            </a:r>
            <a:r>
              <a:rPr lang="ar-DZ" b="1" dirty="0"/>
              <a:t>ثالثا: دور الاشهار في اعلام </a:t>
            </a:r>
            <a:r>
              <a:rPr lang="ar-DZ" b="1" dirty="0" err="1"/>
              <a:t>المستهلك:</a:t>
            </a:r>
            <a:r>
              <a:rPr lang="ar-DZ" dirty="0" err="1"/>
              <a:t>يعمل</a:t>
            </a:r>
            <a:r>
              <a:rPr lang="ar-DZ" dirty="0"/>
              <a:t> على اقناع المستهلك وحثه على اقتناء المنتوجات و هو كل بلاغ صادر من محترف موجه الى العامة بهدف تشجيع طلبات الشراء.</a:t>
            </a:r>
          </a:p>
          <a:p>
            <a:pPr marL="0" indent="0" algn="r">
              <a:buNone/>
            </a:pPr>
            <a:r>
              <a:rPr lang="ar-DZ" dirty="0"/>
              <a:t> أو هو كل اعلان يهدف بصفة مباشرة أو غير مباشرة الى ترويج بيع السلع أو الخدمات مهما كان المكان أو وسائل الاتصال المستعملة.( ماده 11 قانون 04/ 08 المتضمن شروط ممارسه </a:t>
            </a:r>
            <a:r>
              <a:rPr lang="ar-DZ" dirty="0" err="1"/>
              <a:t>الانشطه</a:t>
            </a:r>
            <a:r>
              <a:rPr lang="ar-DZ" dirty="0"/>
              <a:t> </a:t>
            </a:r>
            <a:r>
              <a:rPr lang="ar-DZ" dirty="0" err="1"/>
              <a:t>التجاريه</a:t>
            </a:r>
            <a:r>
              <a:rPr lang="ar-DZ" dirty="0"/>
              <a:t> </a:t>
            </a:r>
            <a:r>
              <a:rPr lang="ar-DZ" dirty="0" err="1"/>
              <a:t>والماده</a:t>
            </a:r>
            <a:r>
              <a:rPr lang="ar-DZ" dirty="0"/>
              <a:t> 28 من القانون 04/ 02 المتضمن قواعد الممارسات </a:t>
            </a:r>
            <a:r>
              <a:rPr lang="ar-DZ" dirty="0" err="1"/>
              <a:t>التجاريه</a:t>
            </a:r>
            <a:r>
              <a:rPr lang="ar-DZ" dirty="0"/>
              <a:t> تفصل في </a:t>
            </a:r>
            <a:r>
              <a:rPr lang="ar-DZ" dirty="0" err="1"/>
              <a:t>الاشهارالتضليلي</a:t>
            </a:r>
            <a:r>
              <a:rPr lang="ar-DZ" dirty="0"/>
              <a:t>.).</a:t>
            </a:r>
          </a:p>
          <a:p>
            <a:pPr marL="0" indent="0" algn="r">
              <a:buNone/>
            </a:pPr>
            <a:r>
              <a:rPr lang="ar-DZ" dirty="0"/>
              <a:t> 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0192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9D5B10-52E4-F155-7544-61131ED2E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1444"/>
            <a:ext cx="10460064" cy="5665519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DZ" dirty="0"/>
              <a:t>رابعا:جزاء الاخلال </a:t>
            </a:r>
            <a:r>
              <a:rPr lang="ar-DZ" dirty="0" err="1"/>
              <a:t>بالاعلام</a:t>
            </a:r>
            <a:r>
              <a:rPr lang="ar-DZ" dirty="0"/>
              <a:t>:</a:t>
            </a:r>
          </a:p>
          <a:p>
            <a:pPr marL="0" indent="0" algn="r">
              <a:buNone/>
            </a:pPr>
            <a:r>
              <a:rPr lang="ar-DZ" dirty="0"/>
              <a:t>1ـ في قانون حماية المستهلك مادة78 من قانون 09/ 03 المعدلة بالقانون 18/ 09 .</a:t>
            </a:r>
          </a:p>
          <a:p>
            <a:pPr marL="0" indent="0" algn="r">
              <a:buNone/>
            </a:pPr>
            <a:r>
              <a:rPr lang="ar-DZ" dirty="0"/>
              <a:t>2ـ في القانون 04/ 02 المتضمن قواعد الممارسات </a:t>
            </a:r>
            <a:r>
              <a:rPr lang="ar-DZ" dirty="0" err="1"/>
              <a:t>التجاريه</a:t>
            </a:r>
            <a:r>
              <a:rPr lang="ar-DZ" dirty="0"/>
              <a:t> :</a:t>
            </a:r>
          </a:p>
          <a:p>
            <a:pPr marL="0" indent="0" algn="r">
              <a:buNone/>
            </a:pPr>
            <a:r>
              <a:rPr lang="ar-DZ" dirty="0" err="1"/>
              <a:t>الماده</a:t>
            </a:r>
            <a:r>
              <a:rPr lang="ar-DZ" dirty="0"/>
              <a:t> 31 </a:t>
            </a:r>
            <a:r>
              <a:rPr lang="ar-DZ" dirty="0" err="1"/>
              <a:t>والماده</a:t>
            </a:r>
            <a:r>
              <a:rPr lang="ar-DZ" dirty="0"/>
              <a:t> 46 .</a:t>
            </a:r>
            <a:endParaRPr lang="fr-FR" dirty="0"/>
          </a:p>
          <a:p>
            <a:pPr marL="0" indent="0" algn="r">
              <a:buNone/>
            </a:pPr>
            <a:r>
              <a:rPr lang="ar-DZ" dirty="0"/>
              <a:t>الالزام </a:t>
            </a:r>
            <a:r>
              <a:rPr lang="ar-DZ" dirty="0" err="1"/>
              <a:t>بالاعلام</a:t>
            </a:r>
            <a:r>
              <a:rPr lang="ar-DZ" dirty="0"/>
              <a:t> </a:t>
            </a:r>
            <a:r>
              <a:rPr lang="ar-DZ" dirty="0" err="1"/>
              <a:t>بالاسعار</a:t>
            </a:r>
            <a:r>
              <a:rPr lang="ar-DZ" dirty="0"/>
              <a:t> .</a:t>
            </a:r>
          </a:p>
          <a:p>
            <a:pPr marL="0" indent="0" algn="r">
              <a:buNone/>
            </a:pPr>
            <a:r>
              <a:rPr lang="ar-DZ" dirty="0"/>
              <a:t>الالزام </a:t>
            </a:r>
            <a:r>
              <a:rPr lang="ar-DZ" dirty="0" err="1"/>
              <a:t>بالاعلام</a:t>
            </a:r>
            <a:r>
              <a:rPr lang="ar-DZ" dirty="0"/>
              <a:t> بشروط البيع .</a:t>
            </a:r>
            <a:r>
              <a:rPr lang="ar-DZ" dirty="0" err="1"/>
              <a:t>الماده</a:t>
            </a:r>
            <a:r>
              <a:rPr lang="ar-DZ" dirty="0"/>
              <a:t> 23 من قانون 02/04 </a:t>
            </a:r>
          </a:p>
          <a:p>
            <a:pPr marL="0" indent="0" algn="r">
              <a:buNone/>
            </a:pPr>
            <a:r>
              <a:rPr lang="ar-DZ" dirty="0"/>
              <a:t>3ـجزاء الاشهار المظلل:</a:t>
            </a:r>
          </a:p>
          <a:p>
            <a:pPr marL="0" indent="0" algn="r">
              <a:buNone/>
            </a:pPr>
            <a:r>
              <a:rPr lang="ar-DZ" dirty="0"/>
              <a:t>أ ـ في القانون 03/09 </a:t>
            </a:r>
            <a:r>
              <a:rPr lang="ar-DZ" dirty="0" err="1"/>
              <a:t>الماده</a:t>
            </a:r>
            <a:r>
              <a:rPr lang="ar-DZ" dirty="0"/>
              <a:t> 78.</a:t>
            </a:r>
          </a:p>
          <a:p>
            <a:pPr marL="0" indent="0" algn="r">
              <a:buNone/>
            </a:pPr>
            <a:r>
              <a:rPr lang="ar-DZ" dirty="0"/>
              <a:t>ب ـ في القانون 04/ 02 المتضمن قواعد الممارسات التجارية :</a:t>
            </a:r>
          </a:p>
          <a:p>
            <a:pPr marL="0" indent="0" algn="r">
              <a:buNone/>
            </a:pPr>
            <a:r>
              <a:rPr lang="ar-DZ" dirty="0" err="1"/>
              <a:t>الماده</a:t>
            </a:r>
            <a:r>
              <a:rPr lang="ar-DZ" dirty="0"/>
              <a:t> 46 و 47 .</a:t>
            </a:r>
          </a:p>
          <a:p>
            <a:pPr marL="0" indent="0" algn="r">
              <a:buNone/>
            </a:pPr>
            <a:r>
              <a:rPr lang="ar-DZ" dirty="0"/>
              <a:t>ج ـ في القانون 18/ 05 </a:t>
            </a:r>
            <a:r>
              <a:rPr lang="ar-DZ" dirty="0" err="1"/>
              <a:t>للتجاره</a:t>
            </a:r>
            <a:r>
              <a:rPr lang="ar-DZ" dirty="0"/>
              <a:t> الالكترونية: المادة 40 منه</a:t>
            </a:r>
          </a:p>
          <a:p>
            <a:pPr marL="0" indent="0" algn="r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66917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1672</TotalTime>
  <Words>780</Words>
  <Application>Microsoft Office PowerPoint</Application>
  <PresentationFormat>Grand écran</PresentationFormat>
  <Paragraphs>52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الفرع الأول: مفهوم الإلتزام بإعلام المستهلك</vt:lpstr>
      <vt:lpstr>Présentation PowerPoint</vt:lpstr>
      <vt:lpstr>Présentation PowerPoint</vt:lpstr>
      <vt:lpstr>Présentation PowerPoint</vt:lpstr>
      <vt:lpstr>الفرع الثاني: مضمون الالتزام بالاعلام للمستهلك الالكتروني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zaki</dc:creator>
  <cp:lastModifiedBy>DELL</cp:lastModifiedBy>
  <cp:revision>39</cp:revision>
  <dcterms:created xsi:type="dcterms:W3CDTF">2023-10-28T21:02:18Z</dcterms:created>
  <dcterms:modified xsi:type="dcterms:W3CDTF">2025-12-10T19:46:32Z</dcterms:modified>
</cp:coreProperties>
</file>