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97" r:id="rId2"/>
    <p:sldId id="298" r:id="rId3"/>
    <p:sldId id="299" r:id="rId4"/>
    <p:sldId id="300" r:id="rId5"/>
    <p:sldId id="301" r:id="rId6"/>
    <p:sldId id="302" r:id="rId7"/>
    <p:sldId id="303" r:id="rId8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6D6A0"/>
    <a:srgbClr val="FFD166"/>
    <a:srgbClr val="073B4C"/>
    <a:srgbClr val="05314A"/>
    <a:srgbClr val="4B696D"/>
    <a:srgbClr val="F77C00"/>
    <a:srgbClr val="EAE2B7"/>
    <a:srgbClr val="5ECDF0"/>
    <a:srgbClr val="FFE6AF"/>
    <a:srgbClr val="5CFAD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03" autoAdjust="0"/>
    <p:restoredTop sz="94660"/>
  </p:normalViewPr>
  <p:slideViewPr>
    <p:cSldViewPr snapToGrid="0">
      <p:cViewPr varScale="1">
        <p:scale>
          <a:sx n="62" d="100"/>
          <a:sy n="62" d="100"/>
        </p:scale>
        <p:origin x="96" y="13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994494C-D456-484E-ACB1-B212D404099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95F2C18F-735D-49A9-B762-16C8CD561C5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93D2C9C9-9A29-4DF8-92FC-7C58ECDDA4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76EF08-D330-4786-9D68-1D7D19824D4E}" type="datetimeFigureOut">
              <a:rPr lang="fr-FR" smtClean="0"/>
              <a:t>10/12/2025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CC7B821-3D86-4142-A078-A39C261CE2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1AE61BF-3468-4A92-A0E1-760EE3F2C4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9607D-ACFE-494E-9716-EE22EADBA29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140694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D6986E1-1D1C-4948-ABDE-8DDF31B158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A3B05211-9D1D-45B0-AA98-0B406115E6A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E800C4E-15EF-4A75-BDAF-09EE20E8FD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76EF08-D330-4786-9D68-1D7D19824D4E}" type="datetimeFigureOut">
              <a:rPr lang="fr-FR" smtClean="0"/>
              <a:t>10/12/2025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F99DA28-CC87-42CD-AAB6-A677329ADC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B45C6618-B11D-4499-8A2F-74921DE022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9607D-ACFE-494E-9716-EE22EADBA29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047783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4D533B65-41BB-43D4-B3D4-6811220F481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4F3AA518-9702-4C1C-8B9D-B4EE66AB3EC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847BD55-B236-4CC3-9310-C9CA8B3F1B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76EF08-D330-4786-9D68-1D7D19824D4E}" type="datetimeFigureOut">
              <a:rPr lang="fr-FR" smtClean="0"/>
              <a:t>10/12/2025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9E117BE-F10B-42BC-923D-4C94E079A8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FE7CB9E-6D56-41C0-B5AF-B5497A1C51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9607D-ACFE-494E-9716-EE22EADBA29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251902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82E389E-CC84-4CBB-A396-814EB385A8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078B3F54-CF22-4898-BD83-1CCA644DAE6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D2B8151-C34C-4020-ACB9-FAAFD7B4B5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76EF08-D330-4786-9D68-1D7D19824D4E}" type="datetimeFigureOut">
              <a:rPr lang="fr-FR" smtClean="0"/>
              <a:t>10/12/2025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21E1778-330A-4F80-8E74-ACDF7E6FF1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DB256C7-2033-4EA0-A250-2BC5E787D7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9607D-ACFE-494E-9716-EE22EADBA29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950376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02A376E-A707-4833-89A8-B048A80A1F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003F7E3B-8AD9-41D6-BE8B-83C8CCC992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6720049-B1E8-42F1-A391-A453E9102A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76EF08-D330-4786-9D68-1D7D19824D4E}" type="datetimeFigureOut">
              <a:rPr lang="fr-FR" smtClean="0"/>
              <a:t>10/12/2025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7A8B1F56-AC84-4228-A15E-4A40A0D81E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F66EFEE-2C92-4832-A4D8-26C2D688DA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9607D-ACFE-494E-9716-EE22EADBA29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86245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4F70FFD-AA61-4B2A-BDB3-506E03A7FF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8845833-57F8-42B1-9B25-6364D760EC5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E1A0AD6-1385-41AB-B920-50DD87D278F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CA401534-F598-4D01-83B3-91B74F3DE0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76EF08-D330-4786-9D68-1D7D19824D4E}" type="datetimeFigureOut">
              <a:rPr lang="fr-FR" smtClean="0"/>
              <a:t>10/12/2025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9F0E404F-BADC-41B3-A153-AD2B5003CD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6CF70FB4-DB06-4A5B-8331-F068082091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9607D-ACFE-494E-9716-EE22EADBA29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90142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3EDA7DD-EE43-4A47-B9DE-4F68D2A2CD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E7C662EA-0726-4CA2-8A07-37CC8162234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CF41A50F-01AE-45F0-A86D-AE93AC1036B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8271A247-3752-4E07-BAB8-4B8037ABA1E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D4A081C1-552B-4BD0-BB1A-CEC4ED7A5E9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834675BB-9871-4430-AFFE-3AFC723AAD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76EF08-D330-4786-9D68-1D7D19824D4E}" type="datetimeFigureOut">
              <a:rPr lang="fr-FR" smtClean="0"/>
              <a:t>10/12/2025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511C221D-97FF-44EE-84DE-B041E6CB4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BC070495-C2EF-4D91-B61C-B3A956B7DF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9607D-ACFE-494E-9716-EE22EADBA29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028693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E8A0A83-B44A-459A-A996-B208F382A1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B0A2990E-76E5-4A01-8453-6C13F4297A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76EF08-D330-4786-9D68-1D7D19824D4E}" type="datetimeFigureOut">
              <a:rPr lang="fr-FR" smtClean="0"/>
              <a:t>10/12/2025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0FC2A8D2-9D2B-4C43-B1A4-C3D5452B47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D037CEB4-C9C0-4D74-8BBB-18E3586F87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9607D-ACFE-494E-9716-EE22EADBA29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158801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E7DE2A82-47D1-43D5-BC8C-8A6B0AB6C4E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710000" y="1485000"/>
            <a:ext cx="2772000" cy="3888000"/>
          </a:xfrm>
        </p:spPr>
        <p:txBody>
          <a:bodyPr/>
          <a:lstStyle/>
          <a:p>
            <a:endParaRPr lang="fr-FR"/>
          </a:p>
        </p:txBody>
      </p:sp>
      <p:sp>
        <p:nvSpPr>
          <p:cNvPr id="7" name="Espace réservé pour une image  5">
            <a:extLst>
              <a:ext uri="{FF2B5EF4-FFF2-40B4-BE49-F238E27FC236}">
                <a16:creationId xmlns:a16="http://schemas.microsoft.com/office/drawing/2014/main" id="{ABEBF760-2D52-4A35-BA56-D1B031C0C086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7710703" y="1485000"/>
            <a:ext cx="2772000" cy="3888000"/>
          </a:xfrm>
        </p:spPr>
        <p:txBody>
          <a:bodyPr/>
          <a:lstStyle/>
          <a:p>
            <a:endParaRPr lang="fr-FR"/>
          </a:p>
        </p:txBody>
      </p:sp>
      <p:sp>
        <p:nvSpPr>
          <p:cNvPr id="8" name="Espace réservé pour une image  5">
            <a:extLst>
              <a:ext uri="{FF2B5EF4-FFF2-40B4-BE49-F238E27FC236}">
                <a16:creationId xmlns:a16="http://schemas.microsoft.com/office/drawing/2014/main" id="{49A751B6-D8E3-456C-B82D-4CFF8C9344CD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10711406" y="1485000"/>
            <a:ext cx="2772000" cy="3888000"/>
          </a:xfrm>
        </p:spPr>
        <p:txBody>
          <a:bodyPr/>
          <a:lstStyle/>
          <a:p>
            <a:endParaRPr lang="fr-FR"/>
          </a:p>
        </p:txBody>
      </p:sp>
      <p:sp>
        <p:nvSpPr>
          <p:cNvPr id="9" name="Espace réservé pour une image  5">
            <a:extLst>
              <a:ext uri="{FF2B5EF4-FFF2-40B4-BE49-F238E27FC236}">
                <a16:creationId xmlns:a16="http://schemas.microsoft.com/office/drawing/2014/main" id="{B4783E5A-1690-40AD-BB86-3EC7D1BF857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712109" y="1485000"/>
            <a:ext cx="2772000" cy="3888000"/>
          </a:xfrm>
        </p:spPr>
        <p:txBody>
          <a:bodyPr/>
          <a:lstStyle/>
          <a:p>
            <a:endParaRPr lang="fr-FR"/>
          </a:p>
        </p:txBody>
      </p:sp>
      <p:sp>
        <p:nvSpPr>
          <p:cNvPr id="11" name="Espace réservé pour une image  5">
            <a:extLst>
              <a:ext uri="{FF2B5EF4-FFF2-40B4-BE49-F238E27FC236}">
                <a16:creationId xmlns:a16="http://schemas.microsoft.com/office/drawing/2014/main" id="{DDBB7854-CCE4-4A3F-BF9F-802BEB0234F7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-1291406" y="1485000"/>
            <a:ext cx="2772000" cy="3888000"/>
          </a:xfrm>
        </p:spPr>
        <p:txBody>
          <a:bodyPr/>
          <a:lstStyle/>
          <a:p>
            <a:endParaRPr lang="fr-FR"/>
          </a:p>
        </p:txBody>
      </p:sp>
      <p:sp>
        <p:nvSpPr>
          <p:cNvPr id="12" name="Espace réservé pour une image  5">
            <a:extLst>
              <a:ext uri="{FF2B5EF4-FFF2-40B4-BE49-F238E27FC236}">
                <a16:creationId xmlns:a16="http://schemas.microsoft.com/office/drawing/2014/main" id="{C4B23E80-2FA0-48E7-A5EA-994E0E8B5DC7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709297" y="1485000"/>
            <a:ext cx="2772000" cy="3888000"/>
          </a:xfrm>
        </p:spPr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169305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33528CB-C19F-44F5-AFFE-0084B28379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B54D11C-24C0-473F-A604-E65C65081B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3E19FBC8-0B1A-4C99-B88B-C04381D62AE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2AA996B-5F95-416D-AB3D-068D3FF8AF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76EF08-D330-4786-9D68-1D7D19824D4E}" type="datetimeFigureOut">
              <a:rPr lang="fr-FR" smtClean="0"/>
              <a:t>10/12/2025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669E8E93-976E-4594-A603-D97E24F301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80EE52AC-7F1C-42B2-8927-077EDD9ECD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9607D-ACFE-494E-9716-EE22EADBA29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55163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3DE7FA7-901B-441A-87E5-CF9B9119B5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1FC6D5C3-070F-4A77-862A-24FF8CCD0C8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E12FFB76-3650-45B4-BA9E-584A1E6E98C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B9D85EF9-D412-457C-94A5-90B0DEEC1D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76EF08-D330-4786-9D68-1D7D19824D4E}" type="datetimeFigureOut">
              <a:rPr lang="fr-FR" smtClean="0"/>
              <a:t>10/12/2025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8847390A-841A-455D-B9C2-691D926FD0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24F9045E-3646-42A1-A105-A4500D5F29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9607D-ACFE-494E-9716-EE22EADBA29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397540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98B151DF-2393-4FD4-B5EC-13E8C30790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D11316C-1B32-4EF2-BB12-FAA5C66935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1861192-B5AC-4E06-8004-768BE71B80E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76EF08-D330-4786-9D68-1D7D19824D4E}" type="datetimeFigureOut">
              <a:rPr lang="fr-FR" smtClean="0"/>
              <a:t>10/12/2025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B277A46-A513-42BC-92CC-B2411D6EC62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66EE00D-1AE5-4AEC-9E30-AD0A73B654C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39607D-ACFE-494E-9716-EE22EADBA29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195014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3BCF2A8-4D18-A517-4E9A-F1614E819B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ar-DZ" b="1" dirty="0"/>
              <a:t>الفرع الأول: مفهوم </a:t>
            </a:r>
            <a:r>
              <a:rPr lang="ar-DZ" b="1" dirty="0" err="1"/>
              <a:t>الإلتزام</a:t>
            </a:r>
            <a:r>
              <a:rPr lang="ar-DZ" b="1" dirty="0"/>
              <a:t> بإعلام المستهلك</a:t>
            </a:r>
            <a:endParaRPr lang="fr-FR" b="1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443C17E-136D-F5CF-3486-A3FC9C1AA8B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 algn="r">
              <a:buNone/>
            </a:pPr>
            <a:r>
              <a:rPr lang="ar-DZ" dirty="0"/>
              <a:t>مضمون المنتج استعماله مكوناته صيانته مخاطره.</a:t>
            </a:r>
          </a:p>
          <a:p>
            <a:pPr marL="0" indent="0" algn="r">
              <a:buNone/>
            </a:pPr>
            <a:r>
              <a:rPr lang="ar-DZ" dirty="0"/>
              <a:t> إهمال المشرع </a:t>
            </a:r>
            <a:r>
              <a:rPr lang="ar-DZ" dirty="0" err="1"/>
              <a:t>مسأله</a:t>
            </a:r>
            <a:r>
              <a:rPr lang="ar-DZ" dirty="0"/>
              <a:t> الإعلام في المعاملات الإلكترونية.</a:t>
            </a:r>
          </a:p>
          <a:p>
            <a:pPr marL="0" indent="0" algn="r">
              <a:buNone/>
            </a:pPr>
            <a:r>
              <a:rPr lang="ar-DZ" b="1" dirty="0"/>
              <a:t>أولا: </a:t>
            </a:r>
            <a:r>
              <a:rPr lang="ar-DZ" dirty="0"/>
              <a:t>تعريف </a:t>
            </a:r>
            <a:r>
              <a:rPr lang="ar-DZ" dirty="0" err="1"/>
              <a:t>الإلتزام</a:t>
            </a:r>
            <a:r>
              <a:rPr lang="ar-DZ" dirty="0"/>
              <a:t> بإعلام المستهلك:</a:t>
            </a:r>
          </a:p>
          <a:p>
            <a:pPr marL="0" indent="0" algn="r">
              <a:buNone/>
            </a:pPr>
            <a:r>
              <a:rPr lang="ar-DZ" dirty="0"/>
              <a:t> نصت المادة 03/ فقره 16 من المرسوم 13/ 378 :" هو كل معلومة متعلقة بالمنتج موجهة للمستهلك على بطاقة أو أي وثيقة أخرى مرفقه به أو بواسطة أي وسيلة أخرى بما في ذلك الطرق التكنولوجية الحديثة أو من خلال </a:t>
            </a:r>
            <a:r>
              <a:rPr lang="ar-DZ" dirty="0" err="1"/>
              <a:t>الإتصال</a:t>
            </a:r>
            <a:r>
              <a:rPr lang="ar-DZ" dirty="0"/>
              <a:t> الشفهي".</a:t>
            </a:r>
          </a:p>
          <a:p>
            <a:pPr marL="0" indent="0" algn="r">
              <a:buNone/>
            </a:pPr>
            <a:r>
              <a:rPr lang="ar-DZ" b="1" dirty="0"/>
              <a:t>ثانيا: شروط </a:t>
            </a:r>
            <a:r>
              <a:rPr lang="ar-DZ" b="1" dirty="0" err="1"/>
              <a:t>الإلتزام</a:t>
            </a:r>
            <a:r>
              <a:rPr lang="ar-DZ" b="1" dirty="0"/>
              <a:t> بالإعلام :</a:t>
            </a:r>
          </a:p>
          <a:p>
            <a:pPr marL="0" indent="0" algn="r">
              <a:buNone/>
            </a:pPr>
            <a:r>
              <a:rPr lang="ar-DZ" dirty="0"/>
              <a:t>1- أن يكون الاعلام مكتوبا </a:t>
            </a:r>
            <a:r>
              <a:rPr lang="ar-DZ" dirty="0" err="1"/>
              <a:t>باللغه</a:t>
            </a:r>
            <a:r>
              <a:rPr lang="ar-DZ" dirty="0"/>
              <a:t> الوطنية:( ماده 18 من قانون 09/ 03): الكتابة ،الرسم اضافة لغة أخرى( عبارات بسيطة واضحة)، وفي حاله قابلية تصديره اللغة </a:t>
            </a:r>
            <a:r>
              <a:rPr lang="ar-DZ" dirty="0" err="1"/>
              <a:t>الوطنيه</a:t>
            </a:r>
            <a:r>
              <a:rPr lang="ar-DZ" dirty="0"/>
              <a:t> للبلد المنشأ والبلد المصدر اليه .</a:t>
            </a:r>
          </a:p>
          <a:p>
            <a:pPr marL="0" indent="0" algn="r"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9852106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85B9EB7-9D5A-27CA-CB71-59D8567326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495946"/>
            <a:ext cx="10413569" cy="5681017"/>
          </a:xfrm>
        </p:spPr>
        <p:txBody>
          <a:bodyPr>
            <a:normAutofit lnSpcReduction="10000"/>
          </a:bodyPr>
          <a:lstStyle/>
          <a:p>
            <a:pPr marL="0" indent="0" algn="r">
              <a:buNone/>
            </a:pPr>
            <a:r>
              <a:rPr lang="ar-DZ" b="1" dirty="0"/>
              <a:t>2- أن يكون الإعلام كاملا واضحا :</a:t>
            </a:r>
            <a:r>
              <a:rPr lang="ar-DZ" dirty="0"/>
              <a:t>ماده 17 قانون09/ 03 "...كل المعلومات المتعلقة بالمنتج".</a:t>
            </a:r>
          </a:p>
          <a:p>
            <a:pPr marL="0" indent="0" algn="r">
              <a:buNone/>
            </a:pPr>
            <a:r>
              <a:rPr lang="ar-DZ" dirty="0"/>
              <a:t> ويقتضي الوضوح استبعاد المصطلحات الفنية المعقدة.</a:t>
            </a:r>
          </a:p>
          <a:p>
            <a:pPr marL="0" indent="0" algn="r">
              <a:buNone/>
            </a:pPr>
            <a:r>
              <a:rPr lang="ar-DZ" dirty="0"/>
              <a:t>3-  أن يكون الإعلام ظاهرا مرئيا ولصيقا بالمنتج يتعذر محوه (ماده 18 قانون 09/ 03). </a:t>
            </a:r>
            <a:r>
              <a:rPr lang="ar-DZ" b="1" dirty="0" err="1"/>
              <a:t>ثالثا:مضمون</a:t>
            </a:r>
            <a:r>
              <a:rPr lang="ar-DZ" b="1" dirty="0"/>
              <a:t> </a:t>
            </a:r>
            <a:r>
              <a:rPr lang="ar-DZ" b="1" dirty="0" err="1"/>
              <a:t>الإلتزام</a:t>
            </a:r>
            <a:r>
              <a:rPr lang="ar-DZ" b="1" dirty="0"/>
              <a:t> بإعلام المستهلك بالمنتج: </a:t>
            </a:r>
          </a:p>
          <a:p>
            <a:pPr marL="0" indent="0" algn="r">
              <a:buNone/>
            </a:pPr>
            <a:r>
              <a:rPr lang="ar-DZ" b="1" dirty="0"/>
              <a:t>1-  الوسم وسيلة اعلام المستهلك بالمنتج: </a:t>
            </a:r>
            <a:r>
              <a:rPr lang="ar-DZ" dirty="0"/>
              <a:t>ويسمى البائع الصامت.</a:t>
            </a:r>
          </a:p>
          <a:p>
            <a:pPr marL="0" indent="0" algn="r">
              <a:buNone/>
            </a:pPr>
            <a:r>
              <a:rPr lang="ar-DZ" b="1" dirty="0"/>
              <a:t>أ -  تعريفه: </a:t>
            </a:r>
            <a:r>
              <a:rPr lang="ar-DZ" dirty="0"/>
              <a:t>مصطلح اقتصادي اكثر منه قانوني يطلق عليه الفقه الاقتصادي مصطلح </a:t>
            </a:r>
            <a:r>
              <a:rPr lang="ar-DZ" b="1" dirty="0"/>
              <a:t>"التبيين" .</a:t>
            </a:r>
          </a:p>
          <a:p>
            <a:pPr marL="0" indent="0" algn="r">
              <a:buNone/>
            </a:pPr>
            <a:r>
              <a:rPr lang="ar-DZ" dirty="0"/>
              <a:t>ماده 03/ فقرة 04 من قانون 09/03:"الوسم :كل البيانات أو الإشارات أو العلامات أو المميزات أو </a:t>
            </a:r>
            <a:r>
              <a:rPr lang="ar-DZ" dirty="0" err="1"/>
              <a:t>الصورأو</a:t>
            </a:r>
            <a:r>
              <a:rPr lang="ar-DZ" dirty="0"/>
              <a:t> التماثيل أو الرموز المرتبطة بالسلعة تظهر على كل غلاف أو وثيقة او لافتة </a:t>
            </a:r>
            <a:r>
              <a:rPr lang="ar-DZ" dirty="0" err="1"/>
              <a:t>اوأوسمة</a:t>
            </a:r>
            <a:r>
              <a:rPr lang="ar-DZ" dirty="0"/>
              <a:t> أو ملصقة او بطاقة أو ختم أو معلقة مرفقة او دالة على طبيعة منتوج مهما كان شكلها أو سندها بغض النظر عن طريقة وضعها".</a:t>
            </a:r>
          </a:p>
          <a:p>
            <a:pPr marL="0" indent="0" algn="r">
              <a:buNone/>
            </a:pPr>
            <a:r>
              <a:rPr lang="ar-DZ" dirty="0"/>
              <a:t> ماده 02/ فقر 07 من المرسوم التنفيذي المتعلق برقابه الجودة وقمع الغش.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3578776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EEFA6FE-29E0-3B75-6880-863C39CB44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604434"/>
            <a:ext cx="10491061" cy="5572529"/>
          </a:xfrm>
        </p:spPr>
        <p:txBody>
          <a:bodyPr>
            <a:normAutofit fontScale="92500" lnSpcReduction="20000"/>
          </a:bodyPr>
          <a:lstStyle/>
          <a:p>
            <a:pPr marL="0" indent="0" algn="r">
              <a:buNone/>
            </a:pPr>
            <a:r>
              <a:rPr lang="ar-DZ" sz="3000" b="1" dirty="0"/>
              <a:t>ب - بياناته: </a:t>
            </a:r>
            <a:r>
              <a:rPr lang="ar-DZ" dirty="0"/>
              <a:t>مرسوم 13/ 378 </a:t>
            </a:r>
          </a:p>
          <a:p>
            <a:pPr marL="0" indent="0" algn="r">
              <a:buNone/>
            </a:pPr>
            <a:r>
              <a:rPr lang="ar-DZ" dirty="0"/>
              <a:t>*- تسمية بيع المنتوج: غذائي أو غير غذائي، طبيعته، محلى، محلى </a:t>
            </a:r>
            <a:r>
              <a:rPr lang="ar-DZ" dirty="0" err="1"/>
              <a:t>ومسكرجزئيا</a:t>
            </a:r>
            <a:r>
              <a:rPr lang="ar-DZ" dirty="0"/>
              <a:t>...</a:t>
            </a:r>
          </a:p>
          <a:p>
            <a:pPr marL="0" indent="0" algn="r">
              <a:buNone/>
            </a:pPr>
            <a:r>
              <a:rPr lang="ar-DZ" dirty="0"/>
              <a:t> * ـ بيانات مكونات المنتج وكمياتها.</a:t>
            </a:r>
          </a:p>
          <a:p>
            <a:pPr marL="0" indent="0" algn="r">
              <a:buNone/>
            </a:pPr>
            <a:r>
              <a:rPr lang="ar-DZ" dirty="0"/>
              <a:t>* ـ  كيفية استعمال المنتوج والتحذير من مخاطره.</a:t>
            </a:r>
          </a:p>
          <a:p>
            <a:pPr marL="0" indent="0" algn="r">
              <a:buNone/>
            </a:pPr>
            <a:r>
              <a:rPr lang="ar-DZ" dirty="0"/>
              <a:t>*ـ معلومات خاصة بالمتدخل وبلد المنشأ </a:t>
            </a:r>
            <a:r>
              <a:rPr lang="ar-DZ" dirty="0" err="1"/>
              <a:t>أوالمصدر</a:t>
            </a:r>
            <a:r>
              <a:rPr lang="ar-DZ" dirty="0"/>
              <a:t>.</a:t>
            </a:r>
          </a:p>
          <a:p>
            <a:pPr marL="0" indent="0" algn="r">
              <a:buNone/>
            </a:pPr>
            <a:r>
              <a:rPr lang="ar-DZ" dirty="0"/>
              <a:t>*ـ  مراعاه ذكر بعض التواريخ على الوسم.</a:t>
            </a:r>
          </a:p>
          <a:p>
            <a:pPr marL="0" indent="0" algn="r">
              <a:buNone/>
            </a:pPr>
            <a:r>
              <a:rPr lang="ar-DZ" dirty="0"/>
              <a:t>التعريف </a:t>
            </a:r>
            <a:r>
              <a:rPr lang="ar-DZ" dirty="0" err="1"/>
              <a:t>بالحصه</a:t>
            </a:r>
            <a:r>
              <a:rPr lang="ar-DZ" dirty="0"/>
              <a:t> وتاريخ الصن</a:t>
            </a:r>
          </a:p>
          <a:p>
            <a:pPr marL="0" indent="0" algn="r">
              <a:buNone/>
            </a:pPr>
            <a:r>
              <a:rPr lang="ar-DZ" dirty="0"/>
              <a:t>وبعض من بيانات الحصه للمواد الغذائية سريعة التلف التي تقل مدة صلاحياتها الدنيا عن 03 اشهر. </a:t>
            </a:r>
          </a:p>
          <a:p>
            <a:pPr marL="0" indent="0" algn="r">
              <a:buNone/>
            </a:pPr>
            <a:r>
              <a:rPr lang="ar-DZ" dirty="0"/>
              <a:t>التاريخ الادنى للصلاحية.</a:t>
            </a:r>
          </a:p>
          <a:p>
            <a:pPr marL="0" indent="0" algn="r">
              <a:buNone/>
            </a:pPr>
            <a:r>
              <a:rPr lang="ar-DZ" dirty="0"/>
              <a:t> التاريخ الاقصى للاستهلاك والتاريخ الاقصى للاستعمال .</a:t>
            </a:r>
          </a:p>
          <a:p>
            <a:pPr marL="0" indent="0" algn="r">
              <a:buNone/>
            </a:pPr>
            <a:r>
              <a:rPr lang="ar-DZ" dirty="0"/>
              <a:t>ويكون متبوعا دوما بشروط الحفظ.</a:t>
            </a:r>
          </a:p>
          <a:p>
            <a:pPr marL="0" indent="0" algn="r">
              <a:buNone/>
            </a:pPr>
            <a:r>
              <a:rPr lang="ar-DZ" dirty="0"/>
              <a:t>بيان تاريخ التجميد والتجميد المكثف.</a:t>
            </a:r>
          </a:p>
          <a:p>
            <a:pPr marL="0" indent="0" algn="r">
              <a:buNone/>
            </a:pPr>
            <a:r>
              <a:rPr lang="ar-DZ" dirty="0"/>
              <a:t>* ـ بيانات ذات أهمية نسبة الكحول، حلال...</a:t>
            </a:r>
          </a:p>
          <a:p>
            <a:pPr marL="0" indent="0" algn="r"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0273539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FDA17C6-23D5-5295-A514-B336466AA0C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r">
              <a:buNone/>
            </a:pPr>
            <a:r>
              <a:rPr lang="ar-DZ" sz="3200" b="1" dirty="0"/>
              <a:t>2 ـ الالتزام </a:t>
            </a:r>
            <a:r>
              <a:rPr lang="ar-DZ" sz="3200" b="1" dirty="0" err="1"/>
              <a:t>بالاعلام</a:t>
            </a:r>
            <a:r>
              <a:rPr lang="ar-DZ" sz="3200" b="1" dirty="0"/>
              <a:t> عن الخدمات: </a:t>
            </a:r>
            <a:r>
              <a:rPr lang="ar-DZ" sz="3200" dirty="0"/>
              <a:t>حرص المشرع على تنظيم شروط الالتحاق بالمهن التي تتولى تقديم الخدمات :(التأهيل المهني، الضمان المالي، الاعتبار الأخلاقي وتنظيم شروط الممارسة، تسليم وثائق تجارية وثائق محاسبية، صفة مؤدي الخدمة...).</a:t>
            </a:r>
          </a:p>
          <a:p>
            <a:pPr marL="0" indent="0" algn="r">
              <a:buNone/>
            </a:pPr>
            <a:r>
              <a:rPr lang="ar-DZ" sz="3200" dirty="0"/>
              <a:t> </a:t>
            </a:r>
            <a:r>
              <a:rPr lang="ar-DZ" sz="3200" b="1" dirty="0"/>
              <a:t>3- الاعلام بالأسعار وشروط البيع: </a:t>
            </a:r>
            <a:r>
              <a:rPr lang="ar-DZ" sz="3200" dirty="0"/>
              <a:t>من أجل مقارنة مختلف الأسعار واختيار السلع وله أثر في قرار الشراء.</a:t>
            </a:r>
          </a:p>
          <a:p>
            <a:pPr marL="0" indent="0" algn="r">
              <a:buNone/>
            </a:pPr>
            <a:r>
              <a:rPr lang="ar-DZ" sz="3200" dirty="0"/>
              <a:t> الاعلام بشروط البيع كيفيات الدفع، كيفية الضمان، مطابقة المنتج، شروط تعديل البنود العقدية، شروط تسوية النزاعات واجراءات فسخ العقد.</a:t>
            </a:r>
            <a:endParaRPr lang="fr-FR" sz="3200" dirty="0"/>
          </a:p>
        </p:txBody>
      </p:sp>
    </p:spTree>
    <p:extLst>
      <p:ext uri="{BB962C8B-B14F-4D97-AF65-F5344CB8AC3E}">
        <p14:creationId xmlns:p14="http://schemas.microsoft.com/office/powerpoint/2010/main" val="18816797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FFEA52A-FA7F-0B89-D3B7-E46BE7AB95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/>
            <a:r>
              <a:rPr lang="ar-DZ" sz="4000" b="1" dirty="0"/>
              <a:t>الفرع الثاني: مضمون الالتزام </a:t>
            </a:r>
            <a:r>
              <a:rPr lang="ar-DZ" sz="4000" b="1" dirty="0" err="1"/>
              <a:t>بالاعلام</a:t>
            </a:r>
            <a:r>
              <a:rPr lang="ar-DZ" sz="4000" b="1" dirty="0"/>
              <a:t> للمستهلك الالكتروني</a:t>
            </a:r>
            <a:endParaRPr lang="fr-FR" sz="4000" b="1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ACAD590-A70B-77A4-483D-7C6D4F894C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56622"/>
            <a:ext cx="10515600" cy="4351338"/>
          </a:xfrm>
        </p:spPr>
        <p:txBody>
          <a:bodyPr>
            <a:normAutofit/>
          </a:bodyPr>
          <a:lstStyle/>
          <a:p>
            <a:pPr marL="0" indent="0" algn="r">
              <a:buNone/>
            </a:pPr>
            <a:r>
              <a:rPr lang="ar-DZ" dirty="0"/>
              <a:t>عقد الاستهلاك يمتاز بانعدام التوازن بين طرفيه وزادت التجارة عبر الخط من تلك الهوة.</a:t>
            </a:r>
          </a:p>
          <a:p>
            <a:pPr marL="0" indent="0" algn="r">
              <a:buNone/>
            </a:pPr>
            <a:r>
              <a:rPr lang="ar-DZ" dirty="0" err="1"/>
              <a:t>أولا:الإلتزام</a:t>
            </a:r>
            <a:r>
              <a:rPr lang="ar-DZ" dirty="0"/>
              <a:t> </a:t>
            </a:r>
            <a:r>
              <a:rPr lang="ar-DZ" dirty="0" err="1"/>
              <a:t>باعلام</a:t>
            </a:r>
            <a:r>
              <a:rPr lang="ar-DZ" dirty="0"/>
              <a:t> المستهلك بهوية المورد الالكتروني: قانون 18/ 05 المتعلق بالتجارة الالكترونية:</a:t>
            </a:r>
          </a:p>
          <a:p>
            <a:pPr marL="0" indent="0" algn="r">
              <a:buNone/>
            </a:pPr>
            <a:r>
              <a:rPr lang="ar-DZ" dirty="0"/>
              <a:t>1ـ  التسجيل في السجل التجاري أو السجل الصناعات التقليدية والحرفية في العريف بهوية المورد الالكتروني ماده 08 من القانون 18/ 05.</a:t>
            </a:r>
          </a:p>
          <a:p>
            <a:pPr marL="0" indent="0" algn="r">
              <a:buNone/>
            </a:pPr>
            <a:r>
              <a:rPr lang="ar-DZ" dirty="0"/>
              <a:t> 2- دور البطاقة الوطنية للموردين الالكترونيين في الاعلام بهويه المورد الالكتروني: ماده 09 من القانون 18/ 05المتعلق بالتجارة الالكترونية.</a:t>
            </a:r>
          </a:p>
          <a:p>
            <a:pPr marL="0" indent="0" algn="r">
              <a:buNone/>
            </a:pPr>
            <a:r>
              <a:rPr lang="ar-DZ" dirty="0"/>
              <a:t>3ـ  عرض تجاري الكتروني: ماده 10 من القانون 18/ 05 (مع هاتف وبيانات المورد).</a:t>
            </a:r>
          </a:p>
          <a:p>
            <a:pPr marL="0" indent="0" algn="r">
              <a:buNone/>
            </a:pPr>
            <a:r>
              <a:rPr lang="ar-DZ" dirty="0"/>
              <a:t> 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3928456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235A8C0-B5AB-9A76-D429-30AA9DD075D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08681" y="1642376"/>
            <a:ext cx="10506559" cy="3573248"/>
          </a:xfrm>
        </p:spPr>
        <p:txBody>
          <a:bodyPr>
            <a:normAutofit lnSpcReduction="10000"/>
          </a:bodyPr>
          <a:lstStyle/>
          <a:p>
            <a:pPr marL="0" indent="0" algn="r">
              <a:buNone/>
            </a:pPr>
            <a:r>
              <a:rPr lang="ar-DZ" b="1" dirty="0"/>
              <a:t>ثانيا حق المستهلك الالكتروني في الاعلام حول المنتوج وبنود العقد: </a:t>
            </a:r>
            <a:r>
              <a:rPr lang="ar-DZ" dirty="0"/>
              <a:t>مادة 11 من القانون 18/ 05.</a:t>
            </a:r>
          </a:p>
          <a:p>
            <a:pPr marL="0" indent="0" algn="r">
              <a:buNone/>
            </a:pPr>
            <a:r>
              <a:rPr lang="ar-DZ" dirty="0"/>
              <a:t> </a:t>
            </a:r>
            <a:r>
              <a:rPr lang="ar-DZ" b="1" dirty="0"/>
              <a:t>ثالثا: دور الاشهار في اعلام </a:t>
            </a:r>
            <a:r>
              <a:rPr lang="ar-DZ" b="1" dirty="0" err="1"/>
              <a:t>المستهلك:</a:t>
            </a:r>
            <a:r>
              <a:rPr lang="ar-DZ" dirty="0" err="1"/>
              <a:t>يعمل</a:t>
            </a:r>
            <a:r>
              <a:rPr lang="ar-DZ" dirty="0"/>
              <a:t> على اقناع المستهلك وحثه على اقتناء المنتوجات و هو كل بلاغ صادر من محترف موجه الى العامة بهدف تشجيع طلبات الشراء.</a:t>
            </a:r>
          </a:p>
          <a:p>
            <a:pPr marL="0" indent="0" algn="r">
              <a:buNone/>
            </a:pPr>
            <a:r>
              <a:rPr lang="ar-DZ" dirty="0"/>
              <a:t> أو هو كل اعلان يهدف بصفة مباشرة أو غير مباشرة الى ترويج بيع السلع أو الخدمات مهما كان المكان أو وسائل الاتصال المستعملة.( ماده 11 قانون 04/ 08 المتضمن شروط ممارسه </a:t>
            </a:r>
            <a:r>
              <a:rPr lang="ar-DZ" dirty="0" err="1"/>
              <a:t>الانشطه</a:t>
            </a:r>
            <a:r>
              <a:rPr lang="ar-DZ" dirty="0"/>
              <a:t> </a:t>
            </a:r>
            <a:r>
              <a:rPr lang="ar-DZ" dirty="0" err="1"/>
              <a:t>التجاريه</a:t>
            </a:r>
            <a:r>
              <a:rPr lang="ar-DZ" dirty="0"/>
              <a:t> </a:t>
            </a:r>
            <a:r>
              <a:rPr lang="ar-DZ" dirty="0" err="1"/>
              <a:t>والماده</a:t>
            </a:r>
            <a:r>
              <a:rPr lang="ar-DZ" dirty="0"/>
              <a:t> 28 من القانون 04/ 02 المتضمن قواعد الممارسات </a:t>
            </a:r>
            <a:r>
              <a:rPr lang="ar-DZ" dirty="0" err="1"/>
              <a:t>التجاريه</a:t>
            </a:r>
            <a:r>
              <a:rPr lang="ar-DZ" dirty="0"/>
              <a:t> تفصل في </a:t>
            </a:r>
            <a:r>
              <a:rPr lang="ar-DZ" dirty="0" err="1"/>
              <a:t>الاشهارالتضليلي</a:t>
            </a:r>
            <a:r>
              <a:rPr lang="ar-DZ" dirty="0"/>
              <a:t>.).</a:t>
            </a:r>
          </a:p>
          <a:p>
            <a:pPr marL="0" indent="0" algn="r">
              <a:buNone/>
            </a:pPr>
            <a:r>
              <a:rPr lang="ar-DZ" dirty="0"/>
              <a:t>    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801929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029D5B10-52E4-F155-7544-61131ED2EA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511444"/>
            <a:ext cx="10460064" cy="5665519"/>
          </a:xfrm>
        </p:spPr>
        <p:txBody>
          <a:bodyPr>
            <a:normAutofit/>
          </a:bodyPr>
          <a:lstStyle/>
          <a:p>
            <a:pPr marL="0" indent="0" algn="r">
              <a:buNone/>
            </a:pPr>
            <a:r>
              <a:rPr lang="ar-DZ" dirty="0"/>
              <a:t>رابعا:جزاء الاخلال </a:t>
            </a:r>
            <a:r>
              <a:rPr lang="ar-DZ" dirty="0" err="1"/>
              <a:t>بالاعلام</a:t>
            </a:r>
            <a:r>
              <a:rPr lang="ar-DZ" dirty="0"/>
              <a:t>:</a:t>
            </a:r>
          </a:p>
          <a:p>
            <a:pPr marL="0" indent="0" algn="r">
              <a:buNone/>
            </a:pPr>
            <a:r>
              <a:rPr lang="ar-DZ" dirty="0"/>
              <a:t>1ـ في قانون حماية المستهلك مادة78 من قانون 09/ 03 المعدلة بالقانون 18/ 09 .</a:t>
            </a:r>
          </a:p>
          <a:p>
            <a:pPr marL="0" indent="0" algn="r">
              <a:buNone/>
            </a:pPr>
            <a:r>
              <a:rPr lang="ar-DZ" dirty="0"/>
              <a:t>2ـ في القانون 04/ 02 المتضمن قواعد الممارسات </a:t>
            </a:r>
            <a:r>
              <a:rPr lang="ar-DZ" dirty="0" err="1"/>
              <a:t>التجاريه</a:t>
            </a:r>
            <a:r>
              <a:rPr lang="ar-DZ" dirty="0"/>
              <a:t> :</a:t>
            </a:r>
          </a:p>
          <a:p>
            <a:pPr marL="0" indent="0" algn="r">
              <a:buNone/>
            </a:pPr>
            <a:r>
              <a:rPr lang="ar-DZ" dirty="0" err="1"/>
              <a:t>الماده</a:t>
            </a:r>
            <a:r>
              <a:rPr lang="ar-DZ" dirty="0"/>
              <a:t> 31 </a:t>
            </a:r>
            <a:r>
              <a:rPr lang="ar-DZ" dirty="0" err="1"/>
              <a:t>والماده</a:t>
            </a:r>
            <a:r>
              <a:rPr lang="ar-DZ" dirty="0"/>
              <a:t> 46 .</a:t>
            </a:r>
            <a:endParaRPr lang="fr-FR" dirty="0"/>
          </a:p>
          <a:p>
            <a:pPr marL="0" indent="0" algn="r">
              <a:buNone/>
            </a:pPr>
            <a:r>
              <a:rPr lang="ar-DZ" dirty="0"/>
              <a:t>الالزام </a:t>
            </a:r>
            <a:r>
              <a:rPr lang="ar-DZ" dirty="0" err="1"/>
              <a:t>بالاعلام</a:t>
            </a:r>
            <a:r>
              <a:rPr lang="ar-DZ" dirty="0"/>
              <a:t> </a:t>
            </a:r>
            <a:r>
              <a:rPr lang="ar-DZ" dirty="0" err="1"/>
              <a:t>بالاسعار</a:t>
            </a:r>
            <a:r>
              <a:rPr lang="ar-DZ" dirty="0"/>
              <a:t> .</a:t>
            </a:r>
          </a:p>
          <a:p>
            <a:pPr marL="0" indent="0" algn="r">
              <a:buNone/>
            </a:pPr>
            <a:r>
              <a:rPr lang="ar-DZ" dirty="0"/>
              <a:t>الالزام </a:t>
            </a:r>
            <a:r>
              <a:rPr lang="ar-DZ" dirty="0" err="1"/>
              <a:t>بالاعلام</a:t>
            </a:r>
            <a:r>
              <a:rPr lang="ar-DZ" dirty="0"/>
              <a:t> بشروط البيع .</a:t>
            </a:r>
            <a:r>
              <a:rPr lang="ar-DZ" dirty="0" err="1"/>
              <a:t>الماده</a:t>
            </a:r>
            <a:r>
              <a:rPr lang="ar-DZ" dirty="0"/>
              <a:t> 23 من قانون 02/04 </a:t>
            </a:r>
          </a:p>
          <a:p>
            <a:pPr marL="0" indent="0" algn="r">
              <a:buNone/>
            </a:pPr>
            <a:r>
              <a:rPr lang="ar-DZ" dirty="0"/>
              <a:t>3ـجزاء الاشهار المظلل:</a:t>
            </a:r>
          </a:p>
          <a:p>
            <a:pPr marL="0" indent="0" algn="r">
              <a:buNone/>
            </a:pPr>
            <a:r>
              <a:rPr lang="ar-DZ" dirty="0"/>
              <a:t>أ ـ في القانون 03/09 </a:t>
            </a:r>
            <a:r>
              <a:rPr lang="ar-DZ" dirty="0" err="1"/>
              <a:t>الماده</a:t>
            </a:r>
            <a:r>
              <a:rPr lang="ar-DZ" dirty="0"/>
              <a:t> 78.</a:t>
            </a:r>
          </a:p>
          <a:p>
            <a:pPr marL="0" indent="0" algn="r">
              <a:buNone/>
            </a:pPr>
            <a:r>
              <a:rPr lang="ar-DZ" dirty="0"/>
              <a:t>ب ـ في القانون 04/ 02 المتضمن قواعد الممارسات التجارية :</a:t>
            </a:r>
          </a:p>
          <a:p>
            <a:pPr marL="0" indent="0" algn="r">
              <a:buNone/>
            </a:pPr>
            <a:r>
              <a:rPr lang="ar-DZ" dirty="0" err="1"/>
              <a:t>الماده</a:t>
            </a:r>
            <a:r>
              <a:rPr lang="ar-DZ" dirty="0"/>
              <a:t> 46 و 47 .</a:t>
            </a:r>
          </a:p>
          <a:p>
            <a:pPr marL="0" indent="0" algn="r">
              <a:buNone/>
            </a:pPr>
            <a:r>
              <a:rPr lang="ar-DZ" dirty="0"/>
              <a:t>ج ـ في القانون 18/ 05 </a:t>
            </a:r>
            <a:r>
              <a:rPr lang="ar-DZ" dirty="0" err="1"/>
              <a:t>للتجاره</a:t>
            </a:r>
            <a:r>
              <a:rPr lang="ar-DZ" dirty="0"/>
              <a:t> الالكترونية: المادة 40 منه</a:t>
            </a:r>
          </a:p>
          <a:p>
            <a:pPr marL="0" indent="0" algn="r"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36691739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1672</TotalTime>
  <Words>780</Words>
  <Application>Microsoft Office PowerPoint</Application>
  <PresentationFormat>Grand écran</PresentationFormat>
  <Paragraphs>52</Paragraphs>
  <Slides>7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Thème Office</vt:lpstr>
      <vt:lpstr>الفرع الأول: مفهوم الإلتزام بإعلام المستهلك</vt:lpstr>
      <vt:lpstr>Présentation PowerPoint</vt:lpstr>
      <vt:lpstr>Présentation PowerPoint</vt:lpstr>
      <vt:lpstr>Présentation PowerPoint</vt:lpstr>
      <vt:lpstr>الفرع الثاني: مضمون الالتزام بالاعلام للمستهلك الالكتروني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zaki</dc:creator>
  <cp:lastModifiedBy>DELL</cp:lastModifiedBy>
  <cp:revision>39</cp:revision>
  <dcterms:created xsi:type="dcterms:W3CDTF">2023-10-28T21:02:18Z</dcterms:created>
  <dcterms:modified xsi:type="dcterms:W3CDTF">2025-12-10T19:46:32Z</dcterms:modified>
</cp:coreProperties>
</file>