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7" r:id="rId3"/>
    <p:sldId id="268" r:id="rId4"/>
    <p:sldId id="269" r:id="rId5"/>
    <p:sldId id="270" r:id="rId6"/>
    <p:sldId id="271" r:id="rId7"/>
    <p:sldId id="272" r:id="rId8"/>
    <p:sldId id="273" r:id="rId9"/>
    <p:sldId id="257" r:id="rId10"/>
    <p:sldId id="258" r:id="rId11"/>
    <p:sldId id="274" r:id="rId12"/>
    <p:sldId id="262" r:id="rId13"/>
    <p:sldId id="259" r:id="rId14"/>
    <p:sldId id="275" r:id="rId15"/>
    <p:sldId id="264" r:id="rId16"/>
    <p:sldId id="263" r:id="rId17"/>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1" d="100"/>
          <a:sy n="51" d="100"/>
        </p:scale>
        <p:origin x="9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96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oogle.com/search?q=%D8%B5%D8%B9%D9%88%D8%A8%D8%A9+%D8%A7%D9%84%D9%82%D9%8A%D8%A7%D8%B3+%D8%A7%D9%84%D9%85%D8%A8%D8%A7%D8%B4%D8%B1&amp;oq=%D9%85%D8%B2%D8%A7%D9%8A%D8%A7+%D9%88%D8%B9%D9%8A%D9%88%D8%A8+%D8%A7%D9%84%D8%A7%D8%B4%D9%87%D8%A7%D8%B1+%D9%81%D9%8A+%D9%88%D8%B3%D8%A7%D8%A6%D9%84+%D8%A7%D9%84%D8%A7%D8%B9%D9%84%D8%A7%D9%85+%D8%A7%D9%84%D8%AA%D9%82%D9%84%D9%8A%D8%AF%D9%8A%D8%A9&amp;gs_lcrp=EgZjaHJvbWUyBggAEEUYOTIKCAEQABiiBBiJBTIKCAIQABiABBiiBDIHCAMQABjvBTIKCAQQABiiBBiJBTIHCAUQABjvBdIBCjMwODE5ajBqMTWoAgCwAgA&amp;sourceid=chrome&amp;ie=UTF-8&amp;mstk=AUtExfAHCdCuUAtBaoeYFeP8t8NdJlGZq_oKtfbvBm-TfsC6ScDoo_Ae5PyU3iPixw2KigPvCmFTrVqq0X_JEwVqyRSiziJAVTd8sls11L_NLg2xOXAmNvuNxkzPTAzzu9pYoEd3EjUaFmUBHHiIXJTPvKSUYNIXSv2Ie2Ckej2YgJAgVjc&amp;csui=3&amp;ved=2ahUKEwjhgKKe5a6RAxW2Rf4FHb4BICcQgK4QegQIBhA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oogle.com/search?q=%D8%B5%D8%B9%D9%88%D8%A8%D8%A9+%D8%A7%D9%84%D8%A7%D8%B3%D8%AA%D9%87%D8%AF%D8%A7%D9%81+%D8%A7%D9%84%D8%AF%D9%82%D9%8A%D9%82&amp;oq=%D9%85%D8%B2%D8%A7%D9%8A%D8%A7+%D9%88%D8%B9%D9%8A%D9%88%D8%A8+%D8%A7%D9%84%D8%A7%D8%B4%D9%87%D8%A7%D8%B1+%D9%81%D9%8A+%D9%88%D8%B3%D8%A7%D8%A6%D9%84+%D8%A7%D9%84%D8%A7%D8%B9%D9%84%D8%A7%D9%85+%D8%A7%D9%84%D8%AA%D9%82%D9%84%D9%8A%D8%AF%D9%8A%D8%A9&amp;gs_lcrp=EgZjaHJvbWUyBggAEEUYOTIKCAEQABiiBBiJBTIKCAIQABiABBiiBDIHCAMQABjvBTIKCAQQABiiBBiJBTIHCAUQABjvBdIBCjMwODE5ajBqMTWoAgCwAgA&amp;sourceid=chrome&amp;ie=UTF-8&amp;mstk=AUtExfAHCdCuUAtBaoeYFeP8t8NdJlGZq_oKtfbvBm-TfsC6ScDoo_Ae5PyU3iPixw2KigPvCmFTrVqq0X_JEwVqyRSiziJAVTd8sls11L_NLg2xOXAmNvuNxkzPTAzzu9pYoEd3EjUaFmUBHHiIXJTPvKSUYNIXSv2Ie2Ckej2YgJAgVjc&amp;csui=3&amp;ved=2ahUKEwjhgKKe5a6RAxW2Rf4FHb4BICcQgK4QegQIBhAD" TargetMode="External"/><Relationship Id="rId5" Type="http://schemas.openxmlformats.org/officeDocument/2006/relationships/hyperlink" Target="https://www.google.com/search?q=%D8%A7%D9%84%D8%AA%D9%83%D9%84%D9%81%D8%A9+%D8%A7%D9%84%D8%B9%D8%A7%D9%84%D9%8A%D8%A9&amp;oq=%D9%85%D8%B2%D8%A7%D9%8A%D8%A7+%D9%88%D8%B9%D9%8A%D9%88%D8%A8+%D8%A7%D9%84%D8%A7%D8%B4%D9%87%D8%A7%D8%B1+%D9%81%D9%8A+%D9%88%D8%B3%D8%A7%D8%A6%D9%84+%D8%A7%D9%84%D8%A7%D8%B9%D9%84%D8%A7%D9%85+%D8%A7%D9%84%D8%AA%D9%82%D9%84%D9%8A%D8%AF%D9%8A%D8%A9&amp;gs_lcrp=EgZjaHJvbWUyBggAEEUYOTIKCAEQABiiBBiJBTIKCAIQABiABBiiBDIHCAMQABjvBTIKCAQQABiiBBiJBTIHCAUQABjvBdIBCjMwODE5ajBqMTWoAgCwAgA&amp;sourceid=chrome&amp;ie=UTF-8&amp;mstk=AUtExfAHCdCuUAtBaoeYFeP8t8NdJlGZq_oKtfbvBm-TfsC6ScDoo_Ae5PyU3iPixw2KigPvCmFTrVqq0X_JEwVqyRSiziJAVTd8sls11L_NLg2xOXAmNvuNxkzPTAzzu9pYoEd3EjUaFmUBHHiIXJTPvKSUYNIXSv2Ie2Ckej2YgJAgVjc&amp;csui=3&amp;ved=2ahUKEwjhgKKe5a6RAxW2Rf4FHb4BICcQgK4QegQIBhAB" TargetMode="External"/><Relationship Id="rId4" Type="http://schemas.openxmlformats.org/officeDocument/2006/relationships/hyperlink" Target="https://www.google.com/search?q=%D8%A7%D9%86%D8%AA%D8%B4%D8%A7%D8%B1+%D9%88%D8%A7%D8%B3%D8%B9+%D9%88%D9%85%D9%88%D8%AB%D9%88%D9%82%D9%8A%D8%A9&amp;oq=%D9%85%D8%B2%D8%A7%D9%8A%D8%A7+%D9%88%D8%B9%D9%8A%D9%88%D8%A8+%D8%A7%D9%84%D8%A7%D8%B4%D9%87%D8%A7%D8%B1+%D9%81%D9%8A+%D9%88%D8%B3%D8%A7%D8%A6%D9%84+%D8%A7%D9%84%D8%A7%D8%B9%D9%84%D8%A7%D9%85+%D8%A7%D9%84%D8%AA%D9%82%D9%84%D9%8A%D8%AF%D9%8A%D8%A9&amp;gs_lcrp=EgZjaHJvbWUyBggAEEUYOTIKCAEQABiiBBiJBTIKCAIQABiABBiiBDIHCAMQABjvBTIKCAQQABiiBBiJBTIHCAUQABjvBdIBCjMwODE5ajBqMTWoAgCwAgA&amp;sourceid=chrome&amp;ie=UTF-8&amp;mstk=AUtExfAHCdCuUAtBaoeYFeP8t8NdJlGZq_oKtfbvBm-TfsC6ScDoo_Ae5PyU3iPixw2KigPvCmFTrVqq0X_JEwVqyRSiziJAVTd8sls11L_NLg2xOXAmNvuNxkzPTAzzu9pYoEd3EjUaFmUBHHiIXJTPvKSUYNIXSv2Ie2Ckej2YgJAgVjc&amp;csui=3&amp;ved=2ahUKEwjhgKKe5a6RAxW2Rf4FHb4BICcQgK4QegQIAxAB"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2900363" y="938175"/>
            <a:ext cx="5815013" cy="551433"/>
          </a:xfrm>
          <a:prstGeom prst="rect">
            <a:avLst/>
          </a:prstGeom>
          <a:noFill/>
          <a:ln/>
        </p:spPr>
        <p:txBody>
          <a:bodyPr wrap="square" lIns="0" tIns="0" rIns="0" bIns="0" rtlCol="0" anchor="t">
            <a:spAutoFit/>
          </a:bodyPr>
          <a:lstStyle/>
          <a:p>
            <a:pPr marL="0" indent="0" algn="r" rtl="1">
              <a:lnSpc>
                <a:spcPts val="4300"/>
              </a:lnSpc>
              <a:buNone/>
            </a:pPr>
            <a:r>
              <a:rPr lang="en-US" sz="3294" b="1" dirty="0">
                <a:solidFill>
                  <a:srgbClr val="000000"/>
                </a:solidFill>
              </a:rPr>
              <a:t>إعداد الإشهار في وسائل </a:t>
            </a:r>
            <a:r>
              <a:rPr lang="en-US" sz="3294" b="1" dirty="0" err="1">
                <a:solidFill>
                  <a:srgbClr val="000000"/>
                </a:solidFill>
              </a:rPr>
              <a:t>الإعلام</a:t>
            </a:r>
            <a:r>
              <a:rPr lang="en-US" sz="3294" b="1" dirty="0">
                <a:solidFill>
                  <a:srgbClr val="000000"/>
                </a:solidFill>
              </a:rPr>
              <a:t> </a:t>
            </a:r>
            <a:r>
              <a:rPr lang="ar-DZ" sz="3294" b="1" dirty="0" smtClean="0">
                <a:solidFill>
                  <a:srgbClr val="000000"/>
                </a:solidFill>
              </a:rPr>
              <a:t>المختلفة</a:t>
            </a:r>
            <a:endParaRPr lang="en-US" sz="3294" dirty="0"/>
          </a:p>
        </p:txBody>
      </p:sp>
      <p:sp>
        <p:nvSpPr>
          <p:cNvPr id="4" name="Text 1"/>
          <p:cNvSpPr/>
          <p:nvPr/>
        </p:nvSpPr>
        <p:spPr>
          <a:xfrm>
            <a:off x="6794978" y="2178286"/>
            <a:ext cx="1920398" cy="267637"/>
          </a:xfrm>
          <a:prstGeom prst="rect">
            <a:avLst/>
          </a:prstGeom>
          <a:noFill/>
          <a:ln/>
        </p:spPr>
        <p:txBody>
          <a:bodyPr wrap="none" lIns="0" tIns="0" rIns="0" bIns="0" rtlCol="0" anchor="t">
            <a:spAutoFit/>
          </a:bodyPr>
          <a:lstStyle/>
          <a:p>
            <a:pPr marL="0" indent="0" algn="r" rtl="1">
              <a:lnSpc>
                <a:spcPts val="2200"/>
              </a:lnSpc>
              <a:buNone/>
            </a:pPr>
            <a:r>
              <a:rPr lang="en-US" sz="1704" dirty="0">
                <a:solidFill>
                  <a:srgbClr val="FF4500"/>
                </a:solidFill>
              </a:rPr>
              <a:t>استراتيجيات التكامل والتأثير</a:t>
            </a:r>
            <a:endParaRPr lang="en-US" sz="1704" dirty="0"/>
          </a:p>
        </p:txBody>
      </p:sp>
      <p:sp>
        <p:nvSpPr>
          <p:cNvPr id="6" name="Shape 3"/>
          <p:cNvSpPr/>
          <p:nvPr/>
        </p:nvSpPr>
        <p:spPr>
          <a:xfrm>
            <a:off x="0" y="0"/>
            <a:ext cx="2900363" cy="5143500"/>
          </a:xfrm>
          <a:prstGeom prst="rect">
            <a:avLst/>
          </a:prstGeom>
          <a:solidFill>
            <a:srgbClr val="333333"/>
          </a:solidFill>
          <a:ln/>
        </p:spPr>
      </p:sp>
      <p:pic>
        <p:nvPicPr>
          <p:cNvPr id="7" name="Image 1" descr="preencoded.png"/>
          <p:cNvPicPr>
            <a:picLocks noChangeAspect="1"/>
          </p:cNvPicPr>
          <p:nvPr/>
        </p:nvPicPr>
        <p:blipFill>
          <a:blip r:embed="rId4">
            <a:alphaModFix amt="80000"/>
          </a:blip>
          <a:stretch>
            <a:fillRect/>
          </a:stretch>
        </p:blipFill>
        <p:spPr>
          <a:xfrm>
            <a:off x="0" y="0"/>
            <a:ext cx="2900363"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26142"/>
            <a:ext cx="9144000" cy="5143500"/>
          </a:xfrm>
          <a:prstGeom prst="rect">
            <a:avLst/>
          </a:prstGeom>
        </p:spPr>
      </p:pic>
      <p:sp>
        <p:nvSpPr>
          <p:cNvPr id="3" name="Shape 0"/>
          <p:cNvSpPr/>
          <p:nvPr/>
        </p:nvSpPr>
        <p:spPr>
          <a:xfrm>
            <a:off x="428625" y="428625"/>
            <a:ext cx="8286750" cy="412552"/>
          </a:xfrm>
          <a:prstGeom prst="rect">
            <a:avLst/>
          </a:prstGeom>
          <a:solidFill>
            <a:srgbClr val="000000">
              <a:alpha val="0"/>
            </a:srgbClr>
          </a:solidFill>
          <a:ln/>
        </p:spPr>
      </p:sp>
      <p:sp>
        <p:nvSpPr>
          <p:cNvPr id="4" name="Shape 1"/>
          <p:cNvSpPr/>
          <p:nvPr/>
        </p:nvSpPr>
        <p:spPr>
          <a:xfrm>
            <a:off x="428625" y="812602"/>
            <a:ext cx="8286750" cy="28575"/>
          </a:xfrm>
          <a:prstGeom prst="rect">
            <a:avLst/>
          </a:prstGeom>
          <a:solidFill>
            <a:srgbClr val="FF4500"/>
          </a:solidFill>
          <a:ln/>
        </p:spPr>
      </p:sp>
      <p:sp>
        <p:nvSpPr>
          <p:cNvPr id="5" name="Text 2"/>
          <p:cNvSpPr/>
          <p:nvPr/>
        </p:nvSpPr>
        <p:spPr>
          <a:xfrm>
            <a:off x="428625" y="428625"/>
            <a:ext cx="8286750" cy="389530"/>
          </a:xfrm>
          <a:prstGeom prst="rect">
            <a:avLst/>
          </a:prstGeom>
          <a:noFill/>
          <a:ln/>
        </p:spPr>
        <p:txBody>
          <a:bodyPr wrap="square" lIns="0" tIns="0" rIns="0" bIns="85090" rtlCol="0" anchor="t">
            <a:spAutoFit/>
          </a:bodyPr>
          <a:lstStyle/>
          <a:p>
            <a:pPr marL="0" indent="0" algn="r" rtl="1">
              <a:lnSpc>
                <a:spcPts val="2200"/>
              </a:lnSpc>
              <a:buNone/>
            </a:pPr>
            <a:r>
              <a:rPr lang="ar-DZ" sz="2800" b="1" dirty="0" smtClean="0">
                <a:solidFill>
                  <a:srgbClr val="000000"/>
                </a:solidFill>
              </a:rPr>
              <a:t>خصائص </a:t>
            </a:r>
            <a:r>
              <a:rPr lang="en-US" sz="2800" b="1" dirty="0" err="1" smtClean="0">
                <a:solidFill>
                  <a:srgbClr val="000000"/>
                </a:solidFill>
              </a:rPr>
              <a:t>الإشهار</a:t>
            </a:r>
            <a:r>
              <a:rPr lang="en-US" sz="2800" b="1" dirty="0" smtClean="0">
                <a:solidFill>
                  <a:srgbClr val="000000"/>
                </a:solidFill>
              </a:rPr>
              <a:t> </a:t>
            </a:r>
            <a:r>
              <a:rPr lang="en-US" sz="2800" b="1" dirty="0" err="1" smtClean="0">
                <a:solidFill>
                  <a:srgbClr val="000000"/>
                </a:solidFill>
              </a:rPr>
              <a:t>الرقمي</a:t>
            </a:r>
            <a:endParaRPr lang="en-US" sz="2800" dirty="0"/>
          </a:p>
        </p:txBody>
      </p:sp>
      <p:sp>
        <p:nvSpPr>
          <p:cNvPr id="6" name="Text 3"/>
          <p:cNvSpPr/>
          <p:nvPr/>
        </p:nvSpPr>
        <p:spPr>
          <a:xfrm>
            <a:off x="3691243" y="1223730"/>
            <a:ext cx="4629150" cy="611514"/>
          </a:xfrm>
          <a:prstGeom prst="rect">
            <a:avLst/>
          </a:prstGeom>
          <a:solidFill>
            <a:schemeClr val="bg1">
              <a:lumMod val="95000"/>
            </a:schemeClr>
          </a:solidFill>
          <a:ln/>
        </p:spPr>
        <p:txBody>
          <a:bodyPr wrap="square" lIns="0" tIns="0" rIns="0" bIns="0" rtlCol="0" anchor="t">
            <a:spAutoFit/>
          </a:bodyPr>
          <a:lstStyle/>
          <a:p>
            <a:pPr marL="0" indent="0" algn="r" rtl="1">
              <a:lnSpc>
                <a:spcPct val="150000"/>
              </a:lnSpc>
              <a:buNone/>
            </a:pPr>
            <a:r>
              <a:rPr lang="en-US" sz="1400" b="1" dirty="0">
                <a:solidFill>
                  <a:srgbClr val="333333"/>
                </a:solidFill>
              </a:rPr>
              <a:t>تشمل البيئة الرقمية مواقع الويب، وسائل التواصل الاجتماعي، والبريد الإلكتروني، وتطبيقات الهاتف، مما يمثل تحولاً جذرياً في آليات الإشهار</a:t>
            </a:r>
            <a:r>
              <a:rPr lang="en-US" sz="942" dirty="0">
                <a:solidFill>
                  <a:srgbClr val="333333"/>
                </a:solidFill>
              </a:rPr>
              <a:t>.</a:t>
            </a:r>
            <a:endParaRPr lang="en-US" sz="942" dirty="0"/>
          </a:p>
        </p:txBody>
      </p:sp>
      <p:pic>
        <p:nvPicPr>
          <p:cNvPr id="7" name="Image 1" descr="preencoded.png"/>
          <p:cNvPicPr>
            <a:picLocks noChangeAspect="1"/>
          </p:cNvPicPr>
          <p:nvPr/>
        </p:nvPicPr>
        <p:blipFill>
          <a:blip r:embed="rId4"/>
          <a:stretch>
            <a:fillRect/>
          </a:stretch>
        </p:blipFill>
        <p:spPr>
          <a:xfrm>
            <a:off x="8715375" y="2044642"/>
            <a:ext cx="357188" cy="285750"/>
          </a:xfrm>
          <a:prstGeom prst="rect">
            <a:avLst/>
          </a:prstGeom>
        </p:spPr>
      </p:pic>
      <p:sp>
        <p:nvSpPr>
          <p:cNvPr id="8" name="Text 4"/>
          <p:cNvSpPr/>
          <p:nvPr/>
        </p:nvSpPr>
        <p:spPr>
          <a:xfrm>
            <a:off x="6348240" y="2204395"/>
            <a:ext cx="2166491" cy="206403"/>
          </a:xfrm>
          <a:prstGeom prst="rect">
            <a:avLst/>
          </a:prstGeom>
          <a:noFill/>
          <a:ln/>
        </p:spPr>
        <p:txBody>
          <a:bodyPr wrap="none" lIns="0" tIns="0" rIns="0" bIns="0" rtlCol="0" anchor="t">
            <a:spAutoFit/>
          </a:bodyPr>
          <a:lstStyle/>
          <a:p>
            <a:pPr marL="0" indent="0" algn="r" rtl="1">
              <a:lnSpc>
                <a:spcPts val="1600"/>
              </a:lnSpc>
              <a:buNone/>
            </a:pPr>
            <a:r>
              <a:rPr lang="en-US" sz="1600" b="1" dirty="0">
                <a:solidFill>
                  <a:srgbClr val="333333"/>
                </a:solidFill>
              </a:rPr>
              <a:t>التخصيص (Personalization)</a:t>
            </a:r>
            <a:endParaRPr lang="en-US" sz="1600" dirty="0"/>
          </a:p>
        </p:txBody>
      </p:sp>
      <p:sp>
        <p:nvSpPr>
          <p:cNvPr id="9" name="Text 5"/>
          <p:cNvSpPr/>
          <p:nvPr/>
        </p:nvSpPr>
        <p:spPr>
          <a:xfrm>
            <a:off x="4340036" y="2683217"/>
            <a:ext cx="3808735" cy="171009"/>
          </a:xfrm>
          <a:prstGeom prst="rect">
            <a:avLst/>
          </a:prstGeom>
          <a:noFill/>
          <a:ln/>
        </p:spPr>
        <p:txBody>
          <a:bodyPr wrap="none" lIns="0" tIns="0" rIns="0" bIns="0" rtlCol="0" anchor="t">
            <a:spAutoFit/>
          </a:bodyPr>
          <a:lstStyle/>
          <a:p>
            <a:pPr marL="0" indent="0" algn="r" rtl="1">
              <a:lnSpc>
                <a:spcPts val="1300"/>
              </a:lnSpc>
              <a:buNone/>
            </a:pPr>
            <a:r>
              <a:rPr lang="en-US" sz="1400" b="1" dirty="0">
                <a:solidFill>
                  <a:srgbClr val="333333"/>
                </a:solidFill>
              </a:rPr>
              <a:t>استهداف دقيق للجمهور بناءً على البيانات السلوكية والديموغرافية.</a:t>
            </a:r>
            <a:endParaRPr lang="en-US" sz="1400" b="1" dirty="0"/>
          </a:p>
        </p:txBody>
      </p:sp>
      <p:pic>
        <p:nvPicPr>
          <p:cNvPr id="10" name="Image 2" descr="preencoded.png"/>
          <p:cNvPicPr>
            <a:picLocks noChangeAspect="1"/>
          </p:cNvPicPr>
          <p:nvPr/>
        </p:nvPicPr>
        <p:blipFill>
          <a:blip r:embed="rId5"/>
          <a:stretch>
            <a:fillRect/>
          </a:stretch>
        </p:blipFill>
        <p:spPr>
          <a:xfrm>
            <a:off x="8706462" y="3028303"/>
            <a:ext cx="250031" cy="285750"/>
          </a:xfrm>
          <a:prstGeom prst="rect">
            <a:avLst/>
          </a:prstGeom>
        </p:spPr>
      </p:pic>
      <p:sp>
        <p:nvSpPr>
          <p:cNvPr id="11" name="Text 6"/>
          <p:cNvSpPr/>
          <p:nvPr/>
        </p:nvSpPr>
        <p:spPr>
          <a:xfrm>
            <a:off x="6849525" y="3210852"/>
            <a:ext cx="1669431" cy="206403"/>
          </a:xfrm>
          <a:prstGeom prst="rect">
            <a:avLst/>
          </a:prstGeom>
          <a:noFill/>
          <a:ln/>
        </p:spPr>
        <p:txBody>
          <a:bodyPr wrap="none" lIns="0" tIns="0" rIns="0" bIns="0" rtlCol="0" anchor="t">
            <a:spAutoFit/>
          </a:bodyPr>
          <a:lstStyle/>
          <a:p>
            <a:pPr marL="0" indent="0" algn="r" rtl="1">
              <a:lnSpc>
                <a:spcPts val="1600"/>
              </a:lnSpc>
              <a:buNone/>
            </a:pPr>
            <a:r>
              <a:rPr lang="en-US" sz="1600" b="1" dirty="0">
                <a:solidFill>
                  <a:srgbClr val="333333"/>
                </a:solidFill>
              </a:rPr>
              <a:t>التفاعل (Interactivity)</a:t>
            </a:r>
            <a:endParaRPr lang="en-US" sz="1600" dirty="0"/>
          </a:p>
        </p:txBody>
      </p:sp>
      <p:sp>
        <p:nvSpPr>
          <p:cNvPr id="12" name="Text 7"/>
          <p:cNvSpPr/>
          <p:nvPr/>
        </p:nvSpPr>
        <p:spPr>
          <a:xfrm>
            <a:off x="3988437" y="3607930"/>
            <a:ext cx="4119719" cy="171009"/>
          </a:xfrm>
          <a:prstGeom prst="rect">
            <a:avLst/>
          </a:prstGeom>
          <a:noFill/>
          <a:ln/>
        </p:spPr>
        <p:txBody>
          <a:bodyPr wrap="none" lIns="0" tIns="0" rIns="0" bIns="0" rtlCol="0" anchor="t">
            <a:spAutoFit/>
          </a:bodyPr>
          <a:lstStyle/>
          <a:p>
            <a:pPr marL="0" indent="0" algn="r" rtl="1">
              <a:lnSpc>
                <a:spcPts val="1300"/>
              </a:lnSpc>
              <a:buNone/>
            </a:pPr>
            <a:r>
              <a:rPr lang="en-US" sz="1400" b="1" dirty="0">
                <a:solidFill>
                  <a:srgbClr val="333333"/>
                </a:solidFill>
              </a:rPr>
              <a:t>إمكانية النقر، المشاركة، والتعليق، مما يخلق حواراً مباشراً مع المستهلك.</a:t>
            </a:r>
            <a:endParaRPr lang="en-US" sz="1400" b="1" dirty="0"/>
          </a:p>
        </p:txBody>
      </p:sp>
      <p:pic>
        <p:nvPicPr>
          <p:cNvPr id="13" name="Image 3" descr="preencoded.png"/>
          <p:cNvPicPr>
            <a:picLocks noChangeAspect="1"/>
          </p:cNvPicPr>
          <p:nvPr/>
        </p:nvPicPr>
        <p:blipFill>
          <a:blip r:embed="rId6"/>
          <a:stretch>
            <a:fillRect/>
          </a:stretch>
        </p:blipFill>
        <p:spPr>
          <a:xfrm>
            <a:off x="8679657" y="4172391"/>
            <a:ext cx="285750" cy="285750"/>
          </a:xfrm>
          <a:prstGeom prst="rect">
            <a:avLst/>
          </a:prstGeom>
        </p:spPr>
      </p:pic>
      <p:sp>
        <p:nvSpPr>
          <p:cNvPr id="14" name="Text 8"/>
          <p:cNvSpPr/>
          <p:nvPr/>
        </p:nvSpPr>
        <p:spPr>
          <a:xfrm>
            <a:off x="6697367" y="4315266"/>
            <a:ext cx="1821589" cy="206403"/>
          </a:xfrm>
          <a:prstGeom prst="rect">
            <a:avLst/>
          </a:prstGeom>
          <a:noFill/>
          <a:ln/>
        </p:spPr>
        <p:txBody>
          <a:bodyPr wrap="none" lIns="0" tIns="0" rIns="0" bIns="0" rtlCol="0" anchor="t">
            <a:spAutoFit/>
          </a:bodyPr>
          <a:lstStyle/>
          <a:p>
            <a:pPr marL="0" indent="0" algn="r" rtl="1">
              <a:lnSpc>
                <a:spcPts val="1600"/>
              </a:lnSpc>
              <a:buNone/>
            </a:pPr>
            <a:r>
              <a:rPr lang="en-US" sz="1600" b="1" dirty="0">
                <a:solidFill>
                  <a:srgbClr val="333333"/>
                </a:solidFill>
              </a:rPr>
              <a:t>القياس (Measurement)</a:t>
            </a:r>
            <a:endParaRPr lang="en-US" sz="1600" dirty="0"/>
          </a:p>
        </p:txBody>
      </p:sp>
      <p:sp>
        <p:nvSpPr>
          <p:cNvPr id="15" name="Text 9"/>
          <p:cNvSpPr/>
          <p:nvPr/>
        </p:nvSpPr>
        <p:spPr>
          <a:xfrm>
            <a:off x="3903480" y="4730668"/>
            <a:ext cx="4204677" cy="171009"/>
          </a:xfrm>
          <a:prstGeom prst="rect">
            <a:avLst/>
          </a:prstGeom>
          <a:noFill/>
          <a:ln/>
        </p:spPr>
        <p:txBody>
          <a:bodyPr wrap="none" lIns="0" tIns="0" rIns="0" bIns="0" rtlCol="0" anchor="t">
            <a:spAutoFit/>
          </a:bodyPr>
          <a:lstStyle/>
          <a:p>
            <a:pPr marL="0" indent="0" algn="r" rtl="1">
              <a:lnSpc>
                <a:spcPts val="1300"/>
              </a:lnSpc>
              <a:buNone/>
            </a:pPr>
            <a:r>
              <a:rPr lang="en-US" sz="1400" b="1" dirty="0">
                <a:solidFill>
                  <a:srgbClr val="333333"/>
                </a:solidFill>
              </a:rPr>
              <a:t>تتبع الأداء بشكل فوري </a:t>
            </a:r>
            <a:r>
              <a:rPr lang="en-US" sz="1400" b="1" dirty="0" err="1">
                <a:solidFill>
                  <a:srgbClr val="333333"/>
                </a:solidFill>
              </a:rPr>
              <a:t>ودقيق</a:t>
            </a:r>
            <a:r>
              <a:rPr lang="en-US" sz="1400" b="1" dirty="0">
                <a:solidFill>
                  <a:srgbClr val="333333"/>
                </a:solidFill>
              </a:rPr>
              <a:t> </a:t>
            </a:r>
            <a:r>
              <a:rPr lang="en-US" sz="1400" b="1" dirty="0" err="1" smtClean="0">
                <a:solidFill>
                  <a:srgbClr val="333333"/>
                </a:solidFill>
              </a:rPr>
              <a:t>النقرات</a:t>
            </a:r>
            <a:r>
              <a:rPr lang="en-US" sz="1400" b="1" dirty="0">
                <a:solidFill>
                  <a:srgbClr val="333333"/>
                </a:solidFill>
              </a:rPr>
              <a:t>، التحويلات، العائد </a:t>
            </a:r>
            <a:r>
              <a:rPr lang="en-US" sz="1400" b="1" dirty="0" err="1">
                <a:solidFill>
                  <a:srgbClr val="333333"/>
                </a:solidFill>
              </a:rPr>
              <a:t>على</a:t>
            </a:r>
            <a:r>
              <a:rPr lang="en-US" sz="1400" b="1" dirty="0">
                <a:solidFill>
                  <a:srgbClr val="333333"/>
                </a:solidFill>
              </a:rPr>
              <a:t> </a:t>
            </a:r>
            <a:r>
              <a:rPr lang="en-US" sz="1400" b="1" dirty="0" err="1" smtClean="0">
                <a:solidFill>
                  <a:srgbClr val="333333"/>
                </a:solidFill>
              </a:rPr>
              <a:t>الاستثمار</a:t>
            </a:r>
            <a:endParaRPr lang="en-US" sz="1400" b="1" dirty="0"/>
          </a:p>
        </p:txBody>
      </p:sp>
      <p:pic>
        <p:nvPicPr>
          <p:cNvPr id="16" name="Image 4" descr="preencoded.png"/>
          <p:cNvPicPr>
            <a:picLocks noChangeAspect="1"/>
          </p:cNvPicPr>
          <p:nvPr/>
        </p:nvPicPr>
        <p:blipFill>
          <a:blip r:embed="rId7"/>
          <a:stretch>
            <a:fillRect/>
          </a:stretch>
        </p:blipFill>
        <p:spPr>
          <a:xfrm>
            <a:off x="428625" y="1299269"/>
            <a:ext cx="3086100" cy="409771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7998" y="153465"/>
            <a:ext cx="2727029"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DZ" sz="2800" b="1" cap="none" spc="0" dirty="0" smtClean="0">
                <a:ln/>
                <a:effectLst/>
              </a:rPr>
              <a:t>عيوب الاشهار الرقمي</a:t>
            </a:r>
            <a:endParaRPr lang="en-US" sz="2800" b="1" cap="none" spc="0" dirty="0">
              <a:ln/>
              <a:effectLst/>
            </a:endParaRPr>
          </a:p>
        </p:txBody>
      </p:sp>
      <p:cxnSp>
        <p:nvCxnSpPr>
          <p:cNvPr id="4" name="Straight Connector 3"/>
          <p:cNvCxnSpPr/>
          <p:nvPr/>
        </p:nvCxnSpPr>
        <p:spPr>
          <a:xfrm flipH="1" flipV="1">
            <a:off x="589935" y="953729"/>
            <a:ext cx="7983794" cy="9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04809" y="1661652"/>
            <a:ext cx="4188541" cy="3323987"/>
          </a:xfrm>
          <a:prstGeom prst="rect">
            <a:avLst/>
          </a:prstGeom>
          <a:solidFill>
            <a:schemeClr val="bg1">
              <a:lumMod val="95000"/>
            </a:schemeClr>
          </a:solidFill>
        </p:spPr>
        <p:txBody>
          <a:bodyPr wrap="square" rtlCol="0">
            <a:spAutoFit/>
          </a:bodyPr>
          <a:lstStyle/>
          <a:p>
            <a:pPr algn="r" rtl="1">
              <a:lnSpc>
                <a:spcPct val="150000"/>
              </a:lnSpc>
            </a:pPr>
            <a:r>
              <a:rPr lang="ar-DZ" sz="1400" b="1" u="sng" dirty="0">
                <a:solidFill>
                  <a:schemeClr val="accent1"/>
                </a:solidFill>
              </a:rPr>
              <a:t>إزعاج وتطفل الإعلانات</a:t>
            </a:r>
            <a:r>
              <a:rPr lang="ar-DZ" sz="1400" b="1" dirty="0"/>
              <a:t>: كثرة الرسائل التجارية غير المرغوبة والمزعجة (</a:t>
            </a:r>
            <a:r>
              <a:rPr lang="fr-FR" sz="1400" b="1" dirty="0"/>
              <a:t>Spam).</a:t>
            </a:r>
          </a:p>
          <a:p>
            <a:pPr algn="r" rtl="1">
              <a:lnSpc>
                <a:spcPct val="150000"/>
              </a:lnSpc>
            </a:pPr>
            <a:r>
              <a:rPr lang="ar-DZ" sz="1400" b="1" u="sng" dirty="0">
                <a:solidFill>
                  <a:schemeClr val="accent1"/>
                </a:solidFill>
              </a:rPr>
              <a:t>ضعف الثقة:</a:t>
            </a:r>
            <a:r>
              <a:rPr lang="ar-DZ" sz="1400" b="1" dirty="0"/>
              <a:t> تردد المستهلكين في إدخال معلوماتهم المالية بسبب الخوف من الاحتيال وسرقة البيانات.</a:t>
            </a:r>
          </a:p>
          <a:p>
            <a:pPr algn="r" rtl="1">
              <a:lnSpc>
                <a:spcPct val="150000"/>
              </a:lnSpc>
            </a:pPr>
            <a:r>
              <a:rPr lang="ar-DZ" sz="1400" b="1" u="sng" dirty="0">
                <a:solidFill>
                  <a:schemeClr val="accent1"/>
                </a:solidFill>
              </a:rPr>
              <a:t>الخداع والتضليل</a:t>
            </a:r>
            <a:r>
              <a:rPr lang="ar-DZ" sz="1400" b="1" dirty="0"/>
              <a:t>: استخدام وعود وهمية أو تخفيضات وهمية، أو ادعاءات كاذبة حول تفرد المنتج.</a:t>
            </a:r>
          </a:p>
          <a:p>
            <a:pPr algn="r" rtl="1">
              <a:lnSpc>
                <a:spcPct val="150000"/>
              </a:lnSpc>
            </a:pPr>
            <a:r>
              <a:rPr lang="ar-DZ" sz="1400" b="1" u="sng" dirty="0">
                <a:solidFill>
                  <a:schemeClr val="accent1"/>
                </a:solidFill>
              </a:rPr>
              <a:t>تجربة المستخدم السيئة</a:t>
            </a:r>
            <a:r>
              <a:rPr lang="ar-DZ" sz="1400" b="1" dirty="0"/>
              <a:t>: تعطل المواقع أو بطء تحميلها، مما يمنع الوصول للمنتجات.</a:t>
            </a:r>
          </a:p>
          <a:p>
            <a:pPr algn="r" rtl="1">
              <a:lnSpc>
                <a:spcPct val="150000"/>
              </a:lnSpc>
            </a:pPr>
            <a:r>
              <a:rPr lang="ar-DZ" sz="1400" b="1" u="sng" dirty="0">
                <a:solidFill>
                  <a:schemeClr val="accent1"/>
                </a:solidFill>
              </a:rPr>
              <a:t>الإفراط في الاستهلاك</a:t>
            </a:r>
            <a:r>
              <a:rPr lang="ar-DZ" sz="1400" b="1" dirty="0"/>
              <a:t>: خلق رغبات غير حقيقية لدى المستهلكين تؤدي للاستهلاك المفرط. </a:t>
            </a:r>
          </a:p>
        </p:txBody>
      </p:sp>
      <p:sp>
        <p:nvSpPr>
          <p:cNvPr id="6" name="Rectangle 5"/>
          <p:cNvSpPr/>
          <p:nvPr/>
        </p:nvSpPr>
        <p:spPr>
          <a:xfrm>
            <a:off x="5577396" y="1071726"/>
            <a:ext cx="2996333"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DZ" sz="2800" b="1" cap="none" spc="0" dirty="0" smtClean="0">
                <a:ln/>
                <a:solidFill>
                  <a:srgbClr val="FF0000"/>
                </a:solidFill>
                <a:effectLst/>
              </a:rPr>
              <a:t>من وجهة نظر المستهلك</a:t>
            </a:r>
            <a:endParaRPr lang="en-US" sz="2800" b="1" cap="none" spc="0" dirty="0">
              <a:ln/>
              <a:solidFill>
                <a:srgbClr val="FF0000"/>
              </a:solidFill>
              <a:effectLst/>
            </a:endParaRPr>
          </a:p>
        </p:txBody>
      </p:sp>
      <p:sp>
        <p:nvSpPr>
          <p:cNvPr id="7" name="TextBox 6"/>
          <p:cNvSpPr txBox="1"/>
          <p:nvPr/>
        </p:nvSpPr>
        <p:spPr>
          <a:xfrm>
            <a:off x="95157" y="1671484"/>
            <a:ext cx="4611329" cy="3323987"/>
          </a:xfrm>
          <a:prstGeom prst="rect">
            <a:avLst/>
          </a:prstGeom>
          <a:solidFill>
            <a:schemeClr val="bg1">
              <a:lumMod val="95000"/>
            </a:schemeClr>
          </a:solidFill>
        </p:spPr>
        <p:txBody>
          <a:bodyPr wrap="square" rtlCol="0">
            <a:spAutoFit/>
          </a:bodyPr>
          <a:lstStyle/>
          <a:p>
            <a:pPr algn="r" rtl="1">
              <a:lnSpc>
                <a:spcPct val="150000"/>
              </a:lnSpc>
            </a:pPr>
            <a:r>
              <a:rPr lang="ar-DZ" sz="1400" b="1" u="sng" dirty="0">
                <a:solidFill>
                  <a:schemeClr val="accent1"/>
                </a:solidFill>
              </a:rPr>
              <a:t>لمنافسة الشرسة</a:t>
            </a:r>
            <a:r>
              <a:rPr lang="ar-DZ" sz="1400" b="1" dirty="0"/>
              <a:t>: وجود عدد هائل من المنافسين عالميًا يجعل التميز صعبًا.</a:t>
            </a:r>
          </a:p>
          <a:p>
            <a:pPr algn="r" rtl="1">
              <a:lnSpc>
                <a:spcPct val="150000"/>
              </a:lnSpc>
            </a:pPr>
            <a:r>
              <a:rPr lang="ar-DZ" sz="1400" b="1" u="sng" dirty="0">
                <a:solidFill>
                  <a:schemeClr val="accent1"/>
                </a:solidFill>
              </a:rPr>
              <a:t>تقلب الخوارزميات</a:t>
            </a:r>
            <a:r>
              <a:rPr lang="ar-DZ" sz="1400" b="1" dirty="0"/>
              <a:t>: التغير المستمر في خوارزميات محركات البحث والمنصات يتطلب تحديثًا دائمًا للاستراتيجيات.</a:t>
            </a:r>
          </a:p>
          <a:p>
            <a:pPr algn="r" rtl="1">
              <a:lnSpc>
                <a:spcPct val="150000"/>
              </a:lnSpc>
            </a:pPr>
            <a:r>
              <a:rPr lang="ar-DZ" sz="1400" b="1" u="sng" dirty="0">
                <a:solidFill>
                  <a:schemeClr val="accent1"/>
                </a:solidFill>
              </a:rPr>
              <a:t>صعوبة القياس والتحليل</a:t>
            </a:r>
            <a:r>
              <a:rPr lang="ar-DZ" sz="1400" b="1" dirty="0"/>
              <a:t>: قد يكون تحليل البيانات الكبيرة المعقدة من عدة منصات تحديًا لاستخلاص نتائج دقيقة.</a:t>
            </a:r>
          </a:p>
          <a:p>
            <a:pPr algn="r" rtl="1">
              <a:lnSpc>
                <a:spcPct val="150000"/>
              </a:lnSpc>
            </a:pPr>
            <a:r>
              <a:rPr lang="ar-DZ" sz="1400" b="1" u="sng" dirty="0">
                <a:solidFill>
                  <a:schemeClr val="accent1"/>
                </a:solidFill>
              </a:rPr>
              <a:t>تكاليف الجودة العالية</a:t>
            </a:r>
            <a:r>
              <a:rPr lang="ar-DZ" sz="1400" b="1" dirty="0"/>
              <a:t>: الإعلانات عالية الجودة </a:t>
            </a:r>
            <a:r>
              <a:rPr lang="ar-DZ" sz="1400" b="1" dirty="0" smtClean="0"/>
              <a:t>تتطلب </a:t>
            </a:r>
            <a:r>
              <a:rPr lang="ar-DZ" sz="1400" b="1" dirty="0"/>
              <a:t>استثمارًا ماليًا كبيرًا.</a:t>
            </a:r>
          </a:p>
          <a:p>
            <a:pPr algn="r" rtl="1">
              <a:lnSpc>
                <a:spcPct val="150000"/>
              </a:lnSpc>
            </a:pPr>
            <a:r>
              <a:rPr lang="ar-DZ" sz="1400" b="1" u="sng" dirty="0">
                <a:solidFill>
                  <a:schemeClr val="accent1"/>
                </a:solidFill>
              </a:rPr>
              <a:t>مخاطر السمعة</a:t>
            </a:r>
            <a:r>
              <a:rPr lang="ar-DZ" sz="1400" b="1" dirty="0"/>
              <a:t>: التعرض للانتقادات السلبية أو الإساءات عبر الإنترنت قد يضر بسمعة العلامة التجارية.</a:t>
            </a:r>
          </a:p>
          <a:p>
            <a:pPr algn="r" rtl="1">
              <a:lnSpc>
                <a:spcPct val="150000"/>
              </a:lnSpc>
            </a:pPr>
            <a:r>
              <a:rPr lang="ar-DZ" sz="1400" b="1" u="sng" dirty="0">
                <a:solidFill>
                  <a:schemeClr val="accent1"/>
                </a:solidFill>
              </a:rPr>
              <a:t>الاعتماد على التكنولوجيا</a:t>
            </a:r>
            <a:r>
              <a:rPr lang="ar-DZ" sz="1400" b="1" dirty="0"/>
              <a:t>: الأعطال الفنية للمواقع أو المنصات قد تؤدي لخسائر كبيرة. </a:t>
            </a:r>
          </a:p>
        </p:txBody>
      </p:sp>
      <p:sp>
        <p:nvSpPr>
          <p:cNvPr id="8" name="Rectangle 7"/>
          <p:cNvSpPr/>
          <p:nvPr/>
        </p:nvSpPr>
        <p:spPr>
          <a:xfrm>
            <a:off x="1232150" y="1047146"/>
            <a:ext cx="2648482"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DZ" sz="2800" b="1" dirty="0" smtClean="0">
                <a:ln/>
                <a:solidFill>
                  <a:srgbClr val="FF0000"/>
                </a:solidFill>
              </a:rPr>
              <a:t>من وجهة نظر المعلن</a:t>
            </a:r>
            <a:endParaRPr lang="en-US" sz="2800" b="1" dirty="0">
              <a:ln/>
              <a:solidFill>
                <a:srgbClr val="FF0000"/>
              </a:solidFill>
            </a:endParaRPr>
          </a:p>
        </p:txBody>
      </p:sp>
    </p:spTree>
    <p:extLst>
      <p:ext uri="{BB962C8B-B14F-4D97-AF65-F5344CB8AC3E}">
        <p14:creationId xmlns:p14="http://schemas.microsoft.com/office/powerpoint/2010/main" val="175546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428625" y="428625"/>
            <a:ext cx="8286750" cy="412552"/>
          </a:xfrm>
          <a:prstGeom prst="rect">
            <a:avLst/>
          </a:prstGeom>
          <a:solidFill>
            <a:srgbClr val="000000">
              <a:alpha val="0"/>
            </a:srgbClr>
          </a:solidFill>
          <a:ln/>
        </p:spPr>
      </p:sp>
      <p:sp>
        <p:nvSpPr>
          <p:cNvPr id="4" name="Shape 1"/>
          <p:cNvSpPr/>
          <p:nvPr/>
        </p:nvSpPr>
        <p:spPr>
          <a:xfrm>
            <a:off x="428625" y="812602"/>
            <a:ext cx="8286750" cy="28575"/>
          </a:xfrm>
          <a:prstGeom prst="rect">
            <a:avLst/>
          </a:prstGeom>
          <a:solidFill>
            <a:srgbClr val="FF4500"/>
          </a:solidFill>
          <a:ln/>
        </p:spPr>
      </p:sp>
      <p:sp>
        <p:nvSpPr>
          <p:cNvPr id="5" name="Text 2"/>
          <p:cNvSpPr/>
          <p:nvPr/>
        </p:nvSpPr>
        <p:spPr>
          <a:xfrm>
            <a:off x="428625" y="428625"/>
            <a:ext cx="8286750" cy="389530"/>
          </a:xfrm>
          <a:prstGeom prst="rect">
            <a:avLst/>
          </a:prstGeom>
          <a:noFill/>
          <a:ln/>
        </p:spPr>
        <p:txBody>
          <a:bodyPr wrap="square" lIns="0" tIns="0" rIns="0" bIns="85090" rtlCol="0" anchor="t">
            <a:spAutoFit/>
          </a:bodyPr>
          <a:lstStyle/>
          <a:p>
            <a:pPr marL="0" indent="0" algn="r" rtl="1">
              <a:lnSpc>
                <a:spcPts val="2200"/>
              </a:lnSpc>
              <a:buNone/>
            </a:pPr>
            <a:r>
              <a:rPr lang="en-US" sz="2800" b="1" dirty="0">
                <a:solidFill>
                  <a:srgbClr val="000000"/>
                </a:solidFill>
              </a:rPr>
              <a:t>الإبداع في </a:t>
            </a:r>
            <a:r>
              <a:rPr lang="en-US" sz="2800" b="1" dirty="0" err="1">
                <a:solidFill>
                  <a:srgbClr val="000000"/>
                </a:solidFill>
              </a:rPr>
              <a:t>الإعلانات</a:t>
            </a:r>
            <a:r>
              <a:rPr lang="en-US" sz="2800" b="1" dirty="0">
                <a:solidFill>
                  <a:srgbClr val="000000"/>
                </a:solidFill>
              </a:rPr>
              <a:t> </a:t>
            </a:r>
            <a:r>
              <a:rPr lang="en-US" sz="2800" b="1" dirty="0" err="1" smtClean="0">
                <a:solidFill>
                  <a:srgbClr val="000000"/>
                </a:solidFill>
              </a:rPr>
              <a:t>الرقمية</a:t>
            </a:r>
            <a:endParaRPr lang="en-US" sz="2800" dirty="0"/>
          </a:p>
        </p:txBody>
      </p:sp>
      <p:pic>
        <p:nvPicPr>
          <p:cNvPr id="6" name="Image 1" descr="preencoded.png"/>
          <p:cNvPicPr>
            <a:picLocks noChangeAspect="1"/>
          </p:cNvPicPr>
          <p:nvPr/>
        </p:nvPicPr>
        <p:blipFill>
          <a:blip r:embed="rId4"/>
          <a:stretch>
            <a:fillRect/>
          </a:stretch>
        </p:blipFill>
        <p:spPr>
          <a:xfrm>
            <a:off x="5856612" y="1242440"/>
            <a:ext cx="160734" cy="142875"/>
          </a:xfrm>
          <a:prstGeom prst="rect">
            <a:avLst/>
          </a:prstGeom>
        </p:spPr>
      </p:pic>
      <p:sp>
        <p:nvSpPr>
          <p:cNvPr id="7" name="Text 3"/>
          <p:cNvSpPr/>
          <p:nvPr/>
        </p:nvSpPr>
        <p:spPr>
          <a:xfrm>
            <a:off x="5090081" y="1246096"/>
            <a:ext cx="511357" cy="187167"/>
          </a:xfrm>
          <a:prstGeom prst="rect">
            <a:avLst/>
          </a:prstGeom>
          <a:noFill/>
          <a:ln/>
        </p:spPr>
        <p:txBody>
          <a:bodyPr wrap="none" lIns="0" tIns="0" rIns="0" bIns="0" rtlCol="0" anchor="t">
            <a:spAutoFit/>
          </a:bodyPr>
          <a:lstStyle/>
          <a:p>
            <a:pPr marL="0" indent="0" algn="r" rtl="1">
              <a:lnSpc>
                <a:spcPts val="1400"/>
              </a:lnSpc>
              <a:buNone/>
            </a:pPr>
            <a:r>
              <a:rPr lang="en-US" sz="1600" b="1" dirty="0" err="1" smtClean="0">
                <a:solidFill>
                  <a:srgbClr val="FF0000"/>
                </a:solidFill>
              </a:rPr>
              <a:t>التنسيق</a:t>
            </a:r>
            <a:endParaRPr lang="en-US" sz="1600" dirty="0">
              <a:solidFill>
                <a:srgbClr val="FF0000"/>
              </a:solidFill>
            </a:endParaRPr>
          </a:p>
        </p:txBody>
      </p:sp>
      <p:sp>
        <p:nvSpPr>
          <p:cNvPr id="8" name="Text 4"/>
          <p:cNvSpPr/>
          <p:nvPr/>
        </p:nvSpPr>
        <p:spPr>
          <a:xfrm>
            <a:off x="860187" y="1605184"/>
            <a:ext cx="7879042" cy="323165"/>
          </a:xfrm>
          <a:prstGeom prst="rect">
            <a:avLst/>
          </a:prstGeom>
          <a:noFill/>
          <a:ln/>
        </p:spPr>
        <p:txBody>
          <a:bodyPr wrap="square" lIns="0" tIns="0" rIns="255143" bIns="0" rtlCol="0" anchor="t">
            <a:spAutoFit/>
          </a:bodyPr>
          <a:lstStyle/>
          <a:p>
            <a:pPr marL="0" indent="0" algn="r" rtl="1">
              <a:lnSpc>
                <a:spcPct val="150000"/>
              </a:lnSpc>
              <a:buNone/>
            </a:pPr>
            <a:r>
              <a:rPr lang="en-US" sz="1400" b="1" dirty="0">
                <a:solidFill>
                  <a:srgbClr val="333333"/>
                </a:solidFill>
              </a:rPr>
              <a:t>اختيار التنسيق المناسب للمنصة (فيديو قصير لـ TikTok، صورة تفاعلية لـ Instagram Stories) لضمان التوافق مع تجربة المستخدم.</a:t>
            </a:r>
            <a:endParaRPr lang="en-US" sz="1400" b="1" dirty="0"/>
          </a:p>
        </p:txBody>
      </p:sp>
      <p:pic>
        <p:nvPicPr>
          <p:cNvPr id="9" name="Image 2" descr="preencoded.png"/>
          <p:cNvPicPr>
            <a:picLocks noChangeAspect="1"/>
          </p:cNvPicPr>
          <p:nvPr/>
        </p:nvPicPr>
        <p:blipFill>
          <a:blip r:embed="rId5"/>
          <a:stretch>
            <a:fillRect/>
          </a:stretch>
        </p:blipFill>
        <p:spPr>
          <a:xfrm>
            <a:off x="5868399" y="2212564"/>
            <a:ext cx="160734" cy="142875"/>
          </a:xfrm>
          <a:prstGeom prst="rect">
            <a:avLst/>
          </a:prstGeom>
        </p:spPr>
      </p:pic>
      <p:sp>
        <p:nvSpPr>
          <p:cNvPr id="10" name="Text 5"/>
          <p:cNvSpPr/>
          <p:nvPr/>
        </p:nvSpPr>
        <p:spPr>
          <a:xfrm>
            <a:off x="5197481" y="2233670"/>
            <a:ext cx="403957" cy="187167"/>
          </a:xfrm>
          <a:prstGeom prst="rect">
            <a:avLst/>
          </a:prstGeom>
          <a:noFill/>
          <a:ln/>
        </p:spPr>
        <p:txBody>
          <a:bodyPr wrap="none" lIns="0" tIns="0" rIns="0" bIns="0" rtlCol="0" anchor="t">
            <a:spAutoFit/>
          </a:bodyPr>
          <a:lstStyle/>
          <a:p>
            <a:pPr marL="0" indent="0" algn="r" rtl="1">
              <a:lnSpc>
                <a:spcPts val="1400"/>
              </a:lnSpc>
              <a:buNone/>
            </a:pPr>
            <a:r>
              <a:rPr lang="en-US" sz="1600" b="1" dirty="0" err="1" smtClean="0">
                <a:solidFill>
                  <a:srgbClr val="FF0000"/>
                </a:solidFill>
              </a:rPr>
              <a:t>القصة</a:t>
            </a:r>
            <a:endParaRPr lang="en-US" sz="1600" dirty="0"/>
          </a:p>
        </p:txBody>
      </p:sp>
      <p:sp>
        <p:nvSpPr>
          <p:cNvPr id="11" name="Text 6"/>
          <p:cNvSpPr/>
          <p:nvPr/>
        </p:nvSpPr>
        <p:spPr>
          <a:xfrm>
            <a:off x="1091382" y="2494128"/>
            <a:ext cx="7623994" cy="323165"/>
          </a:xfrm>
          <a:prstGeom prst="rect">
            <a:avLst/>
          </a:prstGeom>
          <a:noFill/>
          <a:ln/>
        </p:spPr>
        <p:txBody>
          <a:bodyPr wrap="square" lIns="0" tIns="0" rIns="255143" bIns="0" rtlCol="0" anchor="t">
            <a:spAutoFit/>
          </a:bodyPr>
          <a:lstStyle/>
          <a:p>
            <a:pPr marL="0" indent="0" algn="r" rtl="1">
              <a:lnSpc>
                <a:spcPct val="150000"/>
              </a:lnSpc>
              <a:buNone/>
            </a:pPr>
            <a:r>
              <a:rPr lang="en-US" sz="1400" b="1" dirty="0">
                <a:solidFill>
                  <a:srgbClr val="333333"/>
                </a:solidFill>
              </a:rPr>
              <a:t>استخدام السرد القصصي لنقل الرسالة، حيث يميل الجمهور للتفاعل مع القصص التي تخلق رابطاً عاطفياً أكثر من الحقائق المجردة.</a:t>
            </a:r>
            <a:endParaRPr lang="en-US" sz="1400" b="1" dirty="0"/>
          </a:p>
        </p:txBody>
      </p:sp>
      <p:pic>
        <p:nvPicPr>
          <p:cNvPr id="12" name="Image 3" descr="preencoded.png"/>
          <p:cNvPicPr>
            <a:picLocks noChangeAspect="1"/>
          </p:cNvPicPr>
          <p:nvPr/>
        </p:nvPicPr>
        <p:blipFill>
          <a:blip r:embed="rId6"/>
          <a:stretch>
            <a:fillRect/>
          </a:stretch>
        </p:blipFill>
        <p:spPr>
          <a:xfrm>
            <a:off x="5774687" y="3121728"/>
            <a:ext cx="178594" cy="142875"/>
          </a:xfrm>
          <a:prstGeom prst="rect">
            <a:avLst/>
          </a:prstGeom>
        </p:spPr>
      </p:pic>
      <p:sp>
        <p:nvSpPr>
          <p:cNvPr id="13" name="Text 7"/>
          <p:cNvSpPr/>
          <p:nvPr/>
        </p:nvSpPr>
        <p:spPr>
          <a:xfrm>
            <a:off x="5066320" y="3107819"/>
            <a:ext cx="485709" cy="187167"/>
          </a:xfrm>
          <a:prstGeom prst="rect">
            <a:avLst/>
          </a:prstGeom>
          <a:noFill/>
          <a:ln/>
        </p:spPr>
        <p:txBody>
          <a:bodyPr wrap="none" lIns="0" tIns="0" rIns="0" bIns="0" rtlCol="0" anchor="t">
            <a:spAutoFit/>
          </a:bodyPr>
          <a:lstStyle/>
          <a:p>
            <a:pPr marL="0" indent="0" algn="r" rtl="1">
              <a:lnSpc>
                <a:spcPts val="1400"/>
              </a:lnSpc>
              <a:buNone/>
            </a:pPr>
            <a:r>
              <a:rPr lang="en-US" sz="1600" b="1" dirty="0" err="1" smtClean="0">
                <a:solidFill>
                  <a:srgbClr val="FF0000"/>
                </a:solidFill>
              </a:rPr>
              <a:t>التجربة</a:t>
            </a:r>
            <a:endParaRPr lang="en-US" sz="1600" dirty="0">
              <a:solidFill>
                <a:srgbClr val="FF0000"/>
              </a:solidFill>
            </a:endParaRPr>
          </a:p>
        </p:txBody>
      </p:sp>
      <p:sp>
        <p:nvSpPr>
          <p:cNvPr id="14" name="Text 8"/>
          <p:cNvSpPr/>
          <p:nvPr/>
        </p:nvSpPr>
        <p:spPr>
          <a:xfrm>
            <a:off x="836333" y="3421279"/>
            <a:ext cx="7879042" cy="323165"/>
          </a:xfrm>
          <a:prstGeom prst="rect">
            <a:avLst/>
          </a:prstGeom>
          <a:noFill/>
          <a:ln/>
        </p:spPr>
        <p:txBody>
          <a:bodyPr wrap="square" lIns="0" tIns="0" rIns="255143" bIns="0" rtlCol="0" anchor="t">
            <a:spAutoFit/>
          </a:bodyPr>
          <a:lstStyle/>
          <a:p>
            <a:pPr marL="0" indent="0" algn="r" rtl="1">
              <a:lnSpc>
                <a:spcPct val="150000"/>
              </a:lnSpc>
              <a:buNone/>
            </a:pPr>
            <a:r>
              <a:rPr lang="en-US" sz="1400" b="1" dirty="0">
                <a:solidFill>
                  <a:srgbClr val="333333"/>
                </a:solidFill>
              </a:rPr>
              <a:t>ضمان أن يكون الإعلان سريع التحميل، متوافقاً مع الهاتف المحمول، ولا يعيق تجربة التصفح، مما يحسن من معدلات التحويل.</a:t>
            </a:r>
            <a:endParaRPr lang="en-US" sz="1400" b="1" dirty="0"/>
          </a:p>
        </p:txBody>
      </p:sp>
      <p:pic>
        <p:nvPicPr>
          <p:cNvPr id="15" name="Image 4" descr="preencoded.png"/>
          <p:cNvPicPr>
            <a:picLocks noChangeAspect="1"/>
          </p:cNvPicPr>
          <p:nvPr/>
        </p:nvPicPr>
        <p:blipFill>
          <a:blip r:embed="rId7"/>
          <a:stretch>
            <a:fillRect/>
          </a:stretch>
        </p:blipFill>
        <p:spPr>
          <a:xfrm flipV="1">
            <a:off x="5856612" y="4005253"/>
            <a:ext cx="172521" cy="172521"/>
          </a:xfrm>
          <a:prstGeom prst="rect">
            <a:avLst/>
          </a:prstGeom>
        </p:spPr>
      </p:pic>
      <p:sp>
        <p:nvSpPr>
          <p:cNvPr id="16" name="Text 9"/>
          <p:cNvSpPr/>
          <p:nvPr/>
        </p:nvSpPr>
        <p:spPr>
          <a:xfrm>
            <a:off x="4413613" y="4031921"/>
            <a:ext cx="1187825" cy="187167"/>
          </a:xfrm>
          <a:prstGeom prst="rect">
            <a:avLst/>
          </a:prstGeom>
          <a:noFill/>
          <a:ln/>
        </p:spPr>
        <p:txBody>
          <a:bodyPr wrap="none" lIns="0" tIns="0" rIns="0" bIns="0" rtlCol="0" anchor="t">
            <a:spAutoFit/>
          </a:bodyPr>
          <a:lstStyle/>
          <a:p>
            <a:pPr marL="0" indent="0" algn="r" rtl="1">
              <a:lnSpc>
                <a:spcPts val="1400"/>
              </a:lnSpc>
              <a:buNone/>
            </a:pPr>
            <a:r>
              <a:rPr lang="en-US" sz="1600" b="1" dirty="0" err="1">
                <a:solidFill>
                  <a:srgbClr val="FF0000"/>
                </a:solidFill>
              </a:rPr>
              <a:t>الاختبار</a:t>
            </a:r>
            <a:r>
              <a:rPr lang="en-US" sz="1600" b="1" dirty="0">
                <a:solidFill>
                  <a:srgbClr val="FF0000"/>
                </a:solidFill>
              </a:rPr>
              <a:t> </a:t>
            </a:r>
            <a:r>
              <a:rPr lang="en-US" sz="1600" b="1" dirty="0" err="1" smtClean="0">
                <a:solidFill>
                  <a:srgbClr val="FF0000"/>
                </a:solidFill>
              </a:rPr>
              <a:t>والتحسين</a:t>
            </a:r>
            <a:endParaRPr lang="en-US" sz="1600" dirty="0">
              <a:solidFill>
                <a:srgbClr val="FF0000"/>
              </a:solidFill>
            </a:endParaRPr>
          </a:p>
        </p:txBody>
      </p:sp>
      <p:sp>
        <p:nvSpPr>
          <p:cNvPr id="17" name="Text 10"/>
          <p:cNvSpPr/>
          <p:nvPr/>
        </p:nvSpPr>
        <p:spPr>
          <a:xfrm>
            <a:off x="580103" y="4327058"/>
            <a:ext cx="8282165" cy="323165"/>
          </a:xfrm>
          <a:prstGeom prst="rect">
            <a:avLst/>
          </a:prstGeom>
          <a:noFill/>
          <a:ln/>
        </p:spPr>
        <p:txBody>
          <a:bodyPr wrap="square" lIns="0" tIns="0" rIns="255143" bIns="0" rtlCol="0" anchor="t">
            <a:spAutoFit/>
          </a:bodyPr>
          <a:lstStyle/>
          <a:p>
            <a:pPr marL="0" indent="0" algn="r" rtl="1">
              <a:lnSpc>
                <a:spcPct val="150000"/>
              </a:lnSpc>
              <a:buNone/>
            </a:pPr>
            <a:r>
              <a:rPr lang="en-US" sz="1400" b="1" dirty="0">
                <a:solidFill>
                  <a:srgbClr val="333333"/>
                </a:solidFill>
              </a:rPr>
              <a:t>اختبار نسخ مختلفة من الإعلان (العنوان، الصورة، الدعوة للإجراء) لتحديد الأكثر فاعلية وتحسين الأداء بناءً على البيانات.</a:t>
            </a:r>
            <a:endParaRPr lang="en-US"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428625" y="428625"/>
            <a:ext cx="8286750" cy="412552"/>
          </a:xfrm>
          <a:prstGeom prst="rect">
            <a:avLst/>
          </a:prstGeom>
          <a:solidFill>
            <a:srgbClr val="000000">
              <a:alpha val="0"/>
            </a:srgbClr>
          </a:solidFill>
          <a:ln/>
        </p:spPr>
      </p:sp>
      <p:sp>
        <p:nvSpPr>
          <p:cNvPr id="4" name="Shape 1"/>
          <p:cNvSpPr/>
          <p:nvPr/>
        </p:nvSpPr>
        <p:spPr>
          <a:xfrm>
            <a:off x="428625" y="812602"/>
            <a:ext cx="8286750" cy="28575"/>
          </a:xfrm>
          <a:prstGeom prst="rect">
            <a:avLst/>
          </a:prstGeom>
          <a:solidFill>
            <a:srgbClr val="FF4500"/>
          </a:solidFill>
          <a:ln/>
        </p:spPr>
      </p:sp>
      <p:sp>
        <p:nvSpPr>
          <p:cNvPr id="5" name="Text 2"/>
          <p:cNvSpPr/>
          <p:nvPr/>
        </p:nvSpPr>
        <p:spPr>
          <a:xfrm>
            <a:off x="428625" y="428625"/>
            <a:ext cx="8286750" cy="389530"/>
          </a:xfrm>
          <a:prstGeom prst="rect">
            <a:avLst/>
          </a:prstGeom>
          <a:noFill/>
          <a:ln/>
        </p:spPr>
        <p:txBody>
          <a:bodyPr wrap="square" lIns="0" tIns="0" rIns="0" bIns="85090" rtlCol="0" anchor="t">
            <a:spAutoFit/>
          </a:bodyPr>
          <a:lstStyle/>
          <a:p>
            <a:pPr marL="0" indent="0" algn="r" rtl="1">
              <a:lnSpc>
                <a:spcPts val="2200"/>
              </a:lnSpc>
              <a:buNone/>
            </a:pPr>
            <a:r>
              <a:rPr lang="ar-DZ" sz="2800" b="1" dirty="0" smtClean="0">
                <a:solidFill>
                  <a:srgbClr val="000000"/>
                </a:solidFill>
              </a:rPr>
              <a:t>التكامل بين الاعلانات والمحتوى الاعلامي في البيئة الرقمية</a:t>
            </a:r>
            <a:endParaRPr lang="en-US" sz="2800" dirty="0"/>
          </a:p>
        </p:txBody>
      </p:sp>
      <p:sp>
        <p:nvSpPr>
          <p:cNvPr id="6" name="Shape 3"/>
          <p:cNvSpPr/>
          <p:nvPr/>
        </p:nvSpPr>
        <p:spPr>
          <a:xfrm>
            <a:off x="428625" y="1098352"/>
            <a:ext cx="8286750" cy="205718"/>
          </a:xfrm>
          <a:prstGeom prst="rect">
            <a:avLst/>
          </a:prstGeom>
          <a:solidFill>
            <a:srgbClr val="000000">
              <a:alpha val="0"/>
            </a:srgbClr>
          </a:solidFill>
          <a:ln/>
        </p:spPr>
      </p:sp>
      <p:sp>
        <p:nvSpPr>
          <p:cNvPr id="8" name="Text 5"/>
          <p:cNvSpPr/>
          <p:nvPr/>
        </p:nvSpPr>
        <p:spPr>
          <a:xfrm>
            <a:off x="196645" y="893196"/>
            <a:ext cx="8583023" cy="1292662"/>
          </a:xfrm>
          <a:prstGeom prst="rect">
            <a:avLst/>
          </a:prstGeom>
          <a:noFill/>
          <a:ln/>
        </p:spPr>
        <p:txBody>
          <a:bodyPr wrap="square" lIns="0" tIns="0" rIns="170053" bIns="0" rtlCol="0" anchor="t">
            <a:spAutoFit/>
          </a:bodyPr>
          <a:lstStyle/>
          <a:p>
            <a:pPr marL="0" indent="0" algn="r" rtl="1">
              <a:lnSpc>
                <a:spcPct val="150000"/>
              </a:lnSpc>
              <a:buNone/>
            </a:pPr>
            <a:r>
              <a:rPr lang="ar-DZ" sz="1400" b="1" dirty="0" smtClean="0"/>
              <a:t>في ظل التحولات الهائلة التي يشهدها المشهد الاعلامي والتسويق العالمي، برز مفهوم التكامل كأحد اهم المبادىء التي تحكم نجاح المؤسسات في العصر الرقمي، لم تعد القنوات الاعلامية والتسويقية تعمل بشكل منفصل، بل أصبحت تتداخل وتتكامل لتقديم تجربة متسقة وملائمة للمستهلك وفي هذا السياق يبرز التكامل بين الاشهار الرقمي والمحتوى الاعلامي الرقمي كاستراتيجية حيوية لجذب الانتباه، وبناء العلاقات وتحقيق الأهداف التسويقية لم يعد الاعلان مجرد رسالة ترويجية مفروضة بل تحول إلى جزء لا يتجزأ من تجربة المستخدم، حيث ينسجم مع المحتوى الذي يبحث عنه ويهتم به.</a:t>
            </a:r>
            <a:endParaRPr lang="en-US" sz="1400" b="1" dirty="0"/>
          </a:p>
        </p:txBody>
      </p:sp>
      <p:sp>
        <p:nvSpPr>
          <p:cNvPr id="10" name="Text 6"/>
          <p:cNvSpPr/>
          <p:nvPr/>
        </p:nvSpPr>
        <p:spPr>
          <a:xfrm>
            <a:off x="5861111" y="2357422"/>
            <a:ext cx="2266005" cy="206403"/>
          </a:xfrm>
          <a:prstGeom prst="rect">
            <a:avLst/>
          </a:prstGeom>
          <a:noFill/>
          <a:ln/>
        </p:spPr>
        <p:txBody>
          <a:bodyPr wrap="none" lIns="0" tIns="0" rIns="0" bIns="0" rtlCol="0" anchor="t">
            <a:spAutoFit/>
          </a:bodyPr>
          <a:lstStyle/>
          <a:p>
            <a:pPr marL="0" indent="0" algn="r" rtl="1">
              <a:lnSpc>
                <a:spcPts val="1600"/>
              </a:lnSpc>
              <a:buNone/>
            </a:pPr>
            <a:r>
              <a:rPr lang="en-US" sz="1600" b="1" dirty="0">
                <a:solidFill>
                  <a:srgbClr val="FF4500"/>
                </a:solidFill>
              </a:rPr>
              <a:t>الإعلانات المدمجة (Native Ads)</a:t>
            </a:r>
            <a:endParaRPr lang="en-US" sz="1600" dirty="0"/>
          </a:p>
        </p:txBody>
      </p:sp>
      <p:sp>
        <p:nvSpPr>
          <p:cNvPr id="12" name="Text 7"/>
          <p:cNvSpPr/>
          <p:nvPr/>
        </p:nvSpPr>
        <p:spPr>
          <a:xfrm>
            <a:off x="4786312" y="2770088"/>
            <a:ext cx="3814763" cy="289759"/>
          </a:xfrm>
          <a:prstGeom prst="rect">
            <a:avLst/>
          </a:prstGeom>
          <a:noFill/>
          <a:ln/>
        </p:spPr>
        <p:txBody>
          <a:bodyPr wrap="square" lIns="0" tIns="0" rIns="0" bIns="0" rtlCol="0" anchor="t">
            <a:spAutoFit/>
          </a:bodyPr>
          <a:lstStyle/>
          <a:p>
            <a:pPr marL="0" indent="0" algn="r" rtl="1">
              <a:lnSpc>
                <a:spcPct val="150000"/>
              </a:lnSpc>
              <a:buNone/>
            </a:pPr>
            <a:endParaRPr lang="en-US" sz="1400" b="1" dirty="0"/>
          </a:p>
        </p:txBody>
      </p:sp>
      <p:sp>
        <p:nvSpPr>
          <p:cNvPr id="16" name="Text 9"/>
          <p:cNvSpPr/>
          <p:nvPr/>
        </p:nvSpPr>
        <p:spPr>
          <a:xfrm>
            <a:off x="873063" y="2374771"/>
            <a:ext cx="2868734" cy="206403"/>
          </a:xfrm>
          <a:prstGeom prst="rect">
            <a:avLst/>
          </a:prstGeom>
          <a:noFill/>
          <a:ln/>
        </p:spPr>
        <p:txBody>
          <a:bodyPr wrap="none" lIns="0" tIns="0" rIns="0" bIns="0" rtlCol="0" anchor="t">
            <a:spAutoFit/>
          </a:bodyPr>
          <a:lstStyle/>
          <a:p>
            <a:pPr marL="0" indent="0" algn="r" rtl="1">
              <a:lnSpc>
                <a:spcPts val="1600"/>
              </a:lnSpc>
              <a:buNone/>
            </a:pPr>
            <a:r>
              <a:rPr lang="en-US" sz="1600" b="1" dirty="0">
                <a:solidFill>
                  <a:srgbClr val="FF4500"/>
                </a:solidFill>
              </a:rPr>
              <a:t>المحتوى الممول (Sponsored Content)</a:t>
            </a:r>
            <a:endParaRPr lang="en-US" sz="1600" dirty="0"/>
          </a:p>
        </p:txBody>
      </p:sp>
      <p:sp>
        <p:nvSpPr>
          <p:cNvPr id="18" name="Text 10"/>
          <p:cNvSpPr/>
          <p:nvPr/>
        </p:nvSpPr>
        <p:spPr>
          <a:xfrm>
            <a:off x="400049" y="2825241"/>
            <a:ext cx="3814763" cy="289759"/>
          </a:xfrm>
          <a:prstGeom prst="rect">
            <a:avLst/>
          </a:prstGeom>
          <a:noFill/>
          <a:ln/>
        </p:spPr>
        <p:txBody>
          <a:bodyPr wrap="square" lIns="0" tIns="0" rIns="0" bIns="0" rtlCol="0" anchor="t">
            <a:spAutoFit/>
          </a:bodyPr>
          <a:lstStyle/>
          <a:p>
            <a:pPr marL="0" indent="0" algn="r" rtl="1">
              <a:lnSpc>
                <a:spcPct val="150000"/>
              </a:lnSpc>
              <a:buNone/>
            </a:pPr>
            <a:endParaRPr lang="en-US" sz="1400" b="1" dirty="0"/>
          </a:p>
        </p:txBody>
      </p:sp>
      <p:sp>
        <p:nvSpPr>
          <p:cNvPr id="21" name="TextBox 20"/>
          <p:cNvSpPr txBox="1"/>
          <p:nvPr/>
        </p:nvSpPr>
        <p:spPr>
          <a:xfrm>
            <a:off x="5032962" y="2825241"/>
            <a:ext cx="3746706" cy="2031325"/>
          </a:xfrm>
          <a:prstGeom prst="rect">
            <a:avLst/>
          </a:prstGeom>
          <a:solidFill>
            <a:schemeClr val="bg1">
              <a:lumMod val="95000"/>
            </a:schemeClr>
          </a:solidFill>
        </p:spPr>
        <p:txBody>
          <a:bodyPr wrap="square" rtlCol="0">
            <a:spAutoFit/>
          </a:bodyPr>
          <a:lstStyle/>
          <a:p>
            <a:pPr algn="r" rtl="1">
              <a:lnSpc>
                <a:spcPct val="150000"/>
              </a:lnSpc>
            </a:pPr>
            <a:r>
              <a:rPr lang="ar-DZ" sz="1400" b="1" dirty="0" smtClean="0"/>
              <a:t>تمثل الاعلانات المدمجة بالمحتوى أحد أبرز أشكال التكامل، حيث يتم تصميم الاعلان ليبدو وكأنه جزء طبيعي من المحتوى الذي يظهر عليه وعلى عكس الاعلانات التقليدية التي تظهر كإعلانات منفصلة تهدف الاعلانات المدمجة إلى الاندماج مع تجربة المستخدم مما يجعلها أقل ازعاجا وأكثر فاعلية في جذب الانتباه</a:t>
            </a:r>
            <a:endParaRPr lang="fr-FR" sz="1400" b="1" dirty="0"/>
          </a:p>
        </p:txBody>
      </p:sp>
      <p:sp>
        <p:nvSpPr>
          <p:cNvPr id="22" name="TextBox 21"/>
          <p:cNvSpPr txBox="1"/>
          <p:nvPr/>
        </p:nvSpPr>
        <p:spPr>
          <a:xfrm>
            <a:off x="400049" y="2825241"/>
            <a:ext cx="4088107" cy="1996509"/>
          </a:xfrm>
          <a:prstGeom prst="rect">
            <a:avLst/>
          </a:prstGeom>
          <a:solidFill>
            <a:schemeClr val="bg1">
              <a:lumMod val="95000"/>
            </a:schemeClr>
          </a:solidFill>
        </p:spPr>
        <p:txBody>
          <a:bodyPr wrap="square" rtlCol="0">
            <a:spAutoFit/>
          </a:bodyPr>
          <a:lstStyle/>
          <a:p>
            <a:pPr algn="r" rtl="1">
              <a:lnSpc>
                <a:spcPct val="150000"/>
              </a:lnSpc>
            </a:pPr>
            <a:r>
              <a:rPr lang="ar-DZ" sz="1400" b="1" dirty="0" smtClean="0"/>
              <a:t>المحتوى الممول هو نوع من المحتوى الذي يتم انشاؤه بواسطة العلامة التجارية نفسها أو بالتعاون مع منشئي محتوى آخرين بهدف تقديم قيمة حقيقية للجمهور دون أن يكون ترويجا مباشرا للمنتج على عكس الاعلانات المدمجة التي تظهر على منصات الآخرين، يركز المحتوى الممول على بناء علاقات طويلة الأمد مع الجمهور من خلال سرد القصص وتقديم المعلومات وخلق تجارب تفاعلية</a:t>
            </a:r>
            <a:endParaRPr lang="fr-FR"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1" y="1376515"/>
            <a:ext cx="3657600" cy="2354491"/>
          </a:xfrm>
          <a:prstGeom prst="rect">
            <a:avLst/>
          </a:prstGeom>
          <a:solidFill>
            <a:schemeClr val="bg1">
              <a:lumMod val="95000"/>
            </a:schemeClr>
          </a:solidFill>
        </p:spPr>
        <p:txBody>
          <a:bodyPr wrap="square" rtlCol="0">
            <a:spAutoFit/>
          </a:bodyPr>
          <a:lstStyle/>
          <a:p>
            <a:pPr algn="r" rtl="1">
              <a:lnSpc>
                <a:spcPct val="150000"/>
              </a:lnSpc>
            </a:pPr>
            <a:r>
              <a:rPr lang="ar-DZ" sz="1400" b="1" dirty="0" smtClean="0"/>
              <a:t>التسويق بالمحتوى هو استراتيجية تسويقية تهدف إلى انشاء وتوزيع محتوى قيم ومتسق لجذب واحتفاظ بجمهور محدد بهدف تحفيز العملاء المحتملين على اتخاذ اجراءات مربحة للعلامة التجارية على الرغم من ان التسويق بالمحتوى يركز على المحتوى أكثر من الاعلان إلا أنه يتكامل بشكل وثيق مع الاشهار الرقمي من خلال استخدام الاعلانات المدفوعة لتعزيز وصول المحتوى إلى جمهور أوسع</a:t>
            </a:r>
            <a:endParaRPr lang="fr-FR" sz="1400" b="1" dirty="0"/>
          </a:p>
        </p:txBody>
      </p:sp>
      <p:sp>
        <p:nvSpPr>
          <p:cNvPr id="3" name="TextBox 2"/>
          <p:cNvSpPr txBox="1"/>
          <p:nvPr/>
        </p:nvSpPr>
        <p:spPr>
          <a:xfrm>
            <a:off x="196645" y="1376516"/>
            <a:ext cx="4247536" cy="2354491"/>
          </a:xfrm>
          <a:prstGeom prst="rect">
            <a:avLst/>
          </a:prstGeom>
          <a:solidFill>
            <a:schemeClr val="bg1">
              <a:lumMod val="95000"/>
            </a:schemeClr>
          </a:solidFill>
        </p:spPr>
        <p:txBody>
          <a:bodyPr wrap="square" rtlCol="0">
            <a:spAutoFit/>
          </a:bodyPr>
          <a:lstStyle/>
          <a:p>
            <a:pPr algn="r" rtl="1">
              <a:lnSpc>
                <a:spcPct val="150000"/>
              </a:lnSpc>
            </a:pPr>
            <a:r>
              <a:rPr lang="ar-DZ" sz="1400" b="1" dirty="0" smtClean="0"/>
              <a:t>في العصر الرقمي أصبحت الاتصالات التسويقية المتكاملة أكثر أهمية من أي وقت مضى، فبدلا من الاعلان والمحتوى كقناة منفصلة تسعى الشركات إلى انشاء حملات متكاملة تستخدم مجموعة متنوعة من الأدوات الرقمية كالاعلانات المدفوعة والمحتوى الممول والتسويق بالمحتوى ووسائل التواصل الاجماعي لتقديم رسالة متسقة عبر جميع نقاط الاتصال مع العميل وهذا يتطلب تخطيطا استراتيجيا وتنسيقا دقيقا واستخداما فعالاللبيانات والتحليلات</a:t>
            </a:r>
            <a:endParaRPr lang="fr-FR" sz="1400" b="1" dirty="0"/>
          </a:p>
        </p:txBody>
      </p:sp>
      <p:sp>
        <p:nvSpPr>
          <p:cNvPr id="4" name="Rectangle 3"/>
          <p:cNvSpPr/>
          <p:nvPr/>
        </p:nvSpPr>
        <p:spPr>
          <a:xfrm>
            <a:off x="5740753" y="849445"/>
            <a:ext cx="2337499"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DZ" sz="2800" b="1" cap="none" spc="0" dirty="0" smtClean="0">
                <a:ln/>
                <a:solidFill>
                  <a:srgbClr val="FF0000"/>
                </a:solidFill>
                <a:effectLst/>
              </a:rPr>
              <a:t>التسويق بالمحتوى</a:t>
            </a:r>
            <a:endParaRPr lang="en-US" sz="2800" b="1" cap="none" spc="0" dirty="0">
              <a:ln/>
              <a:solidFill>
                <a:srgbClr val="FF0000"/>
              </a:solidFill>
              <a:effectLst/>
            </a:endParaRPr>
          </a:p>
        </p:txBody>
      </p:sp>
      <p:sp>
        <p:nvSpPr>
          <p:cNvPr id="5" name="Rectangle 4"/>
          <p:cNvSpPr/>
          <p:nvPr/>
        </p:nvSpPr>
        <p:spPr>
          <a:xfrm>
            <a:off x="512867" y="414708"/>
            <a:ext cx="3615092" cy="95410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DZ" sz="2800" b="1" cap="none" spc="0" dirty="0" smtClean="0">
                <a:ln/>
                <a:solidFill>
                  <a:srgbClr val="FF0000"/>
                </a:solidFill>
                <a:effectLst/>
              </a:rPr>
              <a:t>الاتصالات التسويقية المتكاملة</a:t>
            </a:r>
          </a:p>
          <a:p>
            <a:pPr algn="ctr"/>
            <a:r>
              <a:rPr lang="ar-DZ" sz="2800" b="1" cap="none" spc="0" dirty="0" smtClean="0">
                <a:ln/>
                <a:solidFill>
                  <a:srgbClr val="FF0000"/>
                </a:solidFill>
                <a:effectLst/>
              </a:rPr>
              <a:t> في البيئة الرقمية</a:t>
            </a:r>
            <a:endParaRPr lang="en-US" sz="2800" b="1" cap="none" spc="0" dirty="0">
              <a:ln/>
              <a:solidFill>
                <a:srgbClr val="FF0000"/>
              </a:solidFill>
              <a:effectLst/>
            </a:endParaRPr>
          </a:p>
        </p:txBody>
      </p:sp>
    </p:spTree>
    <p:extLst>
      <p:ext uri="{BB962C8B-B14F-4D97-AF65-F5344CB8AC3E}">
        <p14:creationId xmlns:p14="http://schemas.microsoft.com/office/powerpoint/2010/main" val="86913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252442"/>
          </a:xfrm>
          <a:prstGeom prst="rect">
            <a:avLst/>
          </a:prstGeom>
        </p:spPr>
      </p:pic>
      <p:sp>
        <p:nvSpPr>
          <p:cNvPr id="3" name="Shape 0"/>
          <p:cNvSpPr/>
          <p:nvPr/>
        </p:nvSpPr>
        <p:spPr>
          <a:xfrm>
            <a:off x="428625" y="428625"/>
            <a:ext cx="8286750" cy="412552"/>
          </a:xfrm>
          <a:prstGeom prst="rect">
            <a:avLst/>
          </a:prstGeom>
          <a:solidFill>
            <a:srgbClr val="000000">
              <a:alpha val="0"/>
            </a:srgbClr>
          </a:solidFill>
          <a:ln/>
        </p:spPr>
      </p:sp>
      <p:sp>
        <p:nvSpPr>
          <p:cNvPr id="4" name="Shape 1"/>
          <p:cNvSpPr/>
          <p:nvPr/>
        </p:nvSpPr>
        <p:spPr>
          <a:xfrm>
            <a:off x="428625" y="812602"/>
            <a:ext cx="8286750" cy="28575"/>
          </a:xfrm>
          <a:prstGeom prst="rect">
            <a:avLst/>
          </a:prstGeom>
          <a:solidFill>
            <a:srgbClr val="FF4500"/>
          </a:solidFill>
          <a:ln/>
        </p:spPr>
      </p:sp>
      <p:sp>
        <p:nvSpPr>
          <p:cNvPr id="5" name="Text 2"/>
          <p:cNvSpPr/>
          <p:nvPr/>
        </p:nvSpPr>
        <p:spPr>
          <a:xfrm>
            <a:off x="428625" y="428625"/>
            <a:ext cx="8286750" cy="356636"/>
          </a:xfrm>
          <a:prstGeom prst="rect">
            <a:avLst/>
          </a:prstGeom>
          <a:noFill/>
          <a:ln/>
        </p:spPr>
        <p:txBody>
          <a:bodyPr wrap="square" lIns="0" tIns="0" rIns="0" bIns="85090" rtlCol="0" anchor="t">
            <a:spAutoFit/>
          </a:bodyPr>
          <a:lstStyle/>
          <a:p>
            <a:pPr marL="0" indent="0" algn="r" rtl="1">
              <a:lnSpc>
                <a:spcPts val="2200"/>
              </a:lnSpc>
              <a:buNone/>
            </a:pPr>
            <a:r>
              <a:rPr lang="en-US" b="1" dirty="0">
                <a:solidFill>
                  <a:srgbClr val="000000"/>
                </a:solidFill>
              </a:rPr>
              <a:t>استراتيجيات اكتساب المستخدمين والاحتفاظ بهم</a:t>
            </a:r>
            <a:endParaRPr lang="en-US" dirty="0"/>
          </a:p>
        </p:txBody>
      </p:sp>
      <p:pic>
        <p:nvPicPr>
          <p:cNvPr id="6" name="Image 1" descr="preencoded.png"/>
          <p:cNvPicPr>
            <a:picLocks noChangeAspect="1"/>
          </p:cNvPicPr>
          <p:nvPr/>
        </p:nvPicPr>
        <p:blipFill>
          <a:blip r:embed="rId4"/>
          <a:stretch>
            <a:fillRect/>
          </a:stretch>
        </p:blipFill>
        <p:spPr>
          <a:xfrm>
            <a:off x="6098223" y="1136147"/>
            <a:ext cx="171450" cy="171450"/>
          </a:xfrm>
          <a:prstGeom prst="rect">
            <a:avLst/>
          </a:prstGeom>
        </p:spPr>
      </p:pic>
      <p:sp>
        <p:nvSpPr>
          <p:cNvPr id="7" name="Text 3"/>
          <p:cNvSpPr/>
          <p:nvPr/>
        </p:nvSpPr>
        <p:spPr>
          <a:xfrm>
            <a:off x="3691223" y="1116663"/>
            <a:ext cx="2289088" cy="193771"/>
          </a:xfrm>
          <a:prstGeom prst="rect">
            <a:avLst/>
          </a:prstGeom>
          <a:noFill/>
          <a:ln/>
        </p:spPr>
        <p:txBody>
          <a:bodyPr wrap="none" lIns="0" tIns="0" rIns="0" bIns="0" rtlCol="0" anchor="t">
            <a:spAutoFit/>
          </a:bodyPr>
          <a:lstStyle/>
          <a:p>
            <a:pPr marL="0" indent="0" algn="r" rtl="1">
              <a:lnSpc>
                <a:spcPts val="1400"/>
              </a:lnSpc>
              <a:buNone/>
            </a:pPr>
            <a:r>
              <a:rPr lang="en-US" b="1" dirty="0">
                <a:solidFill>
                  <a:srgbClr val="FF4500"/>
                </a:solidFill>
              </a:rPr>
              <a:t>تحسين متجر التطبيقات (ASO)</a:t>
            </a:r>
            <a:endParaRPr lang="en-US" dirty="0"/>
          </a:p>
        </p:txBody>
      </p:sp>
      <p:sp>
        <p:nvSpPr>
          <p:cNvPr id="8" name="Text 4"/>
          <p:cNvSpPr/>
          <p:nvPr/>
        </p:nvSpPr>
        <p:spPr>
          <a:xfrm>
            <a:off x="617681" y="1276035"/>
            <a:ext cx="7944157" cy="646331"/>
          </a:xfrm>
          <a:prstGeom prst="rect">
            <a:avLst/>
          </a:prstGeom>
          <a:noFill/>
          <a:ln/>
        </p:spPr>
        <p:txBody>
          <a:bodyPr wrap="square" lIns="0" tIns="0" rIns="0" bIns="0" rtlCol="0" anchor="t">
            <a:spAutoFit/>
          </a:bodyPr>
          <a:lstStyle/>
          <a:p>
            <a:pPr marL="0" indent="0" algn="r" rtl="1">
              <a:lnSpc>
                <a:spcPct val="150000"/>
              </a:lnSpc>
              <a:buNone/>
            </a:pPr>
            <a:r>
              <a:rPr lang="en-US" sz="1400" b="1" dirty="0">
                <a:solidFill>
                  <a:srgbClr val="333333"/>
                </a:solidFill>
              </a:rPr>
              <a:t>تحسين وصف التطبيق، الكلمات المفتاحية، والصور لزيادة ظهوره في متاجر التطبيقات (Apple App Store, Google Play) وجذب </a:t>
            </a:r>
            <a:r>
              <a:rPr lang="en-US" sz="1400" b="1" dirty="0" err="1">
                <a:solidFill>
                  <a:srgbClr val="333333"/>
                </a:solidFill>
              </a:rPr>
              <a:t>المستخدمين</a:t>
            </a:r>
            <a:r>
              <a:rPr lang="en-US" sz="1400" b="1" dirty="0">
                <a:solidFill>
                  <a:srgbClr val="333333"/>
                </a:solidFill>
              </a:rPr>
              <a:t> </a:t>
            </a:r>
            <a:r>
              <a:rPr lang="ar-DZ" sz="1400" b="1" dirty="0" smtClean="0">
                <a:solidFill>
                  <a:srgbClr val="333333"/>
                </a:solidFill>
              </a:rPr>
              <a:t>الأعضاء</a:t>
            </a:r>
            <a:endParaRPr lang="en-US" sz="1400" b="1" dirty="0"/>
          </a:p>
        </p:txBody>
      </p:sp>
      <p:pic>
        <p:nvPicPr>
          <p:cNvPr id="9" name="Image 2" descr="preencoded.png"/>
          <p:cNvPicPr>
            <a:picLocks noChangeAspect="1"/>
          </p:cNvPicPr>
          <p:nvPr/>
        </p:nvPicPr>
        <p:blipFill>
          <a:blip r:embed="rId5"/>
          <a:stretch>
            <a:fillRect/>
          </a:stretch>
        </p:blipFill>
        <p:spPr>
          <a:xfrm>
            <a:off x="6790330" y="1894692"/>
            <a:ext cx="171450" cy="171450"/>
          </a:xfrm>
          <a:prstGeom prst="rect">
            <a:avLst/>
          </a:prstGeom>
        </p:spPr>
      </p:pic>
      <p:sp>
        <p:nvSpPr>
          <p:cNvPr id="10" name="Text 5"/>
          <p:cNvSpPr/>
          <p:nvPr/>
        </p:nvSpPr>
        <p:spPr>
          <a:xfrm>
            <a:off x="3351338" y="1958284"/>
            <a:ext cx="3247684" cy="193771"/>
          </a:xfrm>
          <a:prstGeom prst="rect">
            <a:avLst/>
          </a:prstGeom>
          <a:noFill/>
          <a:ln/>
        </p:spPr>
        <p:txBody>
          <a:bodyPr wrap="none" lIns="0" tIns="0" rIns="0" bIns="0" rtlCol="0" anchor="t">
            <a:spAutoFit/>
          </a:bodyPr>
          <a:lstStyle/>
          <a:p>
            <a:pPr marL="0" indent="0" algn="r" rtl="1">
              <a:lnSpc>
                <a:spcPts val="1400"/>
              </a:lnSpc>
              <a:buNone/>
            </a:pPr>
            <a:r>
              <a:rPr lang="en-US" b="1" dirty="0">
                <a:solidFill>
                  <a:srgbClr val="FF4500"/>
                </a:solidFill>
              </a:rPr>
              <a:t>إعلانات تثبيت التطبيق (App Install Ads)</a:t>
            </a:r>
            <a:endParaRPr lang="en-US" dirty="0"/>
          </a:p>
        </p:txBody>
      </p:sp>
      <p:sp>
        <p:nvSpPr>
          <p:cNvPr id="11" name="Text 6"/>
          <p:cNvSpPr/>
          <p:nvPr/>
        </p:nvSpPr>
        <p:spPr>
          <a:xfrm>
            <a:off x="786582" y="2259211"/>
            <a:ext cx="7757344" cy="179536"/>
          </a:xfrm>
          <a:prstGeom prst="rect">
            <a:avLst/>
          </a:prstGeom>
          <a:noFill/>
          <a:ln/>
        </p:spPr>
        <p:txBody>
          <a:bodyPr wrap="square" lIns="0" tIns="0" rIns="0" bIns="0" rtlCol="0" anchor="t">
            <a:spAutoFit/>
          </a:bodyPr>
          <a:lstStyle/>
          <a:p>
            <a:pPr marL="0" indent="0" algn="r" rtl="1">
              <a:lnSpc>
                <a:spcPts val="1400"/>
              </a:lnSpc>
              <a:buNone/>
            </a:pPr>
            <a:r>
              <a:rPr lang="en-US" sz="1400" b="1" dirty="0">
                <a:solidFill>
                  <a:srgbClr val="333333"/>
                </a:solidFill>
              </a:rPr>
              <a:t>حملات إعلانية مدفوعة مصممة خصيصاً لتشجيع المستخدمين على تنزيل التطبيق مباشرة من الإعلان، وتستهدف جماهير محددة.</a:t>
            </a:r>
            <a:endParaRPr lang="en-US" sz="1400" b="1" dirty="0"/>
          </a:p>
        </p:txBody>
      </p:sp>
      <p:pic>
        <p:nvPicPr>
          <p:cNvPr id="12" name="Image 3" descr="preencoded.png"/>
          <p:cNvPicPr>
            <a:picLocks noChangeAspect="1"/>
          </p:cNvPicPr>
          <p:nvPr/>
        </p:nvPicPr>
        <p:blipFill>
          <a:blip r:embed="rId6"/>
          <a:stretch>
            <a:fillRect/>
          </a:stretch>
        </p:blipFill>
        <p:spPr>
          <a:xfrm>
            <a:off x="6418658" y="2678435"/>
            <a:ext cx="214313" cy="171450"/>
          </a:xfrm>
          <a:prstGeom prst="rect">
            <a:avLst/>
          </a:prstGeom>
        </p:spPr>
      </p:pic>
      <p:sp>
        <p:nvSpPr>
          <p:cNvPr id="13" name="Text 7"/>
          <p:cNvSpPr/>
          <p:nvPr/>
        </p:nvSpPr>
        <p:spPr>
          <a:xfrm>
            <a:off x="3722290" y="2701234"/>
            <a:ext cx="2582438" cy="193771"/>
          </a:xfrm>
          <a:prstGeom prst="rect">
            <a:avLst/>
          </a:prstGeom>
          <a:noFill/>
          <a:ln/>
        </p:spPr>
        <p:txBody>
          <a:bodyPr wrap="none" lIns="0" tIns="0" rIns="0" bIns="0" rtlCol="0" anchor="t">
            <a:spAutoFit/>
          </a:bodyPr>
          <a:lstStyle/>
          <a:p>
            <a:pPr marL="0" indent="0" algn="r" rtl="1">
              <a:lnSpc>
                <a:spcPts val="1400"/>
              </a:lnSpc>
              <a:buNone/>
            </a:pPr>
            <a:r>
              <a:rPr lang="en-US" b="1" dirty="0">
                <a:solidFill>
                  <a:srgbClr val="FF4500"/>
                </a:solidFill>
              </a:rPr>
              <a:t>التسويق العميق (Deep Linking)</a:t>
            </a:r>
            <a:endParaRPr lang="en-US" dirty="0"/>
          </a:p>
        </p:txBody>
      </p:sp>
      <p:sp>
        <p:nvSpPr>
          <p:cNvPr id="14" name="Text 8"/>
          <p:cNvSpPr/>
          <p:nvPr/>
        </p:nvSpPr>
        <p:spPr>
          <a:xfrm>
            <a:off x="786582" y="3046809"/>
            <a:ext cx="7757343" cy="646331"/>
          </a:xfrm>
          <a:prstGeom prst="rect">
            <a:avLst/>
          </a:prstGeom>
          <a:noFill/>
          <a:ln/>
        </p:spPr>
        <p:txBody>
          <a:bodyPr wrap="square" lIns="0" tIns="0" rIns="0" bIns="0" rtlCol="0" anchor="t">
            <a:spAutoFit/>
          </a:bodyPr>
          <a:lstStyle/>
          <a:p>
            <a:pPr marL="0" indent="0" algn="r" rtl="1">
              <a:lnSpc>
                <a:spcPct val="150000"/>
              </a:lnSpc>
              <a:buNone/>
            </a:pPr>
            <a:r>
              <a:rPr lang="en-US" sz="1400" b="1" dirty="0">
                <a:solidFill>
                  <a:srgbClr val="333333"/>
                </a:solidFill>
              </a:rPr>
              <a:t>توجيه المستخدمين من الإعلان مباشرة إلى صفحة محددة داخل التطبيق بدلاً من الصفحة الرئيسية، مما يحسن تجربة المستخدم ويزيد معدلات التحويل.</a:t>
            </a:r>
            <a:endParaRPr lang="en-US" sz="1400" b="1" dirty="0"/>
          </a:p>
        </p:txBody>
      </p:sp>
      <p:pic>
        <p:nvPicPr>
          <p:cNvPr id="15" name="Image 4" descr="preencoded.png"/>
          <p:cNvPicPr>
            <a:picLocks noChangeAspect="1"/>
          </p:cNvPicPr>
          <p:nvPr/>
        </p:nvPicPr>
        <p:blipFill>
          <a:blip r:embed="rId7"/>
          <a:stretch>
            <a:fillRect/>
          </a:stretch>
        </p:blipFill>
        <p:spPr>
          <a:xfrm>
            <a:off x="5835552" y="3607415"/>
            <a:ext cx="171450" cy="171450"/>
          </a:xfrm>
          <a:prstGeom prst="rect">
            <a:avLst/>
          </a:prstGeom>
        </p:spPr>
      </p:pic>
      <p:sp>
        <p:nvSpPr>
          <p:cNvPr id="16" name="Text 9"/>
          <p:cNvSpPr/>
          <p:nvPr/>
        </p:nvSpPr>
        <p:spPr>
          <a:xfrm>
            <a:off x="3971106" y="3681256"/>
            <a:ext cx="1729321" cy="193771"/>
          </a:xfrm>
          <a:prstGeom prst="rect">
            <a:avLst/>
          </a:prstGeom>
          <a:noFill/>
          <a:ln/>
        </p:spPr>
        <p:txBody>
          <a:bodyPr wrap="none" lIns="0" tIns="0" rIns="0" bIns="0" rtlCol="0" anchor="t">
            <a:spAutoFit/>
          </a:bodyPr>
          <a:lstStyle/>
          <a:p>
            <a:pPr marL="0" indent="0" algn="ctr" rtl="1">
              <a:lnSpc>
                <a:spcPts val="1400"/>
              </a:lnSpc>
              <a:buNone/>
            </a:pPr>
            <a:r>
              <a:rPr lang="en-US" b="1" dirty="0">
                <a:solidFill>
                  <a:srgbClr val="FF4500"/>
                </a:solidFill>
              </a:rPr>
              <a:t>الاحتفاظ (Retention)</a:t>
            </a:r>
            <a:endParaRPr lang="en-US" dirty="0"/>
          </a:p>
        </p:txBody>
      </p:sp>
      <p:sp>
        <p:nvSpPr>
          <p:cNvPr id="17" name="Text 10"/>
          <p:cNvSpPr/>
          <p:nvPr/>
        </p:nvSpPr>
        <p:spPr>
          <a:xfrm>
            <a:off x="428626" y="4010607"/>
            <a:ext cx="8115300" cy="179536"/>
          </a:xfrm>
          <a:prstGeom prst="rect">
            <a:avLst/>
          </a:prstGeom>
          <a:noFill/>
          <a:ln/>
        </p:spPr>
        <p:txBody>
          <a:bodyPr wrap="square" lIns="0" tIns="0" rIns="0" bIns="0" rtlCol="0" anchor="t">
            <a:spAutoFit/>
          </a:bodyPr>
          <a:lstStyle/>
          <a:p>
            <a:pPr marL="0" indent="0" algn="r" rtl="1">
              <a:lnSpc>
                <a:spcPts val="1400"/>
              </a:lnSpc>
              <a:buNone/>
            </a:pPr>
            <a:r>
              <a:rPr lang="en-US" sz="1400" b="1" dirty="0">
                <a:solidFill>
                  <a:srgbClr val="333333"/>
                </a:solidFill>
              </a:rPr>
              <a:t>استخدام الإشعارات الفورية والمحتوى المخصص داخل التطبيق لإعادة إشراك المستخدمين الحاليين وتحويلهم إلى مستخدمين دائمين.</a:t>
            </a:r>
            <a:endParaRPr lang="en-US" sz="1400" b="1" dirty="0"/>
          </a:p>
        </p:txBody>
      </p:sp>
      <p:sp>
        <p:nvSpPr>
          <p:cNvPr id="18" name="Shape 11"/>
          <p:cNvSpPr/>
          <p:nvPr/>
        </p:nvSpPr>
        <p:spPr>
          <a:xfrm>
            <a:off x="446385" y="4477346"/>
            <a:ext cx="8286750" cy="332184"/>
          </a:xfrm>
          <a:prstGeom prst="rect">
            <a:avLst/>
          </a:prstGeom>
          <a:solidFill>
            <a:srgbClr val="000000">
              <a:alpha val="0"/>
            </a:srgbClr>
          </a:solidFill>
          <a:ln/>
        </p:spPr>
      </p:sp>
      <p:sp>
        <p:nvSpPr>
          <p:cNvPr id="19" name="Shape 12"/>
          <p:cNvSpPr/>
          <p:nvPr/>
        </p:nvSpPr>
        <p:spPr>
          <a:xfrm>
            <a:off x="428625" y="4463058"/>
            <a:ext cx="8286750" cy="14288"/>
          </a:xfrm>
          <a:prstGeom prst="rect">
            <a:avLst/>
          </a:prstGeom>
          <a:solidFill>
            <a:srgbClr val="333333"/>
          </a:solidFill>
          <a:ln/>
        </p:spPr>
      </p:sp>
      <p:pic>
        <p:nvPicPr>
          <p:cNvPr id="20" name="Image 5" descr="preencoded.png"/>
          <p:cNvPicPr>
            <a:picLocks noChangeAspect="1"/>
          </p:cNvPicPr>
          <p:nvPr/>
        </p:nvPicPr>
        <p:blipFill>
          <a:blip r:embed="rId8"/>
          <a:stretch>
            <a:fillRect/>
          </a:stretch>
        </p:blipFill>
        <p:spPr>
          <a:xfrm>
            <a:off x="8570714" y="4629150"/>
            <a:ext cx="144661" cy="128588"/>
          </a:xfrm>
          <a:prstGeom prst="rect">
            <a:avLst/>
          </a:prstGeom>
        </p:spPr>
      </p:pic>
      <p:sp>
        <p:nvSpPr>
          <p:cNvPr id="21" name="Text 13"/>
          <p:cNvSpPr/>
          <p:nvPr/>
        </p:nvSpPr>
        <p:spPr>
          <a:xfrm>
            <a:off x="243190" y="4813966"/>
            <a:ext cx="8492711" cy="174535"/>
          </a:xfrm>
          <a:prstGeom prst="rect">
            <a:avLst/>
          </a:prstGeom>
          <a:noFill/>
          <a:ln/>
        </p:spPr>
        <p:txBody>
          <a:bodyPr wrap="none" lIns="0" tIns="0" rIns="0" bIns="0" rtlCol="0" anchor="t">
            <a:spAutoFit/>
          </a:bodyPr>
          <a:lstStyle/>
          <a:p>
            <a:pPr marL="0" indent="0" algn="r" rtl="1">
              <a:lnSpc>
                <a:spcPts val="1200"/>
              </a:lnSpc>
              <a:buNone/>
            </a:pPr>
            <a:r>
              <a:rPr lang="en-US" b="1" dirty="0">
                <a:solidFill>
                  <a:schemeClr val="accent1"/>
                </a:solidFill>
              </a:rPr>
              <a:t>**الهدف الأسمى:** لا يقتصر الإشهار على الاكتساب، بل يمتد ليشمل الاحتفاظ بالمستخدمين لضمان استدامة القيمة.</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428625" y="428625"/>
            <a:ext cx="8286750" cy="412552"/>
          </a:xfrm>
          <a:prstGeom prst="rect">
            <a:avLst/>
          </a:prstGeom>
          <a:solidFill>
            <a:srgbClr val="000000">
              <a:alpha val="0"/>
            </a:srgbClr>
          </a:solidFill>
          <a:ln/>
        </p:spPr>
      </p:sp>
      <p:sp>
        <p:nvSpPr>
          <p:cNvPr id="4" name="Shape 1"/>
          <p:cNvSpPr/>
          <p:nvPr/>
        </p:nvSpPr>
        <p:spPr>
          <a:xfrm>
            <a:off x="428625" y="812602"/>
            <a:ext cx="8286750" cy="28575"/>
          </a:xfrm>
          <a:prstGeom prst="rect">
            <a:avLst/>
          </a:prstGeom>
          <a:solidFill>
            <a:srgbClr val="FF4500"/>
          </a:solidFill>
          <a:ln/>
        </p:spPr>
      </p:sp>
      <p:sp>
        <p:nvSpPr>
          <p:cNvPr id="5" name="Text 2"/>
          <p:cNvSpPr/>
          <p:nvPr/>
        </p:nvSpPr>
        <p:spPr>
          <a:xfrm>
            <a:off x="428625" y="428625"/>
            <a:ext cx="8286750" cy="356636"/>
          </a:xfrm>
          <a:prstGeom prst="rect">
            <a:avLst/>
          </a:prstGeom>
          <a:noFill/>
          <a:ln/>
        </p:spPr>
        <p:txBody>
          <a:bodyPr wrap="square" lIns="0" tIns="0" rIns="0" bIns="85090" rtlCol="0" anchor="t">
            <a:spAutoFit/>
          </a:bodyPr>
          <a:lstStyle/>
          <a:p>
            <a:pPr marL="0" indent="0" algn="r" rtl="1">
              <a:lnSpc>
                <a:spcPts val="2200"/>
              </a:lnSpc>
              <a:buNone/>
            </a:pPr>
            <a:r>
              <a:rPr lang="en-US" b="1" dirty="0">
                <a:solidFill>
                  <a:srgbClr val="000000"/>
                </a:solidFill>
              </a:rPr>
              <a:t>الإشهار عبر تطبيقات الموبايل: الوصول المباشر والفوري</a:t>
            </a:r>
            <a:endParaRPr lang="en-US" dirty="0"/>
          </a:p>
        </p:txBody>
      </p:sp>
      <p:pic>
        <p:nvPicPr>
          <p:cNvPr id="6" name="Image 1" descr="preencoded.png"/>
          <p:cNvPicPr>
            <a:picLocks noChangeAspect="1"/>
          </p:cNvPicPr>
          <p:nvPr/>
        </p:nvPicPr>
        <p:blipFill>
          <a:blip r:embed="rId4"/>
          <a:stretch>
            <a:fillRect/>
          </a:stretch>
        </p:blipFill>
        <p:spPr>
          <a:xfrm>
            <a:off x="8219982" y="1025120"/>
            <a:ext cx="128588" cy="171450"/>
          </a:xfrm>
          <a:prstGeom prst="rect">
            <a:avLst/>
          </a:prstGeom>
        </p:spPr>
      </p:pic>
      <p:sp>
        <p:nvSpPr>
          <p:cNvPr id="7" name="Text 3"/>
          <p:cNvSpPr/>
          <p:nvPr/>
        </p:nvSpPr>
        <p:spPr>
          <a:xfrm>
            <a:off x="7214616" y="1081258"/>
            <a:ext cx="937757" cy="206403"/>
          </a:xfrm>
          <a:prstGeom prst="rect">
            <a:avLst/>
          </a:prstGeom>
          <a:noFill/>
          <a:ln/>
        </p:spPr>
        <p:txBody>
          <a:bodyPr wrap="none" lIns="0" tIns="0" rIns="0" bIns="0" rtlCol="0" anchor="t">
            <a:spAutoFit/>
          </a:bodyPr>
          <a:lstStyle/>
          <a:p>
            <a:pPr marL="0" indent="0" algn="l">
              <a:lnSpc>
                <a:spcPts val="1600"/>
              </a:lnSpc>
              <a:buNone/>
            </a:pPr>
            <a:r>
              <a:rPr lang="en-US" sz="1600" b="1" dirty="0">
                <a:solidFill>
                  <a:srgbClr val="FF0000"/>
                </a:solidFill>
              </a:rPr>
              <a:t>أهمية الموبايل</a:t>
            </a:r>
            <a:endParaRPr lang="en-US" sz="1600" dirty="0">
              <a:solidFill>
                <a:srgbClr val="FF0000"/>
              </a:solidFill>
            </a:endParaRPr>
          </a:p>
        </p:txBody>
      </p:sp>
      <p:sp>
        <p:nvSpPr>
          <p:cNvPr id="8" name="Text 4"/>
          <p:cNvSpPr/>
          <p:nvPr/>
        </p:nvSpPr>
        <p:spPr>
          <a:xfrm>
            <a:off x="3873910" y="1312666"/>
            <a:ext cx="4877181" cy="646331"/>
          </a:xfrm>
          <a:prstGeom prst="rect">
            <a:avLst/>
          </a:prstGeom>
          <a:noFill/>
          <a:ln/>
        </p:spPr>
        <p:txBody>
          <a:bodyPr wrap="square" lIns="0" tIns="0" rIns="0" bIns="0" rtlCol="0" anchor="t">
            <a:spAutoFit/>
          </a:bodyPr>
          <a:lstStyle/>
          <a:p>
            <a:pPr marL="0" indent="0" algn="r" rtl="1">
              <a:lnSpc>
                <a:spcPct val="150000"/>
              </a:lnSpc>
              <a:buNone/>
            </a:pPr>
            <a:r>
              <a:rPr lang="en-US" sz="1400" b="1" dirty="0">
                <a:solidFill>
                  <a:srgbClr val="333333"/>
                </a:solidFill>
              </a:rPr>
              <a:t>أصبح الهاتف المحمول هو نقطة الاتصال الرئيسية للمستهلك، مما يجعل الإشهار عبر التطبيقات استراتيجية حاسمة للوصول المباشر والفوري للجمهور المستهدف [5].</a:t>
            </a:r>
            <a:endParaRPr lang="en-US" sz="1400" b="1" dirty="0"/>
          </a:p>
        </p:txBody>
      </p:sp>
      <p:pic>
        <p:nvPicPr>
          <p:cNvPr id="9" name="Image 2" descr="preencoded.png"/>
          <p:cNvPicPr>
            <a:picLocks noChangeAspect="1"/>
          </p:cNvPicPr>
          <p:nvPr/>
        </p:nvPicPr>
        <p:blipFill>
          <a:blip r:embed="rId5"/>
          <a:stretch>
            <a:fillRect/>
          </a:stretch>
        </p:blipFill>
        <p:spPr>
          <a:xfrm>
            <a:off x="8329613" y="2038428"/>
            <a:ext cx="192881" cy="171450"/>
          </a:xfrm>
          <a:prstGeom prst="rect">
            <a:avLst/>
          </a:prstGeom>
        </p:spPr>
      </p:pic>
      <p:sp>
        <p:nvSpPr>
          <p:cNvPr id="10" name="Text 5"/>
          <p:cNvSpPr/>
          <p:nvPr/>
        </p:nvSpPr>
        <p:spPr>
          <a:xfrm>
            <a:off x="5138727" y="2075259"/>
            <a:ext cx="3013646" cy="206403"/>
          </a:xfrm>
          <a:prstGeom prst="rect">
            <a:avLst/>
          </a:prstGeom>
          <a:noFill/>
          <a:ln/>
        </p:spPr>
        <p:txBody>
          <a:bodyPr wrap="none" lIns="0" tIns="0" rIns="0" bIns="0" rtlCol="0" anchor="t">
            <a:spAutoFit/>
          </a:bodyPr>
          <a:lstStyle/>
          <a:p>
            <a:pPr marL="0" indent="0" algn="r" rtl="1">
              <a:lnSpc>
                <a:spcPts val="1600"/>
              </a:lnSpc>
              <a:buNone/>
            </a:pPr>
            <a:r>
              <a:rPr lang="en-US" sz="1600" b="1" dirty="0">
                <a:solidFill>
                  <a:srgbClr val="FF0000"/>
                </a:solidFill>
              </a:rPr>
              <a:t>أنواع الإعلانات داخل التطبيق (In-App Ads)</a:t>
            </a:r>
            <a:endParaRPr lang="en-US" sz="1600" dirty="0">
              <a:solidFill>
                <a:srgbClr val="FF0000"/>
              </a:solidFill>
            </a:endParaRPr>
          </a:p>
        </p:txBody>
      </p:sp>
      <p:pic>
        <p:nvPicPr>
          <p:cNvPr id="11" name="Image 3" descr="preencoded.png"/>
          <p:cNvPicPr>
            <a:picLocks noChangeAspect="1"/>
          </p:cNvPicPr>
          <p:nvPr/>
        </p:nvPicPr>
        <p:blipFill>
          <a:blip r:embed="rId6"/>
          <a:stretch>
            <a:fillRect/>
          </a:stretch>
        </p:blipFill>
        <p:spPr>
          <a:xfrm>
            <a:off x="8658225" y="2336656"/>
            <a:ext cx="172628" cy="345256"/>
          </a:xfrm>
          <a:prstGeom prst="rect">
            <a:avLst/>
          </a:prstGeom>
        </p:spPr>
      </p:pic>
      <p:sp>
        <p:nvSpPr>
          <p:cNvPr id="12" name="Text 6"/>
          <p:cNvSpPr/>
          <p:nvPr/>
        </p:nvSpPr>
        <p:spPr>
          <a:xfrm>
            <a:off x="4114798" y="2346085"/>
            <a:ext cx="4500563" cy="611514"/>
          </a:xfrm>
          <a:prstGeom prst="rect">
            <a:avLst/>
          </a:prstGeom>
          <a:noFill/>
          <a:ln/>
        </p:spPr>
        <p:txBody>
          <a:bodyPr wrap="square" lIns="0" tIns="0" rIns="0" bIns="0" rtlCol="0" anchor="t">
            <a:spAutoFit/>
          </a:bodyPr>
          <a:lstStyle/>
          <a:p>
            <a:pPr marL="0" indent="0" algn="r" rtl="1">
              <a:lnSpc>
                <a:spcPct val="150000"/>
              </a:lnSpc>
              <a:buNone/>
            </a:pPr>
            <a:r>
              <a:rPr lang="en-US" sz="1400" b="1" dirty="0">
                <a:solidFill>
                  <a:srgbClr val="333333"/>
                </a:solidFill>
              </a:rPr>
              <a:t>**إعلانات البانر (Banner Ads):** تظهر في جزء ثابت من الشاشة، وتتميز بالبساطة وقلة التكلفة.</a:t>
            </a:r>
            <a:endParaRPr lang="en-US" sz="1400" b="1" dirty="0"/>
          </a:p>
        </p:txBody>
      </p:sp>
      <p:pic>
        <p:nvPicPr>
          <p:cNvPr id="13" name="Image 4" descr="preencoded.png"/>
          <p:cNvPicPr>
            <a:picLocks noChangeAspect="1"/>
          </p:cNvPicPr>
          <p:nvPr/>
        </p:nvPicPr>
        <p:blipFill>
          <a:blip r:embed="rId7"/>
          <a:stretch>
            <a:fillRect/>
          </a:stretch>
        </p:blipFill>
        <p:spPr>
          <a:xfrm>
            <a:off x="8707053" y="2963710"/>
            <a:ext cx="172628" cy="345256"/>
          </a:xfrm>
          <a:prstGeom prst="rect">
            <a:avLst/>
          </a:prstGeom>
        </p:spPr>
      </p:pic>
      <p:sp>
        <p:nvSpPr>
          <p:cNvPr id="14" name="Text 7"/>
          <p:cNvSpPr/>
          <p:nvPr/>
        </p:nvSpPr>
        <p:spPr>
          <a:xfrm>
            <a:off x="4114799" y="2974724"/>
            <a:ext cx="4500563" cy="611514"/>
          </a:xfrm>
          <a:prstGeom prst="rect">
            <a:avLst/>
          </a:prstGeom>
          <a:noFill/>
          <a:ln/>
        </p:spPr>
        <p:txBody>
          <a:bodyPr wrap="square" lIns="0" tIns="0" rIns="0" bIns="0" rtlCol="0" anchor="t">
            <a:spAutoFit/>
          </a:bodyPr>
          <a:lstStyle/>
          <a:p>
            <a:pPr marL="0" indent="0" algn="r" rtl="1">
              <a:lnSpc>
                <a:spcPct val="150000"/>
              </a:lnSpc>
              <a:buNone/>
            </a:pPr>
            <a:r>
              <a:rPr lang="en-US" sz="1400" b="1" dirty="0">
                <a:solidFill>
                  <a:srgbClr val="333333"/>
                </a:solidFill>
              </a:rPr>
              <a:t>**الإعلانات البينية (Interstitial Ads):** تظهر بملء الشاشة بين مراحل استخدام التطبيق، وتتميز بالتأثير العالي.</a:t>
            </a:r>
            <a:endParaRPr lang="en-US" sz="1400" b="1" dirty="0"/>
          </a:p>
        </p:txBody>
      </p:sp>
      <p:pic>
        <p:nvPicPr>
          <p:cNvPr id="15" name="Image 5" descr="preencoded.png"/>
          <p:cNvPicPr>
            <a:picLocks noChangeAspect="1"/>
          </p:cNvPicPr>
          <p:nvPr/>
        </p:nvPicPr>
        <p:blipFill>
          <a:blip r:embed="rId8"/>
          <a:stretch>
            <a:fillRect/>
          </a:stretch>
        </p:blipFill>
        <p:spPr>
          <a:xfrm>
            <a:off x="8689874" y="3501586"/>
            <a:ext cx="172628" cy="345256"/>
          </a:xfrm>
          <a:prstGeom prst="rect">
            <a:avLst/>
          </a:prstGeom>
        </p:spPr>
      </p:pic>
      <p:sp>
        <p:nvSpPr>
          <p:cNvPr id="16" name="Text 8"/>
          <p:cNvSpPr/>
          <p:nvPr/>
        </p:nvSpPr>
        <p:spPr>
          <a:xfrm>
            <a:off x="4079081" y="3518962"/>
            <a:ext cx="4500563" cy="611514"/>
          </a:xfrm>
          <a:prstGeom prst="rect">
            <a:avLst/>
          </a:prstGeom>
          <a:noFill/>
          <a:ln/>
        </p:spPr>
        <p:txBody>
          <a:bodyPr wrap="square" lIns="0" tIns="0" rIns="0" bIns="0" rtlCol="0" anchor="t">
            <a:spAutoFit/>
          </a:bodyPr>
          <a:lstStyle/>
          <a:p>
            <a:pPr marL="0" indent="0" algn="r" rtl="1">
              <a:lnSpc>
                <a:spcPct val="150000"/>
              </a:lnSpc>
              <a:buNone/>
            </a:pPr>
            <a:r>
              <a:rPr lang="en-US" sz="1400" b="1" dirty="0">
                <a:solidFill>
                  <a:srgbClr val="333333"/>
                </a:solidFill>
              </a:rPr>
              <a:t>**الإعلانات بمكافأة (Rewarded Ads):** يقدم مكافأة داخل التطبيق مقابل مشاهدة الإعلان، مما يزيد من تفاعل المستخدم.</a:t>
            </a:r>
            <a:endParaRPr lang="en-US" sz="1400" b="1" dirty="0"/>
          </a:p>
        </p:txBody>
      </p:sp>
      <p:pic>
        <p:nvPicPr>
          <p:cNvPr id="17" name="Image 6" descr="preencoded.png"/>
          <p:cNvPicPr>
            <a:picLocks noChangeAspect="1"/>
          </p:cNvPicPr>
          <p:nvPr/>
        </p:nvPicPr>
        <p:blipFill>
          <a:blip r:embed="rId9"/>
          <a:stretch>
            <a:fillRect/>
          </a:stretch>
        </p:blipFill>
        <p:spPr>
          <a:xfrm>
            <a:off x="8490346" y="4339076"/>
            <a:ext cx="150019" cy="171450"/>
          </a:xfrm>
          <a:prstGeom prst="rect">
            <a:avLst/>
          </a:prstGeom>
        </p:spPr>
      </p:pic>
      <p:sp>
        <p:nvSpPr>
          <p:cNvPr id="18" name="Text 9"/>
          <p:cNvSpPr/>
          <p:nvPr/>
        </p:nvSpPr>
        <p:spPr>
          <a:xfrm>
            <a:off x="5442848" y="4362668"/>
            <a:ext cx="2907912" cy="206403"/>
          </a:xfrm>
          <a:prstGeom prst="rect">
            <a:avLst/>
          </a:prstGeom>
          <a:noFill/>
          <a:ln/>
        </p:spPr>
        <p:txBody>
          <a:bodyPr wrap="none" lIns="0" tIns="0" rIns="0" bIns="0" rtlCol="0" anchor="t">
            <a:spAutoFit/>
          </a:bodyPr>
          <a:lstStyle/>
          <a:p>
            <a:pPr marL="0" indent="0" algn="r" rtl="1">
              <a:lnSpc>
                <a:spcPts val="1600"/>
              </a:lnSpc>
              <a:buNone/>
            </a:pPr>
            <a:r>
              <a:rPr lang="en-US" sz="1600" b="1" dirty="0">
                <a:solidFill>
                  <a:srgbClr val="FF0000"/>
                </a:solidFill>
              </a:rPr>
              <a:t>الإشعارات الفورية (Push Notifications)</a:t>
            </a:r>
            <a:endParaRPr lang="en-US" sz="1600" dirty="0">
              <a:solidFill>
                <a:srgbClr val="FF0000"/>
              </a:solidFill>
            </a:endParaRPr>
          </a:p>
        </p:txBody>
      </p:sp>
      <p:sp>
        <p:nvSpPr>
          <p:cNvPr id="19" name="Text 10"/>
          <p:cNvSpPr/>
          <p:nvPr/>
        </p:nvSpPr>
        <p:spPr>
          <a:xfrm>
            <a:off x="3096911" y="4776240"/>
            <a:ext cx="5733942" cy="151773"/>
          </a:xfrm>
          <a:prstGeom prst="rect">
            <a:avLst/>
          </a:prstGeom>
          <a:noFill/>
          <a:ln/>
        </p:spPr>
        <p:txBody>
          <a:bodyPr wrap="none" lIns="0" tIns="0" rIns="0" bIns="0" rtlCol="0" anchor="t">
            <a:spAutoFit/>
          </a:bodyPr>
          <a:lstStyle/>
          <a:p>
            <a:pPr marL="0" indent="0" algn="r" rtl="1">
              <a:lnSpc>
                <a:spcPts val="1100"/>
              </a:lnSpc>
              <a:buNone/>
            </a:pPr>
            <a:r>
              <a:rPr lang="en-US" sz="1400" b="1" dirty="0">
                <a:solidFill>
                  <a:srgbClr val="333333"/>
                </a:solidFill>
              </a:rPr>
              <a:t>وسيلة اتصال مباشرة لإرسال عروض ترويجية أو تذكيرات، وتعد أداة قوية لإعادة إشراك المستخدمين.</a:t>
            </a:r>
            <a:endParaRPr lang="en-US" sz="1400" b="1" dirty="0"/>
          </a:p>
        </p:txBody>
      </p:sp>
      <p:pic>
        <p:nvPicPr>
          <p:cNvPr id="20" name="Image 7" descr="preencoded.png"/>
          <p:cNvPicPr>
            <a:picLocks noChangeAspect="1"/>
          </p:cNvPicPr>
          <p:nvPr/>
        </p:nvPicPr>
        <p:blipFill>
          <a:blip r:embed="rId10"/>
          <a:stretch>
            <a:fillRect/>
          </a:stretch>
        </p:blipFill>
        <p:spPr>
          <a:xfrm>
            <a:off x="428625" y="1299270"/>
            <a:ext cx="3086100" cy="32146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2463" y="230485"/>
            <a:ext cx="4980851" cy="461665"/>
          </a:xfrm>
          <a:prstGeom prst="rect">
            <a:avLst/>
          </a:prstGeom>
          <a:noFill/>
        </p:spPr>
        <p:txBody>
          <a:bodyPr wrap="none" lIns="91440" tIns="45720" rIns="91440" bIns="45720">
            <a:spAutoFit/>
          </a:bodyPr>
          <a:lstStyle/>
          <a:p>
            <a:pPr algn="ctr"/>
            <a:r>
              <a:rPr lang="ar-DZ" sz="2400" b="0" cap="none" spc="0" dirty="0" smtClean="0">
                <a:ln w="0"/>
                <a:solidFill>
                  <a:schemeClr val="tx1"/>
                </a:solidFill>
                <a:effectLst>
                  <a:outerShdw blurRad="38100" dist="19050" dir="2700000" algn="tl" rotWithShape="0">
                    <a:schemeClr val="dk1">
                      <a:alpha val="40000"/>
                    </a:schemeClr>
                  </a:outerShdw>
                </a:effectLst>
              </a:rPr>
              <a:t>صيغ عرض الرسالة الاشهارية في وسائل الاعلام</a:t>
            </a:r>
            <a:endParaRPr lang="en-US" sz="2400" b="0" cap="none" spc="0" dirty="0">
              <a:ln w="0"/>
              <a:solidFill>
                <a:schemeClr val="tx1"/>
              </a:solidFill>
              <a:effectLst>
                <a:outerShdw blurRad="38100" dist="19050" dir="2700000" algn="tl" rotWithShape="0">
                  <a:schemeClr val="dk1">
                    <a:alpha val="40000"/>
                  </a:schemeClr>
                </a:outerShdw>
              </a:effectLst>
            </a:endParaRPr>
          </a:p>
        </p:txBody>
      </p:sp>
      <p:cxnSp>
        <p:nvCxnSpPr>
          <p:cNvPr id="4" name="Straight Connector 3"/>
          <p:cNvCxnSpPr/>
          <p:nvPr/>
        </p:nvCxnSpPr>
        <p:spPr>
          <a:xfrm flipH="1" flipV="1">
            <a:off x="650240" y="792480"/>
            <a:ext cx="8117840" cy="508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523240" y="974090"/>
            <a:ext cx="8371840" cy="1529842"/>
          </a:xfrm>
          <a:prstGeom prst="rect">
            <a:avLst/>
          </a:prstGeom>
          <a:solidFill>
            <a:schemeClr val="bg1">
              <a:lumMod val="95000"/>
            </a:schemeClr>
          </a:solidFill>
        </p:spPr>
        <p:txBody>
          <a:bodyPr wrap="square" rtlCol="0">
            <a:spAutoFit/>
          </a:bodyPr>
          <a:lstStyle/>
          <a:p>
            <a:pPr algn="r" rtl="1">
              <a:lnSpc>
                <a:spcPct val="150000"/>
              </a:lnSpc>
            </a:pPr>
            <a:r>
              <a:rPr lang="ar-DZ" sz="1600" b="1" dirty="0" smtClean="0"/>
              <a:t>إن اختيار الشكل أو ضيغة عرض الاشهار يتوقف على عدة اعتبارات تسويقية، منها ما يتعلق بطبيعة السلعة أو الخدمة المعلن عنها ودرجة قبولها في السوق أو ما يعرف بمرحلة المنتج في دورة حياته، أو من حيث كونه جديدا أو معروفا في السوق، ومنها ما يتصل بنوعية الجمهور أو الفئة المستهدفة من الاشهار وفيما يلي سنتطرق لأهم الصيغ الاشهارية وأكثرها استخداما من قبل المعلنين</a:t>
            </a:r>
            <a:endParaRPr lang="fr-FR" sz="1600" b="1" dirty="0"/>
          </a:p>
        </p:txBody>
      </p:sp>
      <p:sp>
        <p:nvSpPr>
          <p:cNvPr id="8" name="Snip Same Side Corner Rectangle 7"/>
          <p:cNvSpPr/>
          <p:nvPr/>
        </p:nvSpPr>
        <p:spPr>
          <a:xfrm>
            <a:off x="5455920" y="339344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DZ" sz="1400" b="1" dirty="0" smtClean="0">
                <a:solidFill>
                  <a:schemeClr val="tx1"/>
                </a:solidFill>
              </a:rPr>
              <a:t>تقتصر على اسم السلعة وبعض مزاياها في صيغة فنية سهلة وبسيطة</a:t>
            </a:r>
            <a:endParaRPr lang="fr-FR" sz="1400" b="1" dirty="0">
              <a:solidFill>
                <a:schemeClr val="tx1"/>
              </a:solidFill>
            </a:endParaRPr>
          </a:p>
        </p:txBody>
      </p:sp>
      <p:sp>
        <p:nvSpPr>
          <p:cNvPr id="9" name="Flowchart: Terminator 8"/>
          <p:cNvSpPr/>
          <p:nvPr/>
        </p:nvSpPr>
        <p:spPr>
          <a:xfrm>
            <a:off x="5466080" y="2785872"/>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الخفيفة</a:t>
            </a:r>
            <a:endParaRPr lang="fr-FR" sz="1400" b="1" dirty="0">
              <a:solidFill>
                <a:schemeClr val="tx1"/>
              </a:solidFill>
            </a:endParaRPr>
          </a:p>
        </p:txBody>
      </p:sp>
      <p:sp>
        <p:nvSpPr>
          <p:cNvPr id="10" name="Flowchart: Terminator 9"/>
          <p:cNvSpPr/>
          <p:nvPr/>
        </p:nvSpPr>
        <p:spPr>
          <a:xfrm>
            <a:off x="955040" y="2776728"/>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الوصفية</a:t>
            </a:r>
            <a:endParaRPr lang="fr-FR" sz="1400" b="1" dirty="0">
              <a:solidFill>
                <a:schemeClr val="tx1"/>
              </a:solidFill>
            </a:endParaRPr>
          </a:p>
        </p:txBody>
      </p:sp>
      <p:sp>
        <p:nvSpPr>
          <p:cNvPr id="11" name="Snip Same Side Corner Rectangle 10"/>
          <p:cNvSpPr/>
          <p:nvPr/>
        </p:nvSpPr>
        <p:spPr>
          <a:xfrm>
            <a:off x="817880" y="339344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DZ" sz="1400" b="1" dirty="0" smtClean="0">
                <a:solidFill>
                  <a:schemeClr val="tx1"/>
                </a:solidFill>
              </a:rPr>
              <a:t>تقدم على وصف السلعة أو الخدمة وذكر خصائصها وطريقة استعمالها ووصف مميزاتها</a:t>
            </a:r>
            <a:endParaRPr lang="fr-FR" sz="1400" b="1" dirty="0">
              <a:solidFill>
                <a:schemeClr val="tx1"/>
              </a:solidFill>
            </a:endParaRPr>
          </a:p>
        </p:txBody>
      </p:sp>
    </p:spTree>
    <p:extLst>
      <p:ext uri="{BB962C8B-B14F-4D97-AF65-F5344CB8AC3E}">
        <p14:creationId xmlns:p14="http://schemas.microsoft.com/office/powerpoint/2010/main" val="252646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5455920" y="339344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DZ" sz="1400" b="1" dirty="0" smtClean="0">
                <a:solidFill>
                  <a:schemeClr val="tx1"/>
                </a:solidFill>
              </a:rPr>
              <a:t>يعتمد هذا الاسلوب على أقوال أو شهادات من شخصيات معروفة عند وصف السلعة أو الخدمة وذكر فوائدها ومزاياها</a:t>
            </a:r>
            <a:r>
              <a:rPr lang="ar-DZ" dirty="0" smtClean="0"/>
              <a:t>.</a:t>
            </a:r>
            <a:endParaRPr lang="fr-FR" dirty="0"/>
          </a:p>
        </p:txBody>
      </p:sp>
      <p:sp>
        <p:nvSpPr>
          <p:cNvPr id="4" name="Snip Same Side Corner Rectangle 3"/>
          <p:cNvSpPr/>
          <p:nvPr/>
        </p:nvSpPr>
        <p:spPr>
          <a:xfrm>
            <a:off x="497840" y="335280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sz="1400" b="1" dirty="0" smtClean="0">
                <a:solidFill>
                  <a:schemeClr val="tx1"/>
                </a:solidFill>
              </a:rPr>
              <a:t>تعتمد على تقديم معلومات للجمهور بصورة مباشرة كالاعلان عن وصول تشكيلة جديدة أو الاعلان عن بداية موسم التنزيلات</a:t>
            </a:r>
            <a:endParaRPr lang="fr-FR" sz="1400" b="1" dirty="0">
              <a:solidFill>
                <a:schemeClr val="tx1"/>
              </a:solidFill>
            </a:endParaRPr>
          </a:p>
        </p:txBody>
      </p:sp>
      <p:sp>
        <p:nvSpPr>
          <p:cNvPr id="5" name="Snip Same Side Corner Rectangle 4"/>
          <p:cNvSpPr/>
          <p:nvPr/>
        </p:nvSpPr>
        <p:spPr>
          <a:xfrm>
            <a:off x="325120" y="83820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DZ" sz="1400" b="1" dirty="0" smtClean="0">
                <a:solidFill>
                  <a:schemeClr val="tx1"/>
                </a:solidFill>
              </a:rPr>
              <a:t>تأتي في شكل حوار بين فردين أو أكثر، قصد اقناع أحدهم الآخر بضرورة اقتناء السلعة أو استخدامها.</a:t>
            </a:r>
            <a:endParaRPr lang="fr-FR" sz="1400" b="1" dirty="0">
              <a:solidFill>
                <a:schemeClr val="tx1"/>
              </a:solidFill>
            </a:endParaRPr>
          </a:p>
        </p:txBody>
      </p:sp>
      <p:sp>
        <p:nvSpPr>
          <p:cNvPr id="6" name="Snip Same Side Corner Rectangle 5"/>
          <p:cNvSpPr/>
          <p:nvPr/>
        </p:nvSpPr>
        <p:spPr>
          <a:xfrm>
            <a:off x="5455920" y="80264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sz="1400" b="1" dirty="0" smtClean="0">
                <a:solidFill>
                  <a:schemeClr val="tx1"/>
                </a:solidFill>
              </a:rPr>
              <a:t>تبرز أسباب واقعية ومنطقية لتبرير دعوة المستهلك إلى استهلاك ماركة معينة أو سلعة منها</a:t>
            </a:r>
            <a:endParaRPr lang="fr-FR" sz="1400" b="1" dirty="0">
              <a:solidFill>
                <a:schemeClr val="tx1"/>
              </a:solidFill>
            </a:endParaRPr>
          </a:p>
        </p:txBody>
      </p:sp>
      <p:sp>
        <p:nvSpPr>
          <p:cNvPr id="7" name="Flowchart: Terminator 6"/>
          <p:cNvSpPr/>
          <p:nvPr/>
        </p:nvSpPr>
        <p:spPr>
          <a:xfrm>
            <a:off x="5466080" y="2785872"/>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المحتوية على شهادة</a:t>
            </a:r>
            <a:endParaRPr lang="fr-FR" sz="1400" b="1" dirty="0">
              <a:solidFill>
                <a:schemeClr val="tx1"/>
              </a:solidFill>
            </a:endParaRPr>
          </a:p>
        </p:txBody>
      </p:sp>
      <p:sp>
        <p:nvSpPr>
          <p:cNvPr id="8" name="Flowchart: Terminator 7"/>
          <p:cNvSpPr/>
          <p:nvPr/>
        </p:nvSpPr>
        <p:spPr>
          <a:xfrm>
            <a:off x="393700" y="216662"/>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الحوارية</a:t>
            </a:r>
            <a:endParaRPr lang="fr-FR" sz="1400" b="1" dirty="0">
              <a:solidFill>
                <a:schemeClr val="tx1"/>
              </a:solidFill>
            </a:endParaRPr>
          </a:p>
        </p:txBody>
      </p:sp>
      <p:sp>
        <p:nvSpPr>
          <p:cNvPr id="9" name="Flowchart: Terminator 8"/>
          <p:cNvSpPr/>
          <p:nvPr/>
        </p:nvSpPr>
        <p:spPr>
          <a:xfrm>
            <a:off x="5618480" y="216662"/>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التفسيرية</a:t>
            </a:r>
            <a:endParaRPr lang="fr-FR" sz="1400" b="1" dirty="0">
              <a:solidFill>
                <a:schemeClr val="tx1"/>
              </a:solidFill>
            </a:endParaRPr>
          </a:p>
        </p:txBody>
      </p:sp>
      <p:sp>
        <p:nvSpPr>
          <p:cNvPr id="10" name="Flowchart: Terminator 9"/>
          <p:cNvSpPr/>
          <p:nvPr/>
        </p:nvSpPr>
        <p:spPr>
          <a:xfrm>
            <a:off x="497840" y="2721483"/>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الاخبارية</a:t>
            </a:r>
            <a:endParaRPr lang="fr-FR" sz="1400" b="1" dirty="0">
              <a:solidFill>
                <a:schemeClr val="tx1"/>
              </a:solidFill>
            </a:endParaRPr>
          </a:p>
        </p:txBody>
      </p:sp>
    </p:spTree>
    <p:extLst>
      <p:ext uri="{BB962C8B-B14F-4D97-AF65-F5344CB8AC3E}">
        <p14:creationId xmlns:p14="http://schemas.microsoft.com/office/powerpoint/2010/main" val="178717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5524500" y="337185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sz="1400" b="1" dirty="0" smtClean="0">
                <a:solidFill>
                  <a:schemeClr val="tx1"/>
                </a:solidFill>
              </a:rPr>
              <a:t>يتم اعداد هذا النوع من ارسالة في شكل جدل قائم على المنطق وهو عادة ما يدور حول أسباب السلعة أو تفضيل الخدمة أو المنتج</a:t>
            </a:r>
            <a:endParaRPr lang="fr-FR" sz="1400" b="1" dirty="0">
              <a:solidFill>
                <a:schemeClr val="tx1"/>
              </a:solidFill>
            </a:endParaRPr>
          </a:p>
        </p:txBody>
      </p:sp>
      <p:sp>
        <p:nvSpPr>
          <p:cNvPr id="3" name="Snip Same Side Corner Rectangle 2"/>
          <p:cNvSpPr/>
          <p:nvPr/>
        </p:nvSpPr>
        <p:spPr>
          <a:xfrm>
            <a:off x="373380" y="79248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sz="1400" b="1" dirty="0" smtClean="0">
                <a:solidFill>
                  <a:schemeClr val="tx1"/>
                </a:solidFill>
              </a:rPr>
              <a:t>يقوم المعلن بالمقارنة في العلاقة مابين المنتج الذي يقدمه والمنتجات الأخر المنافسة له في السوق       (لا يحدد اسمها ولا علامتها التجارية)</a:t>
            </a:r>
            <a:endParaRPr lang="fr-FR" sz="1400" b="1" dirty="0">
              <a:solidFill>
                <a:schemeClr val="tx1"/>
              </a:solidFill>
            </a:endParaRPr>
          </a:p>
        </p:txBody>
      </p:sp>
      <p:sp>
        <p:nvSpPr>
          <p:cNvPr id="4" name="Snip Same Side Corner Rectangle 3"/>
          <p:cNvSpPr/>
          <p:nvPr/>
        </p:nvSpPr>
        <p:spPr>
          <a:xfrm>
            <a:off x="5455920" y="75184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sz="1400" b="1" dirty="0" smtClean="0">
                <a:solidFill>
                  <a:schemeClr val="tx1"/>
                </a:solidFill>
              </a:rPr>
              <a:t>تأتي في شكل قصة أو حكاية تتضمن عقدة وحل العقدة يتمثل في استخدام المنتج أو السلعة أو الخدمة</a:t>
            </a:r>
            <a:endParaRPr lang="fr-FR" sz="1400" b="1" dirty="0">
              <a:solidFill>
                <a:schemeClr val="tx1"/>
              </a:solidFill>
            </a:endParaRPr>
          </a:p>
        </p:txBody>
      </p:sp>
      <p:sp>
        <p:nvSpPr>
          <p:cNvPr id="5" name="Snip Same Side Corner Rectangle 4"/>
          <p:cNvSpPr/>
          <p:nvPr/>
        </p:nvSpPr>
        <p:spPr>
          <a:xfrm>
            <a:off x="373380" y="354584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sz="1400" b="1" dirty="0" smtClean="0">
                <a:solidFill>
                  <a:schemeClr val="tx1"/>
                </a:solidFill>
              </a:rPr>
              <a:t>تعتمد اعتمادا كبيرا على استخدام الحجج العاطفية، والمشاعر النفسية الايجابية كالارتياح والسعادة الناتج عن استخدام المنتج أو الخدمة المعلن عنها</a:t>
            </a:r>
            <a:endParaRPr lang="fr-FR" sz="1400" b="1" dirty="0">
              <a:solidFill>
                <a:schemeClr val="tx1"/>
              </a:solidFill>
            </a:endParaRPr>
          </a:p>
        </p:txBody>
      </p:sp>
      <p:sp>
        <p:nvSpPr>
          <p:cNvPr id="6" name="Flowchart: Terminator 5"/>
          <p:cNvSpPr/>
          <p:nvPr/>
        </p:nvSpPr>
        <p:spPr>
          <a:xfrm>
            <a:off x="5466080" y="2785872"/>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الجدلية</a:t>
            </a:r>
            <a:endParaRPr lang="fr-FR" sz="1400" b="1" dirty="0">
              <a:solidFill>
                <a:schemeClr val="tx1"/>
              </a:solidFill>
            </a:endParaRPr>
          </a:p>
        </p:txBody>
      </p:sp>
      <p:sp>
        <p:nvSpPr>
          <p:cNvPr id="7" name="Flowchart: Terminator 6"/>
          <p:cNvSpPr/>
          <p:nvPr/>
        </p:nvSpPr>
        <p:spPr>
          <a:xfrm>
            <a:off x="508000" y="166624"/>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المقارنة</a:t>
            </a:r>
            <a:endParaRPr lang="fr-FR" sz="1400" b="1" dirty="0">
              <a:solidFill>
                <a:schemeClr val="tx1"/>
              </a:solidFill>
            </a:endParaRPr>
          </a:p>
        </p:txBody>
      </p:sp>
      <p:sp>
        <p:nvSpPr>
          <p:cNvPr id="8" name="Flowchart: Terminator 7"/>
          <p:cNvSpPr/>
          <p:nvPr/>
        </p:nvSpPr>
        <p:spPr>
          <a:xfrm>
            <a:off x="5524500" y="144272"/>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على شكل قصة</a:t>
            </a:r>
            <a:endParaRPr lang="fr-FR" sz="1400" b="1" dirty="0">
              <a:solidFill>
                <a:schemeClr val="tx1"/>
              </a:solidFill>
            </a:endParaRPr>
          </a:p>
        </p:txBody>
      </p:sp>
      <p:sp>
        <p:nvSpPr>
          <p:cNvPr id="9" name="Flowchart: Terminator 8"/>
          <p:cNvSpPr/>
          <p:nvPr/>
        </p:nvSpPr>
        <p:spPr>
          <a:xfrm>
            <a:off x="508000" y="2938272"/>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التي تستخدم الدوافع النفسية</a:t>
            </a:r>
            <a:endParaRPr lang="fr-FR" sz="1400" b="1" dirty="0">
              <a:solidFill>
                <a:schemeClr val="tx1"/>
              </a:solidFill>
            </a:endParaRPr>
          </a:p>
        </p:txBody>
      </p:sp>
    </p:spTree>
    <p:extLst>
      <p:ext uri="{BB962C8B-B14F-4D97-AF65-F5344CB8AC3E}">
        <p14:creationId xmlns:p14="http://schemas.microsoft.com/office/powerpoint/2010/main" val="1712093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5374640" y="116840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sz="1400" b="1" dirty="0" smtClean="0">
                <a:solidFill>
                  <a:schemeClr val="tx1"/>
                </a:solidFill>
              </a:rPr>
              <a:t>وهي التي تأتي على شكل أغنية مصحوبة بايقاعات موسيقية وذلك بهدف التأثير المستمر نتيجة لتكرار الرسالة المغناة</a:t>
            </a:r>
            <a:endParaRPr lang="fr-FR" sz="1400" b="1" dirty="0">
              <a:solidFill>
                <a:schemeClr val="tx1"/>
              </a:solidFill>
            </a:endParaRPr>
          </a:p>
        </p:txBody>
      </p:sp>
      <p:sp>
        <p:nvSpPr>
          <p:cNvPr id="3" name="Snip Same Side Corner Rectangle 2"/>
          <p:cNvSpPr/>
          <p:nvPr/>
        </p:nvSpPr>
        <p:spPr>
          <a:xfrm>
            <a:off x="510540" y="1188720"/>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sz="1400" b="1" dirty="0" smtClean="0">
                <a:solidFill>
                  <a:schemeClr val="tx1"/>
                </a:solidFill>
              </a:rPr>
              <a:t>يأتي هذا النوع من الرسائل الاشهارية بطريقة غير مباشرة مثل ربط سجائر مالبورو بحياة رعاة البقر</a:t>
            </a:r>
            <a:endParaRPr lang="fr-FR" sz="1400" b="1" dirty="0">
              <a:solidFill>
                <a:schemeClr val="tx1"/>
              </a:solidFill>
            </a:endParaRPr>
          </a:p>
        </p:txBody>
      </p:sp>
      <p:sp>
        <p:nvSpPr>
          <p:cNvPr id="4" name="Flowchart: Terminator 3"/>
          <p:cNvSpPr/>
          <p:nvPr/>
        </p:nvSpPr>
        <p:spPr>
          <a:xfrm>
            <a:off x="5443220" y="349504"/>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المغناة</a:t>
            </a:r>
            <a:endParaRPr lang="fr-FR" sz="1400" b="1" dirty="0">
              <a:solidFill>
                <a:schemeClr val="tx1"/>
              </a:solidFill>
            </a:endParaRPr>
          </a:p>
        </p:txBody>
      </p:sp>
      <p:sp>
        <p:nvSpPr>
          <p:cNvPr id="5" name="Flowchart: Terminator 4"/>
          <p:cNvSpPr/>
          <p:nvPr/>
        </p:nvSpPr>
        <p:spPr>
          <a:xfrm>
            <a:off x="579120" y="361696"/>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الرسالة الاشهارية الرمزية</a:t>
            </a:r>
            <a:endParaRPr lang="fr-FR" sz="1400" b="1" dirty="0">
              <a:solidFill>
                <a:schemeClr val="tx1"/>
              </a:solidFill>
            </a:endParaRPr>
          </a:p>
        </p:txBody>
      </p:sp>
      <p:sp>
        <p:nvSpPr>
          <p:cNvPr id="6" name="Flowchart: Terminator 5"/>
          <p:cNvSpPr/>
          <p:nvPr/>
        </p:nvSpPr>
        <p:spPr>
          <a:xfrm>
            <a:off x="3086100" y="2820289"/>
            <a:ext cx="3302000" cy="43357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rPr>
              <a:t>رسالة اشهارية التي تستخدم أسلوب الأمر</a:t>
            </a:r>
            <a:endParaRPr lang="fr-FR" sz="1400" b="1" dirty="0">
              <a:solidFill>
                <a:schemeClr val="tx1"/>
              </a:solidFill>
            </a:endParaRPr>
          </a:p>
        </p:txBody>
      </p:sp>
      <p:sp>
        <p:nvSpPr>
          <p:cNvPr id="7" name="Snip Same Side Corner Rectangle 6"/>
          <p:cNvSpPr/>
          <p:nvPr/>
        </p:nvSpPr>
        <p:spPr>
          <a:xfrm>
            <a:off x="3017520" y="3422396"/>
            <a:ext cx="3439160" cy="1483360"/>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sz="1400" b="1" dirty="0" smtClean="0">
                <a:solidFill>
                  <a:schemeClr val="tx1"/>
                </a:solidFill>
              </a:rPr>
              <a:t>يصلح للاستخدام في الاعلان عندما يكون المنتج معروفا بدرجة كبيرة وأنه يكون منتجا مفضلا للمستهلكين</a:t>
            </a:r>
            <a:endParaRPr lang="fr-FR" sz="1400" b="1" dirty="0">
              <a:solidFill>
                <a:schemeClr val="tx1"/>
              </a:solidFill>
            </a:endParaRPr>
          </a:p>
        </p:txBody>
      </p:sp>
    </p:spTree>
    <p:extLst>
      <p:ext uri="{BB962C8B-B14F-4D97-AF65-F5344CB8AC3E}">
        <p14:creationId xmlns:p14="http://schemas.microsoft.com/office/powerpoint/2010/main" val="562640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1442" y="202627"/>
            <a:ext cx="3611887" cy="523220"/>
          </a:xfrm>
          <a:prstGeom prst="rect">
            <a:avLst/>
          </a:prstGeom>
          <a:noFill/>
        </p:spPr>
        <p:txBody>
          <a:bodyPr wrap="none" lIns="91440" tIns="45720" rIns="91440" bIns="45720">
            <a:spAutoFit/>
          </a:bodyPr>
          <a:lstStyle/>
          <a:p>
            <a:pPr algn="ctr"/>
            <a:r>
              <a:rPr lang="ar-DZ" sz="2800" b="0" cap="none" spc="0" dirty="0" smtClean="0">
                <a:ln w="0"/>
                <a:solidFill>
                  <a:schemeClr val="tx1"/>
                </a:solidFill>
                <a:effectLst>
                  <a:outerShdw blurRad="38100" dist="19050" dir="2700000" algn="tl" rotWithShape="0">
                    <a:schemeClr val="dk1">
                      <a:alpha val="40000"/>
                    </a:schemeClr>
                  </a:outerShdw>
                </a:effectLst>
              </a:rPr>
              <a:t>مراحل الاستراتيجية الاشهارية</a:t>
            </a:r>
            <a:endParaRPr lang="en-US" sz="2800" b="0" cap="none" spc="0" dirty="0">
              <a:ln w="0"/>
              <a:solidFill>
                <a:schemeClr val="tx1"/>
              </a:solidFill>
              <a:effectLst>
                <a:outerShdw blurRad="38100" dist="19050" dir="2700000" algn="tl" rotWithShape="0">
                  <a:schemeClr val="dk1">
                    <a:alpha val="40000"/>
                  </a:schemeClr>
                </a:outerShdw>
              </a:effectLst>
            </a:endParaRPr>
          </a:p>
        </p:txBody>
      </p:sp>
      <p:cxnSp>
        <p:nvCxnSpPr>
          <p:cNvPr id="4" name="Straight Connector 3"/>
          <p:cNvCxnSpPr/>
          <p:nvPr/>
        </p:nvCxnSpPr>
        <p:spPr>
          <a:xfrm flipH="1">
            <a:off x="570271" y="884903"/>
            <a:ext cx="8101781" cy="9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3123" y="1494504"/>
            <a:ext cx="8268929" cy="2319674"/>
          </a:xfrm>
          <a:prstGeom prst="rect">
            <a:avLst/>
          </a:prstGeom>
          <a:solidFill>
            <a:schemeClr val="bg1">
              <a:lumMod val="95000"/>
            </a:schemeClr>
          </a:solidFill>
        </p:spPr>
        <p:txBody>
          <a:bodyPr wrap="square" rtlCol="0">
            <a:spAutoFit/>
          </a:bodyPr>
          <a:lstStyle/>
          <a:p>
            <a:pPr algn="r" rtl="1">
              <a:lnSpc>
                <a:spcPct val="150000"/>
              </a:lnSpc>
            </a:pPr>
            <a:r>
              <a:rPr lang="ar-DZ" sz="1400" b="1" dirty="0" smtClean="0"/>
              <a:t>يعد الاشهار عنصرامن عناصر المزيج الترويجي في العملية التسويقية وهو بذلك يعد محورا من محاور الاستراتيجية الاتصالية الشاملة التي تتضمن:</a:t>
            </a:r>
          </a:p>
          <a:p>
            <a:pPr marL="285750" indent="-285750" algn="ctr" rtl="1">
              <a:lnSpc>
                <a:spcPct val="150000"/>
              </a:lnSpc>
              <a:buFont typeface="Wingdings" panose="05000000000000000000" pitchFamily="2" charset="2"/>
              <a:buChar char="v"/>
            </a:pPr>
            <a:r>
              <a:rPr lang="ar-DZ" sz="1400" b="1" dirty="0" smtClean="0"/>
              <a:t>تحديد الأهداف الاتصالية.</a:t>
            </a:r>
          </a:p>
          <a:p>
            <a:pPr marL="285750" indent="-285750" algn="ctr" rtl="1">
              <a:lnSpc>
                <a:spcPct val="150000"/>
              </a:lnSpc>
              <a:buFont typeface="Wingdings" panose="05000000000000000000" pitchFamily="2" charset="2"/>
              <a:buChar char="v"/>
            </a:pPr>
            <a:r>
              <a:rPr lang="ar-DZ" sz="1400" b="1" dirty="0" smtClean="0"/>
              <a:t>تحديد الجمعور المستهدف</a:t>
            </a:r>
          </a:p>
          <a:p>
            <a:pPr marL="285750" indent="-285750" algn="ctr" rtl="1">
              <a:lnSpc>
                <a:spcPct val="150000"/>
              </a:lnSpc>
              <a:buFont typeface="Wingdings" panose="05000000000000000000" pitchFamily="2" charset="2"/>
              <a:buChar char="v"/>
            </a:pPr>
            <a:r>
              <a:rPr lang="ar-DZ" sz="1400" b="1" dirty="0" smtClean="0"/>
              <a:t>اعداد الرسالة الاشهارية</a:t>
            </a:r>
          </a:p>
          <a:p>
            <a:pPr marL="285750" indent="-285750" algn="ctr" rtl="1">
              <a:lnSpc>
                <a:spcPct val="150000"/>
              </a:lnSpc>
              <a:buFont typeface="Wingdings" panose="05000000000000000000" pitchFamily="2" charset="2"/>
              <a:buChar char="v"/>
            </a:pPr>
            <a:r>
              <a:rPr lang="ar-DZ" sz="1400" b="1" dirty="0" smtClean="0"/>
              <a:t>اختيار الدعائم والوسائل الاتصالية</a:t>
            </a:r>
          </a:p>
          <a:p>
            <a:pPr marL="285750" indent="-285750" algn="ctr" rtl="1">
              <a:lnSpc>
                <a:spcPct val="150000"/>
              </a:lnSpc>
              <a:buFont typeface="Wingdings" panose="05000000000000000000" pitchFamily="2" charset="2"/>
              <a:buChar char="v"/>
            </a:pPr>
            <a:r>
              <a:rPr lang="ar-DZ" sz="1400" b="1" dirty="0" smtClean="0"/>
              <a:t>تقييم الاستراتيجية الاشهارية</a:t>
            </a:r>
            <a:endParaRPr lang="fr-FR" sz="1400" b="1" dirty="0"/>
          </a:p>
        </p:txBody>
      </p:sp>
    </p:spTree>
    <p:extLst>
      <p:ext uri="{BB962C8B-B14F-4D97-AF65-F5344CB8AC3E}">
        <p14:creationId xmlns:p14="http://schemas.microsoft.com/office/powerpoint/2010/main" val="25913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1616" y="310349"/>
            <a:ext cx="3227165"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DZ" sz="2800" b="1" cap="none" spc="0" dirty="0" smtClean="0">
                <a:ln/>
                <a:solidFill>
                  <a:srgbClr val="FF0000"/>
                </a:solidFill>
                <a:effectLst/>
              </a:rPr>
              <a:t>صياغة الأهداف الاتصالية </a:t>
            </a:r>
            <a:endParaRPr lang="en-US" sz="2800" b="1" cap="none" spc="0" dirty="0">
              <a:ln/>
              <a:solidFill>
                <a:srgbClr val="FF0000"/>
              </a:solidFill>
              <a:effectLst/>
            </a:endParaRPr>
          </a:p>
        </p:txBody>
      </p:sp>
      <p:sp>
        <p:nvSpPr>
          <p:cNvPr id="3" name="TextBox 2"/>
          <p:cNvSpPr txBox="1"/>
          <p:nvPr/>
        </p:nvSpPr>
        <p:spPr>
          <a:xfrm>
            <a:off x="310265" y="1031160"/>
            <a:ext cx="8614154" cy="738664"/>
          </a:xfrm>
          <a:prstGeom prst="rect">
            <a:avLst/>
          </a:prstGeom>
          <a:solidFill>
            <a:schemeClr val="bg1">
              <a:lumMod val="95000"/>
            </a:schemeClr>
          </a:solidFill>
        </p:spPr>
        <p:txBody>
          <a:bodyPr wrap="square" rtlCol="0">
            <a:spAutoFit/>
          </a:bodyPr>
          <a:lstStyle/>
          <a:p>
            <a:pPr algn="r" rtl="1">
              <a:lnSpc>
                <a:spcPct val="150000"/>
              </a:lnSpc>
            </a:pPr>
            <a:r>
              <a:rPr lang="ar-DZ" sz="1400" b="1" dirty="0" smtClean="0"/>
              <a:t>تهدف الرسالة الاشهارية بالدرجة الأولى إلى التعريف بالمنتوج وبخصائصه أو بطريقة استعماله من خلال توفير كل المعلومات التي تتعلق بالسلعة من أجل دفع المستهلك إلى الاهتمام بالمنتوج وتفضيله بهدف دفعه نحو فعل الاقتناء وشراء السلعة أو المنتج</a:t>
            </a:r>
            <a:endParaRPr lang="fr-FR" sz="1400" b="1" dirty="0"/>
          </a:p>
        </p:txBody>
      </p:sp>
      <p:sp>
        <p:nvSpPr>
          <p:cNvPr id="4" name="Rectangle 3"/>
          <p:cNvSpPr/>
          <p:nvPr/>
        </p:nvSpPr>
        <p:spPr>
          <a:xfrm>
            <a:off x="3080729" y="2039957"/>
            <a:ext cx="3100528"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DZ" sz="2800" b="1" cap="none" spc="0" dirty="0" smtClean="0">
                <a:ln/>
                <a:solidFill>
                  <a:srgbClr val="FF0000"/>
                </a:solidFill>
                <a:effectLst/>
              </a:rPr>
              <a:t>تحديد لجمهور المستهدف</a:t>
            </a:r>
            <a:endParaRPr lang="en-US" sz="2800" b="1" cap="none" spc="0" dirty="0">
              <a:ln/>
              <a:solidFill>
                <a:srgbClr val="FF0000"/>
              </a:solidFill>
              <a:effectLst/>
            </a:endParaRPr>
          </a:p>
        </p:txBody>
      </p:sp>
      <p:sp>
        <p:nvSpPr>
          <p:cNvPr id="5" name="TextBox 4"/>
          <p:cNvSpPr txBox="1"/>
          <p:nvPr/>
        </p:nvSpPr>
        <p:spPr>
          <a:xfrm>
            <a:off x="310265" y="2688226"/>
            <a:ext cx="8534399" cy="703847"/>
          </a:xfrm>
          <a:prstGeom prst="rect">
            <a:avLst/>
          </a:prstGeom>
          <a:solidFill>
            <a:schemeClr val="bg1">
              <a:lumMod val="95000"/>
            </a:schemeClr>
          </a:solidFill>
        </p:spPr>
        <p:txBody>
          <a:bodyPr wrap="square" rtlCol="0">
            <a:spAutoFit/>
          </a:bodyPr>
          <a:lstStyle/>
          <a:p>
            <a:pPr algn="r" rtl="1">
              <a:lnSpc>
                <a:spcPct val="150000"/>
              </a:lnSpc>
            </a:pPr>
            <a:r>
              <a:rPr lang="ar-DZ" sz="1400" b="1" dirty="0" smtClean="0"/>
              <a:t>يتم في هذه الخطوة تحديد وتصنيف الجمهور المستهدف من خلال دراسة الجمهور ومعرفة خصائصه وكذلك إدراك كل ماله صلة بحاجات ورغبات وتفضيلات وعادات الجمهور</a:t>
            </a:r>
            <a:endParaRPr lang="fr-FR" sz="1400" b="1" dirty="0"/>
          </a:p>
        </p:txBody>
      </p:sp>
      <p:sp>
        <p:nvSpPr>
          <p:cNvPr id="6" name="Rectangle 5"/>
          <p:cNvSpPr/>
          <p:nvPr/>
        </p:nvSpPr>
        <p:spPr>
          <a:xfrm>
            <a:off x="2645514" y="3517122"/>
            <a:ext cx="3970959"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DZ" sz="2800" b="1" cap="none" spc="0" dirty="0" smtClean="0">
                <a:ln/>
                <a:solidFill>
                  <a:srgbClr val="FF0000"/>
                </a:solidFill>
                <a:effectLst/>
              </a:rPr>
              <a:t>اعداد وتصميم الرسالة الاشهارية</a:t>
            </a:r>
            <a:endParaRPr lang="en-US" sz="2800" b="1" cap="none" spc="0" dirty="0">
              <a:ln/>
              <a:solidFill>
                <a:srgbClr val="FF0000"/>
              </a:solidFill>
              <a:effectLst/>
            </a:endParaRPr>
          </a:p>
        </p:txBody>
      </p:sp>
      <p:sp>
        <p:nvSpPr>
          <p:cNvPr id="7" name="TextBox 6"/>
          <p:cNvSpPr txBox="1"/>
          <p:nvPr/>
        </p:nvSpPr>
        <p:spPr>
          <a:xfrm>
            <a:off x="363795" y="4047054"/>
            <a:ext cx="8427340" cy="703847"/>
          </a:xfrm>
          <a:prstGeom prst="rect">
            <a:avLst/>
          </a:prstGeom>
          <a:solidFill>
            <a:schemeClr val="bg1">
              <a:lumMod val="95000"/>
            </a:schemeClr>
          </a:solidFill>
        </p:spPr>
        <p:txBody>
          <a:bodyPr wrap="square" rtlCol="0">
            <a:spAutoFit/>
          </a:bodyPr>
          <a:lstStyle/>
          <a:p>
            <a:pPr algn="r" rtl="1">
              <a:lnSpc>
                <a:spcPct val="150000"/>
              </a:lnSpc>
            </a:pPr>
            <a:r>
              <a:rPr lang="ar-DZ" sz="1400" b="1" dirty="0" smtClean="0"/>
              <a:t>لا بد للاشهار أن يلفت الانتباه ويثير الاهتمام وذلك من خلال تكوينه الفني الذي هو عبارة عن عملية مترابطة ومتكاملة من عدة عناصر تتعلق بتصميم وتحرير واخراج الرسالة الاشهارية ( الألوان ، الديكور، الاضاءة ، الموسيقى والمؤثرات الموسيقية ، الملابس وغيرها)</a:t>
            </a:r>
            <a:endParaRPr lang="fr-FR" sz="1400" b="1" dirty="0"/>
          </a:p>
        </p:txBody>
      </p:sp>
    </p:spTree>
    <p:extLst>
      <p:ext uri="{BB962C8B-B14F-4D97-AF65-F5344CB8AC3E}">
        <p14:creationId xmlns:p14="http://schemas.microsoft.com/office/powerpoint/2010/main" val="4245753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7572" y="332186"/>
            <a:ext cx="407355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DZ" sz="2800" b="1" cap="none" spc="0" dirty="0" smtClean="0">
                <a:ln/>
                <a:solidFill>
                  <a:srgbClr val="FF0000"/>
                </a:solidFill>
                <a:effectLst/>
              </a:rPr>
              <a:t>اختيار الدعائم والوسائل الاتصالية</a:t>
            </a:r>
            <a:endParaRPr lang="en-US" sz="2800" b="1" cap="none" spc="0" dirty="0">
              <a:ln/>
              <a:solidFill>
                <a:srgbClr val="FF0000"/>
              </a:solidFill>
              <a:effectLst/>
            </a:endParaRPr>
          </a:p>
        </p:txBody>
      </p:sp>
      <p:sp>
        <p:nvSpPr>
          <p:cNvPr id="3" name="TextBox 2"/>
          <p:cNvSpPr txBox="1"/>
          <p:nvPr/>
        </p:nvSpPr>
        <p:spPr>
          <a:xfrm>
            <a:off x="226142" y="855406"/>
            <a:ext cx="8416413" cy="703847"/>
          </a:xfrm>
          <a:prstGeom prst="rect">
            <a:avLst/>
          </a:prstGeom>
          <a:solidFill>
            <a:schemeClr val="bg1">
              <a:lumMod val="95000"/>
            </a:schemeClr>
          </a:solidFill>
        </p:spPr>
        <p:txBody>
          <a:bodyPr wrap="square" rtlCol="0">
            <a:spAutoFit/>
          </a:bodyPr>
          <a:lstStyle/>
          <a:p>
            <a:pPr algn="r" rtl="1">
              <a:lnSpc>
                <a:spcPct val="150000"/>
              </a:lnSpc>
            </a:pPr>
            <a:r>
              <a:rPr lang="ar-DZ" sz="1400" b="1" dirty="0" smtClean="0"/>
              <a:t>ينحصر دورالوسيلة الاعلانية في أنها تقوم بنقل وتوصيل الرسالة حسب كل وسيلة اتصالية، ولكل وسيلة خصائص معينة، يتم الاختيار من بينها أخذا في الاعتبار عدة معايير أهمها نوع الجمهور، طبيعة السلعة ، تكلفة النشر وغيرها.</a:t>
            </a:r>
            <a:endParaRPr lang="fr-FR" sz="1400" b="1" dirty="0"/>
          </a:p>
        </p:txBody>
      </p:sp>
      <p:sp>
        <p:nvSpPr>
          <p:cNvPr id="4" name="Rectangle 3"/>
          <p:cNvSpPr/>
          <p:nvPr/>
        </p:nvSpPr>
        <p:spPr>
          <a:xfrm>
            <a:off x="3045184" y="1673380"/>
            <a:ext cx="2778325"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DZ" sz="2800" b="1" cap="none" spc="0" dirty="0" smtClean="0">
                <a:ln/>
                <a:solidFill>
                  <a:srgbClr val="FF0000"/>
                </a:solidFill>
                <a:effectLst/>
              </a:rPr>
              <a:t>تقييم الحملة الاشهارية</a:t>
            </a:r>
            <a:endParaRPr lang="en-US" sz="2800" b="1" cap="none" spc="0" dirty="0">
              <a:ln/>
              <a:solidFill>
                <a:srgbClr val="FF0000"/>
              </a:solidFill>
              <a:effectLst/>
            </a:endParaRPr>
          </a:p>
        </p:txBody>
      </p:sp>
      <p:sp>
        <p:nvSpPr>
          <p:cNvPr id="5" name="TextBox 4"/>
          <p:cNvSpPr txBox="1"/>
          <p:nvPr/>
        </p:nvSpPr>
        <p:spPr>
          <a:xfrm>
            <a:off x="49159" y="2310727"/>
            <a:ext cx="8770374" cy="2677656"/>
          </a:xfrm>
          <a:prstGeom prst="rect">
            <a:avLst/>
          </a:prstGeom>
          <a:noFill/>
        </p:spPr>
        <p:txBody>
          <a:bodyPr wrap="square" rtlCol="0">
            <a:spAutoFit/>
          </a:bodyPr>
          <a:lstStyle/>
          <a:p>
            <a:pPr algn="r" rtl="1">
              <a:lnSpc>
                <a:spcPct val="150000"/>
              </a:lnSpc>
            </a:pPr>
            <a:r>
              <a:rPr lang="ar-DZ" sz="1400" b="1" dirty="0" smtClean="0"/>
              <a:t>يتم التحقق من أن الحملة تحقق  النجاح المطلوب من خلال عملية التقييم للحملة وقياس فعاليتها ولهذا الغرض توجد العديد من الأساليب المستخدمة قي تقييم فعالية الاعلان تتمثل في:</a:t>
            </a:r>
          </a:p>
          <a:p>
            <a:pPr marL="285750" indent="-285750" algn="r" rtl="1">
              <a:lnSpc>
                <a:spcPct val="150000"/>
              </a:lnSpc>
              <a:buFont typeface="Wingdings" panose="05000000000000000000" pitchFamily="2" charset="2"/>
              <a:buChar char="q"/>
            </a:pPr>
            <a:r>
              <a:rPr lang="ar-DZ" sz="1400" b="1" u="sng" dirty="0" smtClean="0"/>
              <a:t>التقييم القبلي</a:t>
            </a:r>
            <a:r>
              <a:rPr lang="ar-DZ" sz="1400" b="1" dirty="0" smtClean="0"/>
              <a:t>: المقصود به التقييم الذي يتم قبل بدء الحملة الاعلانية، ويمكن اعتبار دراسات السوق والمنافسين والمستهلكين جزء من التقييم قبل الاعلان.</a:t>
            </a:r>
          </a:p>
          <a:p>
            <a:pPr marL="285750" indent="-285750" algn="r" rtl="1">
              <a:lnSpc>
                <a:spcPct val="150000"/>
              </a:lnSpc>
              <a:buFont typeface="Wingdings" panose="05000000000000000000" pitchFamily="2" charset="2"/>
              <a:buChar char="q"/>
            </a:pPr>
            <a:r>
              <a:rPr lang="ar-DZ" sz="1400" b="1" dirty="0" smtClean="0"/>
              <a:t>ا</a:t>
            </a:r>
            <a:r>
              <a:rPr lang="ar-DZ" sz="1400" b="1" u="sng" dirty="0" smtClean="0"/>
              <a:t>لتقييم المرحلي</a:t>
            </a:r>
            <a:r>
              <a:rPr lang="ar-DZ" sz="1400" b="1" dirty="0" smtClean="0"/>
              <a:t>: يتم التقييم خلال المراحل المختلفة لتنفيذ الحملة، ويعتبر هذا النوع مهم جدا لأنه يسمح بإجراء تعديلات بشكل يتواءم مع متطلبات  ومتغيرات السوق والمنافسة.</a:t>
            </a:r>
          </a:p>
          <a:p>
            <a:pPr marL="285750" indent="-285750" algn="r" rtl="1">
              <a:lnSpc>
                <a:spcPct val="150000"/>
              </a:lnSpc>
              <a:buFont typeface="Wingdings" panose="05000000000000000000" pitchFamily="2" charset="2"/>
              <a:buChar char="q"/>
            </a:pPr>
            <a:r>
              <a:rPr lang="ar-DZ" sz="1400" b="1" u="sng" dirty="0" smtClean="0"/>
              <a:t>التقييم البعدي</a:t>
            </a:r>
            <a:r>
              <a:rPr lang="ar-DZ" sz="1400" b="1" dirty="0" smtClean="0"/>
              <a:t>: وهو التقييم الذي يتم بعد انتهاء الحملة الاعلانية ويحقق عددا من الفوائد منها معرفة مدى تحقق الأهدف الاعلانية المسطرة، الاستفادة من عوامل نجاح الحملة القادمة</a:t>
            </a:r>
            <a:endParaRPr lang="fr-FR" sz="1400" b="1" dirty="0"/>
          </a:p>
        </p:txBody>
      </p:sp>
    </p:spTree>
    <p:extLst>
      <p:ext uri="{BB962C8B-B14F-4D97-AF65-F5344CB8AC3E}">
        <p14:creationId xmlns:p14="http://schemas.microsoft.com/office/powerpoint/2010/main" val="614397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3633" y="0"/>
            <a:ext cx="9144000" cy="5143500"/>
          </a:xfrm>
          <a:prstGeom prst="rect">
            <a:avLst/>
          </a:prstGeom>
        </p:spPr>
      </p:pic>
      <p:sp>
        <p:nvSpPr>
          <p:cNvPr id="3" name="Shape 0"/>
          <p:cNvSpPr/>
          <p:nvPr/>
        </p:nvSpPr>
        <p:spPr>
          <a:xfrm>
            <a:off x="428625" y="428625"/>
            <a:ext cx="8286750" cy="412552"/>
          </a:xfrm>
          <a:prstGeom prst="rect">
            <a:avLst/>
          </a:prstGeom>
          <a:solidFill>
            <a:srgbClr val="000000">
              <a:alpha val="0"/>
            </a:srgbClr>
          </a:solidFill>
          <a:ln/>
        </p:spPr>
      </p:sp>
      <p:sp>
        <p:nvSpPr>
          <p:cNvPr id="4" name="Shape 1"/>
          <p:cNvSpPr/>
          <p:nvPr/>
        </p:nvSpPr>
        <p:spPr>
          <a:xfrm>
            <a:off x="428625" y="812602"/>
            <a:ext cx="8286750" cy="28575"/>
          </a:xfrm>
          <a:prstGeom prst="rect">
            <a:avLst/>
          </a:prstGeom>
          <a:solidFill>
            <a:srgbClr val="FF4500"/>
          </a:solidFill>
          <a:ln/>
        </p:spPr>
      </p:sp>
      <p:sp>
        <p:nvSpPr>
          <p:cNvPr id="5" name="Text 2"/>
          <p:cNvSpPr/>
          <p:nvPr/>
        </p:nvSpPr>
        <p:spPr>
          <a:xfrm>
            <a:off x="428625" y="428625"/>
            <a:ext cx="8286750" cy="389530"/>
          </a:xfrm>
          <a:prstGeom prst="rect">
            <a:avLst/>
          </a:prstGeom>
          <a:noFill/>
          <a:ln/>
        </p:spPr>
        <p:txBody>
          <a:bodyPr wrap="square" lIns="0" tIns="0" rIns="0" bIns="85090" rtlCol="0" anchor="t">
            <a:spAutoFit/>
          </a:bodyPr>
          <a:lstStyle/>
          <a:p>
            <a:pPr marL="0" indent="0" algn="r" rtl="1">
              <a:lnSpc>
                <a:spcPts val="2200"/>
              </a:lnSpc>
              <a:buNone/>
            </a:pPr>
            <a:r>
              <a:rPr lang="ar-DZ" sz="2800" b="1" dirty="0" smtClean="0">
                <a:solidFill>
                  <a:srgbClr val="000000"/>
                </a:solidFill>
              </a:rPr>
              <a:t>مزايا وعيوب</a:t>
            </a:r>
            <a:r>
              <a:rPr lang="en-US" sz="2800" b="1" dirty="0" smtClean="0">
                <a:solidFill>
                  <a:srgbClr val="000000"/>
                </a:solidFill>
              </a:rPr>
              <a:t> </a:t>
            </a:r>
            <a:r>
              <a:rPr lang="en-US" sz="2800" b="1" dirty="0" err="1">
                <a:solidFill>
                  <a:srgbClr val="000000"/>
                </a:solidFill>
              </a:rPr>
              <a:t>الإشهار</a:t>
            </a:r>
            <a:r>
              <a:rPr lang="en-US" sz="2800" b="1" dirty="0">
                <a:solidFill>
                  <a:srgbClr val="000000"/>
                </a:solidFill>
              </a:rPr>
              <a:t> </a:t>
            </a:r>
            <a:r>
              <a:rPr lang="en-US" sz="2800" b="1" dirty="0" err="1" smtClean="0">
                <a:solidFill>
                  <a:srgbClr val="000000"/>
                </a:solidFill>
              </a:rPr>
              <a:t>التقليدي</a:t>
            </a:r>
            <a:endParaRPr lang="en-US" sz="2800" dirty="0"/>
          </a:p>
        </p:txBody>
      </p:sp>
      <p:sp>
        <p:nvSpPr>
          <p:cNvPr id="7" name="Text 3"/>
          <p:cNvSpPr/>
          <p:nvPr/>
        </p:nvSpPr>
        <p:spPr>
          <a:xfrm>
            <a:off x="4185705" y="4408079"/>
            <a:ext cx="65" cy="208006"/>
          </a:xfrm>
          <a:prstGeom prst="rect">
            <a:avLst/>
          </a:prstGeom>
          <a:noFill/>
          <a:ln/>
        </p:spPr>
        <p:txBody>
          <a:bodyPr wrap="none" lIns="0" tIns="0" rIns="0" bIns="0" rtlCol="0" anchor="t">
            <a:spAutoFit/>
          </a:bodyPr>
          <a:lstStyle/>
          <a:p>
            <a:pPr marL="0" indent="0" algn="r" rtl="1">
              <a:lnSpc>
                <a:spcPts val="1600"/>
              </a:lnSpc>
              <a:buNone/>
            </a:pPr>
            <a:endParaRPr lang="en-US" sz="1600" dirty="0"/>
          </a:p>
        </p:txBody>
      </p:sp>
      <p:sp>
        <p:nvSpPr>
          <p:cNvPr id="9" name="Text 4"/>
          <p:cNvSpPr/>
          <p:nvPr/>
        </p:nvSpPr>
        <p:spPr>
          <a:xfrm>
            <a:off x="807244" y="4574849"/>
            <a:ext cx="3764756" cy="205184"/>
          </a:xfrm>
          <a:prstGeom prst="rect">
            <a:avLst/>
          </a:prstGeom>
          <a:noFill/>
          <a:ln/>
        </p:spPr>
        <p:txBody>
          <a:bodyPr wrap="square" lIns="0" tIns="0" rIns="0" bIns="0" rtlCol="0" anchor="t">
            <a:spAutoFit/>
          </a:bodyPr>
          <a:lstStyle/>
          <a:p>
            <a:pPr marL="0" indent="0" algn="r" rtl="1">
              <a:lnSpc>
                <a:spcPts val="1600"/>
              </a:lnSpc>
              <a:buNone/>
            </a:pPr>
            <a:endParaRPr lang="en-US" sz="1400" dirty="0"/>
          </a:p>
        </p:txBody>
      </p:sp>
      <p:sp>
        <p:nvSpPr>
          <p:cNvPr id="11" name="Text 5"/>
          <p:cNvSpPr/>
          <p:nvPr/>
        </p:nvSpPr>
        <p:spPr>
          <a:xfrm>
            <a:off x="4423941" y="3883748"/>
            <a:ext cx="65" cy="180434"/>
          </a:xfrm>
          <a:prstGeom prst="rect">
            <a:avLst/>
          </a:prstGeom>
          <a:noFill/>
          <a:ln/>
        </p:spPr>
        <p:txBody>
          <a:bodyPr wrap="none" lIns="0" tIns="0" rIns="0" bIns="0" rtlCol="0" anchor="t">
            <a:spAutoFit/>
          </a:bodyPr>
          <a:lstStyle/>
          <a:p>
            <a:pPr marL="0" indent="0" algn="l">
              <a:lnSpc>
                <a:spcPts val="1600"/>
              </a:lnSpc>
              <a:buNone/>
            </a:pPr>
            <a:endParaRPr lang="en-US" sz="784" dirty="0"/>
          </a:p>
        </p:txBody>
      </p:sp>
      <p:sp>
        <p:nvSpPr>
          <p:cNvPr id="12" name="Text 6"/>
          <p:cNvSpPr/>
          <p:nvPr/>
        </p:nvSpPr>
        <p:spPr>
          <a:xfrm>
            <a:off x="4193316" y="3980940"/>
            <a:ext cx="65" cy="194540"/>
          </a:xfrm>
          <a:prstGeom prst="rect">
            <a:avLst/>
          </a:prstGeom>
          <a:noFill/>
          <a:ln/>
        </p:spPr>
        <p:txBody>
          <a:bodyPr wrap="none" lIns="0" tIns="0" rIns="0" bIns="0" rtlCol="0" anchor="t">
            <a:spAutoFit/>
          </a:bodyPr>
          <a:lstStyle/>
          <a:p>
            <a:pPr marL="0" indent="0" algn="r" rtl="1">
              <a:lnSpc>
                <a:spcPts val="1600"/>
              </a:lnSpc>
              <a:buNone/>
            </a:pPr>
            <a:endParaRPr lang="en-US" sz="1200" b="1" dirty="0"/>
          </a:p>
        </p:txBody>
      </p:sp>
      <p:sp>
        <p:nvSpPr>
          <p:cNvPr id="14" name="Text 7"/>
          <p:cNvSpPr/>
          <p:nvPr/>
        </p:nvSpPr>
        <p:spPr>
          <a:xfrm>
            <a:off x="3955198" y="1177899"/>
            <a:ext cx="64" cy="208006"/>
          </a:xfrm>
          <a:prstGeom prst="rect">
            <a:avLst/>
          </a:prstGeom>
          <a:noFill/>
          <a:ln/>
        </p:spPr>
        <p:txBody>
          <a:bodyPr wrap="none" lIns="0" tIns="0" rIns="0" bIns="0" rtlCol="0" anchor="t">
            <a:spAutoFit/>
          </a:bodyPr>
          <a:lstStyle/>
          <a:p>
            <a:pPr marL="0" indent="0" algn="r" rtl="1">
              <a:lnSpc>
                <a:spcPts val="1600"/>
              </a:lnSpc>
              <a:buNone/>
            </a:pPr>
            <a:endParaRPr lang="en-US" sz="1600" dirty="0"/>
          </a:p>
        </p:txBody>
      </p:sp>
      <p:sp>
        <p:nvSpPr>
          <p:cNvPr id="16" name="Text 8"/>
          <p:cNvSpPr/>
          <p:nvPr/>
        </p:nvSpPr>
        <p:spPr>
          <a:xfrm>
            <a:off x="428625" y="1546622"/>
            <a:ext cx="3764756" cy="205184"/>
          </a:xfrm>
          <a:prstGeom prst="rect">
            <a:avLst/>
          </a:prstGeom>
          <a:noFill/>
          <a:ln/>
        </p:spPr>
        <p:txBody>
          <a:bodyPr wrap="square" lIns="0" tIns="0" rIns="0" bIns="0" rtlCol="0" anchor="t">
            <a:spAutoFit/>
          </a:bodyPr>
          <a:lstStyle/>
          <a:p>
            <a:pPr marL="0" indent="0" algn="r" rtl="1">
              <a:lnSpc>
                <a:spcPts val="1600"/>
              </a:lnSpc>
              <a:buNone/>
            </a:pPr>
            <a:endParaRPr lang="ar-DZ" sz="1400" dirty="0" smtClean="0">
              <a:solidFill>
                <a:srgbClr val="333333"/>
              </a:solidFill>
            </a:endParaRPr>
          </a:p>
        </p:txBody>
      </p:sp>
      <p:sp>
        <p:nvSpPr>
          <p:cNvPr id="18" name="Text 9"/>
          <p:cNvSpPr/>
          <p:nvPr/>
        </p:nvSpPr>
        <p:spPr>
          <a:xfrm>
            <a:off x="3835747" y="2065213"/>
            <a:ext cx="27252" cy="180434"/>
          </a:xfrm>
          <a:prstGeom prst="rect">
            <a:avLst/>
          </a:prstGeom>
          <a:noFill/>
          <a:ln/>
        </p:spPr>
        <p:txBody>
          <a:bodyPr wrap="none" lIns="0" tIns="0" rIns="0" bIns="0" rtlCol="0" anchor="t">
            <a:spAutoFit/>
          </a:bodyPr>
          <a:lstStyle/>
          <a:p>
            <a:pPr marL="0" indent="0" algn="l">
              <a:lnSpc>
                <a:spcPts val="1600"/>
              </a:lnSpc>
              <a:buNone/>
            </a:pPr>
            <a:r>
              <a:rPr lang="en-US" sz="784" b="1" dirty="0" smtClean="0">
                <a:solidFill>
                  <a:srgbClr val="FF4500"/>
                </a:solidFill>
              </a:rPr>
              <a:t>:</a:t>
            </a:r>
            <a:endParaRPr lang="en-US" sz="784" dirty="0"/>
          </a:p>
        </p:txBody>
      </p:sp>
      <p:sp>
        <p:nvSpPr>
          <p:cNvPr id="19" name="Text 10"/>
          <p:cNvSpPr/>
          <p:nvPr/>
        </p:nvSpPr>
        <p:spPr>
          <a:xfrm>
            <a:off x="1342915" y="3937606"/>
            <a:ext cx="3407122" cy="205184"/>
          </a:xfrm>
          <a:prstGeom prst="rect">
            <a:avLst/>
          </a:prstGeom>
          <a:noFill/>
          <a:ln/>
        </p:spPr>
        <p:txBody>
          <a:bodyPr wrap="square" lIns="0" tIns="0" rIns="0" bIns="0" rtlCol="0" anchor="t">
            <a:spAutoFit/>
          </a:bodyPr>
          <a:lstStyle/>
          <a:p>
            <a:pPr marL="0" indent="0" algn="r" rtl="1">
              <a:lnSpc>
                <a:spcPts val="1600"/>
              </a:lnSpc>
              <a:buNone/>
            </a:pPr>
            <a:endParaRPr lang="en-US" sz="1400" dirty="0"/>
          </a:p>
        </p:txBody>
      </p:sp>
      <p:sp>
        <p:nvSpPr>
          <p:cNvPr id="24" name="Rectangle 2"/>
          <p:cNvSpPr>
            <a:spLocks noChangeArrowheads="1"/>
          </p:cNvSpPr>
          <p:nvPr/>
        </p:nvSpPr>
        <p:spPr bwMode="auto">
          <a:xfrm>
            <a:off x="0" y="-239457"/>
            <a:ext cx="65" cy="4789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6654"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5" name="TextBox 24"/>
          <p:cNvSpPr txBox="1"/>
          <p:nvPr/>
        </p:nvSpPr>
        <p:spPr>
          <a:xfrm>
            <a:off x="4880572" y="1612942"/>
            <a:ext cx="3883742" cy="3323987"/>
          </a:xfrm>
          <a:prstGeom prst="rect">
            <a:avLst/>
          </a:prstGeom>
          <a:solidFill>
            <a:schemeClr val="bg1">
              <a:lumMod val="95000"/>
            </a:schemeClr>
          </a:solidFill>
        </p:spPr>
        <p:txBody>
          <a:bodyPr wrap="square" rtlCol="0">
            <a:spAutoFit/>
          </a:bodyPr>
          <a:lstStyle/>
          <a:p>
            <a:pPr lvl="0" algn="r" rtl="1" eaLnBrk="0" fontAlgn="base" hangingPunct="0">
              <a:lnSpc>
                <a:spcPct val="150000"/>
              </a:lnSpc>
              <a:spcBef>
                <a:spcPct val="0"/>
              </a:spcBef>
              <a:spcAft>
                <a:spcPct val="0"/>
              </a:spcAft>
              <a:buFontTx/>
              <a:buChar char="•"/>
            </a:pPr>
            <a:r>
              <a:rPr lang="ar-SA" altLang="fr-FR" sz="1400" b="1" dirty="0" smtClean="0">
                <a:hlinkClick r:id="rId4"/>
              </a:rPr>
              <a:t>انتشار </a:t>
            </a:r>
            <a:r>
              <a:rPr lang="ar-SA" altLang="fr-FR" sz="1400" b="1" dirty="0">
                <a:hlinkClick r:id="rId4"/>
              </a:rPr>
              <a:t>واسع وموثوقية</a:t>
            </a:r>
            <a:r>
              <a:rPr lang="fr-FR" altLang="fr-FR" sz="1400" b="1" dirty="0"/>
              <a:t>:</a:t>
            </a:r>
            <a:r>
              <a:rPr lang="fr-FR" altLang="fr-FR" sz="1400" dirty="0"/>
              <a:t> </a:t>
            </a:r>
            <a:r>
              <a:rPr lang="ar-SA" altLang="fr-FR" sz="1400" dirty="0"/>
              <a:t>يصل إلى جمهور كبير محلياً، وله مصداقية أعلى في بعض الأحيان، خاصة لدى الفئات العمرية الأكبر سنًا</a:t>
            </a:r>
            <a:r>
              <a:rPr lang="fr-FR" altLang="fr-FR" sz="1400" dirty="0">
                <a:cs typeface="Arial" panose="020B0604020202020204" pitchFamily="34" charset="0"/>
              </a:rPr>
              <a:t>.</a:t>
            </a:r>
            <a:endParaRPr lang="fr-FR" altLang="fr-FR" sz="1400" dirty="0"/>
          </a:p>
          <a:p>
            <a:pPr lvl="0" algn="r" rtl="1" eaLnBrk="0" fontAlgn="base" hangingPunct="0">
              <a:lnSpc>
                <a:spcPct val="150000"/>
              </a:lnSpc>
              <a:spcBef>
                <a:spcPct val="0"/>
              </a:spcBef>
              <a:spcAft>
                <a:spcPct val="0"/>
              </a:spcAft>
              <a:buFontTx/>
              <a:buChar char="•"/>
            </a:pPr>
            <a:r>
              <a:rPr lang="ar-SA" altLang="fr-FR" sz="1400" b="1" u="sng" dirty="0">
                <a:solidFill>
                  <a:schemeClr val="accent1"/>
                </a:solidFill>
              </a:rPr>
              <a:t>تأثير عاطفي وترفيهي</a:t>
            </a:r>
            <a:r>
              <a:rPr lang="fr-FR" altLang="fr-FR" sz="1400" b="1" dirty="0">
                <a:cs typeface="Arial" panose="020B0604020202020204" pitchFamily="34" charset="0"/>
              </a:rPr>
              <a:t>:</a:t>
            </a:r>
            <a:r>
              <a:rPr lang="fr-FR" altLang="fr-FR" sz="1400" dirty="0"/>
              <a:t> </a:t>
            </a:r>
            <a:r>
              <a:rPr lang="ar-SA" altLang="fr-FR" sz="1400" dirty="0"/>
              <a:t>يقدم إعلانات ممتعة عبر قصص وفنون، مما يسهل اختراق الحاجز النفسي للمشاهد ويجذب الانتباه</a:t>
            </a:r>
            <a:r>
              <a:rPr lang="fr-FR" altLang="fr-FR" sz="1400" dirty="0">
                <a:cs typeface="Arial" panose="020B0604020202020204" pitchFamily="34" charset="0"/>
              </a:rPr>
              <a:t>.</a:t>
            </a:r>
            <a:endParaRPr lang="fr-FR" altLang="fr-FR" sz="1400" dirty="0"/>
          </a:p>
          <a:p>
            <a:pPr lvl="0" algn="r" rtl="1" eaLnBrk="0" fontAlgn="base" hangingPunct="0">
              <a:lnSpc>
                <a:spcPct val="150000"/>
              </a:lnSpc>
              <a:spcBef>
                <a:spcPct val="0"/>
              </a:spcBef>
              <a:spcAft>
                <a:spcPct val="0"/>
              </a:spcAft>
              <a:buFontTx/>
              <a:buChar char="•"/>
            </a:pPr>
            <a:r>
              <a:rPr lang="ar-SA" altLang="fr-FR" sz="1400" b="1" u="sng" dirty="0">
                <a:solidFill>
                  <a:schemeClr val="accent1"/>
                </a:solidFill>
              </a:rPr>
              <a:t>تأثير ثقافي واجتماعي</a:t>
            </a:r>
            <a:r>
              <a:rPr lang="fr-FR" altLang="fr-FR" sz="1400" b="1" dirty="0">
                <a:cs typeface="Arial" panose="020B0604020202020204" pitchFamily="34" charset="0"/>
              </a:rPr>
              <a:t>:</a:t>
            </a:r>
            <a:r>
              <a:rPr lang="fr-FR" altLang="fr-FR" sz="1400" dirty="0"/>
              <a:t> </a:t>
            </a:r>
            <a:r>
              <a:rPr lang="ar-SA" altLang="fr-FR" sz="1400" dirty="0"/>
              <a:t>يساهم في نشر العادات والقيم، وتقريب الشعوب، وتشكيل الوعي العام</a:t>
            </a:r>
            <a:r>
              <a:rPr lang="fr-FR" altLang="fr-FR" sz="1400" dirty="0">
                <a:cs typeface="Arial" panose="020B0604020202020204" pitchFamily="34" charset="0"/>
              </a:rPr>
              <a:t>.</a:t>
            </a:r>
            <a:endParaRPr lang="fr-FR" altLang="fr-FR" sz="1400" dirty="0"/>
          </a:p>
          <a:p>
            <a:pPr lvl="0" algn="r" rtl="1" eaLnBrk="0" fontAlgn="base" hangingPunct="0">
              <a:lnSpc>
                <a:spcPct val="150000"/>
              </a:lnSpc>
              <a:spcBef>
                <a:spcPct val="0"/>
              </a:spcBef>
              <a:spcAft>
                <a:spcPct val="0"/>
              </a:spcAft>
              <a:buFontTx/>
              <a:buChar char="•"/>
            </a:pPr>
            <a:r>
              <a:rPr lang="ar-SA" altLang="fr-FR" sz="1400" b="1" u="sng" dirty="0">
                <a:solidFill>
                  <a:schemeClr val="accent1"/>
                </a:solidFill>
              </a:rPr>
              <a:t>دعم المبيعات</a:t>
            </a:r>
            <a:r>
              <a:rPr lang="fr-FR" altLang="fr-FR" sz="1400" b="1" dirty="0">
                <a:cs typeface="Arial" panose="020B0604020202020204" pitchFamily="34" charset="0"/>
              </a:rPr>
              <a:t>:</a:t>
            </a:r>
            <a:r>
              <a:rPr lang="fr-FR" altLang="fr-FR" sz="1400" dirty="0"/>
              <a:t> </a:t>
            </a:r>
            <a:r>
              <a:rPr lang="ar-SA" altLang="fr-FR" sz="1400" dirty="0"/>
              <a:t>يساعد في خلق الوعي بالمنتج، تحفيز الشراء، وتوسيع قاعدة المستهلكين</a:t>
            </a:r>
            <a:r>
              <a:rPr lang="fr-FR" altLang="fr-FR" sz="1400" dirty="0">
                <a:cs typeface="Arial" panose="020B0604020202020204" pitchFamily="34" charset="0"/>
              </a:rPr>
              <a:t>.</a:t>
            </a:r>
            <a:r>
              <a:rPr lang="fr-FR" altLang="fr-FR" sz="1400" dirty="0"/>
              <a:t> </a:t>
            </a:r>
            <a:endParaRPr lang="ar-DZ" altLang="fr-FR" sz="1400" dirty="0" smtClean="0"/>
          </a:p>
          <a:p>
            <a:pPr lvl="0" algn="r" rtl="1" eaLnBrk="0" fontAlgn="base" hangingPunct="0">
              <a:lnSpc>
                <a:spcPct val="150000"/>
              </a:lnSpc>
              <a:spcBef>
                <a:spcPct val="0"/>
              </a:spcBef>
              <a:spcAft>
                <a:spcPct val="0"/>
              </a:spcAft>
            </a:pPr>
            <a:endParaRPr lang="fr-FR" altLang="fr-FR" sz="1400" dirty="0"/>
          </a:p>
        </p:txBody>
      </p:sp>
      <p:sp>
        <p:nvSpPr>
          <p:cNvPr id="26" name="TextBox 25"/>
          <p:cNvSpPr txBox="1"/>
          <p:nvPr/>
        </p:nvSpPr>
        <p:spPr>
          <a:xfrm>
            <a:off x="83633" y="1615030"/>
            <a:ext cx="4666404" cy="3323987"/>
          </a:xfrm>
          <a:prstGeom prst="rect">
            <a:avLst/>
          </a:prstGeom>
          <a:solidFill>
            <a:schemeClr val="bg1">
              <a:lumMod val="95000"/>
            </a:schemeClr>
          </a:solidFill>
        </p:spPr>
        <p:txBody>
          <a:bodyPr wrap="square" rtlCol="0">
            <a:spAutoFit/>
          </a:bodyPr>
          <a:lstStyle/>
          <a:p>
            <a:pPr lvl="0" algn="r" rtl="1" eaLnBrk="0" fontAlgn="base" hangingPunct="0">
              <a:lnSpc>
                <a:spcPct val="150000"/>
              </a:lnSpc>
              <a:spcBef>
                <a:spcPct val="0"/>
              </a:spcBef>
              <a:spcAft>
                <a:spcPct val="0"/>
              </a:spcAft>
              <a:buFontTx/>
              <a:buChar char="•"/>
            </a:pPr>
            <a:r>
              <a:rPr lang="ar-SA" altLang="fr-FR" sz="1400" b="1" dirty="0" smtClean="0">
                <a:hlinkClick r:id="rId5"/>
              </a:rPr>
              <a:t>التكلفة </a:t>
            </a:r>
            <a:r>
              <a:rPr lang="ar-SA" altLang="fr-FR" sz="1400" b="1" dirty="0">
                <a:hlinkClick r:id="rId5"/>
              </a:rPr>
              <a:t>العالية</a:t>
            </a:r>
            <a:r>
              <a:rPr lang="fr-FR" altLang="fr-FR" sz="1400" b="1" dirty="0"/>
              <a:t>:</a:t>
            </a:r>
            <a:r>
              <a:rPr lang="fr-FR" altLang="fr-FR" sz="1400" dirty="0"/>
              <a:t> </a:t>
            </a:r>
            <a:r>
              <a:rPr lang="ar-SA" altLang="fr-FR" sz="1400" dirty="0"/>
              <a:t>قد تكون تكلفة الإعلان في وسائل الإعلام التقليدية مرتفعة جداً مقارنة بالوسائل الرقمية</a:t>
            </a:r>
            <a:r>
              <a:rPr lang="fr-FR" altLang="fr-FR" sz="1400" dirty="0">
                <a:cs typeface="Arial" panose="020B0604020202020204" pitchFamily="34" charset="0"/>
              </a:rPr>
              <a:t>.</a:t>
            </a:r>
            <a:endParaRPr lang="fr-FR" altLang="fr-FR" sz="1400" dirty="0"/>
          </a:p>
          <a:p>
            <a:pPr lvl="0" algn="r" rtl="1" eaLnBrk="0" fontAlgn="base" hangingPunct="0">
              <a:lnSpc>
                <a:spcPct val="150000"/>
              </a:lnSpc>
              <a:spcBef>
                <a:spcPct val="0"/>
              </a:spcBef>
              <a:spcAft>
                <a:spcPct val="0"/>
              </a:spcAft>
              <a:buFontTx/>
              <a:buChar char="•"/>
            </a:pPr>
            <a:r>
              <a:rPr lang="ar-SA" altLang="fr-FR" sz="1400" b="1" dirty="0">
                <a:hlinkClick r:id="rId6"/>
              </a:rPr>
              <a:t>صعوبة الاستهداف الدقيق</a:t>
            </a:r>
            <a:r>
              <a:rPr lang="fr-FR" altLang="fr-FR" sz="1400" b="1" dirty="0"/>
              <a:t>:</a:t>
            </a:r>
            <a:r>
              <a:rPr lang="fr-FR" altLang="fr-FR" sz="1400" dirty="0"/>
              <a:t> </a:t>
            </a:r>
            <a:r>
              <a:rPr lang="ar-SA" altLang="fr-FR" sz="1400" dirty="0"/>
              <a:t>يصعب استهداف شرائح محددة جداً من الجمهور، فالإعلان يصل للجميع بشكل عام</a:t>
            </a:r>
            <a:r>
              <a:rPr lang="fr-FR" altLang="fr-FR" sz="1400" dirty="0">
                <a:cs typeface="Arial" panose="020B0604020202020204" pitchFamily="34" charset="0"/>
              </a:rPr>
              <a:t>.</a:t>
            </a:r>
            <a:endParaRPr lang="fr-FR" altLang="fr-FR" sz="1400" dirty="0"/>
          </a:p>
          <a:p>
            <a:pPr lvl="0" algn="r" rtl="1" eaLnBrk="0" fontAlgn="base" hangingPunct="0">
              <a:lnSpc>
                <a:spcPct val="150000"/>
              </a:lnSpc>
              <a:spcBef>
                <a:spcPct val="0"/>
              </a:spcBef>
              <a:spcAft>
                <a:spcPct val="0"/>
              </a:spcAft>
              <a:buFontTx/>
              <a:buChar char="•"/>
            </a:pPr>
            <a:r>
              <a:rPr lang="ar-SA" altLang="fr-FR" sz="1400" b="1" dirty="0">
                <a:hlinkClick r:id="rId7"/>
              </a:rPr>
              <a:t>صعوبة القياس المباشر</a:t>
            </a:r>
            <a:r>
              <a:rPr lang="fr-FR" altLang="fr-FR" sz="1400" b="1" dirty="0"/>
              <a:t>:</a:t>
            </a:r>
            <a:r>
              <a:rPr lang="fr-FR" altLang="fr-FR" sz="1400" dirty="0"/>
              <a:t> </a:t>
            </a:r>
            <a:r>
              <a:rPr lang="ar-SA" altLang="fr-FR" sz="1400" dirty="0"/>
              <a:t>من الصعب قياس مدى فعالية الحملة بشكل مباشر وتحديد عائد الاستثمار</a:t>
            </a:r>
            <a:r>
              <a:rPr lang="fr-FR" altLang="fr-FR" sz="1400" dirty="0">
                <a:cs typeface="Arial" panose="020B0604020202020204" pitchFamily="34" charset="0"/>
              </a:rPr>
              <a:t> (ROI) </a:t>
            </a:r>
            <a:r>
              <a:rPr lang="ar-SA" altLang="fr-FR" sz="1400" dirty="0"/>
              <a:t>بدقة</a:t>
            </a:r>
            <a:r>
              <a:rPr lang="fr-FR" altLang="fr-FR" sz="1400" dirty="0">
                <a:cs typeface="Arial" panose="020B0604020202020204" pitchFamily="34" charset="0"/>
              </a:rPr>
              <a:t>.</a:t>
            </a:r>
            <a:endParaRPr lang="fr-FR" altLang="fr-FR" sz="1400" dirty="0"/>
          </a:p>
          <a:p>
            <a:pPr lvl="0" algn="r" rtl="1" eaLnBrk="0" fontAlgn="base" hangingPunct="0">
              <a:lnSpc>
                <a:spcPct val="150000"/>
              </a:lnSpc>
              <a:spcBef>
                <a:spcPct val="0"/>
              </a:spcBef>
              <a:spcAft>
                <a:spcPct val="0"/>
              </a:spcAft>
              <a:buFontTx/>
              <a:buChar char="•"/>
            </a:pPr>
            <a:r>
              <a:rPr lang="ar-SA" altLang="fr-FR" sz="1400" b="1" u="sng" dirty="0">
                <a:solidFill>
                  <a:schemeClr val="accent1"/>
                </a:solidFill>
              </a:rPr>
              <a:t>تحديات المحتوى</a:t>
            </a:r>
            <a:r>
              <a:rPr lang="fr-FR" altLang="fr-FR" sz="1400" b="1" dirty="0">
                <a:cs typeface="Arial" panose="020B0604020202020204" pitchFamily="34" charset="0"/>
              </a:rPr>
              <a:t>:</a:t>
            </a:r>
            <a:r>
              <a:rPr lang="fr-FR" altLang="fr-FR" sz="1400" dirty="0"/>
              <a:t> </a:t>
            </a:r>
            <a:r>
              <a:rPr lang="ar-SA" altLang="fr-FR" sz="1400" dirty="0"/>
              <a:t>قد يعاني الإعلان أحياناً من ضعف الحرفية، ركاكة اللغة، أو تقديم معلومات مضللة، مما يضر بسمعة المعلن</a:t>
            </a:r>
            <a:r>
              <a:rPr lang="fr-FR" altLang="fr-FR" sz="1400" dirty="0">
                <a:cs typeface="Arial" panose="020B0604020202020204" pitchFamily="34" charset="0"/>
              </a:rPr>
              <a:t>.</a:t>
            </a:r>
            <a:endParaRPr lang="fr-FR" altLang="fr-FR" sz="1400" dirty="0"/>
          </a:p>
          <a:p>
            <a:pPr lvl="0" algn="r" rtl="1" eaLnBrk="0" fontAlgn="base" hangingPunct="0">
              <a:lnSpc>
                <a:spcPct val="150000"/>
              </a:lnSpc>
              <a:spcBef>
                <a:spcPct val="0"/>
              </a:spcBef>
              <a:spcAft>
                <a:spcPct val="0"/>
              </a:spcAft>
              <a:buFontTx/>
              <a:buChar char="•"/>
            </a:pPr>
            <a:r>
              <a:rPr lang="ar-SA" altLang="fr-FR" sz="1400" b="1" u="sng" dirty="0">
                <a:solidFill>
                  <a:schemeClr val="accent1"/>
                </a:solidFill>
              </a:rPr>
              <a:t>قلة التفاعل</a:t>
            </a:r>
            <a:r>
              <a:rPr lang="fr-FR" altLang="fr-FR" sz="1400" b="1" dirty="0">
                <a:cs typeface="Arial" panose="020B0604020202020204" pitchFamily="34" charset="0"/>
              </a:rPr>
              <a:t>:</a:t>
            </a:r>
            <a:r>
              <a:rPr lang="fr-FR" altLang="fr-FR" sz="1400" dirty="0"/>
              <a:t> </a:t>
            </a:r>
            <a:r>
              <a:rPr lang="ar-SA" altLang="fr-FR" sz="1400" dirty="0"/>
              <a:t>التفاعل مع الجمهور غالباً ما يكون محدوداً جداً مقارنة بالمنصات الرقمية الحديثة</a:t>
            </a:r>
            <a:r>
              <a:rPr lang="fr-FR" altLang="fr-FR" sz="1400" dirty="0" smtClean="0">
                <a:cs typeface="Arial" panose="020B0604020202020204" pitchFamily="34" charset="0"/>
              </a:rPr>
              <a:t>.</a:t>
            </a:r>
            <a:endParaRPr lang="fr-FR" altLang="fr-FR" sz="1400" dirty="0"/>
          </a:p>
        </p:txBody>
      </p:sp>
      <p:sp>
        <p:nvSpPr>
          <p:cNvPr id="27" name="Rectangle 26"/>
          <p:cNvSpPr/>
          <p:nvPr/>
        </p:nvSpPr>
        <p:spPr>
          <a:xfrm>
            <a:off x="6749420" y="1125994"/>
            <a:ext cx="1334019" cy="523220"/>
          </a:xfrm>
          <a:prstGeom prst="rect">
            <a:avLst/>
          </a:prstGeom>
          <a:noFill/>
        </p:spPr>
        <p:txBody>
          <a:bodyPr wrap="none" lIns="91440" tIns="45720" rIns="91440" bIns="45720">
            <a:spAutoFit/>
          </a:bodyPr>
          <a:lstStyle/>
          <a:p>
            <a:pPr algn="ctr"/>
            <a:r>
              <a:rPr lang="ar-DZ" sz="2800" b="1" cap="none" spc="0" dirty="0" smtClean="0">
                <a:ln w="12700" cmpd="sng">
                  <a:solidFill>
                    <a:schemeClr val="accent4"/>
                  </a:solidFill>
                  <a:prstDash val="solid"/>
                </a:ln>
                <a:solidFill>
                  <a:srgbClr val="FF0000"/>
                </a:solidFill>
                <a:effectLst/>
              </a:rPr>
              <a:t>1- المزايا</a:t>
            </a:r>
            <a:endParaRPr lang="en-US" sz="2800" b="1" cap="none" spc="0" dirty="0">
              <a:ln w="12700" cmpd="sng">
                <a:solidFill>
                  <a:schemeClr val="accent4"/>
                </a:solidFill>
                <a:prstDash val="solid"/>
              </a:ln>
              <a:solidFill>
                <a:srgbClr val="FF0000"/>
              </a:solidFill>
              <a:effectLst/>
            </a:endParaRPr>
          </a:p>
        </p:txBody>
      </p:sp>
      <p:sp>
        <p:nvSpPr>
          <p:cNvPr id="28" name="Rectangle 27"/>
          <p:cNvSpPr/>
          <p:nvPr/>
        </p:nvSpPr>
        <p:spPr>
          <a:xfrm>
            <a:off x="1863057" y="978936"/>
            <a:ext cx="1390124" cy="523220"/>
          </a:xfrm>
          <a:prstGeom prst="rect">
            <a:avLst/>
          </a:prstGeom>
          <a:noFill/>
        </p:spPr>
        <p:txBody>
          <a:bodyPr wrap="none" lIns="91440" tIns="45720" rIns="91440" bIns="45720">
            <a:spAutoFit/>
          </a:bodyPr>
          <a:lstStyle/>
          <a:p>
            <a:pPr algn="ctr"/>
            <a:r>
              <a:rPr lang="ar-DZ" sz="2800" b="1" cap="none" spc="0" dirty="0" smtClean="0">
                <a:ln w="12700" cmpd="sng">
                  <a:solidFill>
                    <a:schemeClr val="accent4"/>
                  </a:solidFill>
                  <a:prstDash val="solid"/>
                </a:ln>
                <a:solidFill>
                  <a:srgbClr val="FF0000"/>
                </a:solidFill>
                <a:effectLst/>
              </a:rPr>
              <a:t>2- العيوب</a:t>
            </a:r>
            <a:endParaRPr lang="en-US" sz="2800" b="1" cap="none" spc="0" dirty="0">
              <a:ln w="12700" cmpd="sng">
                <a:solidFill>
                  <a:schemeClr val="accent4"/>
                </a:solidFill>
                <a:prstDash val="solid"/>
              </a:ln>
              <a:solidFill>
                <a:srgbClr val="FF0000"/>
              </a:solidFill>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1820</Words>
  <Application>Microsoft Office PowerPoint</Application>
  <PresentationFormat>On-screen Show (16:9)</PresentationFormat>
  <Paragraphs>131</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32</cp:revision>
  <dcterms:created xsi:type="dcterms:W3CDTF">2025-12-08T10:38:26Z</dcterms:created>
  <dcterms:modified xsi:type="dcterms:W3CDTF">2025-12-16T16:14:58Z</dcterms:modified>
</cp:coreProperties>
</file>