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8962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5768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5735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863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05C8000-FD7D-4DB5-97FB-D6B2799AD80A}" type="datetimeFigureOut">
              <a:rPr lang="fr-FR" smtClean="0"/>
              <a:t>07/02/2025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0454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05C8000-FD7D-4DB5-97FB-D6B2799AD80A}" type="datetimeFigureOut">
              <a:rPr lang="fr-FR" smtClean="0"/>
              <a:t>07/02/2025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307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05C8000-FD7D-4DB5-97FB-D6B2799AD80A}" type="datetimeFigureOut">
              <a:rPr lang="fr-FR" smtClean="0"/>
              <a:t>07/02/2025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3669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05C8000-FD7D-4DB5-97FB-D6B2799AD80A}" type="datetimeFigureOut">
              <a:rPr lang="fr-FR" smtClean="0"/>
              <a:t>07/02/2025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701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5C8000-FD7D-4DB5-97FB-D6B2799AD80A}" type="datetimeFigureOut">
              <a:rPr lang="fr-FR" smtClean="0"/>
              <a:t>07/02/2025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9261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07/02/2025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39895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07/02/2025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51596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C8000-FD7D-4DB5-97FB-D6B2799AD80A}" type="datetimeFigureOut">
              <a:rPr lang="fr-FR" smtClean="0"/>
              <a:t>07/02/2025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31C8-0FEB-4DAF-ACC9-FE99B0868B11}" type="slidenum">
              <a:rPr lang="fr-FR" smtClean="0"/>
              <a:t>‹N°›</a:t>
            </a:fld>
            <a:endParaRPr lang="fr-FR"/>
          </a:p>
        </p:txBody>
      </p:sp>
    </p:spTree>
    <p:extLst>
      <p:ext uri="{BB962C8B-B14F-4D97-AF65-F5344CB8AC3E}">
        <p14:creationId xmlns:p14="http://schemas.microsoft.com/office/powerpoint/2010/main" val="357112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410" y="2859111"/>
            <a:ext cx="8696898" cy="3288143"/>
          </a:xfrm>
          <a:prstGeom prst="rect">
            <a:avLst/>
          </a:prstGeom>
        </p:spPr>
      </p:pic>
      <p:sp>
        <p:nvSpPr>
          <p:cNvPr id="7" name="Rectangle 6"/>
          <p:cNvSpPr/>
          <p:nvPr/>
        </p:nvSpPr>
        <p:spPr>
          <a:xfrm>
            <a:off x="3149447" y="0"/>
            <a:ext cx="5480988"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Université Larbi Ben M’hidi</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996079" y="646331"/>
            <a:ext cx="9787744"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Faculté des Sciences de la Terre et de l’Architecture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3412354" y="1198930"/>
            <a:ext cx="4955203"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Département de Géologie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44239" y="2017785"/>
            <a:ext cx="4594528" cy="707886"/>
          </a:xfrm>
          <a:prstGeom prst="rect">
            <a:avLst/>
          </a:prstGeom>
          <a:noFill/>
        </p:spPr>
        <p:txBody>
          <a:bodyPr wrap="none" lIns="91440" tIns="45720" rIns="91440" bIns="45720">
            <a:spAutoFit/>
          </a:bodyPr>
          <a:lstStyle/>
          <a:p>
            <a:pPr algn="ctr"/>
            <a:r>
              <a:rPr lang="fr-FR" sz="4000" b="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3eme année licence </a:t>
            </a:r>
            <a:endParaRPr lang="fr-FR" sz="40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56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1973" y="1223491"/>
            <a:ext cx="3470822" cy="461665"/>
          </a:xfrm>
          <a:prstGeom prst="rect">
            <a:avLst/>
          </a:prstGeom>
        </p:spPr>
        <p:txBody>
          <a:bodyPr wrap="none">
            <a:spAutoFit/>
          </a:bodyPr>
          <a:lstStyle/>
          <a:p>
            <a:r>
              <a:rPr lang="fr-FR" sz="2400" dirty="0" smtClean="0">
                <a:solidFill>
                  <a:srgbClr val="FF0000"/>
                </a:solidFill>
                <a:latin typeface="Times New Roman" panose="02020603050405020304" pitchFamily="18" charset="0"/>
                <a:cs typeface="Times New Roman" panose="02020603050405020304" pitchFamily="18" charset="0"/>
              </a:rPr>
              <a:t>Définition de la corruption</a:t>
            </a:r>
            <a:endParaRPr lang="fr-FR"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424" y="114561"/>
            <a:ext cx="11784169" cy="1015663"/>
          </a:xfrm>
          <a:prstGeom prst="rect">
            <a:avLst/>
          </a:prstGeom>
        </p:spPr>
        <p:txBody>
          <a:bodyPr wrap="square">
            <a:spAutoFit/>
          </a:bodyPr>
          <a:lstStyle/>
          <a:p>
            <a:pPr algn="ctr"/>
            <a:r>
              <a:rPr lang="fr-FR" sz="2000" dirty="0" smtClean="0">
                <a:latin typeface="Times New Roman" panose="02020603050405020304" pitchFamily="18" charset="0"/>
                <a:cs typeface="Times New Roman" panose="02020603050405020304" pitchFamily="18" charset="0"/>
              </a:rPr>
              <a:t>La corruption a toujours été avec nous. La corruption peut être «accessoire», «systématique» et / ou «systémique» ; ça peut «bureaucratique» et «politique», «de haut niveau» et «de bas niveau», «grande» et «petite», « non éthiques » et « éthiques ». </a:t>
            </a:r>
            <a:endParaRPr lang="fr-FR"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67423" y="2020631"/>
            <a:ext cx="11784169" cy="1015663"/>
          </a:xfrm>
          <a:prstGeom prst="rect">
            <a:avLst/>
          </a:prstGeom>
        </p:spPr>
        <p:txBody>
          <a:bodyPr wrap="square">
            <a:spAutoFit/>
          </a:bodyPr>
          <a:lstStyle/>
          <a:p>
            <a:pPr algn="ctr"/>
            <a:r>
              <a:rPr lang="fr-FR" sz="2000" dirty="0" smtClean="0">
                <a:latin typeface="Times New Roman" panose="02020603050405020304" pitchFamily="18" charset="0"/>
                <a:cs typeface="Times New Roman" panose="02020603050405020304" pitchFamily="18" charset="0"/>
              </a:rPr>
              <a:t>*Les économistes définissent la corruption comme « un dysfonctionnement du marché créé par un affrontement entre les agents de l'État et les activités des entrepreneurs de marché ». La corruption est un symptôme d'un tel échec avec des intentions publiques prêtes à payer privées qui l'emportent.</a:t>
            </a:r>
            <a:endParaRPr lang="fr-FR"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167423" y="3198944"/>
            <a:ext cx="11784169" cy="1323439"/>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*Les politologues définissent la corruption comme « un processus ou une fonction normale du système politique ». Selon eux, les politiciens interagissent avec des groupes d'intérêt, des intérêts particuliers, afin d'obtenir ou d'augmenter leur soutien auprès de partisans fidèles, amis, alliés et parents et de promouvoir leurs idées politiques, leurs programmes et leurs carrières</a:t>
            </a:r>
          </a:p>
        </p:txBody>
      </p:sp>
      <p:sp>
        <p:nvSpPr>
          <p:cNvPr id="8" name="Rectangle 7"/>
          <p:cNvSpPr/>
          <p:nvPr/>
        </p:nvSpPr>
        <p:spPr>
          <a:xfrm>
            <a:off x="167422" y="4474161"/>
            <a:ext cx="11784169" cy="707886"/>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la corruption est considérée comme « un processus politique dans lequel l'autorité politique n'est utilisée qu'à des fins personnelles ». </a:t>
            </a:r>
          </a:p>
        </p:txBody>
      </p:sp>
      <p:sp>
        <p:nvSpPr>
          <p:cNvPr id="9" name="Rectangle 8"/>
          <p:cNvSpPr/>
          <p:nvPr/>
        </p:nvSpPr>
        <p:spPr>
          <a:xfrm>
            <a:off x="253283" y="5571499"/>
            <a:ext cx="11784169" cy="1015663"/>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le mot «corruption» est parfois utilisé pour désigner des choses différentes dans des contextes différents. Le fait qu'un comportement soit ou non défini comme de la corruption dépend des circonstances dans lesquelles il se produit.</a:t>
            </a:r>
          </a:p>
        </p:txBody>
      </p:sp>
    </p:spTree>
    <p:extLst>
      <p:ext uri="{BB962C8B-B14F-4D97-AF65-F5344CB8AC3E}">
        <p14:creationId xmlns:p14="http://schemas.microsoft.com/office/powerpoint/2010/main" val="387685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0837" y="575439"/>
            <a:ext cx="7547194" cy="523220"/>
          </a:xfrm>
          <a:prstGeom prst="rect">
            <a:avLst/>
          </a:prstGeom>
        </p:spPr>
        <p:txBody>
          <a:bodyPr wrap="none">
            <a:spAutoFit/>
          </a:bodyPr>
          <a:lstStyle/>
          <a:p>
            <a:r>
              <a:rPr lang="fr-FR" sz="2800" dirty="0" smtClean="0">
                <a:latin typeface="Times New Roman" panose="02020603050405020304" pitchFamily="18" charset="0"/>
                <a:cs typeface="Times New Roman" panose="02020603050405020304" pitchFamily="18" charset="0"/>
              </a:rPr>
              <a:t>Une définition large de la corruption comme étant :</a:t>
            </a:r>
            <a:endParaRPr lang="fr-FR"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4067578" y="0"/>
            <a:ext cx="3470822" cy="461665"/>
          </a:xfrm>
          <a:prstGeom prst="rect">
            <a:avLst/>
          </a:prstGeom>
        </p:spPr>
        <p:txBody>
          <a:bodyPr wrap="none">
            <a:spAutoFit/>
          </a:bodyPr>
          <a:lstStyle/>
          <a:p>
            <a:r>
              <a:rPr lang="fr-FR" sz="2400" dirty="0" smtClean="0">
                <a:solidFill>
                  <a:srgbClr val="FF0000"/>
                </a:solidFill>
                <a:latin typeface="Times New Roman" panose="02020603050405020304" pitchFamily="18" charset="0"/>
                <a:cs typeface="Times New Roman" panose="02020603050405020304" pitchFamily="18" charset="0"/>
              </a:rPr>
              <a:t>Définition de la corruption</a:t>
            </a:r>
            <a:endParaRPr lang="fr-FR"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3284" y="1212434"/>
            <a:ext cx="5233115" cy="1569660"/>
          </a:xfrm>
          <a:prstGeom prst="rect">
            <a:avLst/>
          </a:prstGeom>
          <a:ln>
            <a:solidFill>
              <a:srgbClr val="FF0000"/>
            </a:solidFill>
          </a:ln>
        </p:spPr>
        <p:txBody>
          <a:bodyPr wrap="square">
            <a:spAutoFit/>
          </a:bodyPr>
          <a:lstStyle/>
          <a:p>
            <a:pPr algn="ctr"/>
            <a:r>
              <a:rPr lang="fr-FR" sz="2400" dirty="0" smtClean="0">
                <a:latin typeface="Times New Roman" panose="02020603050405020304" pitchFamily="18" charset="0"/>
                <a:cs typeface="Times New Roman" panose="02020603050405020304" pitchFamily="18" charset="0"/>
              </a:rPr>
              <a:t>-« l'utilisation abusive, excessive, non autorisée et / ou imprévue de la fonction publique, du pouvoir confié ou des ressources publiques à des fins privées ». </a:t>
            </a:r>
            <a:endParaRPr lang="fr-FR"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014434" y="1212434"/>
            <a:ext cx="5885644" cy="1569660"/>
          </a:xfrm>
          <a:prstGeom prst="rect">
            <a:avLst/>
          </a:prstGeom>
          <a:ln>
            <a:solidFill>
              <a:srgbClr val="FF0000"/>
            </a:solidFill>
          </a:ln>
        </p:spPr>
        <p:txBody>
          <a:bodyPr wrap="square">
            <a:spAutoFit/>
          </a:bodyPr>
          <a:lstStyle/>
          <a:p>
            <a:pPr algn="ctr"/>
            <a:r>
              <a:rPr lang="fr-FR" sz="2400" dirty="0">
                <a:latin typeface="Times New Roman" panose="02020603050405020304" pitchFamily="18" charset="0"/>
                <a:cs typeface="Times New Roman" panose="02020603050405020304" pitchFamily="18" charset="0"/>
              </a:rPr>
              <a:t>-« comportement d'un fonctionnaire, chargé par le public d'appliquer des lois ou des politiques, qui se livre à des pratiques malfaisantes à des fins lucratives ou privées ».</a:t>
            </a:r>
            <a:endParaRPr lang="fr-FR"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51603" y="3279179"/>
            <a:ext cx="11964473" cy="3416320"/>
          </a:xfrm>
          <a:prstGeom prst="rect">
            <a:avLst/>
          </a:prstGeom>
        </p:spPr>
        <p:txBody>
          <a:bodyPr wrap="square">
            <a:spAutoFit/>
          </a:bodyPr>
          <a:lstStyle/>
          <a:p>
            <a:pPr algn="ctr"/>
            <a:r>
              <a:rPr lang="fr-FR" sz="2400" dirty="0" smtClean="0">
                <a:latin typeface="Times New Roman" panose="02020603050405020304" pitchFamily="18" charset="0"/>
                <a:cs typeface="Times New Roman" panose="02020603050405020304" pitchFamily="18" charset="0"/>
              </a:rPr>
              <a:t>Pour dire que ce </a:t>
            </a:r>
            <a:r>
              <a:rPr lang="fr-FR" sz="2400" u="sng" dirty="0" smtClean="0">
                <a:latin typeface="Times New Roman" panose="02020603050405020304" pitchFamily="18" charset="0"/>
                <a:cs typeface="Times New Roman" panose="02020603050405020304" pitchFamily="18" charset="0"/>
              </a:rPr>
              <a:t>comportement</a:t>
            </a:r>
            <a:r>
              <a:rPr lang="fr-FR" sz="2400" dirty="0" smtClean="0">
                <a:latin typeface="Times New Roman" panose="02020603050405020304" pitchFamily="18" charset="0"/>
                <a:cs typeface="Times New Roman" panose="02020603050405020304" pitchFamily="18" charset="0"/>
              </a:rPr>
              <a:t> soit qualifié de </a:t>
            </a:r>
            <a:r>
              <a:rPr lang="fr-FR" sz="2400" u="sng" dirty="0" smtClean="0">
                <a:latin typeface="Times New Roman" panose="02020603050405020304" pitchFamily="18" charset="0"/>
                <a:cs typeface="Times New Roman" panose="02020603050405020304" pitchFamily="18" charset="0"/>
              </a:rPr>
              <a:t>corruption</a:t>
            </a:r>
            <a:r>
              <a:rPr lang="fr-FR" sz="2400" dirty="0" smtClean="0">
                <a:latin typeface="Times New Roman" panose="02020603050405020304" pitchFamily="18" charset="0"/>
                <a:cs typeface="Times New Roman" panose="02020603050405020304" pitchFamily="18" charset="0"/>
              </a:rPr>
              <a:t> : </a:t>
            </a:r>
          </a:p>
          <a:p>
            <a:pPr algn="ctr"/>
            <a:r>
              <a:rPr lang="fr-FR" sz="2400" dirty="0" smtClean="0">
                <a:solidFill>
                  <a:srgbClr val="FF0000"/>
                </a:solidFill>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Un comportement qui s'écarte des devoirs normaux d'un rôle public en raison de gains d'ordre privé (famille, amis proches, clique privée), payants ou de règlement. C'est-à-dire violer règles dans l'exercice de certains types d'influence privée. </a:t>
            </a:r>
          </a:p>
          <a:p>
            <a:pPr algn="ctr"/>
            <a:r>
              <a:rPr lang="fr-FR" sz="2400" dirty="0" smtClean="0">
                <a:solidFill>
                  <a:srgbClr val="FF0000"/>
                </a:solidFill>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La corruption comprend des comportements tels que la </a:t>
            </a:r>
            <a:r>
              <a:rPr lang="fr-FR" sz="2400" i="1" dirty="0" smtClean="0">
                <a:latin typeface="Times New Roman" panose="02020603050405020304" pitchFamily="18" charset="0"/>
                <a:cs typeface="Times New Roman" panose="02020603050405020304" pitchFamily="18" charset="0"/>
              </a:rPr>
              <a:t>corruption</a:t>
            </a:r>
            <a:r>
              <a:rPr lang="fr-FR" sz="2400"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utilisation de la récompense pour pervertir le jugement d'une personne en position de confiance</a:t>
            </a:r>
            <a:r>
              <a:rPr lang="fr-FR" sz="2400" dirty="0" smtClean="0">
                <a:latin typeface="Times New Roman" panose="02020603050405020304" pitchFamily="18" charset="0"/>
                <a:cs typeface="Times New Roman" panose="02020603050405020304" pitchFamily="18" charset="0"/>
              </a:rPr>
              <a:t>); </a:t>
            </a:r>
            <a:r>
              <a:rPr lang="fr-FR" sz="2400" i="1" dirty="0" smtClean="0">
                <a:latin typeface="Times New Roman" panose="02020603050405020304" pitchFamily="18" charset="0"/>
                <a:cs typeface="Times New Roman" panose="02020603050405020304" pitchFamily="18" charset="0"/>
              </a:rPr>
              <a:t>le népotisme</a:t>
            </a:r>
            <a:r>
              <a:rPr lang="fr-FR" sz="2400"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octroi de favoritisme en raison d'une relation descriptive plutôt que le mérite</a:t>
            </a:r>
            <a:r>
              <a:rPr lang="fr-FR" sz="2400" dirty="0" smtClean="0">
                <a:latin typeface="Times New Roman" panose="02020603050405020304" pitchFamily="18" charset="0"/>
                <a:cs typeface="Times New Roman" panose="02020603050405020304" pitchFamily="18" charset="0"/>
              </a:rPr>
              <a:t>) et </a:t>
            </a:r>
            <a:r>
              <a:rPr lang="fr-FR" sz="2400" i="1" dirty="0" smtClean="0">
                <a:latin typeface="Times New Roman" panose="02020603050405020304" pitchFamily="18" charset="0"/>
                <a:cs typeface="Times New Roman" panose="02020603050405020304" pitchFamily="18" charset="0"/>
              </a:rPr>
              <a:t>l'adaptation illicite</a:t>
            </a:r>
            <a:r>
              <a:rPr lang="fr-FR" sz="2400"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appropriation illégale de ressources publiques à des fins d'utilisation privée</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59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6828" y="63251"/>
            <a:ext cx="8332631" cy="584775"/>
          </a:xfrm>
          <a:prstGeom prst="rect">
            <a:avLst/>
          </a:prstGeom>
        </p:spPr>
        <p:txBody>
          <a:bodyPr wrap="square">
            <a:spAutoFit/>
          </a:bodyPr>
          <a:lstStyle/>
          <a:p>
            <a:pPr algn="r" rtl="1"/>
            <a:r>
              <a:rPr lang="ar-DZ" sz="3200" b="1" dirty="0" smtClean="0">
                <a:latin typeface="Times New Roman" panose="02020603050405020304" pitchFamily="18" charset="0"/>
                <a:cs typeface="Times New Roman" panose="02020603050405020304" pitchFamily="18" charset="0"/>
              </a:rPr>
              <a:t>آداب و أخلاقيات المهنة</a:t>
            </a:r>
            <a:r>
              <a:rPr lang="fr-FR" sz="3200" b="1" dirty="0" smtClean="0">
                <a:latin typeface="Times New Roman" panose="02020603050405020304" pitchFamily="18" charset="0"/>
                <a:cs typeface="Times New Roman" panose="02020603050405020304" pitchFamily="18" charset="0"/>
              </a:rPr>
              <a:t>          </a:t>
            </a:r>
            <a:r>
              <a:rPr lang="ar-DZ" sz="3200" b="1" dirty="0" smtClean="0">
                <a:latin typeface="Times New Roman" panose="02020603050405020304" pitchFamily="18" charset="0"/>
                <a:cs typeface="Times New Roman" panose="02020603050405020304" pitchFamily="18" charset="0"/>
              </a:rPr>
              <a:t> </a:t>
            </a:r>
            <a:r>
              <a:rPr lang="fr-FR" sz="3200" b="1" dirty="0" smtClean="0">
                <a:solidFill>
                  <a:srgbClr val="FF0000"/>
                </a:solidFill>
                <a:latin typeface="Times New Roman" panose="02020603050405020304" pitchFamily="18" charset="0"/>
                <a:cs typeface="Times New Roman" panose="02020603050405020304" pitchFamily="18" charset="0"/>
              </a:rPr>
              <a:t>Éthique</a:t>
            </a:r>
            <a:r>
              <a:rPr lang="fr-FR" sz="3200" b="1" dirty="0" smtClean="0">
                <a:latin typeface="Times New Roman" panose="02020603050405020304" pitchFamily="18" charset="0"/>
                <a:cs typeface="Times New Roman" panose="02020603050405020304" pitchFamily="18" charset="0"/>
              </a:rPr>
              <a:t> et  </a:t>
            </a:r>
            <a:r>
              <a:rPr lang="fr-FR" sz="3200" b="1" dirty="0" smtClean="0">
                <a:latin typeface="Times New Roman" panose="02020603050405020304" pitchFamily="18" charset="0"/>
                <a:cs typeface="Times New Roman" panose="02020603050405020304" pitchFamily="18" charset="0"/>
              </a:rPr>
              <a:t>déontologie</a:t>
            </a:r>
            <a:endParaRPr lang="fr-FR"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31819" y="632879"/>
            <a:ext cx="8255244" cy="2369880"/>
          </a:xfrm>
          <a:prstGeom prst="rect">
            <a:avLst/>
          </a:prstGeom>
        </p:spPr>
        <p:txBody>
          <a:bodyPr wrap="square">
            <a:spAutoFit/>
          </a:bodyPr>
          <a:lstStyle/>
          <a:p>
            <a:pPr algn="ctr"/>
            <a:r>
              <a:rPr lang="fr-FR" sz="2400" dirty="0" smtClean="0">
                <a:latin typeface="Times New Roman" panose="02020603050405020304" pitchFamily="18" charset="0"/>
                <a:cs typeface="Times New Roman" panose="02020603050405020304" pitchFamily="18" charset="0"/>
              </a:rPr>
              <a:t>Le terme « </a:t>
            </a:r>
            <a:r>
              <a:rPr lang="fr-FR" sz="2800" b="1" dirty="0" smtClean="0">
                <a:solidFill>
                  <a:srgbClr val="FF0000"/>
                </a:solidFill>
                <a:latin typeface="Times New Roman" panose="02020603050405020304" pitchFamily="18" charset="0"/>
                <a:cs typeface="Times New Roman" panose="02020603050405020304" pitchFamily="18" charset="0"/>
              </a:rPr>
              <a:t>morale</a:t>
            </a:r>
            <a:r>
              <a:rPr lang="fr-FR" sz="2400" dirty="0" smtClean="0">
                <a:latin typeface="Times New Roman" panose="02020603050405020304" pitchFamily="18" charset="0"/>
                <a:cs typeface="Times New Roman" panose="02020603050405020304" pitchFamily="18" charset="0"/>
              </a:rPr>
              <a:t> professionnelle » : c’est dire l’importance de celle-ci dans la définition même du métier. De même que l’école vise moins l’inculcation de connaissances que la réalisation d’une éducation à la fois morale et civique, de même le maître enseigne moins, en fin de compte, par sa culture et les savoirs qu’il a acquis que par sa personne.</a:t>
            </a:r>
            <a:endParaRPr lang="fr-FR" sz="2400"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065" y="4185635"/>
            <a:ext cx="2820585" cy="255001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064" y="1201136"/>
            <a:ext cx="3658391" cy="310558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43" y="2946507"/>
            <a:ext cx="8266666" cy="3826644"/>
          </a:xfrm>
          <a:prstGeom prst="rect">
            <a:avLst/>
          </a:prstGeom>
        </p:spPr>
      </p:pic>
    </p:spTree>
    <p:extLst>
      <p:ext uri="{BB962C8B-B14F-4D97-AF65-F5344CB8AC3E}">
        <p14:creationId xmlns:p14="http://schemas.microsoft.com/office/powerpoint/2010/main" val="371715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577"/>
            <a:ext cx="12192000" cy="6600423"/>
          </a:xfrm>
          <a:prstGeom prst="rect">
            <a:avLst/>
          </a:prstGeom>
        </p:spPr>
      </p:pic>
      <p:sp>
        <p:nvSpPr>
          <p:cNvPr id="6" name="Rectangle 5"/>
          <p:cNvSpPr/>
          <p:nvPr/>
        </p:nvSpPr>
        <p:spPr>
          <a:xfrm>
            <a:off x="3928055" y="46542"/>
            <a:ext cx="4365938" cy="584775"/>
          </a:xfrm>
          <a:prstGeom prst="rect">
            <a:avLst/>
          </a:prstGeom>
        </p:spPr>
        <p:txBody>
          <a:bodyPr wrap="square">
            <a:spAutoFit/>
          </a:bodyPr>
          <a:lstStyle/>
          <a:p>
            <a:pPr algn="ctr" rtl="1"/>
            <a:r>
              <a:rPr lang="fr-FR" sz="3200" b="1" dirty="0" smtClean="0">
                <a:latin typeface="Times New Roman" panose="02020603050405020304" pitchFamily="18" charset="0"/>
                <a:cs typeface="Times New Roman" panose="02020603050405020304" pitchFamily="18" charset="0"/>
              </a:rPr>
              <a:t>Éthique et  </a:t>
            </a:r>
            <a:r>
              <a:rPr lang="fr-FR" sz="3200" b="1" dirty="0" smtClean="0">
                <a:latin typeface="Times New Roman" panose="02020603050405020304" pitchFamily="18" charset="0"/>
                <a:cs typeface="Times New Roman" panose="02020603050405020304" pitchFamily="18" charset="0"/>
              </a:rPr>
              <a:t>déontologie</a:t>
            </a:r>
            <a:endParaRPr lang="fr-F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91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887" y="94315"/>
            <a:ext cx="8976576" cy="461665"/>
          </a:xfrm>
          <a:prstGeom prst="rect">
            <a:avLst/>
          </a:prstGeom>
        </p:spPr>
        <p:txBody>
          <a:bodyPr wrap="square">
            <a:spAutoFit/>
          </a:bodyPr>
          <a:lstStyle/>
          <a:p>
            <a:pPr algn="ctr"/>
            <a:r>
              <a:rPr lang="fr-FR" sz="2400" dirty="0" smtClean="0">
                <a:solidFill>
                  <a:srgbClr val="FF0000"/>
                </a:solidFill>
                <a:latin typeface="Times New Roman" panose="02020603050405020304" pitchFamily="18" charset="0"/>
                <a:cs typeface="Times New Roman" panose="02020603050405020304" pitchFamily="18" charset="0"/>
              </a:rPr>
              <a:t>Les exigences peuvent se regrouper en trois composantes essentielles :</a:t>
            </a:r>
            <a:endParaRPr lang="fr-FR" sz="2400" dirty="0">
              <a:solidFill>
                <a:srgbClr val="FF0000"/>
              </a:solidFill>
              <a:latin typeface="Times New Roman" panose="02020603050405020304" pitchFamily="18" charset="0"/>
              <a:cs typeface="Times New Roman" panose="02020603050405020304" pitchFamily="18" charset="0"/>
            </a:endParaRPr>
          </a:p>
        </p:txBody>
      </p:sp>
      <p:sp>
        <p:nvSpPr>
          <p:cNvPr id="6" name="ZoneTexte 5"/>
          <p:cNvSpPr txBox="1"/>
          <p:nvPr/>
        </p:nvSpPr>
        <p:spPr>
          <a:xfrm>
            <a:off x="64395" y="750579"/>
            <a:ext cx="4275785" cy="2585323"/>
          </a:xfrm>
          <a:prstGeom prst="rect">
            <a:avLst/>
          </a:prstGeom>
          <a:noFill/>
          <a:ln>
            <a:solidFill>
              <a:srgbClr val="FF0000"/>
            </a:solidFill>
          </a:ln>
        </p:spPr>
        <p:txBody>
          <a:bodyPr wrap="square" rtlCol="0">
            <a:spAutoFit/>
          </a:bodyPr>
          <a:lstStyle/>
          <a:p>
            <a:pPr algn="just"/>
            <a:r>
              <a:rPr lang="fr-FR" dirty="0" smtClean="0">
                <a:latin typeface="Times New Roman" panose="02020603050405020304" pitchFamily="18" charset="0"/>
                <a:cs typeface="Times New Roman" panose="02020603050405020304" pitchFamily="18" charset="0"/>
              </a:rPr>
              <a:t>1-Une composante « </a:t>
            </a:r>
            <a:r>
              <a:rPr lang="fr-FR" dirty="0" smtClean="0">
                <a:solidFill>
                  <a:srgbClr val="0070C0"/>
                </a:solidFill>
                <a:latin typeface="Times New Roman" panose="02020603050405020304" pitchFamily="18" charset="0"/>
                <a:cs typeface="Times New Roman" panose="02020603050405020304" pitchFamily="18" charset="0"/>
              </a:rPr>
              <a:t>relationnelle</a:t>
            </a:r>
            <a:r>
              <a:rPr lang="fr-FR" dirty="0" smtClean="0">
                <a:latin typeface="Times New Roman" panose="02020603050405020304" pitchFamily="18" charset="0"/>
                <a:cs typeface="Times New Roman" panose="02020603050405020304" pitchFamily="18" charset="0"/>
              </a:rPr>
              <a:t> » </a:t>
            </a:r>
            <a:endParaRPr lang="ar-DZ" dirty="0" smtClean="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Le professeur doit considérer ses élèves « comme des personnes capables d’apprendre et de progresser » : on reconnaît ici une expression du « postulat d’éducabilité » qui oblige l’enseignant à ne considérer aucun échec comme définitif ni aucun élève comme irrémédiablement incapable d’atteindre le niveau requis.</a:t>
            </a:r>
            <a:endParaRPr lang="fr-FR" dirty="0"/>
          </a:p>
        </p:txBody>
      </p:sp>
      <p:sp>
        <p:nvSpPr>
          <p:cNvPr id="7" name="Rectangle 6"/>
          <p:cNvSpPr/>
          <p:nvPr/>
        </p:nvSpPr>
        <p:spPr>
          <a:xfrm>
            <a:off x="257577" y="4084499"/>
            <a:ext cx="11745532" cy="646331"/>
          </a:xfrm>
          <a:prstGeom prst="rect">
            <a:avLst/>
          </a:prstGeom>
          <a:ln>
            <a:solidFill>
              <a:srgbClr val="FF0000"/>
            </a:solidFill>
          </a:ln>
        </p:spPr>
        <p:txBody>
          <a:bodyPr wrap="square">
            <a:spAutoFit/>
          </a:bodyPr>
          <a:lstStyle/>
          <a:p>
            <a:pPr algn="ctr"/>
            <a:r>
              <a:rPr lang="fr-FR" dirty="0">
                <a:latin typeface="Times New Roman" panose="02020603050405020304" pitchFamily="18" charset="0"/>
                <a:cs typeface="Times New Roman" panose="02020603050405020304" pitchFamily="18" charset="0"/>
              </a:rPr>
              <a:t>3-Une composante « </a:t>
            </a:r>
            <a:r>
              <a:rPr lang="fr-FR" dirty="0">
                <a:solidFill>
                  <a:srgbClr val="0070C0"/>
                </a:solidFill>
                <a:latin typeface="Times New Roman" panose="02020603050405020304" pitchFamily="18" charset="0"/>
                <a:cs typeface="Times New Roman" panose="02020603050405020304" pitchFamily="18" charset="0"/>
              </a:rPr>
              <a:t>réflexive</a:t>
            </a:r>
            <a:r>
              <a:rPr lang="fr-FR" dirty="0">
                <a:latin typeface="Times New Roman" panose="02020603050405020304" pitchFamily="18" charset="0"/>
                <a:cs typeface="Times New Roman" panose="02020603050405020304" pitchFamily="18" charset="0"/>
              </a:rPr>
              <a:t> » Le professeur d’aujourd’hui a l’obligation de saisir le sens social, culturel et historique de sa pratique, et non pas seulement les contenus qu’il enseigne </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8" name="ZoneTexte 7"/>
          <p:cNvSpPr txBox="1"/>
          <p:nvPr/>
        </p:nvSpPr>
        <p:spPr>
          <a:xfrm>
            <a:off x="4868214" y="750579"/>
            <a:ext cx="7259391" cy="3139321"/>
          </a:xfrm>
          <a:prstGeom prst="rect">
            <a:avLst/>
          </a:prstGeom>
          <a:noFill/>
          <a:ln>
            <a:solidFill>
              <a:srgbClr val="FF0000"/>
            </a:solidFill>
          </a:ln>
        </p:spPr>
        <p:txBody>
          <a:bodyPr wrap="square" rtlCol="0">
            <a:spAutoFit/>
          </a:bodyPr>
          <a:lstStyle/>
          <a:p>
            <a:pPr algn="just"/>
            <a:r>
              <a:rPr lang="fr-FR" dirty="0">
                <a:latin typeface="Times New Roman" panose="02020603050405020304" pitchFamily="18" charset="0"/>
                <a:cs typeface="Times New Roman" panose="02020603050405020304" pitchFamily="18" charset="0"/>
              </a:rPr>
              <a:t>2-Une composante « </a:t>
            </a:r>
            <a:r>
              <a:rPr lang="fr-FR" dirty="0">
                <a:solidFill>
                  <a:srgbClr val="0070C0"/>
                </a:solidFill>
                <a:latin typeface="Times New Roman" panose="02020603050405020304" pitchFamily="18" charset="0"/>
                <a:cs typeface="Times New Roman" panose="02020603050405020304" pitchFamily="18" charset="0"/>
              </a:rPr>
              <a:t>organisationnelle</a:t>
            </a:r>
            <a:r>
              <a:rPr lang="fr-FR" dirty="0">
                <a:latin typeface="Times New Roman" panose="02020603050405020304" pitchFamily="18" charset="0"/>
                <a:cs typeface="Times New Roman" panose="02020603050405020304" pitchFamily="18" charset="0"/>
              </a:rPr>
              <a:t> » </a:t>
            </a:r>
            <a:endParaRPr lang="ar-DZ" dirty="0" smtClean="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A </a:t>
            </a:r>
            <a:r>
              <a:rPr lang="fr-FR" dirty="0">
                <a:latin typeface="Times New Roman" panose="02020603050405020304" pitchFamily="18" charset="0"/>
                <a:cs typeface="Times New Roman" panose="02020603050405020304" pitchFamily="18" charset="0"/>
              </a:rPr>
              <a:t>l’opposé de l’individualisme foncier de l’enseignant traditionnel, aujourd’hui, « le professeur exerce son métier en liaison avec d’autres (collaboration), dans le cadre d’équipes variées ». </a:t>
            </a:r>
            <a:r>
              <a:rPr lang="fr-FR" dirty="0">
                <a:latin typeface="Times New Roman" panose="02020603050405020304" pitchFamily="18" charset="0"/>
                <a:cs typeface="Times New Roman" panose="02020603050405020304" pitchFamily="18" charset="0"/>
              </a:rPr>
              <a:t>La différenciation de la pédagogie et la mise en place de pratiques de remédiation supposent un travail collectif, à la fois dans sa préparation (documentation) et sa mise en œuvre. En ce sens, la concertation devient pour l’enseignant une obligation déontologique : « Quelle que soit la discipline qu’il enseigne, il a une responsabilité dans l’acquisition de la maîtrise orale et écrite de la langue utilisée et dans le développement des capacités d’expression et de communication ».</a:t>
            </a:r>
          </a:p>
        </p:txBody>
      </p:sp>
      <p:sp>
        <p:nvSpPr>
          <p:cNvPr id="9" name="Rectangle 8"/>
          <p:cNvSpPr/>
          <p:nvPr/>
        </p:nvSpPr>
        <p:spPr>
          <a:xfrm>
            <a:off x="64395" y="4925429"/>
            <a:ext cx="2150771" cy="1754326"/>
          </a:xfrm>
          <a:prstGeom prst="rect">
            <a:avLst/>
          </a:prstGeom>
          <a:ln>
            <a:solidFill>
              <a:srgbClr val="FFC000"/>
            </a:solidFill>
          </a:ln>
        </p:spPr>
        <p:txBody>
          <a:bodyPr wrap="square">
            <a:spAutoFit/>
          </a:bodyPr>
          <a:lstStyle/>
          <a:p>
            <a:pPr algn="ctr"/>
            <a:r>
              <a:rPr lang="fr-FR" dirty="0" smtClean="0">
                <a:latin typeface="Times New Roman" panose="02020603050405020304" pitchFamily="18" charset="0"/>
                <a:cs typeface="Times New Roman" panose="02020603050405020304" pitchFamily="18" charset="0"/>
              </a:rPr>
              <a:t>*« Il doit être à même de mesurer les enjeux sociaux de l’éducation et de son action au sein du système ». </a:t>
            </a:r>
            <a:endParaRPr lang="fr-FR" dirty="0">
              <a:latin typeface="Times New Roman" panose="02020603050405020304" pitchFamily="18" charset="0"/>
              <a:cs typeface="Times New Roman" panose="02020603050405020304" pitchFamily="18" charset="0"/>
            </a:endParaRPr>
          </a:p>
        </p:txBody>
      </p:sp>
      <p:sp>
        <p:nvSpPr>
          <p:cNvPr id="10" name="Rectangle 9"/>
          <p:cNvSpPr/>
          <p:nvPr/>
        </p:nvSpPr>
        <p:spPr>
          <a:xfrm>
            <a:off x="3176793" y="4925429"/>
            <a:ext cx="2464156" cy="1754326"/>
          </a:xfrm>
          <a:prstGeom prst="rect">
            <a:avLst/>
          </a:prstGeom>
          <a:ln>
            <a:solidFill>
              <a:srgbClr val="FFC000"/>
            </a:solidFill>
          </a:ln>
        </p:spPr>
        <p:txBody>
          <a:bodyPr wrap="square">
            <a:spAutoFit/>
          </a:bodyPr>
          <a:lstStyle/>
          <a:p>
            <a:pPr algn="ctr"/>
            <a:r>
              <a:rPr lang="fr-FR" dirty="0" smtClean="0">
                <a:latin typeface="Times New Roman" panose="02020603050405020304" pitchFamily="18" charset="0"/>
                <a:cs typeface="Times New Roman" panose="02020603050405020304" pitchFamily="18" charset="0"/>
              </a:rPr>
              <a:t>* «Il doit situer l’état actuel de sa discipline, à travers son histoire, ses problèmes didactiques et les débats qui la traversent ». </a:t>
            </a:r>
            <a:endParaRPr lang="fr-FR" dirty="0">
              <a:latin typeface="Times New Roman" panose="02020603050405020304" pitchFamily="18" charset="0"/>
              <a:cs typeface="Times New Roman" panose="02020603050405020304" pitchFamily="18" charset="0"/>
            </a:endParaRPr>
          </a:p>
        </p:txBody>
      </p:sp>
      <p:sp>
        <p:nvSpPr>
          <p:cNvPr id="11" name="Rectangle 10"/>
          <p:cNvSpPr/>
          <p:nvPr/>
        </p:nvSpPr>
        <p:spPr>
          <a:xfrm>
            <a:off x="6684136" y="4925429"/>
            <a:ext cx="5443470" cy="1754326"/>
          </a:xfrm>
          <a:prstGeom prst="rect">
            <a:avLst/>
          </a:prstGeom>
          <a:ln>
            <a:solidFill>
              <a:srgbClr val="FFC000"/>
            </a:solidFill>
          </a:ln>
        </p:spPr>
        <p:txBody>
          <a:bodyPr wrap="square">
            <a:spAutoFit/>
          </a:bodyPr>
          <a:lstStyle/>
          <a:p>
            <a:pPr algn="ctr"/>
            <a:r>
              <a:rPr lang="fr-FR" dirty="0" smtClean="0">
                <a:latin typeface="Times New Roman" panose="02020603050405020304" pitchFamily="18" charset="0"/>
                <a:cs typeface="Times New Roman" panose="02020603050405020304" pitchFamily="18" charset="0"/>
              </a:rPr>
              <a:t>*« Il a réfléchi à la fonction sociale et professionnelle de sa discipline ». Autrement dit, il a le devoir de ne plus être simplement un spécialiste compétent dans son domaine, mais un citoyen responsable et lucide, capable d’actualiser ses connaissances et mener une réflexion permanente sur ses pratiques professionnelles ». </a:t>
            </a:r>
            <a:endParaRPr lang="fr-FR" dirty="0">
              <a:latin typeface="Times New Roman" panose="02020603050405020304" pitchFamily="18" charset="0"/>
              <a:cs typeface="Times New Roman" panose="02020603050405020304" pitchFamily="18" charset="0"/>
            </a:endParaRPr>
          </a:p>
        </p:txBody>
      </p:sp>
      <p:cxnSp>
        <p:nvCxnSpPr>
          <p:cNvPr id="13" name="Connecteur droit avec flèche 12"/>
          <p:cNvCxnSpPr/>
          <p:nvPr/>
        </p:nvCxnSpPr>
        <p:spPr>
          <a:xfrm flipH="1">
            <a:off x="3567448" y="463639"/>
            <a:ext cx="12879" cy="2869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6684136" y="463639"/>
            <a:ext cx="12879" cy="2869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623515" y="463639"/>
            <a:ext cx="12882" cy="36208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408871" y="4730830"/>
            <a:ext cx="1" cy="22930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2215166" y="4711802"/>
            <a:ext cx="2116433" cy="21362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469230" y="4745625"/>
            <a:ext cx="1214906" cy="17980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0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9950" y="0"/>
            <a:ext cx="5525872" cy="461665"/>
          </a:xfrm>
          <a:prstGeom prst="rect">
            <a:avLst/>
          </a:prstGeom>
        </p:spPr>
        <p:txBody>
          <a:bodyPr wrap="none">
            <a:spAutoFit/>
          </a:bodyPr>
          <a:lstStyle/>
          <a:p>
            <a:r>
              <a:rPr lang="fr-FR" sz="2400" dirty="0" smtClean="0">
                <a:solidFill>
                  <a:srgbClr val="FF0000"/>
                </a:solidFill>
                <a:latin typeface="Times New Roman" panose="02020603050405020304" pitchFamily="18" charset="0"/>
                <a:cs typeface="Times New Roman" panose="02020603050405020304" pitchFamily="18" charset="0"/>
              </a:rPr>
              <a:t>La pédagogie comme critère déontologique</a:t>
            </a:r>
            <a:endParaRPr lang="fr-FR"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92847" y="602190"/>
            <a:ext cx="11900079" cy="923330"/>
          </a:xfrm>
          <a:prstGeom prst="rect">
            <a:avLst/>
          </a:prstGeom>
        </p:spPr>
        <p:txBody>
          <a:bodyPr wrap="square">
            <a:spAutoFit/>
          </a:bodyPr>
          <a:lstStyle/>
          <a:p>
            <a:pPr algn="ctr"/>
            <a:r>
              <a:rPr lang="fr-FR" dirty="0" smtClean="0">
                <a:latin typeface="Times New Roman" panose="02020603050405020304" pitchFamily="18" charset="0"/>
                <a:cs typeface="Times New Roman" panose="02020603050405020304" pitchFamily="18" charset="0"/>
              </a:rPr>
              <a:t>On peut, à partir de là, visualiser quelque chose comme une typologie des enseignants à partir de quelques « </a:t>
            </a:r>
            <a:r>
              <a:rPr lang="fr-FR" dirty="0" err="1" smtClean="0">
                <a:latin typeface="Times New Roman" panose="02020603050405020304" pitchFamily="18" charset="0"/>
                <a:cs typeface="Times New Roman" panose="02020603050405020304" pitchFamily="18" charset="0"/>
              </a:rPr>
              <a:t>idealtypes</a:t>
            </a:r>
            <a:r>
              <a:rPr lang="fr-FR" dirty="0" smtClean="0">
                <a:latin typeface="Times New Roman" panose="02020603050405020304" pitchFamily="18" charset="0"/>
                <a:cs typeface="Times New Roman" panose="02020603050405020304" pitchFamily="18" charset="0"/>
              </a:rPr>
              <a:t> » qui prendraient pour critère de différenciation l’orientation éthique attribuée au métier. Il serait possible de distinguer quatre « profils déontologiques » principaux :</a:t>
            </a:r>
            <a:endParaRPr lang="fr-FR" dirty="0">
              <a:latin typeface="Times New Roman" panose="02020603050405020304" pitchFamily="18" charset="0"/>
              <a:cs typeface="Times New Roman" panose="02020603050405020304" pitchFamily="18" charset="0"/>
            </a:endParaRPr>
          </a:p>
        </p:txBody>
      </p:sp>
      <p:sp>
        <p:nvSpPr>
          <p:cNvPr id="9" name="Rectangle 8"/>
          <p:cNvSpPr/>
          <p:nvPr/>
        </p:nvSpPr>
        <p:spPr>
          <a:xfrm>
            <a:off x="92847" y="1843499"/>
            <a:ext cx="3371569" cy="3416320"/>
          </a:xfrm>
          <a:prstGeom prst="rect">
            <a:avLst/>
          </a:prstGeom>
          <a:ln>
            <a:solidFill>
              <a:schemeClr val="accent6">
                <a:lumMod val="75000"/>
              </a:schemeClr>
            </a:solidFill>
          </a:ln>
        </p:spPr>
        <p:txBody>
          <a:bodyPr wrap="square">
            <a:spAutoFit/>
          </a:bodyPr>
          <a:lstStyle/>
          <a:p>
            <a:pPr algn="ctr"/>
            <a:r>
              <a:rPr lang="fr-FR" b="1" dirty="0">
                <a:solidFill>
                  <a:srgbClr val="00B050"/>
                </a:solidFill>
                <a:latin typeface="Times New Roman" panose="02020603050405020304" pitchFamily="18" charset="0"/>
                <a:cs typeface="Times New Roman" panose="02020603050405020304" pitchFamily="18" charset="0"/>
              </a:rPr>
              <a:t>Les éducateurs « modernistes » </a:t>
            </a:r>
            <a:r>
              <a:rPr lang="fr-FR" dirty="0">
                <a:latin typeface="Times New Roman" panose="02020603050405020304" pitchFamily="18" charset="0"/>
                <a:cs typeface="Times New Roman" panose="02020603050405020304" pitchFamily="18" charset="0"/>
              </a:rPr>
              <a:t>Dans une société reconnue comme « technicienne ». Dans cette optique, « l’enseignant est un expert en méthode et une source d’information » ; l’éthique qui le définit est une éthique de la compétence, au sens technique de ce terme : l’enseignant est un professionnel de l’apprentissage, un technicien soumis, comme le médecin. </a:t>
            </a:r>
          </a:p>
        </p:txBody>
      </p:sp>
      <p:sp>
        <p:nvSpPr>
          <p:cNvPr id="10" name="Rectangle 9"/>
          <p:cNvSpPr/>
          <p:nvPr/>
        </p:nvSpPr>
        <p:spPr>
          <a:xfrm>
            <a:off x="3683356" y="1843499"/>
            <a:ext cx="3284113" cy="3693319"/>
          </a:xfrm>
          <a:prstGeom prst="rect">
            <a:avLst/>
          </a:prstGeom>
          <a:ln>
            <a:solidFill>
              <a:srgbClr val="0070C0"/>
            </a:solidFill>
          </a:ln>
        </p:spPr>
        <p:txBody>
          <a:bodyPr wrap="square">
            <a:spAutoFit/>
          </a:bodyPr>
          <a:lstStyle/>
          <a:p>
            <a:pPr algn="ctr"/>
            <a:r>
              <a:rPr lang="fr-FR" b="1" dirty="0">
                <a:solidFill>
                  <a:schemeClr val="accent5">
                    <a:lumMod val="75000"/>
                  </a:schemeClr>
                </a:solidFill>
                <a:latin typeface="Times New Roman" panose="02020603050405020304" pitchFamily="18" charset="0"/>
                <a:cs typeface="Times New Roman" panose="02020603050405020304" pitchFamily="18" charset="0"/>
              </a:rPr>
              <a:t>Les éducateurs « libertaires »</a:t>
            </a:r>
            <a:r>
              <a:rPr lang="fr-FR" dirty="0">
                <a:latin typeface="Times New Roman" panose="02020603050405020304" pitchFamily="18" charset="0"/>
                <a:cs typeface="Times New Roman" panose="02020603050405020304" pitchFamily="18" charset="0"/>
              </a:rPr>
              <a:t> Se caractérisent par un rejet global de la « société de consommation » ; ils donnent la supériorité « à l’accomplissement des aspirations et à la révolte ». Leur éthique est une éthique du respect, de la libération et de la non-directivité. L’obligation essentielle pour l’enseignant est de ne rien faire qui oblige ou limite la libre expression de chacun. </a:t>
            </a:r>
          </a:p>
        </p:txBody>
      </p:sp>
      <p:sp>
        <p:nvSpPr>
          <p:cNvPr id="11" name="Rectangle 10"/>
          <p:cNvSpPr/>
          <p:nvPr/>
        </p:nvSpPr>
        <p:spPr>
          <a:xfrm>
            <a:off x="7279257" y="4826675"/>
            <a:ext cx="4713669" cy="2031325"/>
          </a:xfrm>
          <a:prstGeom prst="rect">
            <a:avLst/>
          </a:prstGeom>
          <a:ln>
            <a:solidFill>
              <a:srgbClr val="FFC000"/>
            </a:solidFill>
          </a:ln>
        </p:spPr>
        <p:txBody>
          <a:bodyPr wrap="square">
            <a:spAutoFit/>
          </a:bodyPr>
          <a:lstStyle/>
          <a:p>
            <a:pPr algn="ctr"/>
            <a:r>
              <a:rPr lang="fr-FR" b="1" dirty="0">
                <a:solidFill>
                  <a:schemeClr val="accent4">
                    <a:lumMod val="75000"/>
                  </a:schemeClr>
                </a:solidFill>
                <a:latin typeface="Times New Roman" panose="02020603050405020304" pitchFamily="18" charset="0"/>
                <a:cs typeface="Times New Roman" panose="02020603050405020304" pitchFamily="18" charset="0"/>
              </a:rPr>
              <a:t>Les éducateurs « classiques » ou « élitistes » </a:t>
            </a:r>
            <a:r>
              <a:rPr lang="fr-FR" dirty="0">
                <a:latin typeface="Times New Roman" panose="02020603050405020304" pitchFamily="18" charset="0"/>
                <a:cs typeface="Times New Roman" panose="02020603050405020304" pitchFamily="18" charset="0"/>
              </a:rPr>
              <a:t>Ont le culte de l’excellence et regrettent « le nivellement de la société actuelle ». Une éthique de la culture. La seule obligation de l’enseignant est de se cultiver lui- même suffisamment pour pouvoir être un modèle et exercer sur ses élèves une attraction en quelque sorte naturelle.</a:t>
            </a:r>
          </a:p>
        </p:txBody>
      </p:sp>
      <p:sp>
        <p:nvSpPr>
          <p:cNvPr id="12" name="Rectangle 11"/>
          <p:cNvSpPr/>
          <p:nvPr/>
        </p:nvSpPr>
        <p:spPr>
          <a:xfrm>
            <a:off x="7756898" y="1843499"/>
            <a:ext cx="4300423" cy="2585323"/>
          </a:xfrm>
          <a:prstGeom prst="rect">
            <a:avLst/>
          </a:prstGeom>
          <a:ln>
            <a:solidFill>
              <a:srgbClr val="C00000"/>
            </a:solidFill>
          </a:ln>
        </p:spPr>
        <p:txBody>
          <a:bodyPr wrap="square">
            <a:spAutoFit/>
          </a:bodyPr>
          <a:lstStyle/>
          <a:p>
            <a:r>
              <a:rPr lang="fr-FR" b="1" dirty="0" smtClean="0">
                <a:solidFill>
                  <a:srgbClr val="C00000"/>
                </a:solidFill>
                <a:latin typeface="Times New Roman" panose="02020603050405020304" pitchFamily="18" charset="0"/>
                <a:cs typeface="Times New Roman" panose="02020603050405020304" pitchFamily="18" charset="0"/>
              </a:rPr>
              <a:t>Les éducateurs « </a:t>
            </a:r>
            <a:r>
              <a:rPr lang="fr-FR" b="1" dirty="0" err="1" smtClean="0">
                <a:solidFill>
                  <a:srgbClr val="C00000"/>
                </a:solidFill>
                <a:latin typeface="Times New Roman" panose="02020603050405020304" pitchFamily="18" charset="0"/>
                <a:cs typeface="Times New Roman" panose="02020603050405020304" pitchFamily="18" charset="0"/>
              </a:rPr>
              <a:t>démocratisants</a:t>
            </a:r>
            <a:r>
              <a:rPr lang="fr-FR" b="1" dirty="0" smtClean="0">
                <a:solidFill>
                  <a:srgbClr val="C00000"/>
                </a:solidFill>
                <a:latin typeface="Times New Roman" panose="02020603050405020304" pitchFamily="18" charset="0"/>
                <a:cs typeface="Times New Roman" panose="02020603050405020304" pitchFamily="18" charset="0"/>
              </a:rPr>
              <a:t> » </a:t>
            </a:r>
            <a:r>
              <a:rPr lang="fr-FR" dirty="0" smtClean="0">
                <a:latin typeface="Times New Roman" panose="02020603050405020304" pitchFamily="18" charset="0"/>
                <a:cs typeface="Times New Roman" panose="02020603050405020304" pitchFamily="18" charset="0"/>
              </a:rPr>
              <a:t>Développent « une critique radicale de la société menée par l’argent et la concurrence » ; ils souhaitent susciter « l’adaptation des savoirs par le plus grand nombre » et réduire ainsi au maximum les inégalités culturelles et sociales. L’exigence primordiale est de conduire le maximum d’élèves au maximum de réussite possible. </a:t>
            </a:r>
            <a:endParaRPr lang="fr-FR" dirty="0">
              <a:latin typeface="Times New Roman" panose="02020603050405020304" pitchFamily="18" charset="0"/>
              <a:cs typeface="Times New Roman" panose="02020603050405020304" pitchFamily="18" charset="0"/>
            </a:endParaRPr>
          </a:p>
        </p:txBody>
      </p:sp>
      <p:sp>
        <p:nvSpPr>
          <p:cNvPr id="15" name="Accolade ouvrante 14"/>
          <p:cNvSpPr/>
          <p:nvPr/>
        </p:nvSpPr>
        <p:spPr>
          <a:xfrm rot="5400000">
            <a:off x="6311047" y="-1982946"/>
            <a:ext cx="440224" cy="72090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
        <p:nvSpPr>
          <p:cNvPr id="16" name="Accolade ouvrante 15"/>
          <p:cNvSpPr/>
          <p:nvPr/>
        </p:nvSpPr>
        <p:spPr>
          <a:xfrm rot="5400000">
            <a:off x="6309476" y="720047"/>
            <a:ext cx="440224" cy="180304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17"/>
          <p:cNvCxnSpPr>
            <a:stCxn id="16" idx="0"/>
          </p:cNvCxnSpPr>
          <p:nvPr/>
        </p:nvCxnSpPr>
        <p:spPr>
          <a:xfrm>
            <a:off x="7431110" y="1841681"/>
            <a:ext cx="0" cy="29849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10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846" y="610500"/>
            <a:ext cx="9161822" cy="1384995"/>
          </a:xfrm>
          <a:prstGeom prst="rect">
            <a:avLst/>
          </a:prstGeom>
        </p:spPr>
        <p:txBody>
          <a:bodyPr wrap="square">
            <a:spAutoFit/>
          </a:bodyPr>
          <a:lstStyle/>
          <a:p>
            <a:pPr algn="ctr"/>
            <a:r>
              <a:rPr lang="fr-FR" sz="2800" dirty="0" smtClean="0">
                <a:latin typeface="Times New Roman" panose="02020603050405020304" pitchFamily="18" charset="0"/>
                <a:cs typeface="Times New Roman" panose="02020603050405020304" pitchFamily="18" charset="0"/>
              </a:rPr>
              <a:t>Il apparaît clairement que l’action éducative des établissements comme des enseignants peut être évaluée selon deux critères principaux :</a:t>
            </a:r>
            <a:endParaRPr lang="fr-FR"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5121122" y="0"/>
            <a:ext cx="2031325" cy="584775"/>
          </a:xfrm>
          <a:prstGeom prst="rect">
            <a:avLst/>
          </a:prstGeom>
        </p:spPr>
        <p:txBody>
          <a:bodyPr wrap="none">
            <a:spAutoFit/>
          </a:bodyPr>
          <a:lstStyle/>
          <a:p>
            <a:r>
              <a:rPr lang="fr-FR" sz="3200" dirty="0" smtClean="0">
                <a:solidFill>
                  <a:srgbClr val="FF0000"/>
                </a:solidFill>
                <a:latin typeface="Times New Roman" panose="02020603050405020304" pitchFamily="18" charset="0"/>
                <a:cs typeface="Times New Roman" panose="02020603050405020304" pitchFamily="18" charset="0"/>
              </a:rPr>
              <a:t>Noter bien </a:t>
            </a:r>
            <a:endParaRPr lang="fr-FR"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5862" y="2477247"/>
            <a:ext cx="6688425" cy="830997"/>
          </a:xfrm>
          <a:prstGeom prst="rect">
            <a:avLst/>
          </a:prstGeom>
        </p:spPr>
        <p:txBody>
          <a:bodyPr wrap="square">
            <a:spAutoFit/>
          </a:bodyPr>
          <a:lstStyle/>
          <a:p>
            <a:pPr algn="ctr"/>
            <a:r>
              <a:rPr lang="fr-FR" sz="2400" dirty="0" smtClean="0">
                <a:latin typeface="Times New Roman" panose="02020603050405020304" pitchFamily="18" charset="0"/>
                <a:cs typeface="Times New Roman" panose="02020603050405020304" pitchFamily="18" charset="0"/>
              </a:rPr>
              <a:t>1*Le taux d’efficacité (résultats terminaux des élèves globalement supérieurs aux résultats initiaux) </a:t>
            </a:r>
            <a:endParaRPr lang="fr-FR"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585658" y="2477247"/>
            <a:ext cx="4111928" cy="830997"/>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2*le taux d’équité (réduction des écarts entre les élèves).</a:t>
            </a:r>
            <a:endParaRPr lang="fr-FR" sz="24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8826976" y="119699"/>
            <a:ext cx="3222865" cy="196594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47" y="3308244"/>
            <a:ext cx="6839921" cy="3453164"/>
          </a:xfrm>
          <a:prstGeom prst="rect">
            <a:avLst/>
          </a:prstGeom>
        </p:spPr>
      </p:pic>
      <p:pic>
        <p:nvPicPr>
          <p:cNvPr id="10" name="Image 9"/>
          <p:cNvPicPr>
            <a:picLocks noChangeAspect="1"/>
          </p:cNvPicPr>
          <p:nvPr/>
        </p:nvPicPr>
        <p:blipFill>
          <a:blip r:embed="rId4"/>
          <a:stretch>
            <a:fillRect/>
          </a:stretch>
        </p:blipFill>
        <p:spPr>
          <a:xfrm>
            <a:off x="7378627" y="3476732"/>
            <a:ext cx="4671214" cy="3091493"/>
          </a:xfrm>
          <a:prstGeom prst="rect">
            <a:avLst/>
          </a:prstGeom>
        </p:spPr>
      </p:pic>
    </p:spTree>
    <p:extLst>
      <p:ext uri="{BB962C8B-B14F-4D97-AF65-F5344CB8AC3E}">
        <p14:creationId xmlns:p14="http://schemas.microsoft.com/office/powerpoint/2010/main" val="74581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016" y="127648"/>
            <a:ext cx="3231975" cy="461665"/>
          </a:xfrm>
          <a:prstGeom prst="rect">
            <a:avLst/>
          </a:prstGeom>
        </p:spPr>
        <p:txBody>
          <a:bodyPr wrap="none">
            <a:spAutoFit/>
          </a:bodyPr>
          <a:lstStyle/>
          <a:p>
            <a:r>
              <a:rPr lang="fr-FR" sz="2400" dirty="0" smtClean="0">
                <a:solidFill>
                  <a:srgbClr val="FF0000"/>
                </a:solidFill>
                <a:latin typeface="Times New Roman" panose="02020603050405020304" pitchFamily="18" charset="0"/>
                <a:cs typeface="Times New Roman" panose="02020603050405020304" pitchFamily="18" charset="0"/>
              </a:rPr>
              <a:t>Concept de la corruption</a:t>
            </a:r>
            <a:endParaRPr lang="fr-FR"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5403" y="589313"/>
            <a:ext cx="11887200" cy="1569660"/>
          </a:xfrm>
          <a:prstGeom prst="rect">
            <a:avLst/>
          </a:prstGeom>
        </p:spPr>
        <p:txBody>
          <a:bodyPr wrap="square">
            <a:spAutoFit/>
          </a:bodyPr>
          <a:lstStyle/>
          <a:p>
            <a:pPr algn="ctr"/>
            <a:r>
              <a:rPr lang="fr-FR" sz="2400" dirty="0" smtClean="0">
                <a:latin typeface="Times New Roman" panose="02020603050405020304" pitchFamily="18" charset="0"/>
                <a:cs typeface="Times New Roman" panose="02020603050405020304" pitchFamily="18" charset="0"/>
              </a:rPr>
              <a:t>La corruption est généralement définie comme la mauvaise utilisation des fonctions publiques à des fins privées. Déjà connue dans les sociétés anciennes, la corruption est "endémique dans tous les gouvernements". En conséquence, la littérature sur la corruption est si riche et diversifiée que, de façon réaliste, sa revue ne peut guère être négligée.</a:t>
            </a:r>
            <a:endParaRPr lang="fr-FR"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75403" y="2223322"/>
            <a:ext cx="11887200" cy="2308324"/>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Les premières études sur la corruption étaient philosophiques, anecdotiques ou exploratoires plutôt qu'empiriques. Aucune période n'a probablement vu autant de publications sur la corruption que la dernière décennie du XXe siècle. En particulier, en raison peut-être de la fin de la guerre froide, des processus de mondialisation et de démocratisation, les années 90 ont connu une expansion sans précédent des efforts de mesure, de surveillance et de contrôle de la corruption</a:t>
            </a:r>
          </a:p>
        </p:txBody>
      </p:sp>
      <p:sp>
        <p:nvSpPr>
          <p:cNvPr id="7" name="Rectangle 6"/>
          <p:cNvSpPr/>
          <p:nvPr/>
        </p:nvSpPr>
        <p:spPr>
          <a:xfrm>
            <a:off x="175403" y="4525720"/>
            <a:ext cx="11887200" cy="2308324"/>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Au fil du temps, la littérature sur la corruption s'est diversifiée dans un large éventail de disciplines allant de la théologie à la théorie administrative, l'histoire, l'économie, la sociologie, la science politique, le droit et l'anthropologie. Concrètement, les questions conceptuelles ont été ignorées et chacune des disciplines intéressées a essayé de développer son propre «gazon». Les économistes et politologues ont néanmoins été particulièrement capables de développer les approches les plus innovantes et réalistes</a:t>
            </a:r>
          </a:p>
        </p:txBody>
      </p:sp>
    </p:spTree>
    <p:extLst>
      <p:ext uri="{BB962C8B-B14F-4D97-AF65-F5344CB8AC3E}">
        <p14:creationId xmlns:p14="http://schemas.microsoft.com/office/powerpoint/2010/main" val="107448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16" y="169245"/>
            <a:ext cx="11835684" cy="1323439"/>
          </a:xfrm>
          <a:prstGeom prst="rect">
            <a:avLst/>
          </a:prstGeom>
        </p:spPr>
        <p:txBody>
          <a:bodyPr wrap="square">
            <a:spAutoFit/>
          </a:bodyPr>
          <a:lstStyle/>
          <a:p>
            <a:pPr algn="ctr"/>
            <a:r>
              <a:rPr lang="fr-FR" sz="2000" dirty="0" smtClean="0">
                <a:latin typeface="Times New Roman" panose="02020603050405020304" pitchFamily="18" charset="0"/>
                <a:cs typeface="Times New Roman" panose="02020603050405020304" pitchFamily="18" charset="0"/>
              </a:rPr>
              <a:t>La corruption a été l'une des principales préoccupations de la théorie administrative. Il a été et est toujours considéré comme une menace fondamentale pour l'efficience et l'efficacité des organisations. </a:t>
            </a:r>
          </a:p>
          <a:p>
            <a:pPr algn="ctr"/>
            <a:r>
              <a:rPr lang="fr-FR" sz="2000" dirty="0" smtClean="0">
                <a:solidFill>
                  <a:srgbClr val="FF0000"/>
                </a:solidFill>
                <a:latin typeface="Times New Roman" panose="02020603050405020304" pitchFamily="18" charset="0"/>
                <a:cs typeface="Times New Roman" panose="02020603050405020304" pitchFamily="18" charset="0"/>
              </a:rPr>
              <a:t>La plupart des experts en développement considèrent la corruption comme un problème de politique de développement :</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3185" y="1885509"/>
            <a:ext cx="3103808" cy="2246769"/>
          </a:xfrm>
          <a:prstGeom prst="rect">
            <a:avLst/>
          </a:prstGeom>
          <a:ln>
            <a:solidFill>
              <a:srgbClr val="FF0000"/>
            </a:solidFill>
          </a:ln>
        </p:spPr>
        <p:txBody>
          <a:bodyPr wrap="square">
            <a:spAutoFit/>
          </a:bodyPr>
          <a:lstStyle/>
          <a:p>
            <a:pPr algn="ctr"/>
            <a:r>
              <a:rPr lang="fr-FR" sz="2000" dirty="0" smtClean="0">
                <a:latin typeface="Times New Roman" panose="02020603050405020304" pitchFamily="18" charset="0"/>
                <a:cs typeface="Times New Roman" panose="02020603050405020304" pitchFamily="18" charset="0"/>
              </a:rPr>
              <a:t>*Pour les sociologues, la corruption est simplement un comportement social. Non seulement elle est affectée par les normes sociales, mais elle les affecte également. </a:t>
            </a:r>
            <a:endParaRPr lang="fr-FR"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3670475" y="1885509"/>
            <a:ext cx="3653304" cy="2246769"/>
          </a:xfrm>
          <a:prstGeom prst="rect">
            <a:avLst/>
          </a:prstGeom>
          <a:ln>
            <a:solidFill>
              <a:srgbClr val="FF0000"/>
            </a:solidFill>
          </a:ln>
        </p:spPr>
        <p:txBody>
          <a:bodyPr wrap="square">
            <a:spAutoFit/>
          </a:bodyPr>
          <a:lstStyle/>
          <a:p>
            <a:pPr algn="ctr"/>
            <a:r>
              <a:rPr lang="fr-FR" sz="2000" dirty="0">
                <a:latin typeface="Times New Roman" panose="02020603050405020304" pitchFamily="18" charset="0"/>
                <a:cs typeface="Times New Roman" panose="02020603050405020304" pitchFamily="18" charset="0"/>
              </a:rPr>
              <a:t>*Les politologues sont plus susceptibles de souligner l'influence de la corruption sur le système politique, la politique et les politiques et / ou l'effet inverse de ces variables sur la corruption</a:t>
            </a:r>
          </a:p>
        </p:txBody>
      </p:sp>
      <p:sp>
        <p:nvSpPr>
          <p:cNvPr id="7" name="Rectangle 6"/>
          <p:cNvSpPr/>
          <p:nvPr/>
        </p:nvSpPr>
        <p:spPr>
          <a:xfrm>
            <a:off x="7714444" y="1885509"/>
            <a:ext cx="4323008" cy="2246769"/>
          </a:xfrm>
          <a:prstGeom prst="rect">
            <a:avLst/>
          </a:prstGeom>
          <a:ln>
            <a:solidFill>
              <a:srgbClr val="FF0000"/>
            </a:solidFill>
          </a:ln>
        </p:spPr>
        <p:txBody>
          <a:bodyPr wrap="square">
            <a:spAutoFit/>
          </a:bodyPr>
          <a:lstStyle/>
          <a:p>
            <a:pPr algn="ctr"/>
            <a:r>
              <a:rPr lang="fr-FR" sz="2000" dirty="0">
                <a:latin typeface="Times New Roman" panose="02020603050405020304" pitchFamily="18" charset="0"/>
                <a:cs typeface="Times New Roman" panose="02020603050405020304" pitchFamily="18" charset="0"/>
              </a:rPr>
              <a:t>*Les économistes, les économistes politiques et en particulier les théoriciens des choix publics s'intéressent davantage à l'association de la corruption et du marché, de la croissance ou du développement économique et du développement. </a:t>
            </a:r>
          </a:p>
        </p:txBody>
      </p:sp>
      <p:cxnSp>
        <p:nvCxnSpPr>
          <p:cNvPr id="9" name="Connecteur droit avec flèche 8"/>
          <p:cNvCxnSpPr>
            <a:stCxn id="4" idx="2"/>
            <a:endCxn id="5" idx="0"/>
          </p:cNvCxnSpPr>
          <p:nvPr/>
        </p:nvCxnSpPr>
        <p:spPr>
          <a:xfrm flipH="1">
            <a:off x="1745089" y="1492684"/>
            <a:ext cx="4529069" cy="392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4" idx="2"/>
            <a:endCxn id="6" idx="0"/>
          </p:cNvCxnSpPr>
          <p:nvPr/>
        </p:nvCxnSpPr>
        <p:spPr>
          <a:xfrm flipH="1">
            <a:off x="5497127" y="1492684"/>
            <a:ext cx="777031" cy="392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4" idx="2"/>
            <a:endCxn id="7" idx="0"/>
          </p:cNvCxnSpPr>
          <p:nvPr/>
        </p:nvCxnSpPr>
        <p:spPr>
          <a:xfrm>
            <a:off x="6274158" y="1492684"/>
            <a:ext cx="3601790" cy="392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a:stretch>
            <a:fillRect/>
          </a:stretch>
        </p:blipFill>
        <p:spPr>
          <a:xfrm>
            <a:off x="3742827" y="4391696"/>
            <a:ext cx="3580952" cy="2252588"/>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55" y="4391696"/>
            <a:ext cx="4069724" cy="2252588"/>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59" y="4525103"/>
            <a:ext cx="3043066" cy="2119181"/>
          </a:xfrm>
          <a:prstGeom prst="rect">
            <a:avLst/>
          </a:prstGeom>
        </p:spPr>
      </p:pic>
    </p:spTree>
    <p:extLst>
      <p:ext uri="{BB962C8B-B14F-4D97-AF65-F5344CB8AC3E}">
        <p14:creationId xmlns:p14="http://schemas.microsoft.com/office/powerpoint/2010/main" val="279523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156" y="444387"/>
            <a:ext cx="6465194" cy="1938992"/>
          </a:xfrm>
          <a:prstGeom prst="rect">
            <a:avLst/>
          </a:prstGeom>
        </p:spPr>
        <p:txBody>
          <a:bodyPr wrap="square">
            <a:spAutoFit/>
          </a:bodyPr>
          <a:lstStyle/>
          <a:p>
            <a:pPr algn="ctr"/>
            <a:r>
              <a:rPr lang="fr-FR" sz="2400" dirty="0" smtClean="0">
                <a:latin typeface="Times New Roman" panose="02020603050405020304" pitchFamily="18" charset="0"/>
                <a:cs typeface="Times New Roman" panose="02020603050405020304" pitchFamily="18" charset="0"/>
              </a:rPr>
              <a:t>En général, ils soutiennent que la corruption affecte considérablement la concurrence sur le marché, les décisions publiques, les investissements et la croissance. Ces variables affectent à leur tour la corruption. </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93183" y="2944744"/>
            <a:ext cx="11771290" cy="1200329"/>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D</a:t>
            </a:r>
            <a:r>
              <a:rPr lang="fr-FR" sz="2400" dirty="0" smtClean="0">
                <a:latin typeface="Times New Roman" panose="02020603050405020304" pitchFamily="18" charset="0"/>
                <a:cs typeface="Times New Roman" panose="02020603050405020304" pitchFamily="18" charset="0"/>
              </a:rPr>
              <a:t>es </a:t>
            </a:r>
            <a:r>
              <a:rPr lang="fr-FR" sz="2400" dirty="0">
                <a:latin typeface="Times New Roman" panose="02020603050405020304" pitchFamily="18" charset="0"/>
                <a:cs typeface="Times New Roman" panose="02020603050405020304" pitchFamily="18" charset="0"/>
              </a:rPr>
              <a:t>études théoriques et empiriques menées dans certaines parties du monde et pas exclusivement en Afrique ont révélé qu'il existe une relation négative entre la </a:t>
            </a:r>
            <a:r>
              <a:rPr lang="fr-FR" sz="2400" b="1" dirty="0">
                <a:solidFill>
                  <a:srgbClr val="FF0000"/>
                </a:solidFill>
                <a:latin typeface="Times New Roman" panose="02020603050405020304" pitchFamily="18" charset="0"/>
                <a:cs typeface="Times New Roman" panose="02020603050405020304" pitchFamily="18" charset="0"/>
              </a:rPr>
              <a:t>corruption</a:t>
            </a:r>
            <a:r>
              <a:rPr lang="fr-FR" sz="2400" dirty="0">
                <a:latin typeface="Times New Roman" panose="02020603050405020304" pitchFamily="18" charset="0"/>
                <a:cs typeface="Times New Roman" panose="02020603050405020304" pitchFamily="18" charset="0"/>
              </a:rPr>
              <a:t> et le </a:t>
            </a:r>
            <a:r>
              <a:rPr lang="fr-FR" sz="2400" b="1" dirty="0">
                <a:solidFill>
                  <a:srgbClr val="FF0000"/>
                </a:solidFill>
                <a:latin typeface="Times New Roman" panose="02020603050405020304" pitchFamily="18" charset="0"/>
                <a:cs typeface="Times New Roman" panose="02020603050405020304" pitchFamily="18" charset="0"/>
              </a:rPr>
              <a:t>développement humain</a:t>
            </a:r>
            <a:r>
              <a:rPr lang="fr-FR" sz="2400" dirty="0">
                <a:latin typeface="Times New Roman" panose="02020603050405020304" pitchFamily="18" charset="0"/>
                <a:cs typeface="Times New Roman" panose="02020603050405020304" pitchFamily="18" charset="0"/>
              </a:rPr>
              <a:t>.</a:t>
            </a:r>
          </a:p>
        </p:txBody>
      </p:sp>
      <p:pic>
        <p:nvPicPr>
          <p:cNvPr id="6" name="Image 5"/>
          <p:cNvPicPr>
            <a:picLocks noChangeAspect="1"/>
          </p:cNvPicPr>
          <p:nvPr/>
        </p:nvPicPr>
        <p:blipFill>
          <a:blip r:embed="rId2"/>
          <a:stretch>
            <a:fillRect/>
          </a:stretch>
        </p:blipFill>
        <p:spPr>
          <a:xfrm>
            <a:off x="7559899" y="175788"/>
            <a:ext cx="4404574" cy="2476190"/>
          </a:xfrm>
          <a:prstGeom prst="rect">
            <a:avLst/>
          </a:prstGeom>
        </p:spPr>
      </p:pic>
      <p:pic>
        <p:nvPicPr>
          <p:cNvPr id="7" name="Image 6"/>
          <p:cNvPicPr>
            <a:picLocks noChangeAspect="1"/>
          </p:cNvPicPr>
          <p:nvPr/>
        </p:nvPicPr>
        <p:blipFill>
          <a:blip r:embed="rId3"/>
          <a:stretch>
            <a:fillRect/>
          </a:stretch>
        </p:blipFill>
        <p:spPr>
          <a:xfrm>
            <a:off x="193183" y="4145073"/>
            <a:ext cx="3845602" cy="253906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907" y="4145073"/>
            <a:ext cx="3825025" cy="2539062"/>
          </a:xfrm>
          <a:prstGeom prst="rect">
            <a:avLst/>
          </a:prstGeom>
        </p:spPr>
      </p:pic>
      <p:pic>
        <p:nvPicPr>
          <p:cNvPr id="2050" name="Picture 2" descr="Les pays en développement au risque de l'unilatéralisme occidental | All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054" y="4145073"/>
            <a:ext cx="3652419" cy="253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218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1609</Words>
  <Application>Microsoft Office PowerPoint</Application>
  <PresentationFormat>Grand écran</PresentationFormat>
  <Paragraphs>50</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13</cp:revision>
  <dcterms:created xsi:type="dcterms:W3CDTF">2025-02-07T20:36:50Z</dcterms:created>
  <dcterms:modified xsi:type="dcterms:W3CDTF">2025-02-07T21:52:38Z</dcterms:modified>
</cp:coreProperties>
</file>