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5A137E-1561-3EE4-CE70-6BEA9120E9D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71C725E-4929-5470-985E-1C749DD448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A929C8A-AB93-DBFF-3379-0CE76A2D0E8F}"/>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AEA71D54-402D-3EAB-28E9-B636B18E971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65650FF-3FE9-ABAE-283E-64B68F6CBDFD}"/>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3955073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ED24E6-EB04-CBD3-356A-088D34443E9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57B5B-2B5D-360D-C774-98B9933D8A4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1D7A931-BE43-8C56-910F-2BB039FE1BE5}"/>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75C243A1-D9D9-B6C9-BEF2-EDD64AB91B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34B5D9-21E8-21D4-1AA7-B7DFE3204D39}"/>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3988877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3CE157E-BD23-AF66-BA7E-E52BEDA9152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7AD13DA-660D-19A4-4505-E44A44DFB55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A80436B-91D1-467D-829C-BEA619F46AFE}"/>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8B7DA232-0ED7-B299-5B17-34EE48AD28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4C426EE-A4AF-79C5-CF51-C885B1DE4313}"/>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193334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4E2E1D-EF92-B086-8CF5-114E24DD961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453B80D-BD3D-84B0-3656-CF390886FDA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317D873-0A89-D8C8-592A-BFEE5D89C445}"/>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A4F67E1C-777E-C1CC-5BB7-F3E9E1353D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1798FE7-79CF-A8E1-45EE-1BFB17486903}"/>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3048089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32FFB6-AF26-3EE2-C2C9-64676EC66DC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846F292-8396-931C-3A36-3CDD0F9335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45D3678-D1A9-B276-EEB7-5A78C62E5FBE}"/>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44A20D51-F566-FE20-7653-EE5575A105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B4E8B0-C424-1CC3-0C60-60C694B9CFDF}"/>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3893205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451999-E0A2-FECE-4FB1-4243F64E593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1C83500-0551-51C3-0333-61C6D1F693D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6B7CEA0-A082-A0CD-6C43-448F5FC381C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BC50DA5-16DC-7DDD-D367-B3A8F11AF955}"/>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CD55F980-49E4-5063-D3D8-D30107A17C4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7A0085A-781F-6670-7CF3-F40F9892A7F3}"/>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2474389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B650F8-3856-802A-09CD-7589D4EBAEE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63C7104-C49E-AA3A-3A2B-8C9C5C8F97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27DA78C-CA53-8891-D944-DFF89846316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24D14D4-45E3-E7CA-D6B8-FF1C51D834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296ABDD-2CD1-D1C8-4783-92C64044DE1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AE9E0D3-1E73-57F1-3FA8-6C8FB6FB2411}"/>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8" name="Espace réservé du pied de page 7">
            <a:extLst>
              <a:ext uri="{FF2B5EF4-FFF2-40B4-BE49-F238E27FC236}">
                <a16:creationId xmlns:a16="http://schemas.microsoft.com/office/drawing/2014/main" id="{3AF9D7E8-9D53-D1AC-7D62-5DE55F012F9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1980440-122A-C97F-D982-35145BC2F1CD}"/>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314916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C2AF2-7973-DEFF-725D-343B025E1C6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D8A57A2-5FD2-263D-1353-459E0DEA2298}"/>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4" name="Espace réservé du pied de page 3">
            <a:extLst>
              <a:ext uri="{FF2B5EF4-FFF2-40B4-BE49-F238E27FC236}">
                <a16:creationId xmlns:a16="http://schemas.microsoft.com/office/drawing/2014/main" id="{7F84F465-415F-6828-730E-3C142B9C760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284C9EB-9DBD-2EA1-2DEA-3B895BE3A9D4}"/>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359474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4B88DD4-4748-1BA2-6A98-326BDA5E9888}"/>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3" name="Espace réservé du pied de page 2">
            <a:extLst>
              <a:ext uri="{FF2B5EF4-FFF2-40B4-BE49-F238E27FC236}">
                <a16:creationId xmlns:a16="http://schemas.microsoft.com/office/drawing/2014/main" id="{A332762B-6DE0-1961-9751-2F8DC6BABB3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1B51DC3-5D3E-E7E6-5028-17E97B7C96D9}"/>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3966025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F64AC8-4709-05B7-812A-D901C90C4BC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937C92E-996A-42B1-16A6-867C70587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5A5B660-257F-CC07-BC44-8C0D8F36F6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151AFDE-2C64-24DD-67A0-2683D458A5DD}"/>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D62261DF-B3F9-781C-76A1-866AEC554EC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AD71D5F-D832-9315-B114-B485089B8F39}"/>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91463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A7D919-FDAF-D9F3-2B50-DE49D29B9FD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F722DB5-4487-2C8D-E4C1-5239A6136E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B2E8A71-AB6A-614A-1DB0-757DBE9BC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C722168-F4AC-97BF-F6BE-1F48F47D9993}"/>
              </a:ext>
            </a:extLst>
          </p:cNvPr>
          <p:cNvSpPr>
            <a:spLocks noGrp="1"/>
          </p:cNvSpPr>
          <p:nvPr>
            <p:ph type="dt" sz="half" idx="10"/>
          </p:nvPr>
        </p:nvSpPr>
        <p:spPr/>
        <p:txBody>
          <a:bodyPr/>
          <a:lstStyle/>
          <a:p>
            <a:fld id="{202EE588-4204-4F03-9D8D-DBAF15848137}"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454A371D-A7F9-D25D-969B-4DE872AD51F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B9BDA26-E65D-CEC2-C68B-48FAA1DE4106}"/>
              </a:ext>
            </a:extLst>
          </p:cNvPr>
          <p:cNvSpPr>
            <a:spLocks noGrp="1"/>
          </p:cNvSpPr>
          <p:nvPr>
            <p:ph type="sldNum" sz="quarter" idx="12"/>
          </p:nvPr>
        </p:nvSpPr>
        <p:spPr/>
        <p:txBody>
          <a:bodyPr/>
          <a:lstStyle/>
          <a:p>
            <a:fld id="{0303A578-E555-42D3-9909-8138D78902DA}" type="slidenum">
              <a:rPr lang="fr-FR" smtClean="0"/>
              <a:t>‹N°›</a:t>
            </a:fld>
            <a:endParaRPr lang="fr-FR"/>
          </a:p>
        </p:txBody>
      </p:sp>
    </p:spTree>
    <p:extLst>
      <p:ext uri="{BB962C8B-B14F-4D97-AF65-F5344CB8AC3E}">
        <p14:creationId xmlns:p14="http://schemas.microsoft.com/office/powerpoint/2010/main" val="740453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80A1926-B3C0-E717-5511-7404EAD3AE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98E1C1D-887E-CDA2-B160-95AAFEFA44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3EF24D7-B304-8B3D-4E98-6D2517A5FC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02EE588-4204-4F03-9D8D-DBAF15848137}"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31B1EE30-929C-5C83-2024-C7C90BE3C0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BAECE4C-434F-1E55-C973-9460F59C9C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303A578-E555-42D3-9909-8138D78902DA}" type="slidenum">
              <a:rPr lang="fr-FR" smtClean="0"/>
              <a:t>‹N°›</a:t>
            </a:fld>
            <a:endParaRPr lang="fr-FR"/>
          </a:p>
        </p:txBody>
      </p:sp>
    </p:spTree>
    <p:extLst>
      <p:ext uri="{BB962C8B-B14F-4D97-AF65-F5344CB8AC3E}">
        <p14:creationId xmlns:p14="http://schemas.microsoft.com/office/powerpoint/2010/main" val="1067324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13AE5FC-2F11-8999-F1C8-C41BB4E39F9B}"/>
              </a:ext>
            </a:extLst>
          </p:cNvPr>
          <p:cNvSpPr>
            <a:spLocks noGrp="1"/>
          </p:cNvSpPr>
          <p:nvPr>
            <p:ph type="subTitle" idx="1"/>
          </p:nvPr>
        </p:nvSpPr>
        <p:spPr>
          <a:xfrm>
            <a:off x="1524000" y="884420"/>
            <a:ext cx="9144000" cy="5366478"/>
          </a:xfrm>
        </p:spPr>
        <p:txBody>
          <a:bodyPr>
            <a:normAutofit fontScale="47500" lnSpcReduction="20000"/>
          </a:bodyPr>
          <a:lstStyle/>
          <a:p>
            <a:pPr>
              <a:lnSpc>
                <a:spcPct val="107000"/>
              </a:lnSpc>
              <a:spcAft>
                <a:spcPts val="800"/>
              </a:spcAft>
            </a:pPr>
            <a:r>
              <a:rPr lang="ar-DZ" sz="6000" kern="100" dirty="0">
                <a:effectLst/>
                <a:latin typeface="Arial" panose="020B0604020202020204" pitchFamily="34" charset="0"/>
                <a:ea typeface="Aptos" panose="020B0004020202020204" pitchFamily="34" charset="0"/>
                <a:cs typeface="Arial" panose="020B0604020202020204" pitchFamily="34" charset="0"/>
              </a:rPr>
              <a:t>جريمة الاختلاس</a:t>
            </a:r>
            <a:endParaRPr lang="fr-FR" sz="60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ar-DZ" sz="6000" kern="100" dirty="0">
                <a:effectLst/>
                <a:latin typeface="Arial" panose="020B0604020202020204" pitchFamily="34" charset="0"/>
                <a:ea typeface="Aptos" panose="020B0004020202020204" pitchFamily="34" charset="0"/>
                <a:cs typeface="Arial" panose="020B0604020202020204" pitchFamily="34" charset="0"/>
              </a:rPr>
              <a:t>الفرع الأول :مفهوم جريمة الاختلاس وأركانها:</a:t>
            </a:r>
            <a:endParaRPr lang="fr-FR" sz="60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ar-DZ" sz="6000" kern="100" dirty="0">
                <a:effectLst/>
                <a:latin typeface="Arial" panose="020B0604020202020204" pitchFamily="34" charset="0"/>
                <a:ea typeface="Aptos" panose="020B0004020202020204" pitchFamily="34" charset="0"/>
                <a:cs typeface="Arial" panose="020B0604020202020204" pitchFamily="34" charset="0"/>
              </a:rPr>
              <a:t>أولا – مفهوم جريمة الاختلاس:</a:t>
            </a:r>
            <a:endParaRPr lang="fr-FR" sz="60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ar-DZ" sz="6000" kern="100" dirty="0">
                <a:effectLst/>
                <a:latin typeface="Arial" panose="020B0604020202020204" pitchFamily="34" charset="0"/>
                <a:ea typeface="Aptos" panose="020B0004020202020204" pitchFamily="34" charset="0"/>
                <a:cs typeface="Arial" panose="020B0604020202020204" pitchFamily="34" charset="0"/>
              </a:rPr>
              <a:t>1 – </a:t>
            </a:r>
            <a:r>
              <a:rPr lang="ar-DZ" sz="6000" kern="100" dirty="0" err="1">
                <a:effectLst/>
                <a:latin typeface="Arial" panose="020B0604020202020204" pitchFamily="34" charset="0"/>
                <a:ea typeface="Aptos" panose="020B0004020202020204" pitchFamily="34" charset="0"/>
                <a:cs typeface="Arial" panose="020B0604020202020204" pitchFamily="34" charset="0"/>
              </a:rPr>
              <a:t>لغة:الخلس</a:t>
            </a:r>
            <a:r>
              <a:rPr lang="ar-DZ" sz="6000" kern="100" dirty="0">
                <a:effectLst/>
                <a:latin typeface="Arial" panose="020B0604020202020204" pitchFamily="34" charset="0"/>
                <a:ea typeface="Aptos" panose="020B0004020202020204" pitchFamily="34" charset="0"/>
                <a:cs typeface="Arial" panose="020B0604020202020204" pitchFamily="34" charset="0"/>
              </a:rPr>
              <a:t> هو الأخذ مع المخاتلة.</a:t>
            </a:r>
            <a:endParaRPr lang="fr-FR" sz="60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ar-DZ" sz="6000" kern="100" dirty="0">
                <a:effectLst/>
                <a:latin typeface="Arial" panose="020B0604020202020204" pitchFamily="34" charset="0"/>
                <a:ea typeface="Aptos" panose="020B0004020202020204" pitchFamily="34" charset="0"/>
                <a:cs typeface="Arial" panose="020B0604020202020204" pitchFamily="34" charset="0"/>
              </a:rPr>
              <a:t>2- </a:t>
            </a:r>
            <a:r>
              <a:rPr lang="ar-DZ" sz="6000" kern="100" dirty="0" err="1">
                <a:effectLst/>
                <a:latin typeface="Arial" panose="020B0604020202020204" pitchFamily="34" charset="0"/>
                <a:ea typeface="Aptos" panose="020B0004020202020204" pitchFamily="34" charset="0"/>
                <a:cs typeface="Arial" panose="020B0604020202020204" pitchFamily="34" charset="0"/>
              </a:rPr>
              <a:t>اصطلاحا:هو</a:t>
            </a:r>
            <a:r>
              <a:rPr lang="ar-DZ" sz="6000" kern="100" dirty="0">
                <a:effectLst/>
                <a:latin typeface="Arial" panose="020B0604020202020204" pitchFamily="34" charset="0"/>
                <a:ea typeface="Aptos" panose="020B0004020202020204" pitchFamily="34" charset="0"/>
                <a:cs typeface="Arial" panose="020B0604020202020204" pitchFamily="34" charset="0"/>
              </a:rPr>
              <a:t> كل سلوك يأتيه الموظف يفيد اتجاه نيته الى تحويل ما يحوز بحكم الوظيفة من حيازة مؤقتة الى حيازة دائمة.</a:t>
            </a:r>
            <a:endParaRPr lang="fr-FR" sz="6000" kern="100" dirty="0">
              <a:effectLst/>
              <a:latin typeface="Arial" panose="020B0604020202020204" pitchFamily="34" charset="0"/>
              <a:ea typeface="Aptos" panose="020B0004020202020204" pitchFamily="34" charset="0"/>
              <a:cs typeface="Arial" panose="020B0604020202020204" pitchFamily="34" charset="0"/>
            </a:endParaRPr>
          </a:p>
          <a:p>
            <a:pPr algn="r">
              <a:lnSpc>
                <a:spcPct val="107000"/>
              </a:lnSpc>
              <a:spcAft>
                <a:spcPts val="800"/>
              </a:spcAft>
            </a:pPr>
            <a:endParaRPr lang="fr-FR" sz="9600" kern="100" dirty="0">
              <a:effectLst/>
              <a:latin typeface="Aptos" panose="020B0004020202020204" pitchFamily="34" charset="0"/>
              <a:ea typeface="Aptos" panose="020B0004020202020204" pitchFamily="34" charset="0"/>
            </a:endParaRPr>
          </a:p>
          <a:p>
            <a:pPr algn="r">
              <a:lnSpc>
                <a:spcPct val="107000"/>
              </a:lnSpc>
              <a:spcAft>
                <a:spcPts val="800"/>
              </a:spcAft>
            </a:pPr>
            <a:r>
              <a:rPr lang="ar-DZ" sz="9600" kern="100" dirty="0">
                <a:effectLst/>
                <a:latin typeface="Aptos" panose="020B0004020202020204" pitchFamily="34" charset="0"/>
                <a:ea typeface="Aptos" panose="020B0004020202020204" pitchFamily="34" charset="0"/>
              </a:rPr>
              <a:t> </a:t>
            </a:r>
            <a:endParaRPr lang="fr-FR" sz="9600" kern="100" dirty="0">
              <a:effectLst/>
              <a:latin typeface="Aptos" panose="020B0004020202020204" pitchFamily="34" charset="0"/>
              <a:ea typeface="Aptos" panose="020B0004020202020204" pitchFamily="34" charset="0"/>
            </a:endParaRPr>
          </a:p>
          <a:p>
            <a:endParaRPr lang="fr-FR" dirty="0"/>
          </a:p>
        </p:txBody>
      </p:sp>
    </p:spTree>
    <p:extLst>
      <p:ext uri="{BB962C8B-B14F-4D97-AF65-F5344CB8AC3E}">
        <p14:creationId xmlns:p14="http://schemas.microsoft.com/office/powerpoint/2010/main" val="3862378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06D2AE7-7E30-1382-C9CD-E5B07B019B62}"/>
              </a:ext>
            </a:extLst>
          </p:cNvPr>
          <p:cNvSpPr>
            <a:spLocks noGrp="1"/>
          </p:cNvSpPr>
          <p:nvPr>
            <p:ph idx="1"/>
          </p:nvPr>
        </p:nvSpPr>
        <p:spPr>
          <a:xfrm>
            <a:off x="838200" y="359764"/>
            <a:ext cx="10515600" cy="5817199"/>
          </a:xfrm>
        </p:spPr>
        <p:txBody>
          <a:bodyPr>
            <a:normAutofit fontScale="25000" lnSpcReduction="20000"/>
          </a:bodyPr>
          <a:lstStyle/>
          <a:p>
            <a:pPr algn="ctr">
              <a:lnSpc>
                <a:spcPct val="107000"/>
              </a:lnSpc>
              <a:spcAft>
                <a:spcPts val="800"/>
              </a:spcAft>
            </a:pPr>
            <a:r>
              <a:rPr lang="ar-DZ" sz="9600" kern="100" dirty="0">
                <a:effectLst/>
                <a:latin typeface="Aptos" panose="020B0004020202020204" pitchFamily="34" charset="0"/>
                <a:ea typeface="Aptos" panose="020B0004020202020204" pitchFamily="34" charset="0"/>
              </a:rPr>
              <a:t>ثانيا</a:t>
            </a:r>
            <a:r>
              <a:rPr lang="ar-DZ" sz="2800" kern="100" dirty="0">
                <a:effectLst/>
                <a:latin typeface="Aptos" panose="020B0004020202020204" pitchFamily="34" charset="0"/>
                <a:ea typeface="Aptos" panose="020B0004020202020204" pitchFamily="34" charset="0"/>
              </a:rPr>
              <a:t> :</a:t>
            </a:r>
            <a:r>
              <a:rPr lang="ar-DZ" sz="9600" kern="100" dirty="0">
                <a:effectLst/>
                <a:latin typeface="Aptos" panose="020B0004020202020204" pitchFamily="34" charset="0"/>
                <a:ea typeface="Aptos" panose="020B0004020202020204" pitchFamily="34" charset="0"/>
              </a:rPr>
              <a:t>أركان جريمة الاختلاس:</a:t>
            </a:r>
            <a:endParaRPr lang="fr-FR" sz="9600" kern="100" dirty="0">
              <a:effectLst/>
              <a:latin typeface="Aptos" panose="020B0004020202020204" pitchFamily="34" charset="0"/>
              <a:ea typeface="Aptos" panose="020B0004020202020204" pitchFamily="34" charset="0"/>
            </a:endParaRPr>
          </a:p>
          <a:p>
            <a:pPr algn="ctr">
              <a:lnSpc>
                <a:spcPct val="107000"/>
              </a:lnSpc>
              <a:spcAft>
                <a:spcPts val="800"/>
              </a:spcAft>
            </a:pPr>
            <a:r>
              <a:rPr lang="ar-DZ" sz="9600" kern="100" dirty="0">
                <a:effectLst/>
                <a:latin typeface="Aptos" panose="020B0004020202020204" pitchFamily="34" charset="0"/>
                <a:ea typeface="Aptos" panose="020B0004020202020204" pitchFamily="34" charset="0"/>
              </a:rPr>
              <a:t>1 – الركن </a:t>
            </a:r>
            <a:r>
              <a:rPr lang="ar-DZ" sz="9600" kern="100" dirty="0" err="1">
                <a:effectLst/>
                <a:latin typeface="Aptos" panose="020B0004020202020204" pitchFamily="34" charset="0"/>
                <a:ea typeface="Aptos" panose="020B0004020202020204" pitchFamily="34" charset="0"/>
              </a:rPr>
              <a:t>المادي:إن</a:t>
            </a:r>
            <a:r>
              <a:rPr lang="ar-DZ" sz="9600" kern="100" dirty="0">
                <a:effectLst/>
                <a:latin typeface="Aptos" panose="020B0004020202020204" pitchFamily="34" charset="0"/>
                <a:ea typeface="Aptos" panose="020B0004020202020204" pitchFamily="34" charset="0"/>
              </a:rPr>
              <a:t> اختلاس الموظف العمومي للممتلكات فعل مجرم بموجب المادة 29من قانون الوقاية من الفساد ومكافحته التي حلت محل المادة 119 من قانون العقوبات الملغاة:</a:t>
            </a:r>
            <a:endParaRPr lang="fr-FR" sz="9600" kern="100" dirty="0">
              <a:effectLst/>
              <a:latin typeface="Aptos" panose="020B0004020202020204" pitchFamily="34" charset="0"/>
              <a:ea typeface="Aptos" panose="020B0004020202020204" pitchFamily="34" charset="0"/>
            </a:endParaRPr>
          </a:p>
          <a:p>
            <a:pPr algn="ctr">
              <a:lnSpc>
                <a:spcPct val="107000"/>
              </a:lnSpc>
              <a:spcAft>
                <a:spcPts val="800"/>
              </a:spcAft>
            </a:pPr>
            <a:r>
              <a:rPr lang="ar-DZ" sz="9600" kern="100" dirty="0">
                <a:effectLst/>
                <a:latin typeface="Aptos" panose="020B0004020202020204" pitchFamily="34" charset="0"/>
                <a:ea typeface="Aptos" panose="020B0004020202020204" pitchFamily="34" charset="0"/>
              </a:rPr>
              <a:t>ويتمثل الركن المادي في اختلاس الممتلكات التي عهد بها الجاني بحكم وظائف أو بسببها أو اتلافها أو تبديدها أو احتجازها بدون حق.</a:t>
            </a:r>
            <a:endParaRPr lang="fr-FR" sz="9600" kern="100" dirty="0">
              <a:effectLst/>
              <a:latin typeface="Aptos" panose="020B0004020202020204" pitchFamily="34" charset="0"/>
              <a:ea typeface="Aptos" panose="020B0004020202020204" pitchFamily="34" charset="0"/>
            </a:endParaRPr>
          </a:p>
          <a:p>
            <a:pPr algn="ctr">
              <a:lnSpc>
                <a:spcPct val="107000"/>
              </a:lnSpc>
              <a:spcAft>
                <a:spcPts val="800"/>
              </a:spcAft>
            </a:pPr>
            <a:r>
              <a:rPr lang="ar-DZ" sz="9600" kern="100" dirty="0" err="1">
                <a:effectLst/>
                <a:latin typeface="Aptos" panose="020B0004020202020204" pitchFamily="34" charset="0"/>
                <a:ea typeface="Aptos" panose="020B0004020202020204" pitchFamily="34" charset="0"/>
              </a:rPr>
              <a:t>فاإختلاس</a:t>
            </a:r>
            <a:r>
              <a:rPr lang="ar-DZ" sz="9600" kern="100" dirty="0">
                <a:effectLst/>
                <a:latin typeface="Aptos" panose="020B0004020202020204" pitchFamily="34" charset="0"/>
                <a:ea typeface="Aptos" panose="020B0004020202020204" pitchFamily="34" charset="0"/>
              </a:rPr>
              <a:t> يقصد به تحويل الأمين حيازة المال المؤتمن عليه من حيازة وقتية على سبيل الأمانة الى حيازة نهائية على سبيل التمليك ومن هذا مدير البنك الذي يستولي على المال المودع به.</a:t>
            </a:r>
            <a:endParaRPr lang="fr-FR" sz="9600" kern="100" dirty="0">
              <a:effectLst/>
              <a:latin typeface="Aptos" panose="020B0004020202020204" pitchFamily="34" charset="0"/>
              <a:ea typeface="Aptos" panose="020B0004020202020204" pitchFamily="34" charset="0"/>
            </a:endParaRPr>
          </a:p>
          <a:p>
            <a:pPr algn="ctr">
              <a:lnSpc>
                <a:spcPct val="107000"/>
              </a:lnSpc>
              <a:spcAft>
                <a:spcPts val="800"/>
              </a:spcAft>
            </a:pPr>
            <a:r>
              <a:rPr lang="ar-DZ" sz="9600" kern="100" dirty="0">
                <a:effectLst/>
                <a:latin typeface="Aptos" panose="020B0004020202020204" pitchFamily="34" charset="0"/>
                <a:ea typeface="Aptos" panose="020B0004020202020204" pitchFamily="34" charset="0"/>
              </a:rPr>
              <a:t>أما الإتلاف :هلاك </a:t>
            </a:r>
            <a:r>
              <a:rPr lang="ar-DZ" sz="9600" kern="100" dirty="0" err="1">
                <a:effectLst/>
                <a:latin typeface="Aptos" panose="020B0004020202020204" pitchFamily="34" charset="0"/>
                <a:ea typeface="Aptos" panose="020B0004020202020204" pitchFamily="34" charset="0"/>
              </a:rPr>
              <a:t>الشيءبإعدامه</a:t>
            </a:r>
            <a:r>
              <a:rPr lang="ar-DZ" sz="9600" kern="100" dirty="0">
                <a:effectLst/>
                <a:latin typeface="Aptos" panose="020B0004020202020204" pitchFamily="34" charset="0"/>
                <a:ea typeface="Aptos" panose="020B0004020202020204" pitchFamily="34" charset="0"/>
              </a:rPr>
              <a:t> والقضاء عليه.</a:t>
            </a:r>
            <a:endParaRPr lang="fr-FR" sz="9600" kern="100" dirty="0">
              <a:effectLst/>
              <a:latin typeface="Aptos" panose="020B0004020202020204" pitchFamily="34" charset="0"/>
              <a:ea typeface="Aptos" panose="020B0004020202020204" pitchFamily="34" charset="0"/>
            </a:endParaRPr>
          </a:p>
          <a:p>
            <a:pPr algn="ctr">
              <a:lnSpc>
                <a:spcPct val="107000"/>
              </a:lnSpc>
              <a:spcAft>
                <a:spcPts val="800"/>
              </a:spcAft>
            </a:pPr>
            <a:r>
              <a:rPr lang="ar-DZ" sz="9600" kern="100" dirty="0" err="1">
                <a:effectLst/>
                <a:latin typeface="Aptos" panose="020B0004020202020204" pitchFamily="34" charset="0"/>
                <a:ea typeface="Aptos" panose="020B0004020202020204" pitchFamily="34" charset="0"/>
              </a:rPr>
              <a:t>التبديد:هو</a:t>
            </a:r>
            <a:r>
              <a:rPr lang="ar-DZ" sz="9600" kern="100" dirty="0">
                <a:effectLst/>
                <a:latin typeface="Aptos" panose="020B0004020202020204" pitchFamily="34" charset="0"/>
                <a:ea typeface="Aptos" panose="020B0004020202020204" pitchFamily="34" charset="0"/>
              </a:rPr>
              <a:t> إخراج الأمين للمال الذي اؤتمن عليه من حيازته باستهلاكه أو بالتصرف فيه تصرف المالك كأن يبيعه أو يرهنه.</a:t>
            </a:r>
            <a:endParaRPr lang="fr-FR" sz="9600" kern="100" dirty="0">
              <a:effectLst/>
              <a:latin typeface="Aptos" panose="020B0004020202020204" pitchFamily="34" charset="0"/>
              <a:ea typeface="Aptos" panose="020B0004020202020204" pitchFamily="34" charset="0"/>
            </a:endParaRPr>
          </a:p>
          <a:p>
            <a:pPr algn="ctr">
              <a:lnSpc>
                <a:spcPct val="107000"/>
              </a:lnSpc>
              <a:spcAft>
                <a:spcPts val="800"/>
              </a:spcAft>
            </a:pPr>
            <a:r>
              <a:rPr lang="ar-DZ" sz="9600" kern="100" dirty="0">
                <a:effectLst/>
                <a:latin typeface="Aptos" panose="020B0004020202020204" pitchFamily="34" charset="0"/>
                <a:ea typeface="Aptos" panose="020B0004020202020204" pitchFamily="34" charset="0"/>
              </a:rPr>
              <a:t>الاحتجاز بدون وجه </a:t>
            </a:r>
            <a:r>
              <a:rPr lang="ar-DZ" sz="9600" kern="100" dirty="0" err="1">
                <a:effectLst/>
                <a:latin typeface="Aptos" panose="020B0004020202020204" pitchFamily="34" charset="0"/>
                <a:ea typeface="Aptos" panose="020B0004020202020204" pitchFamily="34" charset="0"/>
              </a:rPr>
              <a:t>حق:ومن</a:t>
            </a:r>
            <a:r>
              <a:rPr lang="ar-DZ" sz="9600" kern="100" dirty="0">
                <a:effectLst/>
                <a:latin typeface="Aptos" panose="020B0004020202020204" pitchFamily="34" charset="0"/>
                <a:ea typeface="Aptos" panose="020B0004020202020204" pitchFamily="34" charset="0"/>
              </a:rPr>
              <a:t> ذلك أمين الصندوق في هيئة عمومية الذي يحتفظ لديه </a:t>
            </a:r>
            <a:r>
              <a:rPr lang="ar-DZ" sz="9600" kern="100" dirty="0" err="1">
                <a:effectLst/>
                <a:latin typeface="Aptos" panose="020B0004020202020204" pitchFamily="34" charset="0"/>
                <a:ea typeface="Aptos" panose="020B0004020202020204" pitchFamily="34" charset="0"/>
              </a:rPr>
              <a:t>بالايرادات</a:t>
            </a:r>
            <a:r>
              <a:rPr lang="ar-DZ" sz="9600" kern="100" dirty="0">
                <a:effectLst/>
                <a:latin typeface="Aptos" panose="020B0004020202020204" pitchFamily="34" charset="0"/>
                <a:ea typeface="Aptos" panose="020B0004020202020204" pitchFamily="34" charset="0"/>
              </a:rPr>
              <a:t> اليومية التي يستوجب عليه ايداعها لدى البنك أو إيداع أهوال الهيئة العمومية في حساب تلك الهيئة .</a:t>
            </a:r>
            <a:endParaRPr lang="fr-FR" sz="9600" kern="100" dirty="0">
              <a:effectLst/>
              <a:latin typeface="Aptos" panose="020B0004020202020204" pitchFamily="34" charset="0"/>
              <a:ea typeface="Aptos" panose="020B0004020202020204" pitchFamily="34" charset="0"/>
            </a:endParaRPr>
          </a:p>
          <a:p>
            <a:pPr algn="ctr">
              <a:lnSpc>
                <a:spcPct val="107000"/>
              </a:lnSpc>
              <a:spcAft>
                <a:spcPts val="800"/>
              </a:spcAft>
            </a:pPr>
            <a:r>
              <a:rPr lang="ar-DZ" sz="9600" kern="100" dirty="0">
                <a:effectLst/>
                <a:latin typeface="Aptos" panose="020B0004020202020204" pitchFamily="34" charset="0"/>
                <a:ea typeface="Aptos" panose="020B0004020202020204" pitchFamily="34" charset="0"/>
              </a:rPr>
              <a:t>-ولا بد من توافر صلة السببية بين حيازة الموظف للمال وبين الوظيفة.</a:t>
            </a:r>
            <a:r>
              <a:rPr lang="fr-FR" sz="9600" kern="100" dirty="0">
                <a:effectLst/>
                <a:latin typeface="Aptos" panose="020B0004020202020204" pitchFamily="34" charset="0"/>
                <a:ea typeface="Aptos" panose="020B0004020202020204" pitchFamily="34" charset="0"/>
              </a:rPr>
              <a:t> </a:t>
            </a:r>
            <a:r>
              <a:rPr lang="ar-DZ" sz="9600" kern="100" dirty="0">
                <a:effectLst/>
                <a:latin typeface="Aptos" panose="020B0004020202020204" pitchFamily="34" charset="0"/>
                <a:ea typeface="Aptos" panose="020B0004020202020204" pitchFamily="34" charset="0"/>
              </a:rPr>
              <a:t> </a:t>
            </a:r>
            <a:endParaRPr lang="fr-FR" sz="9600" dirty="0"/>
          </a:p>
        </p:txBody>
      </p:sp>
    </p:spTree>
    <p:extLst>
      <p:ext uri="{BB962C8B-B14F-4D97-AF65-F5344CB8AC3E}">
        <p14:creationId xmlns:p14="http://schemas.microsoft.com/office/powerpoint/2010/main" val="268000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C6BDF4-56D9-CB29-4828-C1467FA10BD9}"/>
              </a:ext>
            </a:extLst>
          </p:cNvPr>
          <p:cNvSpPr>
            <a:spLocks noGrp="1"/>
          </p:cNvSpPr>
          <p:nvPr>
            <p:ph type="title"/>
          </p:nvPr>
        </p:nvSpPr>
        <p:spPr>
          <a:xfrm>
            <a:off x="838200" y="365125"/>
            <a:ext cx="10515600" cy="5780842"/>
          </a:xfrm>
        </p:spPr>
        <p:txBody>
          <a:bodyPr>
            <a:normAutofit fontScale="90000"/>
          </a:bodyPr>
          <a:lstStyle/>
          <a:p>
            <a:pPr algn="ctr">
              <a:lnSpc>
                <a:spcPct val="107000"/>
              </a:lnSpc>
              <a:spcAft>
                <a:spcPts val="800"/>
              </a:spcAft>
            </a:pPr>
            <a:r>
              <a:rPr lang="ar-DZ" sz="4400" kern="100" dirty="0">
                <a:effectLst/>
                <a:latin typeface="Aptos" panose="020B0004020202020204" pitchFamily="34" charset="0"/>
                <a:ea typeface="Aptos" panose="020B0004020202020204" pitchFamily="34" charset="0"/>
              </a:rPr>
              <a:t>2 – الركن المعنوي:</a:t>
            </a:r>
            <a:br>
              <a:rPr lang="fr-FR" sz="4400" kern="100" dirty="0">
                <a:effectLst/>
                <a:latin typeface="Aptos" panose="020B0004020202020204" pitchFamily="34" charset="0"/>
                <a:ea typeface="Aptos" panose="020B0004020202020204" pitchFamily="34" charset="0"/>
              </a:rPr>
            </a:br>
            <a:r>
              <a:rPr lang="ar-DZ" sz="4400" kern="100" dirty="0">
                <a:effectLst/>
                <a:latin typeface="Aptos" panose="020B0004020202020204" pitchFamily="34" charset="0"/>
                <a:ea typeface="Aptos" panose="020B0004020202020204" pitchFamily="34" charset="0"/>
              </a:rPr>
              <a:t>علم الجاني بأنه موظف</a:t>
            </a:r>
            <a:br>
              <a:rPr lang="fr-FR" sz="4400" kern="100" dirty="0">
                <a:effectLst/>
                <a:latin typeface="Aptos" panose="020B0004020202020204" pitchFamily="34" charset="0"/>
                <a:ea typeface="Aptos" panose="020B0004020202020204" pitchFamily="34" charset="0"/>
              </a:rPr>
            </a:br>
            <a:r>
              <a:rPr lang="ar-DZ" sz="4400" kern="100" dirty="0">
                <a:effectLst/>
                <a:latin typeface="Aptos" panose="020B0004020202020204" pitchFamily="34" charset="0"/>
                <a:ea typeface="Aptos" panose="020B0004020202020204" pitchFamily="34" charset="0"/>
              </a:rPr>
              <a:t>علم الجاني بأنه مؤتمن على المال</a:t>
            </a:r>
            <a:br>
              <a:rPr lang="fr-FR" sz="4400" kern="100" dirty="0">
                <a:effectLst/>
                <a:latin typeface="Aptos" panose="020B0004020202020204" pitchFamily="34" charset="0"/>
                <a:ea typeface="Aptos" panose="020B0004020202020204" pitchFamily="34" charset="0"/>
              </a:rPr>
            </a:br>
            <a:r>
              <a:rPr lang="ar-DZ" sz="4400" kern="100" dirty="0">
                <a:effectLst/>
                <a:latin typeface="Aptos" panose="020B0004020202020204" pitchFamily="34" charset="0"/>
                <a:ea typeface="Aptos" panose="020B0004020202020204" pitchFamily="34" charset="0"/>
              </a:rPr>
              <a:t>والعلم المفترض كونه يتعلق بالعلم القانون.</a:t>
            </a:r>
            <a:br>
              <a:rPr lang="fr-FR" sz="4400" kern="100" dirty="0">
                <a:effectLst/>
                <a:latin typeface="Aptos" panose="020B0004020202020204" pitchFamily="34" charset="0"/>
                <a:ea typeface="Aptos" panose="020B0004020202020204" pitchFamily="34" charset="0"/>
              </a:rPr>
            </a:br>
            <a:r>
              <a:rPr lang="ar-DZ" sz="4400" kern="100" dirty="0">
                <a:effectLst/>
                <a:latin typeface="Aptos" panose="020B0004020202020204" pitchFamily="34" charset="0"/>
                <a:ea typeface="Aptos" panose="020B0004020202020204" pitchFamily="34" charset="0"/>
              </a:rPr>
              <a:t>الفرع </a:t>
            </a:r>
            <a:r>
              <a:rPr lang="ar-DZ" sz="4400" kern="100" dirty="0" err="1">
                <a:effectLst/>
                <a:latin typeface="Aptos" panose="020B0004020202020204" pitchFamily="34" charset="0"/>
                <a:ea typeface="Aptos" panose="020B0004020202020204" pitchFamily="34" charset="0"/>
              </a:rPr>
              <a:t>الثاني:عقوبة</a:t>
            </a:r>
            <a:r>
              <a:rPr lang="ar-DZ" sz="4400" kern="100" dirty="0">
                <a:effectLst/>
                <a:latin typeface="Aptos" panose="020B0004020202020204" pitchFamily="34" charset="0"/>
                <a:ea typeface="Aptos" panose="020B0004020202020204" pitchFamily="34" charset="0"/>
              </a:rPr>
              <a:t> جريمة </a:t>
            </a:r>
            <a:r>
              <a:rPr lang="ar-DZ" sz="4400" kern="100" dirty="0" err="1">
                <a:effectLst/>
                <a:latin typeface="Aptos" panose="020B0004020202020204" pitchFamily="34" charset="0"/>
                <a:ea typeface="Aptos" panose="020B0004020202020204" pitchFamily="34" charset="0"/>
              </a:rPr>
              <a:t>الإختلاس</a:t>
            </a:r>
            <a:r>
              <a:rPr lang="ar-DZ" sz="4400" kern="100" dirty="0">
                <a:effectLst/>
                <a:latin typeface="Aptos" panose="020B0004020202020204" pitchFamily="34" charset="0"/>
                <a:ea typeface="Aptos" panose="020B0004020202020204" pitchFamily="34" charset="0"/>
              </a:rPr>
              <a:t>:</a:t>
            </a:r>
            <a:br>
              <a:rPr lang="fr-FR" sz="4400" kern="100" dirty="0">
                <a:effectLst/>
                <a:latin typeface="Aptos" panose="020B0004020202020204" pitchFamily="34" charset="0"/>
                <a:ea typeface="Aptos" panose="020B0004020202020204" pitchFamily="34" charset="0"/>
              </a:rPr>
            </a:br>
            <a:r>
              <a:rPr lang="ar-DZ" sz="4400" kern="100" dirty="0" err="1">
                <a:effectLst/>
                <a:latin typeface="Aptos" panose="020B0004020202020204" pitchFamily="34" charset="0"/>
                <a:ea typeface="Aptos" panose="020B0004020202020204" pitchFamily="34" charset="0"/>
              </a:rPr>
              <a:t>أولا:للشخص</a:t>
            </a:r>
            <a:r>
              <a:rPr lang="ar-DZ" sz="4400" kern="100" dirty="0">
                <a:effectLst/>
                <a:latin typeface="Aptos" panose="020B0004020202020204" pitchFamily="34" charset="0"/>
                <a:ea typeface="Aptos" panose="020B0004020202020204" pitchFamily="34" charset="0"/>
              </a:rPr>
              <a:t> الطبيعي:</a:t>
            </a:r>
            <a:br>
              <a:rPr lang="fr-FR" sz="4400" kern="100" dirty="0">
                <a:effectLst/>
                <a:latin typeface="Aptos" panose="020B0004020202020204" pitchFamily="34" charset="0"/>
                <a:ea typeface="Aptos" panose="020B0004020202020204" pitchFamily="34" charset="0"/>
              </a:rPr>
            </a:br>
            <a:r>
              <a:rPr lang="ar-DZ" sz="4400" kern="100" dirty="0">
                <a:effectLst/>
                <a:latin typeface="Aptos" panose="020B0004020202020204" pitchFamily="34" charset="0"/>
                <a:ea typeface="Aptos" panose="020B0004020202020204" pitchFamily="34" charset="0"/>
              </a:rPr>
              <a:t>1 – العقوبات الأصلية :الحبس من سنتين الى 10سنوات وغرامة من 200ألف الى 1 مليون دينار.</a:t>
            </a:r>
            <a:endParaRPr lang="fr-FR" dirty="0"/>
          </a:p>
        </p:txBody>
      </p:sp>
    </p:spTree>
    <p:extLst>
      <p:ext uri="{BB962C8B-B14F-4D97-AF65-F5344CB8AC3E}">
        <p14:creationId xmlns:p14="http://schemas.microsoft.com/office/powerpoint/2010/main" val="1853735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A706E5-367A-B5CD-8285-2FAD64A5E6F2}"/>
              </a:ext>
            </a:extLst>
          </p:cNvPr>
          <p:cNvSpPr>
            <a:spLocks noGrp="1"/>
          </p:cNvSpPr>
          <p:nvPr>
            <p:ph type="title"/>
          </p:nvPr>
        </p:nvSpPr>
        <p:spPr>
          <a:xfrm>
            <a:off x="838200" y="365125"/>
            <a:ext cx="10515600" cy="6230547"/>
          </a:xfrm>
        </p:spPr>
        <p:txBody>
          <a:bodyPr>
            <a:normAutofit/>
          </a:bodyPr>
          <a:lstStyle/>
          <a:p>
            <a:pPr algn="ctr"/>
            <a:br>
              <a:rPr lang="fr-FR" sz="2400" kern="100" dirty="0">
                <a:effectLst/>
                <a:latin typeface="Aptos" panose="020B0004020202020204" pitchFamily="34" charset="0"/>
                <a:ea typeface="Aptos" panose="020B0004020202020204" pitchFamily="34" charset="0"/>
              </a:rPr>
            </a:br>
            <a:r>
              <a:rPr lang="ar-DZ" sz="2400" kern="100" dirty="0">
                <a:effectLst/>
                <a:latin typeface="Aptos" panose="020B0004020202020204" pitchFamily="34" charset="0"/>
                <a:ea typeface="Aptos" panose="020B0004020202020204" pitchFamily="34" charset="0"/>
                <a:cs typeface="+mn-cs"/>
              </a:rPr>
              <a:t>2- الاعفاء من العقوبات وتخفيضها :مادة 49</a:t>
            </a:r>
            <a:br>
              <a:rPr lang="fr-FR" sz="2400" kern="100" dirty="0">
                <a:effectLst/>
                <a:latin typeface="Aptos" panose="020B0004020202020204" pitchFamily="34" charset="0"/>
                <a:ea typeface="Aptos" panose="020B0004020202020204" pitchFamily="34" charset="0"/>
                <a:cs typeface="+mn-cs"/>
              </a:rPr>
            </a:br>
            <a:r>
              <a:rPr lang="ar-DZ" sz="2400" kern="100" dirty="0">
                <a:effectLst/>
                <a:latin typeface="Aptos" panose="020B0004020202020204" pitchFamily="34" charset="0"/>
                <a:ea typeface="Aptos" panose="020B0004020202020204" pitchFamily="34" charset="0"/>
                <a:cs typeface="+mn-cs"/>
              </a:rPr>
              <a:t>الفاعل أو الشريك الذي قام بإبلاغ السلطات الإدارية أو القضائية المعنية عن الجريمة قبل مباشرة الإجراءات المتبعة.</a:t>
            </a:r>
            <a:br>
              <a:rPr lang="fr-FR" sz="2400" kern="100" dirty="0">
                <a:effectLst/>
                <a:latin typeface="Aptos" panose="020B0004020202020204" pitchFamily="34" charset="0"/>
                <a:ea typeface="Aptos" panose="020B0004020202020204" pitchFamily="34" charset="0"/>
                <a:cs typeface="+mn-cs"/>
              </a:rPr>
            </a:br>
            <a:r>
              <a:rPr lang="ar-DZ" sz="2400" kern="100" dirty="0">
                <a:effectLst/>
                <a:latin typeface="Aptos" panose="020B0004020202020204" pitchFamily="34" charset="0"/>
                <a:ea typeface="Aptos" panose="020B0004020202020204" pitchFamily="34" charset="0"/>
                <a:cs typeface="+mn-cs"/>
              </a:rPr>
              <a:t>3- العقوبات التكميلية :مادة 51من قانون الوقاية من الفساد ومكافحته على إمكانية تجميد أو حجز العائدات والأموال غير المشروعة الناتجة عن الجريمة ومصادرتها.</a:t>
            </a:r>
            <a:br>
              <a:rPr lang="fr-FR" sz="2400" kern="100" dirty="0">
                <a:effectLst/>
                <a:latin typeface="Aptos" panose="020B0004020202020204" pitchFamily="34" charset="0"/>
                <a:ea typeface="Aptos" panose="020B0004020202020204" pitchFamily="34" charset="0"/>
                <a:cs typeface="+mn-cs"/>
              </a:rPr>
            </a:br>
            <a:r>
              <a:rPr lang="ar-DZ" sz="2400" kern="100" dirty="0">
                <a:effectLst/>
                <a:latin typeface="Aptos" panose="020B0004020202020204" pitchFamily="34" charset="0"/>
                <a:ea typeface="Aptos" panose="020B0004020202020204" pitchFamily="34" charset="0"/>
                <a:cs typeface="+mn-cs"/>
              </a:rPr>
              <a:t>4- التقادم :مادة 54</a:t>
            </a:r>
            <a:br>
              <a:rPr lang="fr-FR" sz="2400" kern="100" dirty="0">
                <a:effectLst/>
                <a:latin typeface="Aptos" panose="020B0004020202020204" pitchFamily="34" charset="0"/>
                <a:ea typeface="Aptos" panose="020B0004020202020204" pitchFamily="34" charset="0"/>
                <a:cs typeface="+mn-cs"/>
              </a:rPr>
            </a:br>
            <a:r>
              <a:rPr lang="ar-DZ" sz="2400" kern="100" dirty="0">
                <a:effectLst/>
                <a:latin typeface="Aptos" panose="020B0004020202020204" pitchFamily="34" charset="0"/>
                <a:ea typeface="Aptos" panose="020B0004020202020204" pitchFamily="34" charset="0"/>
                <a:cs typeface="+mn-cs"/>
              </a:rPr>
              <a:t>لا تتقادم عقوبة الاختلاس إذا تم تحويل </a:t>
            </a:r>
            <a:r>
              <a:rPr lang="ar-DZ" sz="2400" kern="100">
                <a:effectLst/>
                <a:latin typeface="Aptos" panose="020B0004020202020204" pitchFamily="34" charset="0"/>
                <a:ea typeface="Aptos" panose="020B0004020202020204" pitchFamily="34" charset="0"/>
                <a:cs typeface="+mn-cs"/>
              </a:rPr>
              <a:t>عائدات الجريمة </a:t>
            </a:r>
            <a:r>
              <a:rPr lang="ar-DZ" sz="2400" kern="100" dirty="0">
                <a:effectLst/>
                <a:latin typeface="Aptos" panose="020B0004020202020204" pitchFamily="34" charset="0"/>
                <a:ea typeface="Aptos" panose="020B0004020202020204" pitchFamily="34" charset="0"/>
                <a:cs typeface="+mn-cs"/>
              </a:rPr>
              <a:t>الى الخارج.</a:t>
            </a:r>
            <a:br>
              <a:rPr lang="fr-FR" sz="2400" kern="100" dirty="0">
                <a:effectLst/>
                <a:latin typeface="Aptos" panose="020B0004020202020204" pitchFamily="34" charset="0"/>
                <a:ea typeface="Aptos" panose="020B0004020202020204" pitchFamily="34" charset="0"/>
                <a:cs typeface="+mn-cs"/>
              </a:rPr>
            </a:br>
            <a:r>
              <a:rPr lang="ar-DZ" sz="2400" kern="100" dirty="0">
                <a:effectLst/>
                <a:latin typeface="Aptos" panose="020B0004020202020204" pitchFamily="34" charset="0"/>
                <a:ea typeface="Aptos" panose="020B0004020202020204" pitchFamily="34" charset="0"/>
                <a:cs typeface="+mn-cs"/>
              </a:rPr>
              <a:t>أما المادة 614 من قانون الإجراءات الجزائية فتنص عل أن تتقادم عقوبات الجنح بمرور 5سنوات من تاريخ حيازة الحكم حجية الشيء المقضي فيه.</a:t>
            </a:r>
            <a:br>
              <a:rPr lang="fr-FR" sz="2400" kern="100" dirty="0">
                <a:effectLst/>
                <a:latin typeface="Aptos" panose="020B0004020202020204" pitchFamily="34" charset="0"/>
                <a:ea typeface="Aptos" panose="020B0004020202020204" pitchFamily="34" charset="0"/>
                <a:cs typeface="+mn-cs"/>
              </a:rPr>
            </a:br>
            <a:r>
              <a:rPr lang="ar-DZ" sz="2400" kern="100" dirty="0" err="1">
                <a:effectLst/>
                <a:latin typeface="Aptos" panose="020B0004020202020204" pitchFamily="34" charset="0"/>
                <a:ea typeface="Aptos" panose="020B0004020202020204" pitchFamily="34" charset="0"/>
                <a:cs typeface="+mn-cs"/>
              </a:rPr>
              <a:t>ثانيا:بالنسبة</a:t>
            </a:r>
            <a:r>
              <a:rPr lang="ar-DZ" sz="2400" kern="100" dirty="0">
                <a:effectLst/>
                <a:latin typeface="Aptos" panose="020B0004020202020204" pitchFamily="34" charset="0"/>
                <a:ea typeface="Aptos" panose="020B0004020202020204" pitchFamily="34" charset="0"/>
                <a:cs typeface="+mn-cs"/>
              </a:rPr>
              <a:t> للشخص المعنوي:مادة18 مكرر من القانون 06/23 المؤرخ في 20/ديسمبر 2006</a:t>
            </a:r>
            <a:br>
              <a:rPr lang="fr-FR" sz="2400" kern="100" dirty="0">
                <a:effectLst/>
                <a:latin typeface="Aptos" panose="020B0004020202020204" pitchFamily="34" charset="0"/>
                <a:ea typeface="Aptos" panose="020B0004020202020204" pitchFamily="34" charset="0"/>
                <a:cs typeface="+mn-cs"/>
              </a:rPr>
            </a:br>
            <a:r>
              <a:rPr lang="ar-DZ" sz="2400" kern="100" dirty="0">
                <a:effectLst/>
                <a:latin typeface="Aptos" panose="020B0004020202020204" pitchFamily="34" charset="0"/>
                <a:ea typeface="Aptos" panose="020B0004020202020204" pitchFamily="34" charset="0"/>
                <a:cs typeface="+mn-cs"/>
              </a:rPr>
              <a:t>من 1الى 5مرات ومن 1مليون الى 5مليون إضافة الى العقوبات التكميلية المقررة له. </a:t>
            </a:r>
            <a:br>
              <a:rPr lang="fr-FR" sz="2400" kern="100" dirty="0">
                <a:effectLst/>
                <a:latin typeface="Aptos" panose="020B0004020202020204" pitchFamily="34" charset="0"/>
                <a:ea typeface="Aptos" panose="020B0004020202020204" pitchFamily="34" charset="0"/>
              </a:rPr>
            </a:b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63171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409</Words>
  <Application>Microsoft Office PowerPoint</Application>
  <PresentationFormat>Grand écran</PresentationFormat>
  <Paragraphs>17</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Aptos</vt:lpstr>
      <vt:lpstr>Aptos Display</vt:lpstr>
      <vt:lpstr>Arial</vt:lpstr>
      <vt:lpstr>Thème Office</vt:lpstr>
      <vt:lpstr>Présentation PowerPoint</vt:lpstr>
      <vt:lpstr>Présentation PowerPoint</vt:lpstr>
      <vt:lpstr>2 – الركن المعنوي: علم الجاني بأنه موظف علم الجاني بأنه مؤتمن على المال والعلم المفترض كونه يتعلق بالعلم القانون. الفرع الثاني:عقوبة جريمة الإختلاس: أولا:للشخص الطبيعي: 1 – العقوبات الأصلية :الحبس من سنتين الى 10سنوات وغرامة من 200ألف الى 1 مليون دينار.</vt:lpstr>
      <vt:lpstr> 2- الاعفاء من العقوبات وتخفيضها :مادة 49 الفاعل أو الشريك الذي قام بإبلاغ السلطات الإدارية أو القضائية المعنية عن الجريمة قبل مباشرة الإجراءات المتبعة. 3- العقوبات التكميلية :مادة 51من قانون الوقاية من الفساد ومكافحته على إمكانية تجميد أو حجز العائدات والأموال غير المشروعة الناتجة عن الجريمة ومصادرتها. 4- التقادم :مادة 54 لا تتقادم عقوبة الاختلاس إذا تم تحويل عائدات الجريمة الى الخارج. أما المادة 614 من قانون الإجراءات الجزائية فتنص عل أن تتقادم عقوبات الجنح بمرور 5سنوات من تاريخ حيازة الحكم حجية الشيء المقضي فيه. ثانيا:بالنسبة للشخص المعنوي:مادة18 مكرر من القانون 06/23 المؤرخ في 20/ديسمبر 2006 من 1الى 5مرات ومن 1مليون الى 5مليون إضافة الى العقوبات التكميلية المقررة له.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DELL</cp:lastModifiedBy>
  <cp:revision>4</cp:revision>
  <dcterms:created xsi:type="dcterms:W3CDTF">2024-12-19T01:41:36Z</dcterms:created>
  <dcterms:modified xsi:type="dcterms:W3CDTF">2024-12-19T01:53:07Z</dcterms:modified>
</cp:coreProperties>
</file>