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58" r:id="rId4"/>
    <p:sldId id="269" r:id="rId5"/>
    <p:sldId id="317" r:id="rId6"/>
    <p:sldId id="367" r:id="rId7"/>
    <p:sldId id="307" r:id="rId8"/>
    <p:sldId id="338" r:id="rId9"/>
    <p:sldId id="339" r:id="rId10"/>
    <p:sldId id="265" r:id="rId11"/>
    <p:sldId id="289" r:id="rId12"/>
    <p:sldId id="308" r:id="rId13"/>
    <p:sldId id="285" r:id="rId14"/>
    <p:sldId id="361" r:id="rId15"/>
    <p:sldId id="362" r:id="rId16"/>
    <p:sldId id="343" r:id="rId17"/>
    <p:sldId id="341" r:id="rId18"/>
    <p:sldId id="309" r:id="rId19"/>
    <p:sldId id="276" r:id="rId20"/>
    <p:sldId id="334" r:id="rId21"/>
    <p:sldId id="344" r:id="rId22"/>
    <p:sldId id="349" r:id="rId23"/>
    <p:sldId id="360" r:id="rId24"/>
    <p:sldId id="323" r:id="rId25"/>
    <p:sldId id="325" r:id="rId26"/>
    <p:sldId id="364" r:id="rId27"/>
    <p:sldId id="287" r:id="rId28"/>
    <p:sldId id="304" r:id="rId29"/>
    <p:sldId id="262" r:id="rId30"/>
    <p:sldId id="310" r:id="rId31"/>
    <p:sldId id="311" r:id="rId32"/>
    <p:sldId id="312" r:id="rId33"/>
    <p:sldId id="313" r:id="rId34"/>
    <p:sldId id="314" r:id="rId35"/>
    <p:sldId id="363" r:id="rId36"/>
    <p:sldId id="315" r:id="rId37"/>
    <p:sldId id="370" r:id="rId38"/>
    <p:sldId id="371" r:id="rId39"/>
    <p:sldId id="264" r:id="rId40"/>
    <p:sldId id="277" r:id="rId41"/>
    <p:sldId id="337" r:id="rId42"/>
    <p:sldId id="335" r:id="rId43"/>
    <p:sldId id="292" r:id="rId44"/>
    <p:sldId id="295" r:id="rId45"/>
    <p:sldId id="348" r:id="rId46"/>
    <p:sldId id="316" r:id="rId47"/>
    <p:sldId id="297" r:id="rId48"/>
    <p:sldId id="365" r:id="rId49"/>
    <p:sldId id="350" r:id="rId50"/>
    <p:sldId id="366" r:id="rId51"/>
    <p:sldId id="351" r:id="rId52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965D7B7F-B684-4BD1-8273-9A75E2B02E51}" type="datetimeFigureOut">
              <a:rPr lang="fr-FR"/>
              <a:pPr>
                <a:defRPr/>
              </a:pPr>
              <a:t>13/02/2018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AC7BD2DE-6904-4E45-A402-F24458CE39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58CE34E6-44D0-457F-8220-9B13992E171F}" type="datetimeFigureOut">
              <a:rPr lang="fr-FR"/>
              <a:pPr>
                <a:defRPr/>
              </a:pPr>
              <a:t>13/02/2018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745FC761-5D15-46C8-BB12-3E01412F3B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BB87D-061E-47C0-A5D5-B21E4517B4FA}" type="slidenum">
              <a:rPr lang="fr-FR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8A851-9093-4BE8-89D5-F52828986C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FEC05-C507-4339-A0F8-2C37EF0776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78905-983E-4FA6-8AC1-FB845EB813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A50C5-1B3D-48B4-9045-E692EE606D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A1F4A-B49F-4DD2-A11E-C1176DA60D9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68954-5012-4812-A063-4514D558D5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2151E-632E-4132-A365-A2A09B44D0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FC297-14AF-4A16-947D-B9528C5519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02BBE-BF32-4190-A0A4-2F5A4E3E7A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5747A-9B97-4091-B277-18741294C9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6B2E0-3026-475B-8828-88A18324F5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C8A1377-A592-489B-A812-26D00C3085F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CHAPITRE 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FR" sz="5400" smtClean="0"/>
              <a:t>La couche physique </a:t>
            </a:r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35268F-8E7C-45EA-BFA0-B2E686C5837F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z="4000" smtClean="0"/>
              <a:t>Notions sur le traitement du signal </a:t>
            </a:r>
          </a:p>
        </p:txBody>
      </p:sp>
      <p:sp>
        <p:nvSpPr>
          <p:cNvPr id="14339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E458E3-E9F2-4CFA-AE70-67BB58E57410}" type="slidenum">
              <a:rPr lang="fr-FR" smtClean="0"/>
              <a:pPr/>
              <a:t>10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Signal analogique </a:t>
            </a:r>
            <a:endParaRPr lang="fr-FR" sz="32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357313"/>
            <a:ext cx="8229600" cy="1000125"/>
          </a:xfrm>
        </p:spPr>
        <p:txBody>
          <a:bodyPr/>
          <a:lstStyle/>
          <a:p>
            <a:pPr eaLnBrk="1" hangingPunct="1"/>
            <a:r>
              <a:rPr lang="fr-BE" sz="2000" smtClean="0"/>
              <a:t>Un Signal analogique est un signal continu dans le temps avec une Infinité de valeurs</a:t>
            </a:r>
          </a:p>
          <a:p>
            <a:pPr eaLnBrk="1" hangingPunct="1"/>
            <a:endParaRPr lang="fr-BE" sz="2000" smtClean="0"/>
          </a:p>
          <a:p>
            <a:pPr eaLnBrk="1" hangingPunct="1"/>
            <a:endParaRPr lang="fr-FR" sz="2400" smtClean="0"/>
          </a:p>
        </p:txBody>
      </p:sp>
      <p:cxnSp>
        <p:nvCxnSpPr>
          <p:cNvPr id="11" name="Connecteur droit 10"/>
          <p:cNvCxnSpPr/>
          <p:nvPr/>
        </p:nvCxnSpPr>
        <p:spPr>
          <a:xfrm rot="5400000">
            <a:off x="286544" y="3856831"/>
            <a:ext cx="1714500" cy="158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143000" y="4714875"/>
            <a:ext cx="6643688" cy="1588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Forme libre 13"/>
          <p:cNvSpPr/>
          <p:nvPr/>
        </p:nvSpPr>
        <p:spPr>
          <a:xfrm>
            <a:off x="1143000" y="3500438"/>
            <a:ext cx="3206750" cy="1676400"/>
          </a:xfrm>
          <a:custGeom>
            <a:avLst/>
            <a:gdLst>
              <a:gd name="connsiteX0" fmla="*/ 0 w 3206839"/>
              <a:gd name="connsiteY0" fmla="*/ 1208468 h 1676400"/>
              <a:gd name="connsiteX1" fmla="*/ 373487 w 3206839"/>
              <a:gd name="connsiteY1" fmla="*/ 62248 h 1676400"/>
              <a:gd name="connsiteX2" fmla="*/ 734096 w 3206839"/>
              <a:gd name="connsiteY2" fmla="*/ 1581955 h 1676400"/>
              <a:gd name="connsiteX3" fmla="*/ 927279 w 3206839"/>
              <a:gd name="connsiteY3" fmla="*/ 139521 h 1676400"/>
              <a:gd name="connsiteX4" fmla="*/ 1094704 w 3206839"/>
              <a:gd name="connsiteY4" fmla="*/ 1504682 h 1676400"/>
              <a:gd name="connsiteX5" fmla="*/ 1275008 w 3206839"/>
              <a:gd name="connsiteY5" fmla="*/ 448614 h 1676400"/>
              <a:gd name="connsiteX6" fmla="*/ 1519707 w 3206839"/>
              <a:gd name="connsiteY6" fmla="*/ 1285741 h 1676400"/>
              <a:gd name="connsiteX7" fmla="*/ 1828800 w 3206839"/>
              <a:gd name="connsiteY7" fmla="*/ 139521 h 1676400"/>
              <a:gd name="connsiteX8" fmla="*/ 2215166 w 3206839"/>
              <a:gd name="connsiteY8" fmla="*/ 1672107 h 1676400"/>
              <a:gd name="connsiteX9" fmla="*/ 2601532 w 3206839"/>
              <a:gd name="connsiteY9" fmla="*/ 165279 h 1676400"/>
              <a:gd name="connsiteX10" fmla="*/ 2975020 w 3206839"/>
              <a:gd name="connsiteY10" fmla="*/ 1607713 h 1676400"/>
              <a:gd name="connsiteX11" fmla="*/ 3206839 w 3206839"/>
              <a:gd name="connsiteY11" fmla="*/ 294068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06839" h="1676400">
                <a:moveTo>
                  <a:pt x="0" y="1208468"/>
                </a:moveTo>
                <a:cubicBezTo>
                  <a:pt x="125569" y="604234"/>
                  <a:pt x="251138" y="0"/>
                  <a:pt x="373487" y="62248"/>
                </a:cubicBezTo>
                <a:cubicBezTo>
                  <a:pt x="495836" y="124496"/>
                  <a:pt x="641797" y="1569076"/>
                  <a:pt x="734096" y="1581955"/>
                </a:cubicBezTo>
                <a:cubicBezTo>
                  <a:pt x="826395" y="1594834"/>
                  <a:pt x="867178" y="152400"/>
                  <a:pt x="927279" y="139521"/>
                </a:cubicBezTo>
                <a:cubicBezTo>
                  <a:pt x="987380" y="126642"/>
                  <a:pt x="1036749" y="1453167"/>
                  <a:pt x="1094704" y="1504682"/>
                </a:cubicBezTo>
                <a:cubicBezTo>
                  <a:pt x="1152659" y="1556197"/>
                  <a:pt x="1204174" y="485104"/>
                  <a:pt x="1275008" y="448614"/>
                </a:cubicBezTo>
                <a:cubicBezTo>
                  <a:pt x="1345842" y="412124"/>
                  <a:pt x="1427408" y="1337256"/>
                  <a:pt x="1519707" y="1285741"/>
                </a:cubicBezTo>
                <a:cubicBezTo>
                  <a:pt x="1612006" y="1234226"/>
                  <a:pt x="1712890" y="75127"/>
                  <a:pt x="1828800" y="139521"/>
                </a:cubicBezTo>
                <a:cubicBezTo>
                  <a:pt x="1944710" y="203915"/>
                  <a:pt x="2086377" y="1667814"/>
                  <a:pt x="2215166" y="1672107"/>
                </a:cubicBezTo>
                <a:cubicBezTo>
                  <a:pt x="2343955" y="1676400"/>
                  <a:pt x="2474890" y="176011"/>
                  <a:pt x="2601532" y="165279"/>
                </a:cubicBezTo>
                <a:cubicBezTo>
                  <a:pt x="2728174" y="154547"/>
                  <a:pt x="2874136" y="1586248"/>
                  <a:pt x="2975020" y="1607713"/>
                </a:cubicBezTo>
                <a:cubicBezTo>
                  <a:pt x="3075905" y="1629178"/>
                  <a:pt x="3141372" y="961623"/>
                  <a:pt x="3206839" y="294068"/>
                </a:cubicBezTo>
              </a:path>
            </a:pathLst>
          </a:cu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367" name="ZoneTexte 14"/>
          <p:cNvSpPr txBox="1">
            <a:spLocks noChangeArrowheads="1"/>
          </p:cNvSpPr>
          <p:nvPr/>
        </p:nvSpPr>
        <p:spPr bwMode="auto">
          <a:xfrm>
            <a:off x="6929438" y="5000625"/>
            <a:ext cx="928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15368" name="ZoneTexte 7"/>
          <p:cNvSpPr txBox="1">
            <a:spLocks noChangeArrowheads="1"/>
          </p:cNvSpPr>
          <p:nvPr/>
        </p:nvSpPr>
        <p:spPr bwMode="auto">
          <a:xfrm>
            <a:off x="2857500" y="5429250"/>
            <a:ext cx="208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Signal analogique </a:t>
            </a:r>
          </a:p>
        </p:txBody>
      </p:sp>
      <p:sp>
        <p:nvSpPr>
          <p:cNvPr id="1536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E02EB4-70E3-4EAC-922E-C3D4200F1CB8}" type="slidenum">
              <a:rPr lang="fr-FR" smtClean="0"/>
              <a:pPr/>
              <a:t>11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Signal numérique</a:t>
            </a:r>
            <a:endParaRPr lang="fr-FR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971550"/>
          </a:xfrm>
        </p:spPr>
        <p:txBody>
          <a:bodyPr/>
          <a:lstStyle/>
          <a:p>
            <a:pPr eaLnBrk="1" hangingPunct="1"/>
            <a:r>
              <a:rPr lang="fr-BE" sz="2000" smtClean="0"/>
              <a:t>Un Signal numérique est un signal discret dans le temps avec un nombre fini de valeurs  ( nombre d’états )</a:t>
            </a:r>
            <a:endParaRPr lang="fr-FR" sz="2000" smtClean="0"/>
          </a:p>
        </p:txBody>
      </p:sp>
      <p:grpSp>
        <p:nvGrpSpPr>
          <p:cNvPr id="16388" name="Groupe 21"/>
          <p:cNvGrpSpPr>
            <a:grpSpLocks/>
          </p:cNvGrpSpPr>
          <p:nvPr/>
        </p:nvGrpSpPr>
        <p:grpSpPr bwMode="auto">
          <a:xfrm>
            <a:off x="1071563" y="2286000"/>
            <a:ext cx="6715125" cy="2370138"/>
            <a:chOff x="1071538" y="2285992"/>
            <a:chExt cx="6715125" cy="2370138"/>
          </a:xfrm>
        </p:grpSpPr>
        <p:cxnSp>
          <p:nvCxnSpPr>
            <p:cNvPr id="7" name="Connecteur droit 6"/>
            <p:cNvCxnSpPr/>
            <p:nvPr/>
          </p:nvCxnSpPr>
          <p:spPr>
            <a:xfrm rot="5400000">
              <a:off x="215082" y="3142448"/>
              <a:ext cx="1714500" cy="1587"/>
            </a:xfrm>
            <a:prstGeom prst="line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necteur droit 7"/>
            <p:cNvCxnSpPr/>
            <p:nvPr/>
          </p:nvCxnSpPr>
          <p:spPr>
            <a:xfrm>
              <a:off x="1071538" y="4000492"/>
              <a:ext cx="6643687" cy="1588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395" name="ZoneTexte 9"/>
            <p:cNvSpPr txBox="1">
              <a:spLocks noChangeArrowheads="1"/>
            </p:cNvSpPr>
            <p:nvPr/>
          </p:nvSpPr>
          <p:spPr bwMode="auto">
            <a:xfrm>
              <a:off x="6857976" y="4286242"/>
              <a:ext cx="9286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Temps </a:t>
              </a:r>
            </a:p>
          </p:txBody>
        </p:sp>
        <p:cxnSp>
          <p:nvCxnSpPr>
            <p:cNvPr id="19" name="Connecteur en angle 18"/>
            <p:cNvCxnSpPr/>
            <p:nvPr/>
          </p:nvCxnSpPr>
          <p:spPr>
            <a:xfrm rot="5400000" flipH="1" flipV="1">
              <a:off x="1356494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en angle 20"/>
            <p:cNvCxnSpPr/>
            <p:nvPr/>
          </p:nvCxnSpPr>
          <p:spPr>
            <a:xfrm>
              <a:off x="1643038" y="3428992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necteur en angle 22"/>
            <p:cNvCxnSpPr/>
            <p:nvPr/>
          </p:nvCxnSpPr>
          <p:spPr>
            <a:xfrm rot="5400000">
              <a:off x="1927994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Connecteur en angle 23"/>
            <p:cNvCxnSpPr/>
            <p:nvPr/>
          </p:nvCxnSpPr>
          <p:spPr>
            <a:xfrm rot="5400000" flipH="1" flipV="1">
              <a:off x="1929582" y="3713948"/>
              <a:ext cx="571500" cy="1587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en angle 28"/>
            <p:cNvCxnSpPr/>
            <p:nvPr/>
          </p:nvCxnSpPr>
          <p:spPr>
            <a:xfrm rot="5400000">
              <a:off x="3074169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en angle 29"/>
            <p:cNvCxnSpPr/>
            <p:nvPr/>
          </p:nvCxnSpPr>
          <p:spPr>
            <a:xfrm rot="5400000" flipH="1" flipV="1">
              <a:off x="3074169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en angle 30"/>
            <p:cNvCxnSpPr/>
            <p:nvPr/>
          </p:nvCxnSpPr>
          <p:spPr>
            <a:xfrm>
              <a:off x="3359125" y="3428992"/>
              <a:ext cx="573088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necteur en angle 33"/>
            <p:cNvCxnSpPr/>
            <p:nvPr/>
          </p:nvCxnSpPr>
          <p:spPr>
            <a:xfrm>
              <a:off x="3930625" y="3428992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onnecteur en angle 34"/>
            <p:cNvCxnSpPr/>
            <p:nvPr/>
          </p:nvCxnSpPr>
          <p:spPr>
            <a:xfrm rot="5400000">
              <a:off x="4215582" y="3715536"/>
              <a:ext cx="571500" cy="1587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necteur en angle 35"/>
            <p:cNvCxnSpPr/>
            <p:nvPr/>
          </p:nvCxnSpPr>
          <p:spPr>
            <a:xfrm rot="5400000" flipH="1" flipV="1">
              <a:off x="4213994" y="3713948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en angle 37"/>
            <p:cNvCxnSpPr/>
            <p:nvPr/>
          </p:nvCxnSpPr>
          <p:spPr>
            <a:xfrm rot="5400000">
              <a:off x="4785494" y="3713948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Connecteur en angle 38"/>
            <p:cNvCxnSpPr/>
            <p:nvPr/>
          </p:nvCxnSpPr>
          <p:spPr>
            <a:xfrm rot="5400000" flipH="1" flipV="1">
              <a:off x="4785494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en angle 39"/>
            <p:cNvCxnSpPr/>
            <p:nvPr/>
          </p:nvCxnSpPr>
          <p:spPr>
            <a:xfrm>
              <a:off x="5072038" y="3428992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Connecteur en angle 40"/>
            <p:cNvCxnSpPr/>
            <p:nvPr/>
          </p:nvCxnSpPr>
          <p:spPr>
            <a:xfrm rot="5400000">
              <a:off x="5356994" y="3715536"/>
              <a:ext cx="571500" cy="1588"/>
            </a:xfrm>
            <a:prstGeom prst="bentConnector3">
              <a:avLst>
                <a:gd name="adj1" fmla="val 50000"/>
              </a:avLst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410" name="ZoneTexte 41"/>
            <p:cNvSpPr txBox="1">
              <a:spLocks noChangeArrowheads="1"/>
            </p:cNvSpPr>
            <p:nvPr/>
          </p:nvSpPr>
          <p:spPr bwMode="auto">
            <a:xfrm>
              <a:off x="1214413" y="4143367"/>
              <a:ext cx="5643563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400"/>
                <a:t>0    1     0     0    1      1    0      1</a:t>
              </a:r>
            </a:p>
          </p:txBody>
        </p:sp>
      </p:grpSp>
      <p:sp>
        <p:nvSpPr>
          <p:cNvPr id="16389" name="ZoneTexte 24"/>
          <p:cNvSpPr txBox="1">
            <a:spLocks noChangeArrowheads="1"/>
          </p:cNvSpPr>
          <p:nvPr/>
        </p:nvSpPr>
        <p:spPr bwMode="auto">
          <a:xfrm>
            <a:off x="3071813" y="4929188"/>
            <a:ext cx="2044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Signal numérique </a:t>
            </a:r>
          </a:p>
        </p:txBody>
      </p:sp>
      <p:sp>
        <p:nvSpPr>
          <p:cNvPr id="16390" name="ZoneTexte 25"/>
          <p:cNvSpPr txBox="1">
            <a:spLocks noChangeArrowheads="1"/>
          </p:cNvSpPr>
          <p:nvPr/>
        </p:nvSpPr>
        <p:spPr bwMode="auto">
          <a:xfrm>
            <a:off x="500063" y="5929313"/>
            <a:ext cx="800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/>
              <a:t>Le nombre d’état ( niveau ) d’un signal numérique s’appel </a:t>
            </a:r>
            <a:r>
              <a:rPr lang="fr-FR" sz="2000">
                <a:solidFill>
                  <a:srgbClr val="FF0000"/>
                </a:solidFill>
              </a:rPr>
              <a:t>la valence 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1000125" y="3429000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2" name="Espace réservé du numéro de diapositive 2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C4EF58-DC22-41B8-B868-203EB7058565}" type="slidenum">
              <a:rPr lang="fr-FR" smtClean="0"/>
              <a:pPr/>
              <a:t>12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14313"/>
            <a:ext cx="8229600" cy="582612"/>
          </a:xfrm>
        </p:spPr>
        <p:txBody>
          <a:bodyPr/>
          <a:lstStyle/>
          <a:p>
            <a:pPr eaLnBrk="1" hangingPunct="1"/>
            <a:r>
              <a:rPr lang="fr-FR" sz="3600" smtClean="0"/>
              <a:t>Signal analogique sinusoïdal  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928688"/>
            <a:ext cx="8229600" cy="2836862"/>
          </a:xfrm>
        </p:spPr>
        <p:txBody>
          <a:bodyPr/>
          <a:lstStyle/>
          <a:p>
            <a:pPr algn="just" eaLnBrk="1" hangingPunct="1"/>
            <a:r>
              <a:rPr lang="fr-FR" sz="2000" smtClean="0"/>
              <a:t>Un signal analogique peut être décomposé en un ensemble de signaux élémentaires. </a:t>
            </a:r>
          </a:p>
          <a:p>
            <a:pPr algn="just" eaLnBrk="1" hangingPunct="1"/>
            <a:r>
              <a:rPr lang="fr-FR" sz="2000" smtClean="0"/>
              <a:t>Les signaux de base sont de la forme d’un sinus ou cosinus  </a:t>
            </a:r>
          </a:p>
          <a:p>
            <a:pPr algn="just" eaLnBrk="1" hangingPunct="1"/>
            <a:r>
              <a:rPr lang="fr-FR" sz="2000" smtClean="0"/>
              <a:t>Un signal sous la forme d’un sinus est de la forme suivante :</a:t>
            </a:r>
          </a:p>
          <a:p>
            <a:pPr algn="just" eaLnBrk="1" hangingPunct="1"/>
            <a:endParaRPr lang="fr-FR" sz="2000" smtClean="0"/>
          </a:p>
          <a:p>
            <a:pPr algn="just" eaLnBrk="1" hangingPunct="1"/>
            <a:endParaRPr lang="fr-FR" sz="2000" smtClean="0"/>
          </a:p>
          <a:p>
            <a:pPr algn="just" eaLnBrk="1" hangingPunct="1"/>
            <a:r>
              <a:rPr lang="fr-FR" sz="2000" smtClean="0"/>
              <a:t>Un signal est défini par </a:t>
            </a:r>
          </a:p>
          <a:p>
            <a:pPr lvl="1" algn="just" eaLnBrk="1" hangingPunct="1"/>
            <a:r>
              <a:rPr lang="fr-FR" sz="2000" smtClean="0"/>
              <a:t>Amplitude   A  :  la force du signal </a:t>
            </a:r>
          </a:p>
          <a:p>
            <a:pPr lvl="1" algn="just" eaLnBrk="1" hangingPunct="1"/>
            <a:r>
              <a:rPr lang="fr-FR" sz="2000" smtClean="0"/>
              <a:t>Fréquence  f   :  la vitesse du signal   </a:t>
            </a:r>
          </a:p>
          <a:p>
            <a:pPr lvl="1" algn="just" eaLnBrk="1" hangingPunct="1"/>
            <a:r>
              <a:rPr lang="fr-FR" sz="2000" smtClean="0"/>
              <a:t>Phase           :   le décalage du signal par rapport à l’origine 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857250" y="2357438"/>
          <a:ext cx="7072313" cy="571500"/>
        </p:xfrm>
        <a:graphic>
          <a:graphicData uri="http://schemas.openxmlformats.org/presentationml/2006/ole">
            <p:oleObj spid="_x0000_s1026" name="Équation" r:id="rId3" imgW="1422360" imgH="203040" progId="">
              <p:embed/>
            </p:oleObj>
          </a:graphicData>
        </a:graphic>
      </p:graphicFrame>
      <p:pic>
        <p:nvPicPr>
          <p:cNvPr id="103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313" y="5000625"/>
            <a:ext cx="5400675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Connecteur droit 40"/>
          <p:cNvCxnSpPr/>
          <p:nvPr/>
        </p:nvCxnSpPr>
        <p:spPr>
          <a:xfrm rot="5400000">
            <a:off x="677863" y="5751513"/>
            <a:ext cx="1500187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1428750" y="5715000"/>
            <a:ext cx="6643688" cy="1588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143125" y="4143375"/>
          <a:ext cx="695325" cy="465138"/>
        </p:xfrm>
        <a:graphic>
          <a:graphicData uri="http://schemas.openxmlformats.org/presentationml/2006/ole">
            <p:oleObj spid="_x0000_s1027" name="Équation" r:id="rId5" imgW="139680" imgH="164880" progId="">
              <p:embed/>
            </p:oleObj>
          </a:graphicData>
        </a:graphic>
      </p:graphicFrame>
      <p:sp>
        <p:nvSpPr>
          <p:cNvPr id="1033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2FE98B-72F4-4AA4-B0F4-A92E5A83D59F}" type="slidenum">
              <a:rPr lang="fr-FR" smtClean="0"/>
              <a:pPr/>
              <a:t>13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/>
          <a:lstStyle/>
          <a:p>
            <a:r>
              <a:rPr lang="fr-FR" sz="3600" smtClean="0"/>
              <a:t>Propriétés d’un signal sinusoïdal:</a:t>
            </a:r>
            <a:br>
              <a:rPr lang="fr-FR" sz="3600" smtClean="0"/>
            </a:br>
            <a:r>
              <a:rPr lang="fr-FR" sz="3600" smtClean="0">
                <a:solidFill>
                  <a:srgbClr val="FF0000"/>
                </a:solidFill>
              </a:rPr>
              <a:t>la fréquence  </a:t>
            </a:r>
          </a:p>
        </p:txBody>
      </p:sp>
      <p:sp>
        <p:nvSpPr>
          <p:cNvPr id="17411" name="ZoneTexte 21"/>
          <p:cNvSpPr txBox="1">
            <a:spLocks noChangeArrowheads="1"/>
          </p:cNvSpPr>
          <p:nvPr/>
        </p:nvSpPr>
        <p:spPr bwMode="auto">
          <a:xfrm>
            <a:off x="642938" y="5143500"/>
            <a:ext cx="7500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Un signal possède une période T  ( seconde )</a:t>
            </a:r>
          </a:p>
          <a:p>
            <a:r>
              <a:rPr lang="fr-FR" sz="2400"/>
              <a:t>Un signal possède une fréquence ( vitesse )  : </a:t>
            </a:r>
          </a:p>
          <a:p>
            <a:r>
              <a:rPr lang="fr-FR" sz="2400"/>
              <a:t>		 F = 1/T  Hertz </a:t>
            </a:r>
          </a:p>
        </p:txBody>
      </p:sp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2143125"/>
            <a:ext cx="54006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/>
        </p:nvCxnSpPr>
        <p:spPr>
          <a:xfrm rot="5400000">
            <a:off x="572294" y="2356644"/>
            <a:ext cx="1714500" cy="158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1428750" y="3214688"/>
            <a:ext cx="6643688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15" name="ZoneTexte 13"/>
          <p:cNvSpPr txBox="1">
            <a:spLocks noChangeArrowheads="1"/>
          </p:cNvSpPr>
          <p:nvPr/>
        </p:nvSpPr>
        <p:spPr bwMode="auto">
          <a:xfrm>
            <a:off x="7215188" y="3500438"/>
            <a:ext cx="928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cxnSp>
        <p:nvCxnSpPr>
          <p:cNvPr id="8" name="Connecteur droit 7"/>
          <p:cNvCxnSpPr/>
          <p:nvPr/>
        </p:nvCxnSpPr>
        <p:spPr>
          <a:xfrm rot="5400000">
            <a:off x="1539081" y="3285332"/>
            <a:ext cx="2428875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>
            <a:off x="2572544" y="3285332"/>
            <a:ext cx="2428875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786063" y="4357688"/>
            <a:ext cx="1000125" cy="158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19" name="ZoneTexte 20"/>
          <p:cNvSpPr txBox="1">
            <a:spLocks noChangeArrowheads="1"/>
          </p:cNvSpPr>
          <p:nvPr/>
        </p:nvSpPr>
        <p:spPr bwMode="auto">
          <a:xfrm>
            <a:off x="3071813" y="4071938"/>
            <a:ext cx="32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</a:t>
            </a:r>
          </a:p>
        </p:txBody>
      </p:sp>
      <p:sp>
        <p:nvSpPr>
          <p:cNvPr id="17420" name="Espace réservé du numéro de diapositive 1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B699EA-C641-49D1-90B0-C05C89D4E28F}" type="slidenum">
              <a:rPr lang="fr-FR" smtClean="0"/>
              <a:pPr/>
              <a:t>14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smtClean="0"/>
              <a:t>Propriétés d’un signal sinusoïdal:</a:t>
            </a:r>
            <a:br>
              <a:rPr lang="fr-FR" sz="3600" smtClean="0"/>
            </a:br>
            <a:r>
              <a:rPr lang="fr-FR" sz="3600" smtClean="0"/>
              <a:t>l</a:t>
            </a:r>
            <a:r>
              <a:rPr lang="fr-FR" sz="3600" smtClean="0">
                <a:solidFill>
                  <a:srgbClr val="FF0000"/>
                </a:solidFill>
              </a:rPr>
              <a:t>’amplitude </a:t>
            </a:r>
            <a:r>
              <a:rPr lang="fr-FR" sz="3600" smtClean="0"/>
              <a:t>  </a:t>
            </a:r>
          </a:p>
        </p:txBody>
      </p:sp>
      <p:pic>
        <p:nvPicPr>
          <p:cNvPr id="1843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2071688"/>
            <a:ext cx="54006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/>
        </p:nvCxnSpPr>
        <p:spPr>
          <a:xfrm rot="5400000">
            <a:off x="858044" y="2285206"/>
            <a:ext cx="1714500" cy="158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1714500" y="3143250"/>
            <a:ext cx="6643688" cy="1588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438" name="ZoneTexte 13"/>
          <p:cNvSpPr txBox="1">
            <a:spLocks noChangeArrowheads="1"/>
          </p:cNvSpPr>
          <p:nvPr/>
        </p:nvSpPr>
        <p:spPr bwMode="auto">
          <a:xfrm>
            <a:off x="7500938" y="3429000"/>
            <a:ext cx="928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18439" name="ZoneTexte 21"/>
          <p:cNvSpPr txBox="1">
            <a:spLocks noChangeArrowheads="1"/>
          </p:cNvSpPr>
          <p:nvPr/>
        </p:nvSpPr>
        <p:spPr bwMode="auto">
          <a:xfrm>
            <a:off x="714375" y="4643438"/>
            <a:ext cx="7215188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Un signal possède une amplitude ( une force )</a:t>
            </a:r>
          </a:p>
          <a:p>
            <a:r>
              <a:rPr lang="fr-FR" sz="2400"/>
              <a:t>Les valeurs du signal sont comprises entre  une valeur MAX = A et une valeur MIN= -A </a:t>
            </a:r>
          </a:p>
          <a:p>
            <a:endParaRPr lang="fr-FR"/>
          </a:p>
        </p:txBody>
      </p:sp>
      <p:sp>
        <p:nvSpPr>
          <p:cNvPr id="18440" name="ZoneTexte 14"/>
          <p:cNvSpPr txBox="1">
            <a:spLocks noChangeArrowheads="1"/>
          </p:cNvSpPr>
          <p:nvPr/>
        </p:nvSpPr>
        <p:spPr bwMode="auto">
          <a:xfrm>
            <a:off x="1285875" y="1928813"/>
            <a:ext cx="390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A</a:t>
            </a:r>
          </a:p>
        </p:txBody>
      </p:sp>
      <p:sp>
        <p:nvSpPr>
          <p:cNvPr id="18441" name="ZoneTexte 16"/>
          <p:cNvSpPr txBox="1">
            <a:spLocks noChangeArrowheads="1"/>
          </p:cNvSpPr>
          <p:nvPr/>
        </p:nvSpPr>
        <p:spPr bwMode="auto">
          <a:xfrm>
            <a:off x="1214438" y="3714750"/>
            <a:ext cx="49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-A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 rot="5400000">
            <a:off x="1999456" y="2642394"/>
            <a:ext cx="1000125" cy="158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5400000">
            <a:off x="2001044" y="3571082"/>
            <a:ext cx="1000125" cy="158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44" name="Espace réservé du numéro de diapositive 1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7C033F-2EC5-4282-90B2-8D88E0CF0F23}" type="slidenum">
              <a:rPr lang="fr-FR" smtClean="0"/>
              <a:pPr/>
              <a:t>15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fr-FR" sz="3200" smtClean="0"/>
              <a:t>Propriétés d’un signal sinusoïdal:</a:t>
            </a:r>
            <a:br>
              <a:rPr lang="fr-FR" sz="3200" smtClean="0"/>
            </a:br>
            <a:r>
              <a:rPr lang="fr-FR" sz="3200" smtClean="0">
                <a:solidFill>
                  <a:srgbClr val="FF0000"/>
                </a:solidFill>
              </a:rPr>
              <a:t>la phase</a:t>
            </a:r>
          </a:p>
        </p:txBody>
      </p:sp>
      <p:grpSp>
        <p:nvGrpSpPr>
          <p:cNvPr id="2052" name="Groupe 12"/>
          <p:cNvGrpSpPr>
            <a:grpSpLocks/>
          </p:cNvGrpSpPr>
          <p:nvPr/>
        </p:nvGrpSpPr>
        <p:grpSpPr bwMode="auto">
          <a:xfrm>
            <a:off x="928688" y="1785938"/>
            <a:ext cx="7215187" cy="2176462"/>
            <a:chOff x="1357313" y="2395550"/>
            <a:chExt cx="7215187" cy="2747962"/>
          </a:xfrm>
        </p:grpSpPr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85938" y="3038487"/>
              <a:ext cx="5400675" cy="199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1" name="Connecteur droit 10"/>
            <p:cNvCxnSpPr/>
            <p:nvPr/>
          </p:nvCxnSpPr>
          <p:spPr>
            <a:xfrm rot="5400000">
              <a:off x="1001310" y="3251615"/>
              <a:ext cx="1713718" cy="1588"/>
            </a:xfrm>
            <a:prstGeom prst="line">
              <a:avLst/>
            </a:prstGeom>
            <a:ln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1857375" y="4109268"/>
              <a:ext cx="6643688" cy="2005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59" name="ZoneTexte 13"/>
            <p:cNvSpPr txBox="1">
              <a:spLocks noChangeArrowheads="1"/>
            </p:cNvSpPr>
            <p:nvPr/>
          </p:nvSpPr>
          <p:spPr bwMode="auto">
            <a:xfrm>
              <a:off x="7643813" y="4395800"/>
              <a:ext cx="9286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Temps </a:t>
              </a:r>
            </a:p>
          </p:txBody>
        </p:sp>
        <p:sp>
          <p:nvSpPr>
            <p:cNvPr id="2060" name="ZoneTexte 14"/>
            <p:cNvSpPr txBox="1">
              <a:spLocks noChangeArrowheads="1"/>
            </p:cNvSpPr>
            <p:nvPr/>
          </p:nvSpPr>
          <p:spPr bwMode="auto">
            <a:xfrm>
              <a:off x="1428750" y="2895612"/>
              <a:ext cx="3905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2400"/>
                <a:t>A</a:t>
              </a:r>
            </a:p>
          </p:txBody>
        </p:sp>
        <p:sp>
          <p:nvSpPr>
            <p:cNvPr id="2061" name="ZoneTexte 16"/>
            <p:cNvSpPr txBox="1">
              <a:spLocks noChangeArrowheads="1"/>
            </p:cNvSpPr>
            <p:nvPr/>
          </p:nvSpPr>
          <p:spPr bwMode="auto">
            <a:xfrm>
              <a:off x="1357313" y="4681550"/>
              <a:ext cx="49212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2400"/>
                <a:t>-A</a:t>
              </a:r>
            </a:p>
          </p:txBody>
        </p:sp>
      </p:grpSp>
      <p:sp>
        <p:nvSpPr>
          <p:cNvPr id="2053" name="ZoneTexte 14"/>
          <p:cNvSpPr txBox="1">
            <a:spLocks noChangeArrowheads="1"/>
          </p:cNvSpPr>
          <p:nvPr/>
        </p:nvSpPr>
        <p:spPr bwMode="auto">
          <a:xfrm>
            <a:off x="571500" y="1285875"/>
            <a:ext cx="7669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000"/>
              <a:t>La phase représente le décalage du signal par rapport à l’origine 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00063" y="4522788"/>
          <a:ext cx="7867650" cy="2335212"/>
        </p:xfrm>
        <a:graphic>
          <a:graphicData uri="http://schemas.openxmlformats.org/presentationml/2006/ole">
            <p:oleObj spid="_x0000_s2050" name="Équation" r:id="rId4" imgW="2997000" imgH="1320480" progId="">
              <p:embed/>
            </p:oleObj>
          </a:graphicData>
        </a:graphic>
      </p:graphicFrame>
      <p:sp>
        <p:nvSpPr>
          <p:cNvPr id="2054" name="Rectangle 13"/>
          <p:cNvSpPr>
            <a:spLocks noChangeArrowheads="1"/>
          </p:cNvSpPr>
          <p:nvPr/>
        </p:nvSpPr>
        <p:spPr bwMode="auto">
          <a:xfrm>
            <a:off x="500063" y="4143375"/>
            <a:ext cx="2822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fr-FR"/>
              <a:t>Lorsque t = 0 on obtient :</a:t>
            </a:r>
          </a:p>
        </p:txBody>
      </p:sp>
      <p:sp>
        <p:nvSpPr>
          <p:cNvPr id="2055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CDE27B-6D59-4B26-9BBE-784166F685D1}" type="slidenum">
              <a:rPr lang="fr-FR" smtClean="0"/>
              <a:pPr/>
              <a:t>16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114425"/>
            <a:ext cx="50292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/>
        </p:nvCxnSpPr>
        <p:spPr>
          <a:xfrm rot="5400000">
            <a:off x="607219" y="2035969"/>
            <a:ext cx="2428875" cy="7143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1857375" y="2071688"/>
            <a:ext cx="6643688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461" name="ZoneTexte 13"/>
          <p:cNvSpPr txBox="1">
            <a:spLocks noChangeArrowheads="1"/>
          </p:cNvSpPr>
          <p:nvPr/>
        </p:nvSpPr>
        <p:spPr bwMode="auto">
          <a:xfrm>
            <a:off x="7643813" y="2357438"/>
            <a:ext cx="928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19462" name="ZoneTexte 12"/>
          <p:cNvSpPr txBox="1">
            <a:spLocks noChangeArrowheads="1"/>
          </p:cNvSpPr>
          <p:nvPr/>
        </p:nvSpPr>
        <p:spPr bwMode="auto">
          <a:xfrm>
            <a:off x="1285875" y="1071563"/>
            <a:ext cx="390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A</a:t>
            </a:r>
          </a:p>
        </p:txBody>
      </p:sp>
      <p:sp>
        <p:nvSpPr>
          <p:cNvPr id="19463" name="ZoneTexte 13"/>
          <p:cNvSpPr txBox="1">
            <a:spLocks noChangeArrowheads="1"/>
          </p:cNvSpPr>
          <p:nvPr/>
        </p:nvSpPr>
        <p:spPr bwMode="auto">
          <a:xfrm>
            <a:off x="1285875" y="2500313"/>
            <a:ext cx="49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-A</a:t>
            </a:r>
          </a:p>
        </p:txBody>
      </p:sp>
      <p:pic>
        <p:nvPicPr>
          <p:cNvPr id="1946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4157663"/>
            <a:ext cx="52197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Connecteur droit 14"/>
          <p:cNvCxnSpPr/>
          <p:nvPr/>
        </p:nvCxnSpPr>
        <p:spPr>
          <a:xfrm rot="5400000">
            <a:off x="464344" y="5250656"/>
            <a:ext cx="2571750" cy="7143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785938" y="5213350"/>
            <a:ext cx="6643687" cy="1588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467" name="ZoneTexte 13"/>
          <p:cNvSpPr txBox="1">
            <a:spLocks noChangeArrowheads="1"/>
          </p:cNvSpPr>
          <p:nvPr/>
        </p:nvSpPr>
        <p:spPr bwMode="auto">
          <a:xfrm>
            <a:off x="7572375" y="5500688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19468" name="ZoneTexte 12"/>
          <p:cNvSpPr txBox="1">
            <a:spLocks noChangeArrowheads="1"/>
          </p:cNvSpPr>
          <p:nvPr/>
        </p:nvSpPr>
        <p:spPr bwMode="auto">
          <a:xfrm>
            <a:off x="1285875" y="4143375"/>
            <a:ext cx="390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A</a:t>
            </a:r>
          </a:p>
        </p:txBody>
      </p:sp>
      <p:sp>
        <p:nvSpPr>
          <p:cNvPr id="19469" name="ZoneTexte 13"/>
          <p:cNvSpPr txBox="1">
            <a:spLocks noChangeArrowheads="1"/>
          </p:cNvSpPr>
          <p:nvPr/>
        </p:nvSpPr>
        <p:spPr bwMode="auto">
          <a:xfrm>
            <a:off x="1214438" y="5643563"/>
            <a:ext cx="49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-A</a:t>
            </a:r>
          </a:p>
        </p:txBody>
      </p:sp>
      <p:sp>
        <p:nvSpPr>
          <p:cNvPr id="19470" name="ZoneTexte 28"/>
          <p:cNvSpPr txBox="1">
            <a:spLocks noChangeArrowheads="1"/>
          </p:cNvSpPr>
          <p:nvPr/>
        </p:nvSpPr>
        <p:spPr bwMode="auto">
          <a:xfrm>
            <a:off x="7143750" y="1500188"/>
            <a:ext cx="1357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Phase = 90</a:t>
            </a:r>
          </a:p>
        </p:txBody>
      </p:sp>
      <p:sp>
        <p:nvSpPr>
          <p:cNvPr id="19471" name="ZoneTexte 29"/>
          <p:cNvSpPr txBox="1">
            <a:spLocks noChangeArrowheads="1"/>
          </p:cNvSpPr>
          <p:nvPr/>
        </p:nvSpPr>
        <p:spPr bwMode="auto">
          <a:xfrm>
            <a:off x="7143750" y="4202113"/>
            <a:ext cx="1485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Phase = 270</a:t>
            </a:r>
          </a:p>
        </p:txBody>
      </p:sp>
      <p:sp>
        <p:nvSpPr>
          <p:cNvPr id="19472" name="Espace réservé du numéro de diapositive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3D3FFD-E19E-46C7-9E8C-FE877C834F5B}" type="slidenum">
              <a:rPr lang="fr-FR" smtClean="0"/>
              <a:pPr/>
              <a:t>17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smtClean="0"/>
              <a:t>C’est quoi un canal de transmission 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fr-FR" sz="2400" smtClean="0"/>
              <a:t>Un canal de transmission est le moyen physique de transmission de l’information ( un signal )</a:t>
            </a:r>
          </a:p>
          <a:p>
            <a:pPr algn="just" eaLnBrk="1" hangingPunct="1"/>
            <a:r>
              <a:rPr lang="fr-FR" sz="2400" smtClean="0"/>
              <a:t>Exemple :</a:t>
            </a:r>
          </a:p>
          <a:p>
            <a:pPr lvl="1" algn="just" eaLnBrk="1" hangingPunct="1"/>
            <a:r>
              <a:rPr lang="fr-FR" sz="2400" smtClean="0"/>
              <a:t>L’air ( la voix ) </a:t>
            </a:r>
          </a:p>
          <a:p>
            <a:pPr lvl="1" algn="just" eaLnBrk="1" hangingPunct="1"/>
            <a:r>
              <a:rPr lang="fr-FR" sz="2400" smtClean="0"/>
              <a:t>File de cuivre </a:t>
            </a:r>
          </a:p>
          <a:p>
            <a:pPr lvl="1" algn="just" eaLnBrk="1" hangingPunct="1"/>
            <a:r>
              <a:rPr lang="fr-FR" sz="2400" smtClean="0"/>
              <a:t>Fibre optique </a:t>
            </a:r>
          </a:p>
          <a:p>
            <a:pPr lvl="1" algn="just" eaLnBrk="1" hangingPunct="1"/>
            <a:r>
              <a:rPr lang="fr-FR" sz="2400" smtClean="0"/>
              <a:t>Onde</a:t>
            </a:r>
          </a:p>
          <a:p>
            <a:pPr eaLnBrk="1" hangingPunct="1"/>
            <a:r>
              <a:rPr lang="fr-FR" sz="2400" smtClean="0"/>
              <a:t>Il est caractérisé par la bande passante qui représente l'intervalle de fréquences dans lequel les signaux sont correctement transmis sur le support .</a:t>
            </a:r>
          </a:p>
          <a:p>
            <a:pPr lvl="1" algn="just" eaLnBrk="1" hangingPunct="1"/>
            <a:endParaRPr lang="fr-FR" sz="2400" b="1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55077F-ABAE-465A-9C67-2FFE6E989B26}" type="slidenum">
              <a:rPr lang="fr-FR" smtClean="0"/>
              <a:pPr/>
              <a:t>18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/>
              <a:t>Bande passante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285875"/>
            <a:ext cx="8229600" cy="1643063"/>
          </a:xfrm>
        </p:spPr>
        <p:txBody>
          <a:bodyPr/>
          <a:lstStyle/>
          <a:p>
            <a:pPr algn="just" eaLnBrk="1" hangingPunct="1"/>
            <a:r>
              <a:rPr lang="fr-FR" sz="2000" smtClean="0"/>
              <a:t>Tout canal de transmission a des limitations liés à des fréquences qu’il laisse passer :  C’est la </a:t>
            </a:r>
            <a:r>
              <a:rPr lang="fr-FR" sz="2000" b="1" smtClean="0"/>
              <a:t>Bande Passante</a:t>
            </a:r>
          </a:p>
        </p:txBody>
      </p:sp>
      <p:cxnSp>
        <p:nvCxnSpPr>
          <p:cNvPr id="9" name="Connecteur droit 8"/>
          <p:cNvCxnSpPr/>
          <p:nvPr/>
        </p:nvCxnSpPr>
        <p:spPr>
          <a:xfrm rot="5400000">
            <a:off x="858044" y="3071019"/>
            <a:ext cx="1714500" cy="1588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714500" y="3929063"/>
            <a:ext cx="6643688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510" name="ZoneTexte 10"/>
          <p:cNvSpPr txBox="1">
            <a:spLocks noChangeArrowheads="1"/>
          </p:cNvSpPr>
          <p:nvPr/>
        </p:nvSpPr>
        <p:spPr bwMode="auto">
          <a:xfrm>
            <a:off x="7500938" y="4214813"/>
            <a:ext cx="928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786606" y="3428207"/>
            <a:ext cx="242887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4214019" y="3356769"/>
            <a:ext cx="2428875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000250" y="4429125"/>
            <a:ext cx="3429000" cy="1588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Forme libre 19"/>
          <p:cNvSpPr/>
          <p:nvPr/>
        </p:nvSpPr>
        <p:spPr>
          <a:xfrm>
            <a:off x="1711325" y="2359025"/>
            <a:ext cx="4171950" cy="1576388"/>
          </a:xfrm>
          <a:custGeom>
            <a:avLst/>
            <a:gdLst>
              <a:gd name="connsiteX0" fmla="*/ 0 w 4172755"/>
              <a:gd name="connsiteY0" fmla="*/ 1549758 h 1575516"/>
              <a:gd name="connsiteX1" fmla="*/ 798490 w 4172755"/>
              <a:gd name="connsiteY1" fmla="*/ 313386 h 1575516"/>
              <a:gd name="connsiteX2" fmla="*/ 3206839 w 4172755"/>
              <a:gd name="connsiteY2" fmla="*/ 210355 h 1575516"/>
              <a:gd name="connsiteX3" fmla="*/ 4172755 w 4172755"/>
              <a:gd name="connsiteY3" fmla="*/ 1575516 h 157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2755" h="1575516">
                <a:moveTo>
                  <a:pt x="0" y="1549758"/>
                </a:moveTo>
                <a:cubicBezTo>
                  <a:pt x="132008" y="1043189"/>
                  <a:pt x="264017" y="536620"/>
                  <a:pt x="798490" y="313386"/>
                </a:cubicBezTo>
                <a:cubicBezTo>
                  <a:pt x="1332963" y="90152"/>
                  <a:pt x="2644462" y="0"/>
                  <a:pt x="3206839" y="210355"/>
                </a:cubicBezTo>
                <a:cubicBezTo>
                  <a:pt x="3769216" y="420710"/>
                  <a:pt x="3970985" y="998113"/>
                  <a:pt x="4172755" y="1575516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515" name="ZoneTexte 22"/>
          <p:cNvSpPr txBox="1">
            <a:spLocks noChangeArrowheads="1"/>
          </p:cNvSpPr>
          <p:nvPr/>
        </p:nvSpPr>
        <p:spPr bwMode="auto">
          <a:xfrm>
            <a:off x="1714500" y="4714875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Fmin </a:t>
            </a:r>
          </a:p>
        </p:txBody>
      </p:sp>
      <p:sp>
        <p:nvSpPr>
          <p:cNvPr id="21516" name="ZoneTexte 23"/>
          <p:cNvSpPr txBox="1">
            <a:spLocks noChangeArrowheads="1"/>
          </p:cNvSpPr>
          <p:nvPr/>
        </p:nvSpPr>
        <p:spPr bwMode="auto">
          <a:xfrm>
            <a:off x="5143500" y="4714875"/>
            <a:ext cx="88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F max </a:t>
            </a:r>
          </a:p>
        </p:txBody>
      </p:sp>
      <p:sp>
        <p:nvSpPr>
          <p:cNvPr id="21517" name="Rectangle 24"/>
          <p:cNvSpPr>
            <a:spLocks noChangeArrowheads="1"/>
          </p:cNvSpPr>
          <p:nvPr/>
        </p:nvSpPr>
        <p:spPr bwMode="auto">
          <a:xfrm>
            <a:off x="428625" y="5072063"/>
            <a:ext cx="842962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sz="2400" b="1" dirty="0"/>
              <a:t>Bande passante = (F max – </a:t>
            </a:r>
            <a:r>
              <a:rPr lang="fr-FR" sz="2400" b="1" dirty="0" smtClean="0"/>
              <a:t>F min </a:t>
            </a:r>
            <a:r>
              <a:rPr lang="fr-FR" sz="2400" b="1" dirty="0"/>
              <a:t>)</a:t>
            </a:r>
          </a:p>
          <a:p>
            <a:pPr algn="just"/>
            <a:endParaRPr lang="fr-FR" sz="2400" b="1" dirty="0"/>
          </a:p>
          <a:p>
            <a:pPr algn="just"/>
            <a:r>
              <a:rPr lang="fr-FR" sz="2400" b="1" dirty="0"/>
              <a:t>Exemple :</a:t>
            </a:r>
          </a:p>
          <a:p>
            <a:pPr algn="just"/>
            <a:r>
              <a:rPr lang="fr-FR" sz="2400" b="1" dirty="0"/>
              <a:t> </a:t>
            </a:r>
            <a:r>
              <a:rPr lang="fr-FR" sz="2000" b="1" dirty="0"/>
              <a:t>bande passante des lignes téléphoniques  est de </a:t>
            </a:r>
          </a:p>
          <a:p>
            <a:pPr algn="just"/>
            <a:r>
              <a:rPr lang="fr-FR" sz="2000" b="1" dirty="0"/>
              <a:t>3KHZ ( 3000Hz )</a:t>
            </a:r>
          </a:p>
        </p:txBody>
      </p:sp>
      <p:sp>
        <p:nvSpPr>
          <p:cNvPr id="21518" name="ZoneTexte 25"/>
          <p:cNvSpPr txBox="1">
            <a:spLocks noChangeArrowheads="1"/>
          </p:cNvSpPr>
          <p:nvPr/>
        </p:nvSpPr>
        <p:spPr bwMode="auto">
          <a:xfrm>
            <a:off x="2782888" y="3357563"/>
            <a:ext cx="1916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Bande passante </a:t>
            </a:r>
          </a:p>
        </p:txBody>
      </p:sp>
      <p:sp>
        <p:nvSpPr>
          <p:cNvPr id="21519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70EE9F-06CA-4252-ABC1-9A701D91BE5D}" type="slidenum">
              <a:rPr lang="fr-FR" smtClean="0"/>
              <a:pPr/>
              <a:t>19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smtClean="0"/>
              <a:t>Plan</a:t>
            </a:r>
            <a:r>
              <a:rPr lang="fr-FR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2400" smtClean="0"/>
              <a:t>Rôle de la Couche Physique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Schéma d’un circuit de données  ETTD et ETCD 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Mode de liaison ( simplexe , half duplexe ,…)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Quelques notions sur le traitement Signal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Bande passante et débit de transmission 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Codage et modulation 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Multiplexage </a:t>
            </a:r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Support de transmission et les medias d’accès au réseaux </a:t>
            </a:r>
          </a:p>
          <a:p>
            <a:pPr eaLnBrk="1" hangingPunct="1">
              <a:lnSpc>
                <a:spcPct val="80000"/>
              </a:lnSpc>
            </a:pPr>
            <a:endParaRPr lang="fr-FR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2800" smtClean="0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6EBE78-AA35-4C78-A00C-9D61A174C9F2}" type="slidenum">
              <a:rPr lang="fr-FR" smtClean="0"/>
              <a:pPr/>
              <a:t>2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Atténuation </a:t>
            </a:r>
          </a:p>
        </p:txBody>
      </p:sp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428625" y="1357313"/>
            <a:ext cx="85931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000"/>
              <a:t>Lors de la transmission d’un signal sur un support physique ( un canal ) </a:t>
            </a:r>
          </a:p>
          <a:p>
            <a:pPr>
              <a:buFont typeface="Arial" charset="0"/>
              <a:buChar char="•"/>
            </a:pPr>
            <a:r>
              <a:rPr lang="fr-FR" sz="2000"/>
              <a:t>Il subit</a:t>
            </a:r>
            <a:r>
              <a:rPr lang="fr-FR" sz="2000" i="1"/>
              <a:t> </a:t>
            </a:r>
            <a:r>
              <a:rPr lang="fr-FR" sz="2000"/>
              <a:t> une modification .</a:t>
            </a:r>
          </a:p>
          <a:p>
            <a:pPr>
              <a:buFont typeface="Arial" charset="0"/>
              <a:buChar char="•"/>
            </a:pPr>
            <a:r>
              <a:rPr lang="fr-FR" sz="2000"/>
              <a:t>Une partie de la puissance du signal est perdue lors de la transmission  . </a:t>
            </a:r>
          </a:p>
          <a:p>
            <a:pPr>
              <a:buFont typeface="Arial" charset="0"/>
              <a:buChar char="•"/>
            </a:pPr>
            <a:r>
              <a:rPr lang="fr-FR" sz="2000"/>
              <a:t>Cette perte s’appelle  l’’atténuation, elle est calculée comme suit:</a:t>
            </a:r>
          </a:p>
        </p:txBody>
      </p:sp>
      <p:sp>
        <p:nvSpPr>
          <p:cNvPr id="22532" name="ZoneTexte 4"/>
          <p:cNvSpPr txBox="1">
            <a:spLocks noChangeArrowheads="1"/>
          </p:cNvSpPr>
          <p:nvPr/>
        </p:nvSpPr>
        <p:spPr bwMode="auto">
          <a:xfrm>
            <a:off x="714375" y="3143250"/>
            <a:ext cx="2582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/>
              <a:t>A= 10 log 10( Pe/Pr )</a:t>
            </a:r>
          </a:p>
        </p:txBody>
      </p:sp>
      <p:sp>
        <p:nvSpPr>
          <p:cNvPr id="22533" name="ZoneTexte 5"/>
          <p:cNvSpPr txBox="1">
            <a:spLocks noChangeArrowheads="1"/>
          </p:cNvSpPr>
          <p:nvPr/>
        </p:nvSpPr>
        <p:spPr bwMode="auto">
          <a:xfrm>
            <a:off x="4214813" y="2928938"/>
            <a:ext cx="3840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Pe : puissance émise par la source </a:t>
            </a:r>
          </a:p>
          <a:p>
            <a:r>
              <a:rPr lang="fr-FR"/>
              <a:t>Pr la puissance reçus par la cible </a:t>
            </a:r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285750" y="4143375"/>
            <a:ext cx="84296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i="1"/>
              <a:t>L'atténuation</a:t>
            </a:r>
            <a:r>
              <a:rPr lang="fr-FR" sz="2400"/>
              <a:t> est la perte de la force du signal. Cela se produit, par exemple, lorsque les câbles dépassent la longueur maximale ou à cause de la présence d'une résistance électrique .</a:t>
            </a:r>
          </a:p>
        </p:txBody>
      </p:sp>
      <p:sp>
        <p:nvSpPr>
          <p:cNvPr id="22535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1DEB4F-5483-4DA9-A6C4-AA01E461DE6A}" type="slidenum">
              <a:rPr lang="fr-FR" smtClean="0"/>
              <a:pPr/>
              <a:t>20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357188" y="5143500"/>
            <a:ext cx="8229600" cy="796925"/>
          </a:xfrm>
        </p:spPr>
        <p:txBody>
          <a:bodyPr/>
          <a:lstStyle/>
          <a:p>
            <a:r>
              <a:rPr lang="fr-FR" sz="3200" smtClean="0"/>
              <a:t>Atténuation</a:t>
            </a:r>
            <a:r>
              <a:rPr lang="fr-FR" smtClean="0"/>
              <a:t> 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357313" y="1643063"/>
          <a:ext cx="609600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2" name="Connecteur droit 11"/>
          <p:cNvCxnSpPr/>
          <p:nvPr/>
        </p:nvCxnSpPr>
        <p:spPr>
          <a:xfrm>
            <a:off x="1354138" y="3135313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-143669" y="3144044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694" name="ZoneTexte 19"/>
          <p:cNvSpPr txBox="1">
            <a:spLocks noChangeArrowheads="1"/>
          </p:cNvSpPr>
          <p:nvPr/>
        </p:nvSpPr>
        <p:spPr bwMode="auto">
          <a:xfrm>
            <a:off x="714375" y="1428750"/>
            <a:ext cx="85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20</a:t>
            </a:r>
          </a:p>
          <a:p>
            <a:r>
              <a:rPr lang="fr-FR" sz="2400"/>
              <a:t>15</a:t>
            </a:r>
          </a:p>
          <a:p>
            <a:r>
              <a:rPr lang="fr-FR" sz="2400"/>
              <a:t>10</a:t>
            </a:r>
          </a:p>
          <a:p>
            <a:r>
              <a:rPr lang="fr-FR" sz="2400"/>
              <a:t>5</a:t>
            </a:r>
          </a:p>
          <a:p>
            <a:r>
              <a:rPr lang="fr-FR" sz="2400"/>
              <a:t>0</a:t>
            </a:r>
          </a:p>
          <a:p>
            <a:r>
              <a:rPr lang="fr-FR" sz="2400"/>
              <a:t>-5</a:t>
            </a:r>
          </a:p>
          <a:p>
            <a:r>
              <a:rPr lang="fr-FR" sz="2400"/>
              <a:t>-10</a:t>
            </a:r>
          </a:p>
          <a:p>
            <a:r>
              <a:rPr lang="fr-FR" sz="2400"/>
              <a:t>-15</a:t>
            </a:r>
          </a:p>
          <a:p>
            <a:r>
              <a:rPr lang="fr-FR" sz="2400"/>
              <a:t>-20</a:t>
            </a:r>
          </a:p>
        </p:txBody>
      </p:sp>
      <p:sp>
        <p:nvSpPr>
          <p:cNvPr id="23695" name="ZoneTexte 20"/>
          <p:cNvSpPr txBox="1">
            <a:spLocks noChangeArrowheads="1"/>
          </p:cNvSpPr>
          <p:nvPr/>
        </p:nvSpPr>
        <p:spPr bwMode="auto">
          <a:xfrm>
            <a:off x="7643813" y="3286125"/>
            <a:ext cx="839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23696" name="ZoneTexte 21"/>
          <p:cNvSpPr txBox="1">
            <a:spLocks noChangeArrowheads="1"/>
          </p:cNvSpPr>
          <p:nvPr/>
        </p:nvSpPr>
        <p:spPr bwMode="auto">
          <a:xfrm>
            <a:off x="1000125" y="1071563"/>
            <a:ext cx="95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22" name="Forme libre 21"/>
          <p:cNvSpPr/>
          <p:nvPr/>
        </p:nvSpPr>
        <p:spPr>
          <a:xfrm>
            <a:off x="1377950" y="1400175"/>
            <a:ext cx="5216525" cy="3273425"/>
          </a:xfrm>
          <a:custGeom>
            <a:avLst/>
            <a:gdLst>
              <a:gd name="connsiteX0" fmla="*/ 0 w 5215944"/>
              <a:gd name="connsiteY0" fmla="*/ 1695719 h 3273381"/>
              <a:gd name="connsiteX1" fmla="*/ 412124 w 5215944"/>
              <a:gd name="connsiteY1" fmla="*/ 240406 h 3273381"/>
              <a:gd name="connsiteX2" fmla="*/ 811369 w 5215944"/>
              <a:gd name="connsiteY2" fmla="*/ 3138153 h 3273381"/>
              <a:gd name="connsiteX3" fmla="*/ 1403798 w 5215944"/>
              <a:gd name="connsiteY3" fmla="*/ 1051775 h 3273381"/>
              <a:gd name="connsiteX4" fmla="*/ 1712891 w 5215944"/>
              <a:gd name="connsiteY4" fmla="*/ 1386626 h 3273381"/>
              <a:gd name="connsiteX5" fmla="*/ 2047741 w 5215944"/>
              <a:gd name="connsiteY5" fmla="*/ 2700271 h 3273381"/>
              <a:gd name="connsiteX6" fmla="*/ 2382592 w 5215944"/>
              <a:gd name="connsiteY6" fmla="*/ 1232080 h 3273381"/>
              <a:gd name="connsiteX7" fmla="*/ 2704564 w 5215944"/>
              <a:gd name="connsiteY7" fmla="*/ 2172237 h 3273381"/>
              <a:gd name="connsiteX8" fmla="*/ 2936384 w 5215944"/>
              <a:gd name="connsiteY8" fmla="*/ 1412384 h 3273381"/>
              <a:gd name="connsiteX9" fmla="*/ 3258355 w 5215944"/>
              <a:gd name="connsiteY9" fmla="*/ 1850265 h 3273381"/>
              <a:gd name="connsiteX10" fmla="*/ 3425781 w 5215944"/>
              <a:gd name="connsiteY10" fmla="*/ 1528294 h 3273381"/>
              <a:gd name="connsiteX11" fmla="*/ 3696237 w 5215944"/>
              <a:gd name="connsiteY11" fmla="*/ 1901781 h 3273381"/>
              <a:gd name="connsiteX12" fmla="*/ 4185634 w 5215944"/>
              <a:gd name="connsiteY12" fmla="*/ 1695719 h 3273381"/>
              <a:gd name="connsiteX13" fmla="*/ 5215944 w 5215944"/>
              <a:gd name="connsiteY13" fmla="*/ 1669961 h 327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15944" h="3273381">
                <a:moveTo>
                  <a:pt x="0" y="1695719"/>
                </a:moveTo>
                <a:cubicBezTo>
                  <a:pt x="138448" y="847859"/>
                  <a:pt x="276896" y="0"/>
                  <a:pt x="412124" y="240406"/>
                </a:cubicBezTo>
                <a:cubicBezTo>
                  <a:pt x="547352" y="480812"/>
                  <a:pt x="646090" y="3002925"/>
                  <a:pt x="811369" y="3138153"/>
                </a:cubicBezTo>
                <a:cubicBezTo>
                  <a:pt x="976648" y="3273381"/>
                  <a:pt x="1253544" y="1343696"/>
                  <a:pt x="1403798" y="1051775"/>
                </a:cubicBezTo>
                <a:cubicBezTo>
                  <a:pt x="1554052" y="759854"/>
                  <a:pt x="1605567" y="1111877"/>
                  <a:pt x="1712891" y="1386626"/>
                </a:cubicBezTo>
                <a:cubicBezTo>
                  <a:pt x="1820215" y="1661375"/>
                  <a:pt x="1936124" y="2726029"/>
                  <a:pt x="2047741" y="2700271"/>
                </a:cubicBezTo>
                <a:cubicBezTo>
                  <a:pt x="2159358" y="2674513"/>
                  <a:pt x="2273122" y="1320086"/>
                  <a:pt x="2382592" y="1232080"/>
                </a:cubicBezTo>
                <a:cubicBezTo>
                  <a:pt x="2492062" y="1144074"/>
                  <a:pt x="2612265" y="2142186"/>
                  <a:pt x="2704564" y="2172237"/>
                </a:cubicBezTo>
                <a:cubicBezTo>
                  <a:pt x="2796863" y="2202288"/>
                  <a:pt x="2844086" y="1466046"/>
                  <a:pt x="2936384" y="1412384"/>
                </a:cubicBezTo>
                <a:cubicBezTo>
                  <a:pt x="3028683" y="1358722"/>
                  <a:pt x="3176789" y="1830947"/>
                  <a:pt x="3258355" y="1850265"/>
                </a:cubicBezTo>
                <a:cubicBezTo>
                  <a:pt x="3339921" y="1869583"/>
                  <a:pt x="3352801" y="1519708"/>
                  <a:pt x="3425781" y="1528294"/>
                </a:cubicBezTo>
                <a:cubicBezTo>
                  <a:pt x="3498761" y="1536880"/>
                  <a:pt x="3569595" y="1873877"/>
                  <a:pt x="3696237" y="1901781"/>
                </a:cubicBezTo>
                <a:cubicBezTo>
                  <a:pt x="3822879" y="1929685"/>
                  <a:pt x="3932350" y="1734356"/>
                  <a:pt x="4185634" y="1695719"/>
                </a:cubicBezTo>
                <a:cubicBezTo>
                  <a:pt x="4438919" y="1657082"/>
                  <a:pt x="4827431" y="1663521"/>
                  <a:pt x="5215944" y="1669961"/>
                </a:cubicBezTo>
              </a:path>
            </a:pathLst>
          </a:cu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3698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BF6591-EEE0-4C74-ACA0-876C891B1417}" type="slidenum">
              <a:rPr lang="fr-FR" smtClean="0"/>
              <a:pPr/>
              <a:t>21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Bruit </a:t>
            </a: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43863" cy="4186238"/>
          </a:xfrm>
        </p:spPr>
        <p:txBody>
          <a:bodyPr/>
          <a:lstStyle/>
          <a:p>
            <a:r>
              <a:rPr lang="fr-FR" sz="2000" smtClean="0"/>
              <a:t>Le bruit est un ajout d’un signal indésirable à un signal .</a:t>
            </a:r>
          </a:p>
          <a:p>
            <a:r>
              <a:rPr lang="fr-FR" sz="2000" smtClean="0"/>
              <a:t>Un bruit peut modifier les caractéristiques d’un signal : fréquence , amplitude ou phase </a:t>
            </a:r>
          </a:p>
          <a:p>
            <a:r>
              <a:rPr lang="fr-FR" sz="2000" smtClean="0"/>
              <a:t>Aucun signal n'est exempt de bruit. </a:t>
            </a:r>
          </a:p>
          <a:p>
            <a:r>
              <a:rPr lang="fr-FR" sz="2000" smtClean="0"/>
              <a:t>Mais , il est important de maintenir le rapport signal/bruit le plus élevé possible . </a:t>
            </a:r>
          </a:p>
          <a:p>
            <a:r>
              <a:rPr lang="fr-FR" sz="2000" smtClean="0"/>
              <a:t>Les principales causes du bruit :</a:t>
            </a:r>
          </a:p>
          <a:p>
            <a:pPr lvl="2"/>
            <a:r>
              <a:rPr lang="fr-FR" sz="2000" smtClean="0"/>
              <a:t>Intempérie ( pluies , chaleur ,…..)</a:t>
            </a:r>
          </a:p>
          <a:p>
            <a:pPr lvl="2"/>
            <a:r>
              <a:rPr lang="fr-FR" sz="1800" smtClean="0"/>
              <a:t>Champs électrique , magnétique </a:t>
            </a:r>
            <a:endParaRPr lang="fr-FR" sz="1400" smtClean="0"/>
          </a:p>
          <a:p>
            <a:pPr lvl="1"/>
            <a:endParaRPr lang="fr-FR" sz="1600" smtClean="0"/>
          </a:p>
          <a:p>
            <a:r>
              <a:rPr lang="fr-FR" sz="2000" smtClean="0"/>
              <a:t>Dans la pratique durant une transmission il y a toujours des perturbation (parasite ) ce qui réduit la bande passante </a:t>
            </a:r>
          </a:p>
          <a:p>
            <a:pPr lvl="1"/>
            <a:endParaRPr lang="fr-FR" sz="1600" smtClean="0"/>
          </a:p>
          <a:p>
            <a:pPr lvl="1"/>
            <a:endParaRPr lang="fr-FR" sz="1600" smtClean="0"/>
          </a:p>
          <a:p>
            <a:endParaRPr lang="fr-FR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D1CD14-BCE8-4978-8017-44D64A723EDE}" type="slidenum">
              <a:rPr lang="fr-FR" smtClean="0"/>
              <a:pPr/>
              <a:t>22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1071563" y="385763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7" name="Connecteur droit 16"/>
          <p:cNvCxnSpPr/>
          <p:nvPr/>
        </p:nvCxnSpPr>
        <p:spPr>
          <a:xfrm>
            <a:off x="1068388" y="1878013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-429419" y="1886744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750" name="ZoneTexte 19"/>
          <p:cNvSpPr txBox="1">
            <a:spLocks noChangeArrowheads="1"/>
          </p:cNvSpPr>
          <p:nvPr/>
        </p:nvSpPr>
        <p:spPr bwMode="auto">
          <a:xfrm>
            <a:off x="428625" y="428625"/>
            <a:ext cx="85725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/>
              <a:t>20</a:t>
            </a:r>
          </a:p>
          <a:p>
            <a:r>
              <a:rPr lang="fr-FR" sz="2000"/>
              <a:t>15</a:t>
            </a:r>
          </a:p>
          <a:p>
            <a:r>
              <a:rPr lang="fr-FR" sz="2000"/>
              <a:t>10</a:t>
            </a:r>
          </a:p>
          <a:p>
            <a:r>
              <a:rPr lang="fr-FR" sz="2000"/>
              <a:t>5</a:t>
            </a:r>
          </a:p>
          <a:p>
            <a:r>
              <a:rPr lang="fr-FR" sz="2000"/>
              <a:t>0</a:t>
            </a:r>
          </a:p>
          <a:p>
            <a:r>
              <a:rPr lang="fr-FR" sz="2000"/>
              <a:t>-5</a:t>
            </a:r>
          </a:p>
          <a:p>
            <a:r>
              <a:rPr lang="fr-FR" sz="2000"/>
              <a:t>-10</a:t>
            </a:r>
          </a:p>
          <a:p>
            <a:r>
              <a:rPr lang="fr-FR" sz="2000"/>
              <a:t>-15</a:t>
            </a:r>
          </a:p>
          <a:p>
            <a:r>
              <a:rPr lang="fr-FR" sz="2000"/>
              <a:t>-20</a:t>
            </a:r>
          </a:p>
        </p:txBody>
      </p:sp>
      <p:sp>
        <p:nvSpPr>
          <p:cNvPr id="25751" name="ZoneTexte 20"/>
          <p:cNvSpPr txBox="1">
            <a:spLocks noChangeArrowheads="1"/>
          </p:cNvSpPr>
          <p:nvPr/>
        </p:nvSpPr>
        <p:spPr bwMode="auto">
          <a:xfrm>
            <a:off x="6715125" y="2071688"/>
            <a:ext cx="8397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25752" name="ZoneTexte 21"/>
          <p:cNvSpPr txBox="1">
            <a:spLocks noChangeArrowheads="1"/>
          </p:cNvSpPr>
          <p:nvPr/>
        </p:nvSpPr>
        <p:spPr bwMode="auto">
          <a:xfrm>
            <a:off x="1285875" y="428625"/>
            <a:ext cx="952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42" name="Forme libre 41"/>
          <p:cNvSpPr/>
          <p:nvPr/>
        </p:nvSpPr>
        <p:spPr>
          <a:xfrm>
            <a:off x="1095375" y="996950"/>
            <a:ext cx="762000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" name="Forme libre 19"/>
          <p:cNvSpPr/>
          <p:nvPr/>
        </p:nvSpPr>
        <p:spPr>
          <a:xfrm>
            <a:off x="1857375" y="982663"/>
            <a:ext cx="862013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1" name="Forme libre 20"/>
          <p:cNvSpPr/>
          <p:nvPr/>
        </p:nvSpPr>
        <p:spPr>
          <a:xfrm>
            <a:off x="2714625" y="982663"/>
            <a:ext cx="785813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Forme libre 21"/>
          <p:cNvSpPr/>
          <p:nvPr/>
        </p:nvSpPr>
        <p:spPr>
          <a:xfrm>
            <a:off x="3500438" y="1054100"/>
            <a:ext cx="785812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3" name="Forme libre 22"/>
          <p:cNvSpPr/>
          <p:nvPr/>
        </p:nvSpPr>
        <p:spPr>
          <a:xfrm>
            <a:off x="4286250" y="1054100"/>
            <a:ext cx="862013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Forme libre 23"/>
          <p:cNvSpPr/>
          <p:nvPr/>
        </p:nvSpPr>
        <p:spPr>
          <a:xfrm>
            <a:off x="5143500" y="1125538"/>
            <a:ext cx="785813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1">
                  <a:lumMod val="25000"/>
                </a:schemeClr>
              </a:solidFill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1071563" y="3643313"/>
          <a:ext cx="6096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109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09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6" name="Connecteur droit 25"/>
          <p:cNvCxnSpPr/>
          <p:nvPr/>
        </p:nvCxnSpPr>
        <p:spPr>
          <a:xfrm>
            <a:off x="1068388" y="5135563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-429419" y="5144294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907" name="ZoneTexte 19"/>
          <p:cNvSpPr txBox="1">
            <a:spLocks noChangeArrowheads="1"/>
          </p:cNvSpPr>
          <p:nvPr/>
        </p:nvSpPr>
        <p:spPr bwMode="auto">
          <a:xfrm>
            <a:off x="428625" y="3714750"/>
            <a:ext cx="85725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/>
              <a:t>20</a:t>
            </a:r>
          </a:p>
          <a:p>
            <a:r>
              <a:rPr lang="fr-FR" sz="2000"/>
              <a:t>15</a:t>
            </a:r>
          </a:p>
          <a:p>
            <a:r>
              <a:rPr lang="fr-FR" sz="2000"/>
              <a:t>10</a:t>
            </a:r>
          </a:p>
          <a:p>
            <a:r>
              <a:rPr lang="fr-FR" sz="2000"/>
              <a:t>5</a:t>
            </a:r>
          </a:p>
          <a:p>
            <a:r>
              <a:rPr lang="fr-FR" sz="2000"/>
              <a:t>0</a:t>
            </a:r>
          </a:p>
          <a:p>
            <a:r>
              <a:rPr lang="fr-FR" sz="2000"/>
              <a:t>-5</a:t>
            </a:r>
          </a:p>
          <a:p>
            <a:r>
              <a:rPr lang="fr-FR" sz="2000"/>
              <a:t>-10</a:t>
            </a:r>
          </a:p>
          <a:p>
            <a:r>
              <a:rPr lang="fr-FR" sz="2000"/>
              <a:t>-15</a:t>
            </a:r>
          </a:p>
          <a:p>
            <a:r>
              <a:rPr lang="fr-FR" sz="2000"/>
              <a:t>-20</a:t>
            </a:r>
          </a:p>
        </p:txBody>
      </p:sp>
      <p:sp>
        <p:nvSpPr>
          <p:cNvPr id="25908" name="ZoneTexte 20"/>
          <p:cNvSpPr txBox="1">
            <a:spLocks noChangeArrowheads="1"/>
          </p:cNvSpPr>
          <p:nvPr/>
        </p:nvSpPr>
        <p:spPr bwMode="auto">
          <a:xfrm>
            <a:off x="6215063" y="5286375"/>
            <a:ext cx="1054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25909" name="ZoneTexte 21"/>
          <p:cNvSpPr txBox="1">
            <a:spLocks noChangeArrowheads="1"/>
          </p:cNvSpPr>
          <p:nvPr/>
        </p:nvSpPr>
        <p:spPr bwMode="auto">
          <a:xfrm>
            <a:off x="1357313" y="3559175"/>
            <a:ext cx="11668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31" name="Forme libre 30"/>
          <p:cNvSpPr/>
          <p:nvPr/>
        </p:nvSpPr>
        <p:spPr>
          <a:xfrm>
            <a:off x="1095375" y="4254500"/>
            <a:ext cx="762000" cy="145732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2" name="Forme libre 31"/>
          <p:cNvSpPr/>
          <p:nvPr/>
        </p:nvSpPr>
        <p:spPr>
          <a:xfrm>
            <a:off x="1857375" y="4071938"/>
            <a:ext cx="862013" cy="19288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3" name="Forme libre 32"/>
          <p:cNvSpPr/>
          <p:nvPr/>
        </p:nvSpPr>
        <p:spPr>
          <a:xfrm>
            <a:off x="2714625" y="4329113"/>
            <a:ext cx="785813" cy="145732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4" name="Forme libre 33"/>
          <p:cNvSpPr/>
          <p:nvPr/>
        </p:nvSpPr>
        <p:spPr>
          <a:xfrm>
            <a:off x="3500438" y="3429000"/>
            <a:ext cx="785812" cy="335756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35" name="Forme libre 34"/>
          <p:cNvSpPr/>
          <p:nvPr/>
        </p:nvSpPr>
        <p:spPr>
          <a:xfrm>
            <a:off x="4286250" y="4400550"/>
            <a:ext cx="862013" cy="145732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6" name="Forme libre 35"/>
          <p:cNvSpPr/>
          <p:nvPr/>
        </p:nvSpPr>
        <p:spPr>
          <a:xfrm>
            <a:off x="5143500" y="3786188"/>
            <a:ext cx="428625" cy="2643187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5916" name="ZoneTexte 42"/>
          <p:cNvSpPr txBox="1">
            <a:spLocks noChangeArrowheads="1"/>
          </p:cNvSpPr>
          <p:nvPr/>
        </p:nvSpPr>
        <p:spPr bwMode="auto">
          <a:xfrm>
            <a:off x="7500938" y="500063"/>
            <a:ext cx="13573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Signal original </a:t>
            </a:r>
          </a:p>
        </p:txBody>
      </p:sp>
      <p:sp>
        <p:nvSpPr>
          <p:cNvPr id="25917" name="ZoneTexte 47"/>
          <p:cNvSpPr txBox="1">
            <a:spLocks noChangeArrowheads="1"/>
          </p:cNvSpPr>
          <p:nvPr/>
        </p:nvSpPr>
        <p:spPr bwMode="auto">
          <a:xfrm>
            <a:off x="7331075" y="4000500"/>
            <a:ext cx="181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Signal perturbé </a:t>
            </a:r>
          </a:p>
        </p:txBody>
      </p:sp>
      <p:sp>
        <p:nvSpPr>
          <p:cNvPr id="25918" name="Espace réservé du numéro de diapositive 2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72A55-6F88-4D23-AFBE-DAB422791812}" type="slidenum">
              <a:rPr lang="fr-FR" smtClean="0"/>
              <a:pPr/>
              <a:t>23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Débit binaire de transmission </a:t>
            </a:r>
          </a:p>
        </p:txBody>
      </p:sp>
      <p:sp>
        <p:nvSpPr>
          <p:cNvPr id="2662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On appel débit binaire ( bit rate ) d’un circuit de données le nombre maximum de bits par seconde que ce circuit est capable de transporter .</a:t>
            </a:r>
          </a:p>
          <a:p>
            <a:r>
              <a:rPr lang="fr-FR" sz="2400" dirty="0" smtClean="0"/>
              <a:t>durant le calcul du débit, il faut prendre en considération le bruit </a:t>
            </a:r>
          </a:p>
          <a:p>
            <a:endParaRPr lang="fr-FR" dirty="0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6E35E0-E66E-4164-B70F-882FAD7A57FC}" type="slidenum">
              <a:rPr lang="fr-FR" smtClean="0"/>
              <a:pPr/>
              <a:t>24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dirty="0" smtClean="0"/>
              <a:t>Relation entre le débit binaire et la bande passante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58175" cy="4757738"/>
          </a:xfrm>
        </p:spPr>
        <p:txBody>
          <a:bodyPr/>
          <a:lstStyle/>
          <a:p>
            <a:pPr algn="just" eaLnBrk="1" hangingPunct="1"/>
            <a:r>
              <a:rPr lang="fr-FR" sz="2000" dirty="0" smtClean="0"/>
              <a:t>Soit un signal de bande passante W et d’une puissance S</a:t>
            </a:r>
          </a:p>
          <a:p>
            <a:pPr algn="just" eaLnBrk="1" hangingPunct="1"/>
            <a:r>
              <a:rPr lang="fr-FR" sz="2000" dirty="0" smtClean="0"/>
              <a:t>On considère un bruit de puissance N  </a:t>
            </a:r>
          </a:p>
          <a:p>
            <a:pPr algn="just" eaLnBrk="1" hangingPunct="1"/>
            <a:r>
              <a:rPr lang="fr-FR" sz="2000" dirty="0" smtClean="0"/>
              <a:t>Selon le théorème de Shannon , le débit maximal est donné par la formule suivante :</a:t>
            </a:r>
          </a:p>
          <a:p>
            <a:pPr algn="ctr" eaLnBrk="1" hangingPunct="1">
              <a:buFontTx/>
              <a:buNone/>
            </a:pPr>
            <a:r>
              <a:rPr lang="fr-FR" sz="2400" dirty="0" smtClean="0"/>
              <a:t>D = W. log</a:t>
            </a:r>
            <a:r>
              <a:rPr lang="fr-FR" sz="2400" baseline="-10000" dirty="0" smtClean="0"/>
              <a:t>2</a:t>
            </a:r>
            <a:r>
              <a:rPr lang="fr-FR" sz="2400" dirty="0" smtClean="0"/>
              <a:t> (1+S/N)</a:t>
            </a:r>
            <a:r>
              <a:rPr lang="fr-FR" sz="2800" dirty="0" smtClean="0"/>
              <a:t>	</a:t>
            </a:r>
          </a:p>
          <a:p>
            <a:pPr eaLnBrk="1" hangingPunct="1">
              <a:buFontTx/>
              <a:buNone/>
            </a:pPr>
            <a:r>
              <a:rPr lang="fr-FR" sz="2000" dirty="0" smtClean="0"/>
              <a:t>Exemple : </a:t>
            </a:r>
          </a:p>
          <a:p>
            <a:pPr eaLnBrk="1" hangingPunct="1"/>
            <a:r>
              <a:rPr lang="fr-FR" sz="2000" dirty="0" smtClean="0"/>
              <a:t>on considère une ligne téléphonique d’une bande passante W=3000Hz  . </a:t>
            </a:r>
          </a:p>
          <a:p>
            <a:pPr eaLnBrk="1" hangingPunct="1"/>
            <a:r>
              <a:rPr lang="fr-FR" sz="2000" dirty="0" smtClean="0"/>
              <a:t>Si on considère un rapport S/N = 20  alors le débit maximal est de 20000 </a:t>
            </a:r>
            <a:r>
              <a:rPr lang="fr-FR" sz="2000" dirty="0" err="1" smtClean="0"/>
              <a:t>Bits/S</a:t>
            </a:r>
            <a:r>
              <a:rPr lang="fr-FR" sz="2000" dirty="0" smtClean="0"/>
              <a:t> </a:t>
            </a:r>
          </a:p>
          <a:p>
            <a:pPr eaLnBrk="1" hangingPunct="1">
              <a:buFontTx/>
              <a:buNone/>
            </a:pPr>
            <a:r>
              <a:rPr lang="fr-FR" sz="2000" dirty="0" smtClean="0">
                <a:sym typeface="Wingdings" pitchFamily="2" charset="2"/>
              </a:rPr>
              <a:t></a:t>
            </a:r>
            <a:r>
              <a:rPr lang="fr-FR" sz="2000" dirty="0" smtClean="0"/>
              <a:t>La limite de </a:t>
            </a:r>
            <a:r>
              <a:rPr lang="fr-FR" sz="2000" dirty="0" err="1" smtClean="0"/>
              <a:t>shannon</a:t>
            </a:r>
            <a:r>
              <a:rPr lang="fr-FR" sz="2000" dirty="0" smtClean="0"/>
              <a:t> est une limitation théorique et elle est difficile à atteindre dans la pratique vu la variation des bruit et d’autres paramètres </a:t>
            </a:r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1D5FF6-22B1-41D1-84D3-426DA3D05C2B}" type="slidenum">
              <a:rPr lang="fr-FR" smtClean="0"/>
              <a:pPr/>
              <a:t>25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Codage et modulation </a:t>
            </a:r>
          </a:p>
        </p:txBody>
      </p:sp>
      <p:sp>
        <p:nvSpPr>
          <p:cNvPr id="2867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smtClean="0"/>
              <a:t>Avant de transmettre </a:t>
            </a:r>
            <a:r>
              <a:rPr lang="fr-FR" sz="2400" smtClean="0">
                <a:solidFill>
                  <a:srgbClr val="FF0000"/>
                </a:solidFill>
              </a:rPr>
              <a:t>un signal numérique  </a:t>
            </a:r>
            <a:r>
              <a:rPr lang="fr-FR" sz="2400" smtClean="0"/>
              <a:t>sur un canal il faut le coder .</a:t>
            </a:r>
          </a:p>
          <a:p>
            <a:r>
              <a:rPr lang="fr-FR" sz="2400" smtClean="0"/>
              <a:t>Il existe deux types de codage :</a:t>
            </a:r>
          </a:p>
          <a:p>
            <a:pPr lvl="1"/>
            <a:r>
              <a:rPr lang="fr-FR" sz="2000" smtClean="0"/>
              <a:t>Codage en bande de base </a:t>
            </a:r>
          </a:p>
          <a:p>
            <a:pPr lvl="1"/>
            <a:r>
              <a:rPr lang="fr-FR" sz="2000" smtClean="0"/>
              <a:t>Codage par modulation </a:t>
            </a:r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62D042-B2F0-4E08-81A3-362465BF8400}" type="slidenum">
              <a:rPr lang="fr-FR" smtClean="0"/>
              <a:pPr/>
              <a:t>26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800" b="1" smtClean="0"/>
              <a:t>Transmission en bande de base </a:t>
            </a:r>
            <a:br>
              <a:rPr lang="fr-FR" sz="2800" b="1" smtClean="0"/>
            </a:br>
            <a:r>
              <a:rPr lang="fr-FR" sz="2800" b="1" smtClean="0"/>
              <a:t>( pour signal numérique 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On transmet directement sur le support des signaux. 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Les bits sont directement représentés par des tensions 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Applicable sur des lignes de communication courtes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Facilité la régénération du signal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Possibilité de détecter les erreurs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000" smtClean="0"/>
              <a:t>C’est possible d’obtenir des débits très importants  </a:t>
            </a:r>
          </a:p>
          <a:p>
            <a:pPr algn="just" eaLnBrk="1" hangingPunct="1"/>
            <a:endParaRPr lang="fr-FR" sz="2000" smtClean="0"/>
          </a:p>
          <a:p>
            <a:pPr algn="just" eaLnBrk="1" hangingPunct="1"/>
            <a:endParaRPr lang="fr-FR" sz="2000" smtClean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8794D6-AFCC-49DF-9C7C-79DB54818FC6}" type="slidenum">
              <a:rPr lang="fr-FR" smtClean="0"/>
              <a:pPr/>
              <a:t>27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/>
              <a:t>Transmission en bande base.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29613" cy="1471613"/>
          </a:xfrm>
        </p:spPr>
        <p:txBody>
          <a:bodyPr/>
          <a:lstStyle/>
          <a:p>
            <a:pPr eaLnBrk="1" hangingPunct="1"/>
            <a:r>
              <a:rPr lang="fr-FR" sz="1800" smtClean="0"/>
              <a:t>Elle nécessite un codage des informations dans l'ETCD appelé alors </a:t>
            </a:r>
            <a:r>
              <a:rPr lang="fr-FR" sz="1800" smtClean="0">
                <a:solidFill>
                  <a:srgbClr val="FF0000"/>
                </a:solidFill>
              </a:rPr>
              <a:t>codeur bande base.</a:t>
            </a:r>
          </a:p>
          <a:p>
            <a:pPr eaLnBrk="1" hangingPunct="1"/>
            <a:r>
              <a:rPr lang="fr-FR" sz="1800" smtClean="0"/>
              <a:t>L'ETCD reçoit une suite de données  {ai , ai=1 ou 0 } et les codes sur deux niveaux (-a, +a)  , sur  3 niveau  (-a,0,+a) ou par un front descendant  ou montant </a:t>
            </a:r>
          </a:p>
          <a:p>
            <a:pPr eaLnBrk="1" hangingPunct="1"/>
            <a:endParaRPr lang="fr-FR" sz="2800" smtClean="0"/>
          </a:p>
        </p:txBody>
      </p:sp>
      <p:sp>
        <p:nvSpPr>
          <p:cNvPr id="6" name="Rectangle 5"/>
          <p:cNvSpPr/>
          <p:nvPr/>
        </p:nvSpPr>
        <p:spPr>
          <a:xfrm>
            <a:off x="571500" y="4643438"/>
            <a:ext cx="1214438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143108" y="4643446"/>
            <a:ext cx="914400" cy="428628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  <a:endParaRPr lang="fr-FR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300788" y="4643438"/>
            <a:ext cx="914400" cy="428625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</a:p>
        </p:txBody>
      </p:sp>
      <p:sp>
        <p:nvSpPr>
          <p:cNvPr id="9" name="Rectangle 8"/>
          <p:cNvSpPr/>
          <p:nvPr/>
        </p:nvSpPr>
        <p:spPr>
          <a:xfrm>
            <a:off x="7572375" y="4643438"/>
            <a:ext cx="1214438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6" idx="3"/>
            <a:endCxn id="7" idx="1"/>
          </p:cNvCxnSpPr>
          <p:nvPr/>
        </p:nvCxnSpPr>
        <p:spPr>
          <a:xfrm>
            <a:off x="1785938" y="4857750"/>
            <a:ext cx="357187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7215188" y="4857750"/>
            <a:ext cx="357187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7" idx="3"/>
            <a:endCxn id="8" idx="1"/>
          </p:cNvCxnSpPr>
          <p:nvPr/>
        </p:nvCxnSpPr>
        <p:spPr>
          <a:xfrm>
            <a:off x="3057525" y="4857750"/>
            <a:ext cx="3243263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3071813" y="3643313"/>
            <a:ext cx="32861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C00000"/>
                </a:solidFill>
              </a:rPr>
              <a:t>Ligne de transmission numérique </a:t>
            </a:r>
          </a:p>
        </p:txBody>
      </p:sp>
      <p:sp>
        <p:nvSpPr>
          <p:cNvPr id="30732" name="ZoneTexte 17"/>
          <p:cNvSpPr txBox="1">
            <a:spLocks noChangeArrowheads="1"/>
          </p:cNvSpPr>
          <p:nvPr/>
        </p:nvSpPr>
        <p:spPr bwMode="auto">
          <a:xfrm>
            <a:off x="3143250" y="6143625"/>
            <a:ext cx="291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Codeur en bande de base </a:t>
            </a:r>
          </a:p>
        </p:txBody>
      </p:sp>
      <p:cxnSp>
        <p:nvCxnSpPr>
          <p:cNvPr id="20" name="Connecteur droit avec flèche 19"/>
          <p:cNvCxnSpPr/>
          <p:nvPr/>
        </p:nvCxnSpPr>
        <p:spPr>
          <a:xfrm rot="5400000">
            <a:off x="5343525" y="4943476"/>
            <a:ext cx="928687" cy="1471612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>
            <a:off x="2571750" y="5143500"/>
            <a:ext cx="1143000" cy="85725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35" name="ZoneTexte 15"/>
          <p:cNvSpPr txBox="1">
            <a:spLocks noChangeArrowheads="1"/>
          </p:cNvSpPr>
          <p:nvPr/>
        </p:nvSpPr>
        <p:spPr bwMode="auto">
          <a:xfrm>
            <a:off x="571500" y="5786438"/>
            <a:ext cx="1362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1001101</a:t>
            </a:r>
          </a:p>
        </p:txBody>
      </p:sp>
      <p:sp>
        <p:nvSpPr>
          <p:cNvPr id="30736" name="ZoneTexte 17"/>
          <p:cNvSpPr txBox="1">
            <a:spLocks noChangeArrowheads="1"/>
          </p:cNvSpPr>
          <p:nvPr/>
        </p:nvSpPr>
        <p:spPr bwMode="auto">
          <a:xfrm>
            <a:off x="6950075" y="5786438"/>
            <a:ext cx="1362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1001101</a:t>
            </a:r>
          </a:p>
        </p:txBody>
      </p:sp>
      <p:sp>
        <p:nvSpPr>
          <p:cNvPr id="30737" name="ZoneTexte 9"/>
          <p:cNvSpPr txBox="1">
            <a:spLocks noChangeArrowheads="1"/>
          </p:cNvSpPr>
          <p:nvPr/>
        </p:nvSpPr>
        <p:spPr bwMode="auto">
          <a:xfrm>
            <a:off x="6858000" y="4286250"/>
            <a:ext cx="928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grpSp>
        <p:nvGrpSpPr>
          <p:cNvPr id="30738" name="Groupe 43"/>
          <p:cNvGrpSpPr>
            <a:grpSpLocks/>
          </p:cNvGrpSpPr>
          <p:nvPr/>
        </p:nvGrpSpPr>
        <p:grpSpPr bwMode="auto">
          <a:xfrm>
            <a:off x="3500438" y="5072063"/>
            <a:ext cx="2286000" cy="357187"/>
            <a:chOff x="1641451" y="2714621"/>
            <a:chExt cx="4002087" cy="573100"/>
          </a:xfrm>
        </p:grpSpPr>
        <p:cxnSp>
          <p:nvCxnSpPr>
            <p:cNvPr id="25" name="Connecteur en angle 24"/>
            <p:cNvCxnSpPr/>
            <p:nvPr/>
          </p:nvCxnSpPr>
          <p:spPr>
            <a:xfrm rot="5400000" flipH="1" flipV="1">
              <a:off x="1357564" y="3001054"/>
              <a:ext cx="570554" cy="2778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en angle 25"/>
            <p:cNvCxnSpPr/>
            <p:nvPr/>
          </p:nvCxnSpPr>
          <p:spPr>
            <a:xfrm>
              <a:off x="1644229" y="2714621"/>
              <a:ext cx="569742" cy="2546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en angle 26"/>
            <p:cNvCxnSpPr/>
            <p:nvPr/>
          </p:nvCxnSpPr>
          <p:spPr>
            <a:xfrm rot="5400000">
              <a:off x="1928695" y="3002444"/>
              <a:ext cx="570554" cy="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necteur en angle 27"/>
            <p:cNvCxnSpPr/>
            <p:nvPr/>
          </p:nvCxnSpPr>
          <p:spPr>
            <a:xfrm rot="5400000" flipH="1" flipV="1">
              <a:off x="1930085" y="2998508"/>
              <a:ext cx="570554" cy="2778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en angle 28"/>
            <p:cNvCxnSpPr/>
            <p:nvPr/>
          </p:nvCxnSpPr>
          <p:spPr>
            <a:xfrm rot="5400000">
              <a:off x="3075127" y="3001054"/>
              <a:ext cx="570554" cy="2778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en angle 29"/>
            <p:cNvCxnSpPr/>
            <p:nvPr/>
          </p:nvCxnSpPr>
          <p:spPr>
            <a:xfrm rot="5400000" flipH="1" flipV="1">
              <a:off x="3075127" y="3001054"/>
              <a:ext cx="570554" cy="2778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en angle 30"/>
            <p:cNvCxnSpPr/>
            <p:nvPr/>
          </p:nvCxnSpPr>
          <p:spPr>
            <a:xfrm>
              <a:off x="3359013" y="2714621"/>
              <a:ext cx="572521" cy="2546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en angle 31"/>
            <p:cNvCxnSpPr/>
            <p:nvPr/>
          </p:nvCxnSpPr>
          <p:spPr>
            <a:xfrm>
              <a:off x="3931534" y="2714621"/>
              <a:ext cx="569741" cy="2546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en angle 32"/>
            <p:cNvCxnSpPr/>
            <p:nvPr/>
          </p:nvCxnSpPr>
          <p:spPr>
            <a:xfrm rot="5400000">
              <a:off x="4215998" y="3002444"/>
              <a:ext cx="570554" cy="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necteur en angle 33"/>
            <p:cNvCxnSpPr/>
            <p:nvPr/>
          </p:nvCxnSpPr>
          <p:spPr>
            <a:xfrm rot="5400000" flipH="1" flipV="1">
              <a:off x="4214610" y="2998508"/>
              <a:ext cx="570554" cy="2778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onnecteur en angle 34"/>
            <p:cNvCxnSpPr/>
            <p:nvPr/>
          </p:nvCxnSpPr>
          <p:spPr>
            <a:xfrm rot="5400000">
              <a:off x="4785740" y="2999898"/>
              <a:ext cx="570554" cy="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necteur en angle 35"/>
            <p:cNvCxnSpPr/>
            <p:nvPr/>
          </p:nvCxnSpPr>
          <p:spPr>
            <a:xfrm rot="5400000" flipH="1" flipV="1">
              <a:off x="4785740" y="3002444"/>
              <a:ext cx="570554" cy="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en angle 36"/>
            <p:cNvCxnSpPr/>
            <p:nvPr/>
          </p:nvCxnSpPr>
          <p:spPr>
            <a:xfrm>
              <a:off x="5071017" y="2714621"/>
              <a:ext cx="572521" cy="2546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en angle 37"/>
            <p:cNvCxnSpPr/>
            <p:nvPr/>
          </p:nvCxnSpPr>
          <p:spPr>
            <a:xfrm rot="5400000">
              <a:off x="5356871" y="3001054"/>
              <a:ext cx="570554" cy="278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>
              <a:off x="2213972" y="3285175"/>
              <a:ext cx="1142261" cy="254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4501275" y="3285175"/>
              <a:ext cx="569742" cy="2546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39" name="Espace réservé du numéro de diapositive 3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0EB098-77CF-4051-A7C2-52CD5B43A305}" type="slidenum">
              <a:rPr lang="fr-FR" smtClean="0"/>
              <a:pPr/>
              <a:t>28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smtClean="0"/>
              <a:t>Codage  en bande de base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sz="2400" smtClean="0"/>
              <a:t>Code tout ou rien </a:t>
            </a:r>
          </a:p>
          <a:p>
            <a:pPr eaLnBrk="1" hangingPunct="1"/>
            <a:r>
              <a:rPr lang="fr-FR" sz="2400" smtClean="0"/>
              <a:t>NRZ ( Non Return to Zero )</a:t>
            </a:r>
          </a:p>
          <a:p>
            <a:pPr eaLnBrk="1" hangingPunct="1"/>
            <a:r>
              <a:rPr lang="fr-FR" sz="2400" smtClean="0"/>
              <a:t>Code Bipolaire </a:t>
            </a:r>
          </a:p>
          <a:p>
            <a:pPr eaLnBrk="1" hangingPunct="1"/>
            <a:r>
              <a:rPr lang="fr-FR" sz="2400" smtClean="0"/>
              <a:t>Code RZ</a:t>
            </a:r>
          </a:p>
          <a:p>
            <a:pPr eaLnBrk="1" hangingPunct="1"/>
            <a:r>
              <a:rPr lang="fr-FR" sz="2400" smtClean="0"/>
              <a:t>Biphasé ( Manchester )</a:t>
            </a:r>
          </a:p>
          <a:p>
            <a:pPr eaLnBrk="1" hangingPunct="1"/>
            <a:r>
              <a:rPr lang="fr-FR" sz="2400" smtClean="0"/>
              <a:t>Manchester différentiel </a:t>
            </a:r>
          </a:p>
          <a:p>
            <a:pPr eaLnBrk="1" hangingPunct="1"/>
            <a:r>
              <a:rPr lang="fr-FR" sz="2400" smtClean="0"/>
              <a:t>Code Miller </a:t>
            </a:r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6EA5A8-E0A5-406C-A09A-5A6D51ABC33A}" type="slidenum">
              <a:rPr lang="fr-FR" smtClean="0"/>
              <a:pPr/>
              <a:t>29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smtClean="0"/>
              <a:t>Définition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428750"/>
            <a:ext cx="8229600" cy="2900363"/>
          </a:xfrm>
        </p:spPr>
        <p:txBody>
          <a:bodyPr/>
          <a:lstStyle/>
          <a:p>
            <a:pPr eaLnBrk="1" hangingPunct="1"/>
            <a:r>
              <a:rPr lang="fr-FR" sz="2000" dirty="0" smtClean="0"/>
              <a:t>La couche Physique définit les : </a:t>
            </a:r>
          </a:p>
          <a:p>
            <a:pPr lvl="1" eaLnBrk="1" hangingPunct="1"/>
            <a:r>
              <a:rPr lang="fr-FR" sz="2000" dirty="0" smtClean="0"/>
              <a:t>spécifications électriques, </a:t>
            </a:r>
          </a:p>
          <a:p>
            <a:pPr lvl="1" eaLnBrk="1" hangingPunct="1"/>
            <a:r>
              <a:rPr lang="fr-FR" sz="2000" dirty="0" smtClean="0"/>
              <a:t>mécaniques </a:t>
            </a:r>
          </a:p>
          <a:p>
            <a:pPr lvl="1" eaLnBrk="1" hangingPunct="1"/>
            <a:r>
              <a:rPr lang="fr-FR" sz="2000" dirty="0" smtClean="0"/>
              <a:t>fonctionnelles </a:t>
            </a:r>
          </a:p>
          <a:p>
            <a:pPr eaLnBrk="1" hangingPunct="1">
              <a:buFontTx/>
              <a:buNone/>
            </a:pPr>
            <a:r>
              <a:rPr lang="fr-FR" sz="2000" dirty="0" smtClean="0"/>
              <a:t>des procédures assurant la transmission des éléments binaires sur la liaison </a:t>
            </a:r>
            <a:r>
              <a:rPr lang="fr-FR" sz="2000" dirty="0" smtClean="0"/>
              <a:t>physique</a:t>
            </a:r>
          </a:p>
          <a:p>
            <a:pPr eaLnBrk="1" hangingPunct="1">
              <a:buFontTx/>
              <a:buNone/>
            </a:pPr>
            <a:r>
              <a:rPr lang="fr-FR" sz="2000" dirty="0" smtClean="0"/>
              <a:t>Elle permet d’établir maintenir et désactiver une connexion physique</a:t>
            </a:r>
            <a:endParaRPr lang="fr-FR" sz="2000" dirty="0" smtClean="0"/>
          </a:p>
          <a:p>
            <a:pPr eaLnBrk="1" hangingPunct="1"/>
            <a:endParaRPr lang="fr-FR" dirty="0" smtClean="0"/>
          </a:p>
        </p:txBody>
      </p:sp>
      <p:grpSp>
        <p:nvGrpSpPr>
          <p:cNvPr id="7172" name="Groupe 3"/>
          <p:cNvGrpSpPr>
            <a:grpSpLocks/>
          </p:cNvGrpSpPr>
          <p:nvPr/>
        </p:nvGrpSpPr>
        <p:grpSpPr bwMode="auto">
          <a:xfrm>
            <a:off x="642938" y="4214813"/>
            <a:ext cx="7777162" cy="2000250"/>
            <a:chOff x="928688" y="4286250"/>
            <a:chExt cx="7777162" cy="1714500"/>
          </a:xfrm>
        </p:grpSpPr>
        <p:sp>
          <p:nvSpPr>
            <p:cNvPr id="5" name="Rectangle 4"/>
            <p:cNvSpPr/>
            <p:nvPr/>
          </p:nvSpPr>
          <p:spPr>
            <a:xfrm>
              <a:off x="928688" y="5501367"/>
              <a:ext cx="1857375" cy="49938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Couche physique 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715125" y="5501367"/>
              <a:ext cx="1857375" cy="49938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Couche physique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928688" y="4286250"/>
              <a:ext cx="1857375" cy="50074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Couche liaison de données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6715125" y="4286250"/>
              <a:ext cx="1857375" cy="500743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  <a:p>
              <a:pPr algn="ctr">
                <a:defRPr/>
              </a:pPr>
              <a:r>
                <a:rPr lang="fr-FR" dirty="0"/>
                <a:t>Couche liaison de données </a:t>
              </a:r>
            </a:p>
            <a:p>
              <a:pPr algn="ctr">
                <a:defRPr/>
              </a:pPr>
              <a:endParaRPr lang="fr-FR" dirty="0"/>
            </a:p>
          </p:txBody>
        </p:sp>
        <p:sp>
          <p:nvSpPr>
            <p:cNvPr id="9" name="Double flèche horizontale 8"/>
            <p:cNvSpPr/>
            <p:nvPr/>
          </p:nvSpPr>
          <p:spPr>
            <a:xfrm>
              <a:off x="2786063" y="5572125"/>
              <a:ext cx="571500" cy="28575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Double flèche horizontale 9"/>
            <p:cNvSpPr/>
            <p:nvPr/>
          </p:nvSpPr>
          <p:spPr>
            <a:xfrm>
              <a:off x="6143625" y="5572125"/>
              <a:ext cx="571500" cy="28575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Ellipse 10"/>
            <p:cNvSpPr/>
            <p:nvPr/>
          </p:nvSpPr>
          <p:spPr>
            <a:xfrm>
              <a:off x="3357563" y="5429250"/>
              <a:ext cx="2714625" cy="5715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Transmission des signaux </a:t>
              </a:r>
            </a:p>
          </p:txBody>
        </p:sp>
        <p:sp>
          <p:nvSpPr>
            <p:cNvPr id="7181" name="ZoneTexte 13"/>
            <p:cNvSpPr txBox="1">
              <a:spLocks noChangeArrowheads="1"/>
            </p:cNvSpPr>
            <p:nvPr/>
          </p:nvSpPr>
          <p:spPr bwMode="auto">
            <a:xfrm>
              <a:off x="1000125" y="5000625"/>
              <a:ext cx="633413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Bits </a:t>
              </a:r>
            </a:p>
          </p:txBody>
        </p:sp>
        <p:sp>
          <p:nvSpPr>
            <p:cNvPr id="7182" name="ZoneTexte 14"/>
            <p:cNvSpPr txBox="1">
              <a:spLocks noChangeArrowheads="1"/>
            </p:cNvSpPr>
            <p:nvPr/>
          </p:nvSpPr>
          <p:spPr bwMode="auto">
            <a:xfrm>
              <a:off x="8072438" y="4929188"/>
              <a:ext cx="63341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Bits </a:t>
              </a:r>
            </a:p>
          </p:txBody>
        </p:sp>
        <p:sp>
          <p:nvSpPr>
            <p:cNvPr id="14" name="Double flèche verticale 13"/>
            <p:cNvSpPr/>
            <p:nvPr/>
          </p:nvSpPr>
          <p:spPr>
            <a:xfrm>
              <a:off x="7500938" y="4786993"/>
              <a:ext cx="285750" cy="714375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" name="Double flèche verticale 14"/>
            <p:cNvSpPr/>
            <p:nvPr/>
          </p:nvSpPr>
          <p:spPr>
            <a:xfrm>
              <a:off x="1571625" y="4786993"/>
              <a:ext cx="285750" cy="714375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7173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3821D4-515B-44C8-AA14-FD6BFF14AE4B}" type="slidenum">
              <a:rPr lang="fr-FR" smtClean="0"/>
              <a:pPr/>
              <a:t>3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smtClean="0"/>
              <a:t>Code tout ou rien </a:t>
            </a:r>
          </a:p>
        </p:txBody>
      </p:sp>
      <p:sp>
        <p:nvSpPr>
          <p:cNvPr id="32771" name="ZoneTexte 3"/>
          <p:cNvSpPr txBox="1">
            <a:spLocks noChangeArrowheads="1"/>
          </p:cNvSpPr>
          <p:nvPr/>
        </p:nvSpPr>
        <p:spPr bwMode="auto">
          <a:xfrm>
            <a:off x="1071563" y="1643063"/>
            <a:ext cx="56086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On utilise deux  valeurs  pour représenter le  0 et le 1</a:t>
            </a:r>
          </a:p>
          <a:p>
            <a:r>
              <a:rPr lang="fr-FR"/>
              <a:t>Tension positive = 1 </a:t>
            </a:r>
          </a:p>
          <a:p>
            <a:r>
              <a:rPr lang="fr-FR"/>
              <a:t>Tension Nulle = 0 </a:t>
            </a:r>
          </a:p>
          <a:p>
            <a:r>
              <a:rPr lang="fr-FR"/>
              <a:t> </a:t>
            </a:r>
          </a:p>
        </p:txBody>
      </p:sp>
      <p:sp>
        <p:nvSpPr>
          <p:cNvPr id="3277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0DBA98-38A4-4E27-A8DB-7F6CC19E78AB}" type="slidenum">
              <a:rPr lang="fr-FR" smtClean="0"/>
              <a:pPr/>
              <a:t>30</a:t>
            </a:fld>
            <a:endParaRPr lang="fr-FR" smtClean="0"/>
          </a:p>
        </p:txBody>
      </p:sp>
      <p:cxnSp>
        <p:nvCxnSpPr>
          <p:cNvPr id="8" name="Connecteur droit 7"/>
          <p:cNvCxnSpPr/>
          <p:nvPr/>
        </p:nvCxnSpPr>
        <p:spPr bwMode="auto">
          <a:xfrm rot="5400000">
            <a:off x="786607" y="4214019"/>
            <a:ext cx="1714500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 bwMode="auto">
          <a:xfrm>
            <a:off x="1643063" y="507206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775" name="ZoneTexte 9"/>
          <p:cNvSpPr txBox="1">
            <a:spLocks noChangeArrowheads="1"/>
          </p:cNvSpPr>
          <p:nvPr/>
        </p:nvSpPr>
        <p:spPr bwMode="auto">
          <a:xfrm>
            <a:off x="7429500" y="535781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2776" name="ZoneTexte 41"/>
          <p:cNvSpPr txBox="1">
            <a:spLocks noChangeArrowheads="1"/>
          </p:cNvSpPr>
          <p:nvPr/>
        </p:nvSpPr>
        <p:spPr bwMode="auto">
          <a:xfrm>
            <a:off x="1785938" y="5500688"/>
            <a:ext cx="5643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0    1     1     0    0      1    0      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1571625" y="4500563"/>
            <a:ext cx="71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2643188" y="657225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rot="5400000">
            <a:off x="1108075" y="4679951"/>
            <a:ext cx="2212975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5400000">
            <a:off x="1677987" y="467836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rot="5400000">
            <a:off x="2250281" y="4679157"/>
            <a:ext cx="2212975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5400000">
            <a:off x="2821781" y="467915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rot="5400000">
            <a:off x="3393281" y="467915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rot="5400000">
            <a:off x="3965575" y="467836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rot="5400000">
            <a:off x="4537075" y="467836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86" name="ZoneTexte 47"/>
          <p:cNvSpPr txBox="1">
            <a:spLocks noChangeArrowheads="1"/>
          </p:cNvSpPr>
          <p:nvPr/>
        </p:nvSpPr>
        <p:spPr bwMode="auto">
          <a:xfrm>
            <a:off x="714375" y="314325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grpSp>
        <p:nvGrpSpPr>
          <p:cNvPr id="32787" name="Groupe 52"/>
          <p:cNvGrpSpPr>
            <a:grpSpLocks/>
          </p:cNvGrpSpPr>
          <p:nvPr/>
        </p:nvGrpSpPr>
        <p:grpSpPr bwMode="auto">
          <a:xfrm>
            <a:off x="1643063" y="4500563"/>
            <a:ext cx="4000500" cy="573087"/>
            <a:chOff x="1643042" y="4500562"/>
            <a:chExt cx="4000528" cy="573096"/>
          </a:xfrm>
        </p:grpSpPr>
        <p:cxnSp>
          <p:nvCxnSpPr>
            <p:cNvPr id="11" name="Connecteur en angle 10"/>
            <p:cNvCxnSpPr/>
            <p:nvPr/>
          </p:nvCxnSpPr>
          <p:spPr bwMode="auto">
            <a:xfrm rot="5400000" flipH="1" flipV="1">
              <a:off x="1927998" y="4787110"/>
              <a:ext cx="571509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onnecteur en angle 11"/>
            <p:cNvCxnSpPr/>
            <p:nvPr/>
          </p:nvCxnSpPr>
          <p:spPr bwMode="auto">
            <a:xfrm>
              <a:off x="2214546" y="4500562"/>
              <a:ext cx="571504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en angle 20"/>
            <p:cNvCxnSpPr/>
            <p:nvPr/>
          </p:nvCxnSpPr>
          <p:spPr bwMode="auto">
            <a:xfrm rot="5400000">
              <a:off x="3072594" y="4785522"/>
              <a:ext cx="571509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en angle 21"/>
            <p:cNvCxnSpPr/>
            <p:nvPr/>
          </p:nvCxnSpPr>
          <p:spPr bwMode="auto">
            <a:xfrm rot="5400000" flipH="1" flipV="1">
              <a:off x="3072594" y="4787110"/>
              <a:ext cx="571509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en angle 30"/>
            <p:cNvCxnSpPr/>
            <p:nvPr/>
          </p:nvCxnSpPr>
          <p:spPr bwMode="auto">
            <a:xfrm>
              <a:off x="2787637" y="4500562"/>
              <a:ext cx="571504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32793" name="Groupe 41"/>
            <p:cNvGrpSpPr>
              <a:grpSpLocks/>
            </p:cNvGrpSpPr>
            <p:nvPr/>
          </p:nvGrpSpPr>
          <p:grpSpPr bwMode="auto">
            <a:xfrm>
              <a:off x="4498974" y="4500562"/>
              <a:ext cx="573092" cy="573096"/>
              <a:chOff x="3141652" y="4000496"/>
              <a:chExt cx="573092" cy="573096"/>
            </a:xfrm>
          </p:grpSpPr>
          <p:cxnSp>
            <p:nvCxnSpPr>
              <p:cNvPr id="23" name="Connecteur en angle 22"/>
              <p:cNvCxnSpPr/>
              <p:nvPr/>
            </p:nvCxnSpPr>
            <p:spPr bwMode="auto">
              <a:xfrm>
                <a:off x="3143240" y="4000496"/>
                <a:ext cx="571504" cy="1587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Connecteur en angle 23"/>
              <p:cNvCxnSpPr/>
              <p:nvPr/>
            </p:nvCxnSpPr>
            <p:spPr bwMode="auto">
              <a:xfrm rot="5400000">
                <a:off x="3428196" y="4287044"/>
                <a:ext cx="571509" cy="1588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Connecteur en angle 31"/>
              <p:cNvCxnSpPr/>
              <p:nvPr/>
            </p:nvCxnSpPr>
            <p:spPr bwMode="auto">
              <a:xfrm rot="5400000">
                <a:off x="2856692" y="4287044"/>
                <a:ext cx="571509" cy="1588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Connecteur en angle 48"/>
            <p:cNvCxnSpPr/>
            <p:nvPr/>
          </p:nvCxnSpPr>
          <p:spPr bwMode="auto">
            <a:xfrm>
              <a:off x="1643042" y="5070483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onnecteur en angle 49"/>
            <p:cNvCxnSpPr/>
            <p:nvPr/>
          </p:nvCxnSpPr>
          <p:spPr bwMode="auto">
            <a:xfrm>
              <a:off x="3428991" y="5070483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Connecteur en angle 50"/>
            <p:cNvCxnSpPr/>
            <p:nvPr/>
          </p:nvCxnSpPr>
          <p:spPr bwMode="auto">
            <a:xfrm>
              <a:off x="3929058" y="5070483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onnecteur en angle 51"/>
            <p:cNvCxnSpPr/>
            <p:nvPr/>
          </p:nvCxnSpPr>
          <p:spPr bwMode="auto">
            <a:xfrm>
              <a:off x="5072066" y="5070483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dirty="0" smtClean="0"/>
              <a:t>Code NRZ ( Non Return to </a:t>
            </a:r>
            <a:r>
              <a:rPr lang="fr-FR" sz="3600" b="1" dirty="0" err="1" smtClean="0"/>
              <a:t>zero</a:t>
            </a:r>
            <a:r>
              <a:rPr lang="fr-FR" sz="3600" b="1" dirty="0" smtClean="0"/>
              <a:t> )</a:t>
            </a:r>
          </a:p>
        </p:txBody>
      </p:sp>
      <p:sp>
        <p:nvSpPr>
          <p:cNvPr id="33795" name="ZoneTexte 3"/>
          <p:cNvSpPr txBox="1">
            <a:spLocks noChangeArrowheads="1"/>
          </p:cNvSpPr>
          <p:nvPr/>
        </p:nvSpPr>
        <p:spPr bwMode="auto">
          <a:xfrm>
            <a:off x="1071563" y="1285875"/>
            <a:ext cx="56086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dirty="0"/>
              <a:t>On utilise deux  valeurs  pour représenter le  0 et le 1</a:t>
            </a:r>
          </a:p>
          <a:p>
            <a:r>
              <a:rPr lang="fr-FR" dirty="0"/>
              <a:t>Tension positive = 1 </a:t>
            </a:r>
          </a:p>
          <a:p>
            <a:r>
              <a:rPr lang="fr-FR" dirty="0"/>
              <a:t>Tension négative = 0 </a:t>
            </a:r>
          </a:p>
          <a:p>
            <a:r>
              <a:rPr lang="fr-FR" dirty="0"/>
              <a:t>Tension nulle : pas de transmission </a:t>
            </a:r>
          </a:p>
          <a:p>
            <a:r>
              <a:rPr lang="fr-FR" dirty="0"/>
              <a:t> </a:t>
            </a:r>
          </a:p>
        </p:txBody>
      </p:sp>
      <p:sp>
        <p:nvSpPr>
          <p:cNvPr id="3379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786563" y="6143625"/>
            <a:ext cx="2133600" cy="476250"/>
          </a:xfrm>
          <a:noFill/>
        </p:spPr>
        <p:txBody>
          <a:bodyPr/>
          <a:lstStyle/>
          <a:p>
            <a:fld id="{A787F2F2-1475-4A3B-AE47-E99DE85C4B09}" type="slidenum">
              <a:rPr lang="fr-FR" smtClean="0"/>
              <a:pPr/>
              <a:t>31</a:t>
            </a:fld>
            <a:endParaRPr lang="fr-FR" smtClean="0"/>
          </a:p>
        </p:txBody>
      </p:sp>
      <p:cxnSp>
        <p:nvCxnSpPr>
          <p:cNvPr id="6" name="Connecteur droit 5"/>
          <p:cNvCxnSpPr/>
          <p:nvPr/>
        </p:nvCxnSpPr>
        <p:spPr bwMode="auto">
          <a:xfrm rot="5400000">
            <a:off x="-463549" y="4464050"/>
            <a:ext cx="3357562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 bwMode="auto">
          <a:xfrm>
            <a:off x="1214438" y="450056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799" name="ZoneTexte 7"/>
          <p:cNvSpPr txBox="1">
            <a:spLocks noChangeArrowheads="1"/>
          </p:cNvSpPr>
          <p:nvPr/>
        </p:nvSpPr>
        <p:spPr bwMode="auto">
          <a:xfrm>
            <a:off x="7000875" y="478631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cxnSp>
        <p:nvCxnSpPr>
          <p:cNvPr id="9" name="Connecteur en angle 8"/>
          <p:cNvCxnSpPr/>
          <p:nvPr/>
        </p:nvCxnSpPr>
        <p:spPr bwMode="auto">
          <a:xfrm rot="5400000" flipH="1" flipV="1">
            <a:off x="1499394" y="4215606"/>
            <a:ext cx="571500" cy="1588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en angle 9"/>
          <p:cNvCxnSpPr/>
          <p:nvPr/>
        </p:nvCxnSpPr>
        <p:spPr bwMode="auto">
          <a:xfrm>
            <a:off x="1785938" y="3929063"/>
            <a:ext cx="571500" cy="1587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en angle 10"/>
          <p:cNvCxnSpPr/>
          <p:nvPr/>
        </p:nvCxnSpPr>
        <p:spPr bwMode="auto">
          <a:xfrm rot="5400000">
            <a:off x="2643982" y="4214019"/>
            <a:ext cx="571500" cy="1587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en angle 11"/>
          <p:cNvCxnSpPr/>
          <p:nvPr/>
        </p:nvCxnSpPr>
        <p:spPr bwMode="auto">
          <a:xfrm rot="5400000" flipH="1" flipV="1">
            <a:off x="2643982" y="4215606"/>
            <a:ext cx="571500" cy="1587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804" name="ZoneTexte 41"/>
          <p:cNvSpPr txBox="1">
            <a:spLocks noChangeArrowheads="1"/>
          </p:cNvSpPr>
          <p:nvPr/>
        </p:nvSpPr>
        <p:spPr bwMode="auto">
          <a:xfrm>
            <a:off x="1285875" y="5715000"/>
            <a:ext cx="5643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0    1     1     0    0      1    0      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1143000" y="3929063"/>
            <a:ext cx="71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/>
          <p:nvPr/>
        </p:nvCxnSpPr>
        <p:spPr bwMode="auto">
          <a:xfrm>
            <a:off x="2359025" y="3929063"/>
            <a:ext cx="571500" cy="1587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3807" name="Groupe 15"/>
          <p:cNvGrpSpPr>
            <a:grpSpLocks/>
          </p:cNvGrpSpPr>
          <p:nvPr/>
        </p:nvGrpSpPr>
        <p:grpSpPr bwMode="auto">
          <a:xfrm flipV="1">
            <a:off x="2928938" y="4500563"/>
            <a:ext cx="1143000" cy="641350"/>
            <a:chOff x="3141652" y="4000496"/>
            <a:chExt cx="573092" cy="573096"/>
          </a:xfrm>
        </p:grpSpPr>
        <p:cxnSp>
          <p:nvCxnSpPr>
            <p:cNvPr id="17" name="Connecteur en angle 16"/>
            <p:cNvCxnSpPr/>
            <p:nvPr/>
          </p:nvCxnSpPr>
          <p:spPr bwMode="auto">
            <a:xfrm>
              <a:off x="3143244" y="4000496"/>
              <a:ext cx="571500" cy="1419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en angle 17"/>
            <p:cNvCxnSpPr/>
            <p:nvPr/>
          </p:nvCxnSpPr>
          <p:spPr bwMode="auto">
            <a:xfrm rot="5400000">
              <a:off x="3428110" y="4286958"/>
              <a:ext cx="571677" cy="1592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cteur en angle 18"/>
            <p:cNvCxnSpPr/>
            <p:nvPr/>
          </p:nvCxnSpPr>
          <p:spPr bwMode="auto">
            <a:xfrm rot="5400000">
              <a:off x="2856610" y="4286958"/>
              <a:ext cx="571677" cy="1592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" name="Connecteur droit 19"/>
          <p:cNvCxnSpPr/>
          <p:nvPr/>
        </p:nvCxnSpPr>
        <p:spPr>
          <a:xfrm rot="5400000">
            <a:off x="500063" y="4286250"/>
            <a:ext cx="2571750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1069975" y="4286250"/>
            <a:ext cx="2573338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rot="5400000">
            <a:off x="1606550" y="4322763"/>
            <a:ext cx="2643187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2143125" y="4357688"/>
            <a:ext cx="2714625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2714625" y="4357688"/>
            <a:ext cx="2714625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3215482" y="4428331"/>
            <a:ext cx="2857500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3822700" y="4392613"/>
            <a:ext cx="27860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815" name="ZoneTexte 26"/>
          <p:cNvSpPr txBox="1">
            <a:spLocks noChangeArrowheads="1"/>
          </p:cNvSpPr>
          <p:nvPr/>
        </p:nvSpPr>
        <p:spPr bwMode="auto">
          <a:xfrm>
            <a:off x="285750" y="257175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grpSp>
        <p:nvGrpSpPr>
          <p:cNvPr id="33816" name="Groupe 28"/>
          <p:cNvGrpSpPr>
            <a:grpSpLocks/>
          </p:cNvGrpSpPr>
          <p:nvPr/>
        </p:nvGrpSpPr>
        <p:grpSpPr bwMode="auto">
          <a:xfrm flipV="1">
            <a:off x="1214438" y="4500563"/>
            <a:ext cx="573087" cy="641350"/>
            <a:chOff x="3141652" y="4000496"/>
            <a:chExt cx="573092" cy="573096"/>
          </a:xfrm>
        </p:grpSpPr>
        <p:cxnSp>
          <p:nvCxnSpPr>
            <p:cNvPr id="30" name="Connecteur en angle 29"/>
            <p:cNvCxnSpPr/>
            <p:nvPr/>
          </p:nvCxnSpPr>
          <p:spPr bwMode="auto">
            <a:xfrm>
              <a:off x="3143239" y="4000496"/>
              <a:ext cx="571505" cy="1419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en angle 30"/>
            <p:cNvCxnSpPr/>
            <p:nvPr/>
          </p:nvCxnSpPr>
          <p:spPr bwMode="auto">
            <a:xfrm rot="5400000">
              <a:off x="3428112" y="4286960"/>
              <a:ext cx="571677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en angle 31"/>
            <p:cNvCxnSpPr/>
            <p:nvPr/>
          </p:nvCxnSpPr>
          <p:spPr bwMode="auto">
            <a:xfrm rot="5400000">
              <a:off x="2856608" y="4286960"/>
              <a:ext cx="571677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817" name="Groupe 39"/>
          <p:cNvGrpSpPr>
            <a:grpSpLocks/>
          </p:cNvGrpSpPr>
          <p:nvPr/>
        </p:nvGrpSpPr>
        <p:grpSpPr bwMode="auto">
          <a:xfrm>
            <a:off x="4071938" y="3929063"/>
            <a:ext cx="573087" cy="573087"/>
            <a:chOff x="3141652" y="4000496"/>
            <a:chExt cx="573092" cy="573096"/>
          </a:xfrm>
        </p:grpSpPr>
        <p:cxnSp>
          <p:nvCxnSpPr>
            <p:cNvPr id="41" name="Connecteur en angle 40"/>
            <p:cNvCxnSpPr/>
            <p:nvPr/>
          </p:nvCxnSpPr>
          <p:spPr bwMode="auto">
            <a:xfrm>
              <a:off x="3143239" y="4000496"/>
              <a:ext cx="571505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en angle 41"/>
            <p:cNvCxnSpPr/>
            <p:nvPr/>
          </p:nvCxnSpPr>
          <p:spPr bwMode="auto">
            <a:xfrm rot="5400000">
              <a:off x="3428197" y="4287044"/>
              <a:ext cx="571509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Connecteur en angle 42"/>
            <p:cNvCxnSpPr/>
            <p:nvPr/>
          </p:nvCxnSpPr>
          <p:spPr bwMode="auto">
            <a:xfrm rot="5400000">
              <a:off x="2856692" y="4287044"/>
              <a:ext cx="571509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818" name="Groupe 43"/>
          <p:cNvGrpSpPr>
            <a:grpSpLocks/>
          </p:cNvGrpSpPr>
          <p:nvPr/>
        </p:nvGrpSpPr>
        <p:grpSpPr bwMode="auto">
          <a:xfrm flipV="1">
            <a:off x="4643438" y="4502150"/>
            <a:ext cx="573087" cy="641350"/>
            <a:chOff x="3141652" y="4000496"/>
            <a:chExt cx="573092" cy="573096"/>
          </a:xfrm>
        </p:grpSpPr>
        <p:cxnSp>
          <p:nvCxnSpPr>
            <p:cNvPr id="45" name="Connecteur en angle 44"/>
            <p:cNvCxnSpPr/>
            <p:nvPr/>
          </p:nvCxnSpPr>
          <p:spPr bwMode="auto">
            <a:xfrm>
              <a:off x="3143239" y="4000496"/>
              <a:ext cx="571505" cy="141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necteur en angle 45"/>
            <p:cNvCxnSpPr/>
            <p:nvPr/>
          </p:nvCxnSpPr>
          <p:spPr bwMode="auto">
            <a:xfrm rot="5400000">
              <a:off x="3428112" y="4286960"/>
              <a:ext cx="571678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Connecteur en angle 46"/>
            <p:cNvCxnSpPr/>
            <p:nvPr/>
          </p:nvCxnSpPr>
          <p:spPr bwMode="auto">
            <a:xfrm rot="5400000">
              <a:off x="2856607" y="4286960"/>
              <a:ext cx="571678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0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Code bipolaire </a:t>
            </a:r>
          </a:p>
        </p:txBody>
      </p:sp>
      <p:sp>
        <p:nvSpPr>
          <p:cNvPr id="34819" name="ZoneTexte 3"/>
          <p:cNvSpPr txBox="1">
            <a:spLocks noChangeArrowheads="1"/>
          </p:cNvSpPr>
          <p:nvPr/>
        </p:nvSpPr>
        <p:spPr bwMode="auto">
          <a:xfrm>
            <a:off x="714375" y="1214438"/>
            <a:ext cx="68580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/>
              <a:t>On utilise deux  valeurs  pour représenter le  0 et le 1</a:t>
            </a:r>
          </a:p>
          <a:p>
            <a:r>
              <a:rPr lang="fr-FR" dirty="0"/>
              <a:t>Tension positive  et négative alternativement = 1 </a:t>
            </a:r>
          </a:p>
          <a:p>
            <a:r>
              <a:rPr lang="fr-FR" dirty="0"/>
              <a:t>Tension nulle  = 0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4820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42C778-7CD6-4655-B071-68359A7FA044}" type="slidenum">
              <a:rPr lang="fr-FR" smtClean="0"/>
              <a:pPr/>
              <a:t>32</a:t>
            </a:fld>
            <a:endParaRPr lang="fr-FR" smtClean="0"/>
          </a:p>
        </p:txBody>
      </p:sp>
      <p:cxnSp>
        <p:nvCxnSpPr>
          <p:cNvPr id="7" name="Connecteur droit 6"/>
          <p:cNvCxnSpPr/>
          <p:nvPr/>
        </p:nvCxnSpPr>
        <p:spPr bwMode="auto">
          <a:xfrm rot="5400000">
            <a:off x="-463549" y="4606925"/>
            <a:ext cx="3357562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 bwMode="auto">
          <a:xfrm>
            <a:off x="1214438" y="4643438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823" name="ZoneTexte 8"/>
          <p:cNvSpPr txBox="1">
            <a:spLocks noChangeArrowheads="1"/>
          </p:cNvSpPr>
          <p:nvPr/>
        </p:nvSpPr>
        <p:spPr bwMode="auto">
          <a:xfrm>
            <a:off x="7000875" y="4929188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4824" name="ZoneTexte 41"/>
          <p:cNvSpPr txBox="1">
            <a:spLocks noChangeArrowheads="1"/>
          </p:cNvSpPr>
          <p:nvPr/>
        </p:nvSpPr>
        <p:spPr bwMode="auto">
          <a:xfrm>
            <a:off x="1285875" y="5857875"/>
            <a:ext cx="5643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0    1     1     0     0      1    0      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1143000" y="4071938"/>
            <a:ext cx="71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500063" y="4429125"/>
            <a:ext cx="2571750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rot="5400000">
            <a:off x="1069975" y="4429125"/>
            <a:ext cx="2573338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1608138" y="4465638"/>
            <a:ext cx="2643187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2143125" y="4500563"/>
            <a:ext cx="2714625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2714625" y="4500563"/>
            <a:ext cx="2714625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3215482" y="4571206"/>
            <a:ext cx="2857500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3822700" y="4535488"/>
            <a:ext cx="27860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33" name="ZoneTexte 27"/>
          <p:cNvSpPr txBox="1">
            <a:spLocks noChangeArrowheads="1"/>
          </p:cNvSpPr>
          <p:nvPr/>
        </p:nvSpPr>
        <p:spPr bwMode="auto">
          <a:xfrm>
            <a:off x="285750" y="2714625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grpSp>
        <p:nvGrpSpPr>
          <p:cNvPr id="34834" name="Groupe 44"/>
          <p:cNvGrpSpPr>
            <a:grpSpLocks/>
          </p:cNvGrpSpPr>
          <p:nvPr/>
        </p:nvGrpSpPr>
        <p:grpSpPr bwMode="auto">
          <a:xfrm>
            <a:off x="1214438" y="4071938"/>
            <a:ext cx="4071937" cy="1212850"/>
            <a:chOff x="1214414" y="4071934"/>
            <a:chExt cx="4071966" cy="1212874"/>
          </a:xfrm>
        </p:grpSpPr>
        <p:cxnSp>
          <p:nvCxnSpPr>
            <p:cNvPr id="10" name="Connecteur en angle 9"/>
            <p:cNvCxnSpPr/>
            <p:nvPr/>
          </p:nvCxnSpPr>
          <p:spPr bwMode="auto">
            <a:xfrm rot="5400000" flipH="1" flipV="1">
              <a:off x="1499368" y="4358483"/>
              <a:ext cx="571511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necteur en angle 10"/>
            <p:cNvCxnSpPr/>
            <p:nvPr/>
          </p:nvCxnSpPr>
          <p:spPr bwMode="auto">
            <a:xfrm>
              <a:off x="1785918" y="4071934"/>
              <a:ext cx="571504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34837" name="Groupe 28"/>
            <p:cNvGrpSpPr>
              <a:grpSpLocks/>
            </p:cNvGrpSpPr>
            <p:nvPr/>
          </p:nvGrpSpPr>
          <p:grpSpPr bwMode="auto">
            <a:xfrm flipV="1">
              <a:off x="2355834" y="4643448"/>
              <a:ext cx="573092" cy="641360"/>
              <a:chOff x="3141652" y="4000496"/>
              <a:chExt cx="573092" cy="573096"/>
            </a:xfrm>
          </p:grpSpPr>
          <p:cxnSp>
            <p:nvCxnSpPr>
              <p:cNvPr id="30" name="Connecteur en angle 29"/>
              <p:cNvCxnSpPr/>
              <p:nvPr/>
            </p:nvCxnSpPr>
            <p:spPr bwMode="auto">
              <a:xfrm>
                <a:off x="3143240" y="4000496"/>
                <a:ext cx="571504" cy="1419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Connecteur en angle 30"/>
              <p:cNvCxnSpPr/>
              <p:nvPr/>
            </p:nvCxnSpPr>
            <p:spPr bwMode="auto">
              <a:xfrm rot="5400000">
                <a:off x="3428110" y="4286961"/>
                <a:ext cx="571680" cy="1588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Connecteur en angle 31"/>
              <p:cNvCxnSpPr/>
              <p:nvPr/>
            </p:nvCxnSpPr>
            <p:spPr bwMode="auto">
              <a:xfrm rot="5400000">
                <a:off x="2856606" y="4286961"/>
                <a:ext cx="571680" cy="1588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838" name="Groupe 32"/>
            <p:cNvGrpSpPr>
              <a:grpSpLocks/>
            </p:cNvGrpSpPr>
            <p:nvPr/>
          </p:nvGrpSpPr>
          <p:grpSpPr bwMode="auto">
            <a:xfrm>
              <a:off x="4071934" y="4071944"/>
              <a:ext cx="573092" cy="573096"/>
              <a:chOff x="3141652" y="4000496"/>
              <a:chExt cx="573092" cy="573096"/>
            </a:xfrm>
          </p:grpSpPr>
          <p:cxnSp>
            <p:nvCxnSpPr>
              <p:cNvPr id="34" name="Connecteur en angle 33"/>
              <p:cNvCxnSpPr/>
              <p:nvPr/>
            </p:nvCxnSpPr>
            <p:spPr bwMode="auto">
              <a:xfrm>
                <a:off x="3143239" y="4000486"/>
                <a:ext cx="571504" cy="1587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Connecteur en angle 34"/>
              <p:cNvCxnSpPr/>
              <p:nvPr/>
            </p:nvCxnSpPr>
            <p:spPr bwMode="auto">
              <a:xfrm rot="5400000">
                <a:off x="3428195" y="4287035"/>
                <a:ext cx="571511" cy="1587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Connecteur en angle 35"/>
              <p:cNvCxnSpPr/>
              <p:nvPr/>
            </p:nvCxnSpPr>
            <p:spPr bwMode="auto">
              <a:xfrm rot="5400000">
                <a:off x="2856691" y="4287035"/>
                <a:ext cx="571511" cy="1587"/>
              </a:xfrm>
              <a:prstGeom prst="bentConnector3">
                <a:avLst>
                  <a:gd name="adj1" fmla="val 50000"/>
                </a:avLst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Connecteur en angle 38"/>
            <p:cNvCxnSpPr/>
            <p:nvPr/>
          </p:nvCxnSpPr>
          <p:spPr bwMode="auto">
            <a:xfrm rot="16200000" flipV="1">
              <a:off x="2038329" y="4391027"/>
              <a:ext cx="639775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Connecteur en angle 40"/>
            <p:cNvCxnSpPr/>
            <p:nvPr/>
          </p:nvCxnSpPr>
          <p:spPr bwMode="auto">
            <a:xfrm>
              <a:off x="1214414" y="4641857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en angle 41"/>
            <p:cNvCxnSpPr/>
            <p:nvPr/>
          </p:nvCxnSpPr>
          <p:spPr bwMode="auto">
            <a:xfrm>
              <a:off x="2928926" y="4643445"/>
              <a:ext cx="571504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Connecteur en angle 42"/>
            <p:cNvCxnSpPr/>
            <p:nvPr/>
          </p:nvCxnSpPr>
          <p:spPr bwMode="auto">
            <a:xfrm>
              <a:off x="3500430" y="4641857"/>
              <a:ext cx="571504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necteur en angle 43"/>
            <p:cNvCxnSpPr/>
            <p:nvPr/>
          </p:nvCxnSpPr>
          <p:spPr bwMode="auto">
            <a:xfrm>
              <a:off x="4714876" y="4643445"/>
              <a:ext cx="571504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Code RZ ( Return to Zero )</a:t>
            </a:r>
          </a:p>
        </p:txBody>
      </p:sp>
      <p:sp>
        <p:nvSpPr>
          <p:cNvPr id="35843" name="ZoneTexte 3"/>
          <p:cNvSpPr txBox="1">
            <a:spLocks noChangeArrowheads="1"/>
          </p:cNvSpPr>
          <p:nvPr/>
        </p:nvSpPr>
        <p:spPr bwMode="auto">
          <a:xfrm>
            <a:off x="785813" y="1500188"/>
            <a:ext cx="5608637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On utilise deux  valeurs  pour représenter le  0 et le 1</a:t>
            </a:r>
          </a:p>
          <a:p>
            <a:r>
              <a:rPr lang="fr-FR"/>
              <a:t>Front descendant = 1 </a:t>
            </a:r>
          </a:p>
          <a:p>
            <a:r>
              <a:rPr lang="fr-FR"/>
              <a:t>Tension nulle  = 0 </a:t>
            </a:r>
          </a:p>
          <a:p>
            <a:endParaRPr lang="fr-FR"/>
          </a:p>
          <a:p>
            <a:endParaRPr lang="fr-FR"/>
          </a:p>
          <a:p>
            <a:r>
              <a:rPr lang="fr-FR"/>
              <a:t> </a:t>
            </a:r>
          </a:p>
        </p:txBody>
      </p:sp>
      <p:sp>
        <p:nvSpPr>
          <p:cNvPr id="3584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F6F556-CFB5-4688-945E-5D9B354AEA6F}" type="slidenum">
              <a:rPr lang="fr-FR" smtClean="0"/>
              <a:pPr/>
              <a:t>33</a:t>
            </a:fld>
            <a:endParaRPr lang="fr-FR" smtClean="0"/>
          </a:p>
        </p:txBody>
      </p:sp>
      <p:cxnSp>
        <p:nvCxnSpPr>
          <p:cNvPr id="6" name="Connecteur droit 5"/>
          <p:cNvCxnSpPr/>
          <p:nvPr/>
        </p:nvCxnSpPr>
        <p:spPr bwMode="auto">
          <a:xfrm rot="5400000">
            <a:off x="500857" y="3928269"/>
            <a:ext cx="1714500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 bwMode="auto">
          <a:xfrm>
            <a:off x="1357313" y="478631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847" name="ZoneTexte 7"/>
          <p:cNvSpPr txBox="1">
            <a:spLocks noChangeArrowheads="1"/>
          </p:cNvSpPr>
          <p:nvPr/>
        </p:nvSpPr>
        <p:spPr bwMode="auto">
          <a:xfrm>
            <a:off x="7143750" y="50720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5848" name="ZoneTexte 41"/>
          <p:cNvSpPr txBox="1">
            <a:spLocks noChangeArrowheads="1"/>
          </p:cNvSpPr>
          <p:nvPr/>
        </p:nvSpPr>
        <p:spPr bwMode="auto">
          <a:xfrm>
            <a:off x="1500188" y="5214938"/>
            <a:ext cx="5643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0    1     1     0    0      1    0      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1285875" y="4214813"/>
            <a:ext cx="71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82232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1393031" y="439340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rot="5400000">
            <a:off x="196532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253682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3107531" y="439340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367982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425132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857" name="ZoneTexte 26"/>
          <p:cNvSpPr txBox="1">
            <a:spLocks noChangeArrowheads="1"/>
          </p:cNvSpPr>
          <p:nvPr/>
        </p:nvSpPr>
        <p:spPr bwMode="auto">
          <a:xfrm>
            <a:off x="428625" y="285750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cxnSp>
        <p:nvCxnSpPr>
          <p:cNvPr id="9" name="Connecteur en angle 8"/>
          <p:cNvCxnSpPr/>
          <p:nvPr/>
        </p:nvCxnSpPr>
        <p:spPr bwMode="auto">
          <a:xfrm rot="5400000" flipH="1" flipV="1">
            <a:off x="1642269" y="4501356"/>
            <a:ext cx="571500" cy="1588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en angle 9"/>
          <p:cNvCxnSpPr/>
          <p:nvPr/>
        </p:nvCxnSpPr>
        <p:spPr bwMode="auto">
          <a:xfrm>
            <a:off x="1928813" y="4214813"/>
            <a:ext cx="2857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necteur en angle 11"/>
          <p:cNvCxnSpPr/>
          <p:nvPr/>
        </p:nvCxnSpPr>
        <p:spPr bwMode="auto">
          <a:xfrm rot="5400000" flipH="1" flipV="1">
            <a:off x="2501107" y="4501356"/>
            <a:ext cx="571500" cy="1587"/>
          </a:xfrm>
          <a:prstGeom prst="bentConnector3">
            <a:avLst>
              <a:gd name="adj1" fmla="val 50000"/>
            </a:avLst>
          </a:prstGeom>
          <a:ln w="38100"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/>
          <p:nvPr/>
        </p:nvCxnSpPr>
        <p:spPr bwMode="auto">
          <a:xfrm flipV="1">
            <a:off x="2501900" y="4214813"/>
            <a:ext cx="284163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/>
          <p:nvPr/>
        </p:nvCxnSpPr>
        <p:spPr bwMode="auto">
          <a:xfrm>
            <a:off x="4214813" y="4214813"/>
            <a:ext cx="2857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/>
          <p:nvPr/>
        </p:nvCxnSpPr>
        <p:spPr bwMode="auto">
          <a:xfrm rot="5400000">
            <a:off x="4215607" y="4501356"/>
            <a:ext cx="571500" cy="1587"/>
          </a:xfrm>
          <a:prstGeom prst="bentConnector3">
            <a:avLst>
              <a:gd name="adj1" fmla="val 50000"/>
            </a:avLst>
          </a:prstGeom>
          <a:ln w="38100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/>
          <p:nvPr/>
        </p:nvCxnSpPr>
        <p:spPr bwMode="auto">
          <a:xfrm rot="5400000">
            <a:off x="3928269" y="4501356"/>
            <a:ext cx="571500" cy="1588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en angle 27"/>
          <p:cNvCxnSpPr/>
          <p:nvPr/>
        </p:nvCxnSpPr>
        <p:spPr bwMode="auto">
          <a:xfrm rot="5400000">
            <a:off x="1929607" y="4499769"/>
            <a:ext cx="571500" cy="1587"/>
          </a:xfrm>
          <a:prstGeom prst="bentConnector3">
            <a:avLst>
              <a:gd name="adj1" fmla="val 50000"/>
            </a:avLst>
          </a:prstGeom>
          <a:ln w="38100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en angle 29"/>
          <p:cNvCxnSpPr/>
          <p:nvPr/>
        </p:nvCxnSpPr>
        <p:spPr bwMode="auto">
          <a:xfrm rot="5400000">
            <a:off x="2213769" y="4499769"/>
            <a:ext cx="571500" cy="1588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/>
              <a:t>Code biphasé ( Manchester) </a:t>
            </a:r>
          </a:p>
        </p:txBody>
      </p:sp>
      <p:sp>
        <p:nvSpPr>
          <p:cNvPr id="36867" name="ZoneTexte 3"/>
          <p:cNvSpPr txBox="1">
            <a:spLocks noChangeArrowheads="1"/>
          </p:cNvSpPr>
          <p:nvPr/>
        </p:nvSpPr>
        <p:spPr bwMode="auto">
          <a:xfrm>
            <a:off x="785813" y="1500188"/>
            <a:ext cx="5608637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On utilise deux  valeurs  pour représenter le  0 et le 1</a:t>
            </a:r>
          </a:p>
          <a:p>
            <a:r>
              <a:rPr lang="fr-FR"/>
              <a:t>Front  montant = 0 </a:t>
            </a:r>
          </a:p>
          <a:p>
            <a:r>
              <a:rPr lang="fr-FR"/>
              <a:t>Front descendant = 1 </a:t>
            </a:r>
          </a:p>
          <a:p>
            <a:r>
              <a:rPr lang="fr-FR"/>
              <a:t>En milieu de la transition </a:t>
            </a:r>
          </a:p>
          <a:p>
            <a:endParaRPr lang="fr-FR"/>
          </a:p>
          <a:p>
            <a:endParaRPr lang="fr-FR"/>
          </a:p>
          <a:p>
            <a:r>
              <a:rPr lang="fr-FR"/>
              <a:t> </a:t>
            </a:r>
          </a:p>
        </p:txBody>
      </p:sp>
      <p:sp>
        <p:nvSpPr>
          <p:cNvPr id="36868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4E9A1E-D3A8-4816-811C-C8E2E112E522}" type="slidenum">
              <a:rPr lang="fr-FR" smtClean="0"/>
              <a:pPr/>
              <a:t>34</a:t>
            </a:fld>
            <a:endParaRPr lang="fr-FR" smtClean="0"/>
          </a:p>
        </p:txBody>
      </p:sp>
      <p:cxnSp>
        <p:nvCxnSpPr>
          <p:cNvPr id="6" name="Connecteur droit 5"/>
          <p:cNvCxnSpPr/>
          <p:nvPr/>
        </p:nvCxnSpPr>
        <p:spPr bwMode="auto">
          <a:xfrm rot="5400000">
            <a:off x="-106362" y="4535488"/>
            <a:ext cx="2928937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 bwMode="auto">
          <a:xfrm>
            <a:off x="1357313" y="450056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871" name="ZoneTexte 7"/>
          <p:cNvSpPr txBox="1">
            <a:spLocks noChangeArrowheads="1"/>
          </p:cNvSpPr>
          <p:nvPr/>
        </p:nvSpPr>
        <p:spPr bwMode="auto">
          <a:xfrm>
            <a:off x="7143750" y="50720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6872" name="ZoneTexte 41"/>
          <p:cNvSpPr txBox="1">
            <a:spLocks noChangeArrowheads="1"/>
          </p:cNvSpPr>
          <p:nvPr/>
        </p:nvSpPr>
        <p:spPr bwMode="auto">
          <a:xfrm>
            <a:off x="1571625" y="5643563"/>
            <a:ext cx="5643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0    1     1     0      0      1    0      </a:t>
            </a:r>
          </a:p>
        </p:txBody>
      </p:sp>
      <p:cxnSp>
        <p:nvCxnSpPr>
          <p:cNvPr id="18" name="Connecteur droit 17"/>
          <p:cNvCxnSpPr/>
          <p:nvPr/>
        </p:nvCxnSpPr>
        <p:spPr>
          <a:xfrm rot="5400000">
            <a:off x="89217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>
            <a:off x="146367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2106612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2749550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rot="5400000">
            <a:off x="3392487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rot="5400000">
            <a:off x="3894137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4464843" y="439340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880" name="ZoneTexte 24"/>
          <p:cNvSpPr txBox="1">
            <a:spLocks noChangeArrowheads="1"/>
          </p:cNvSpPr>
          <p:nvPr/>
        </p:nvSpPr>
        <p:spPr bwMode="auto">
          <a:xfrm>
            <a:off x="428625" y="285750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1227138" y="3786188"/>
            <a:ext cx="85725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882" name="Groupe 51"/>
          <p:cNvGrpSpPr>
            <a:grpSpLocks/>
          </p:cNvGrpSpPr>
          <p:nvPr/>
        </p:nvGrpSpPr>
        <p:grpSpPr bwMode="auto">
          <a:xfrm>
            <a:off x="1357313" y="3786188"/>
            <a:ext cx="4213225" cy="1428750"/>
            <a:chOff x="1357290" y="3786190"/>
            <a:chExt cx="4212930" cy="1428775"/>
          </a:xfrm>
        </p:grpSpPr>
        <p:cxnSp>
          <p:nvCxnSpPr>
            <p:cNvPr id="10" name="Connecteur en angle 9"/>
            <p:cNvCxnSpPr/>
            <p:nvPr/>
          </p:nvCxnSpPr>
          <p:spPr bwMode="auto">
            <a:xfrm>
              <a:off x="2001770" y="3786190"/>
              <a:ext cx="344463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necteur en angle 10"/>
            <p:cNvCxnSpPr/>
            <p:nvPr/>
          </p:nvCxnSpPr>
          <p:spPr bwMode="auto">
            <a:xfrm rot="5400000" flipH="1" flipV="1">
              <a:off x="2205686" y="4501372"/>
              <a:ext cx="1425600" cy="1588"/>
            </a:xfrm>
            <a:prstGeom prst="bentConnector3">
              <a:avLst>
                <a:gd name="adj1" fmla="val 50000"/>
              </a:avLst>
            </a:prstGeom>
            <a:ln w="38100"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Connecteur en angle 13"/>
            <p:cNvCxnSpPr/>
            <p:nvPr/>
          </p:nvCxnSpPr>
          <p:spPr bwMode="auto">
            <a:xfrm flipV="1">
              <a:off x="2574817" y="3786190"/>
              <a:ext cx="342876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eur en angle 14"/>
            <p:cNvCxnSpPr/>
            <p:nvPr/>
          </p:nvCxnSpPr>
          <p:spPr bwMode="auto">
            <a:xfrm>
              <a:off x="4428887" y="3786190"/>
              <a:ext cx="34446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en angle 15"/>
            <p:cNvCxnSpPr/>
            <p:nvPr/>
          </p:nvCxnSpPr>
          <p:spPr bwMode="auto">
            <a:xfrm rot="5400000">
              <a:off x="4061344" y="4501372"/>
              <a:ext cx="1425600" cy="1587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en angle 25"/>
            <p:cNvCxnSpPr/>
            <p:nvPr/>
          </p:nvCxnSpPr>
          <p:spPr bwMode="auto">
            <a:xfrm rot="5400000">
              <a:off x="1635020" y="4497403"/>
              <a:ext cx="1424012" cy="1588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Connecteur en angle 26"/>
            <p:cNvCxnSpPr/>
            <p:nvPr/>
          </p:nvCxnSpPr>
          <p:spPr bwMode="auto">
            <a:xfrm rot="5400000">
              <a:off x="1860429" y="4497403"/>
              <a:ext cx="1424012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necteur en angle 27"/>
            <p:cNvCxnSpPr/>
            <p:nvPr/>
          </p:nvCxnSpPr>
          <p:spPr bwMode="auto">
            <a:xfrm rot="5400000" flipH="1" flipV="1">
              <a:off x="944507" y="4502165"/>
              <a:ext cx="1424013" cy="1587"/>
            </a:xfrm>
            <a:prstGeom prst="bentConnector3">
              <a:avLst>
                <a:gd name="adj1" fmla="val 50000"/>
              </a:avLst>
            </a:prstGeom>
            <a:ln w="381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en angle 28"/>
            <p:cNvCxnSpPr/>
            <p:nvPr/>
          </p:nvCxnSpPr>
          <p:spPr bwMode="auto">
            <a:xfrm>
              <a:off x="1657306" y="3786190"/>
              <a:ext cx="34446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Connecteur en angle 30"/>
            <p:cNvCxnSpPr/>
            <p:nvPr/>
          </p:nvCxnSpPr>
          <p:spPr bwMode="auto">
            <a:xfrm rot="5400000" flipH="1" flipV="1">
              <a:off x="2798577" y="4502165"/>
              <a:ext cx="1424013" cy="1587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en angle 31"/>
            <p:cNvCxnSpPr/>
            <p:nvPr/>
          </p:nvCxnSpPr>
          <p:spPr bwMode="auto">
            <a:xfrm>
              <a:off x="3511376" y="3786190"/>
              <a:ext cx="34446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en angle 32"/>
            <p:cNvCxnSpPr/>
            <p:nvPr/>
          </p:nvCxnSpPr>
          <p:spPr bwMode="auto">
            <a:xfrm rot="5400000">
              <a:off x="3143834" y="4498197"/>
              <a:ext cx="1425600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necteur en angle 33"/>
            <p:cNvCxnSpPr/>
            <p:nvPr/>
          </p:nvCxnSpPr>
          <p:spPr bwMode="auto">
            <a:xfrm rot="5400000" flipH="1" flipV="1">
              <a:off x="3443057" y="4502165"/>
              <a:ext cx="1424013" cy="1587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onnecteur en angle 34"/>
            <p:cNvCxnSpPr/>
            <p:nvPr/>
          </p:nvCxnSpPr>
          <p:spPr bwMode="auto">
            <a:xfrm>
              <a:off x="4155856" y="3786190"/>
              <a:ext cx="34446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en angle 36"/>
            <p:cNvCxnSpPr/>
            <p:nvPr/>
          </p:nvCxnSpPr>
          <p:spPr bwMode="auto">
            <a:xfrm>
              <a:off x="5225756" y="3786190"/>
              <a:ext cx="34446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Connecteur en angle 38"/>
            <p:cNvCxnSpPr/>
            <p:nvPr/>
          </p:nvCxnSpPr>
          <p:spPr bwMode="auto">
            <a:xfrm rot="5400000">
              <a:off x="4512163" y="4498197"/>
              <a:ext cx="1425600" cy="1587"/>
            </a:xfrm>
            <a:prstGeom prst="bentConnector3">
              <a:avLst>
                <a:gd name="adj1" fmla="val 50000"/>
              </a:avLst>
            </a:prstGeom>
            <a:ln w="38100"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en angle 41"/>
            <p:cNvCxnSpPr/>
            <p:nvPr/>
          </p:nvCxnSpPr>
          <p:spPr bwMode="auto">
            <a:xfrm>
              <a:off x="1357290" y="5214965"/>
              <a:ext cx="285730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onnecteur en angle 43"/>
            <p:cNvCxnSpPr/>
            <p:nvPr/>
          </p:nvCxnSpPr>
          <p:spPr bwMode="auto">
            <a:xfrm>
              <a:off x="2370044" y="5214965"/>
              <a:ext cx="201598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onnecteur en angle 45"/>
            <p:cNvCxnSpPr/>
            <p:nvPr/>
          </p:nvCxnSpPr>
          <p:spPr bwMode="auto">
            <a:xfrm>
              <a:off x="2941504" y="5214965"/>
              <a:ext cx="558761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onnecteur en angle 47"/>
            <p:cNvCxnSpPr/>
            <p:nvPr/>
          </p:nvCxnSpPr>
          <p:spPr bwMode="auto">
            <a:xfrm>
              <a:off x="3857427" y="5214965"/>
              <a:ext cx="285730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Connecteur en angle 48"/>
            <p:cNvCxnSpPr/>
            <p:nvPr/>
          </p:nvCxnSpPr>
          <p:spPr bwMode="auto">
            <a:xfrm>
              <a:off x="4786050" y="5214965"/>
              <a:ext cx="428595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/>
              <a:t>Code biphasé ( Manchester) différentiel  </a:t>
            </a:r>
          </a:p>
        </p:txBody>
      </p:sp>
      <p:sp>
        <p:nvSpPr>
          <p:cNvPr id="37891" name="ZoneTexte 3"/>
          <p:cNvSpPr txBox="1">
            <a:spLocks noChangeArrowheads="1"/>
          </p:cNvSpPr>
          <p:nvPr/>
        </p:nvSpPr>
        <p:spPr bwMode="auto">
          <a:xfrm>
            <a:off x="785813" y="1500188"/>
            <a:ext cx="5608637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On utilise deux  valeurs  pour représenter le  0 et le 1</a:t>
            </a:r>
          </a:p>
          <a:p>
            <a:r>
              <a:rPr lang="fr-FR"/>
              <a:t>Front  montant ou front descendant  au milieu = 1 </a:t>
            </a:r>
          </a:p>
          <a:p>
            <a:r>
              <a:rPr lang="fr-FR"/>
              <a:t>Front descendant ou montant au début  = 0 </a:t>
            </a:r>
          </a:p>
          <a:p>
            <a:endParaRPr lang="fr-FR"/>
          </a:p>
          <a:p>
            <a:endParaRPr lang="fr-FR"/>
          </a:p>
          <a:p>
            <a:r>
              <a:rPr lang="fr-FR"/>
              <a:t> </a:t>
            </a:r>
          </a:p>
        </p:txBody>
      </p:sp>
      <p:sp>
        <p:nvSpPr>
          <p:cNvPr id="37892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B7A8A9-592A-4C7C-9D75-C8469F4B1815}" type="slidenum">
              <a:rPr lang="fr-FR" smtClean="0"/>
              <a:pPr/>
              <a:t>35</a:t>
            </a:fld>
            <a:endParaRPr lang="fr-FR" smtClean="0"/>
          </a:p>
        </p:txBody>
      </p:sp>
      <p:cxnSp>
        <p:nvCxnSpPr>
          <p:cNvPr id="6" name="Connecteur droit 5"/>
          <p:cNvCxnSpPr/>
          <p:nvPr/>
        </p:nvCxnSpPr>
        <p:spPr bwMode="auto">
          <a:xfrm rot="5400000">
            <a:off x="-249237" y="4287838"/>
            <a:ext cx="2928937" cy="1587"/>
          </a:xfrm>
          <a:prstGeom prst="line">
            <a:avLst/>
          </a:prstGeom>
          <a:ln>
            <a:prstDash val="sysDot"/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 bwMode="auto">
          <a:xfrm>
            <a:off x="1214438" y="425291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895" name="ZoneTexte 7"/>
          <p:cNvSpPr txBox="1">
            <a:spLocks noChangeArrowheads="1"/>
          </p:cNvSpPr>
          <p:nvPr/>
        </p:nvSpPr>
        <p:spPr bwMode="auto">
          <a:xfrm>
            <a:off x="7000875" y="482441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7896" name="ZoneTexte 41"/>
          <p:cNvSpPr txBox="1">
            <a:spLocks noChangeArrowheads="1"/>
          </p:cNvSpPr>
          <p:nvPr/>
        </p:nvSpPr>
        <p:spPr bwMode="auto">
          <a:xfrm>
            <a:off x="1428750" y="5395913"/>
            <a:ext cx="5643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0    1     1     0      0      1    0      </a:t>
            </a:r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750094" y="4145757"/>
            <a:ext cx="2212975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1320800" y="414496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1964531" y="4145757"/>
            <a:ext cx="2212975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2606675" y="414496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>
            <a:off x="3249612" y="414496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3750468" y="414575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5400000">
            <a:off x="4321175" y="414496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904" name="ZoneTexte 16"/>
          <p:cNvSpPr txBox="1">
            <a:spLocks noChangeArrowheads="1"/>
          </p:cNvSpPr>
          <p:nvPr/>
        </p:nvSpPr>
        <p:spPr bwMode="auto">
          <a:xfrm>
            <a:off x="285750" y="260985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grpSp>
        <p:nvGrpSpPr>
          <p:cNvPr id="37905" name="Groupe 56"/>
          <p:cNvGrpSpPr>
            <a:grpSpLocks/>
          </p:cNvGrpSpPr>
          <p:nvPr/>
        </p:nvGrpSpPr>
        <p:grpSpPr bwMode="auto">
          <a:xfrm>
            <a:off x="1084263" y="3538538"/>
            <a:ext cx="3775075" cy="1463675"/>
            <a:chOff x="1084370" y="3538541"/>
            <a:chExt cx="3775295" cy="1463683"/>
          </a:xfrm>
        </p:grpSpPr>
        <p:cxnSp>
          <p:nvCxnSpPr>
            <p:cNvPr id="19" name="Connecteur en angle 18"/>
            <p:cNvCxnSpPr/>
            <p:nvPr/>
          </p:nvCxnSpPr>
          <p:spPr bwMode="auto">
            <a:xfrm rot="5400000" flipH="1" flipV="1">
              <a:off x="2063158" y="4253714"/>
              <a:ext cx="1425583" cy="1588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1084370" y="3538541"/>
              <a:ext cx="85730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en angle 22"/>
            <p:cNvCxnSpPr/>
            <p:nvPr/>
          </p:nvCxnSpPr>
          <p:spPr bwMode="auto">
            <a:xfrm rot="16200000" flipH="1">
              <a:off x="3908736" y="4265619"/>
              <a:ext cx="1458920" cy="11114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Connecteur en angle 23"/>
            <p:cNvCxnSpPr/>
            <p:nvPr/>
          </p:nvCxnSpPr>
          <p:spPr bwMode="auto">
            <a:xfrm rot="5400000">
              <a:off x="1512263" y="4261651"/>
              <a:ext cx="1392246" cy="12701"/>
            </a:xfrm>
            <a:prstGeom prst="bentConnector3">
              <a:avLst>
                <a:gd name="adj1" fmla="val 50000"/>
              </a:avLst>
            </a:prstGeom>
            <a:ln w="38100">
              <a:headEnd type="non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Connecteur en angle 25"/>
            <p:cNvCxnSpPr/>
            <p:nvPr/>
          </p:nvCxnSpPr>
          <p:spPr bwMode="auto">
            <a:xfrm rot="5400000" flipH="1" flipV="1">
              <a:off x="503349" y="4254507"/>
              <a:ext cx="1423996" cy="1587"/>
            </a:xfrm>
            <a:prstGeom prst="bentConnector3">
              <a:avLst>
                <a:gd name="adj1" fmla="val 50000"/>
              </a:avLst>
            </a:prstGeom>
            <a:ln w="381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Connecteur en angle 27"/>
            <p:cNvCxnSpPr/>
            <p:nvPr/>
          </p:nvCxnSpPr>
          <p:spPr bwMode="auto">
            <a:xfrm rot="5400000" flipH="1" flipV="1">
              <a:off x="2360832" y="4254507"/>
              <a:ext cx="1423996" cy="1587"/>
            </a:xfrm>
            <a:prstGeom prst="bentConnector3">
              <a:avLst>
                <a:gd name="adj1" fmla="val 50000"/>
              </a:avLst>
            </a:prstGeom>
            <a:ln w="38100"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Connecteur en angle 28"/>
            <p:cNvCxnSpPr/>
            <p:nvPr/>
          </p:nvCxnSpPr>
          <p:spPr bwMode="auto">
            <a:xfrm>
              <a:off x="3072036" y="5000636"/>
              <a:ext cx="641387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Connecteur en angle 29"/>
            <p:cNvCxnSpPr/>
            <p:nvPr/>
          </p:nvCxnSpPr>
          <p:spPr bwMode="auto">
            <a:xfrm rot="5400000">
              <a:off x="3001425" y="4250539"/>
              <a:ext cx="1425583" cy="1587"/>
            </a:xfrm>
            <a:prstGeom prst="bentConnector3">
              <a:avLst>
                <a:gd name="adj1" fmla="val 50000"/>
              </a:avLst>
            </a:prstGeom>
            <a:ln w="38100"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en angle 31"/>
            <p:cNvCxnSpPr/>
            <p:nvPr/>
          </p:nvCxnSpPr>
          <p:spPr bwMode="auto">
            <a:xfrm>
              <a:off x="3715010" y="3571878"/>
              <a:ext cx="928742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en angle 32"/>
            <p:cNvCxnSpPr/>
            <p:nvPr/>
          </p:nvCxnSpPr>
          <p:spPr bwMode="auto">
            <a:xfrm>
              <a:off x="4643752" y="5000636"/>
              <a:ext cx="214324" cy="0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necteur en angle 33"/>
            <p:cNvCxnSpPr/>
            <p:nvPr/>
          </p:nvCxnSpPr>
          <p:spPr bwMode="auto">
            <a:xfrm rot="5400000">
              <a:off x="4146079" y="4250539"/>
              <a:ext cx="1425583" cy="1588"/>
            </a:xfrm>
            <a:prstGeom prst="bentConnector3">
              <a:avLst>
                <a:gd name="adj1" fmla="val 50000"/>
              </a:avLst>
            </a:prstGeom>
            <a:ln w="38100">
              <a:headEnd type="triangle"/>
              <a:tailEnd type="non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onnecteur en angle 35"/>
            <p:cNvCxnSpPr/>
            <p:nvPr/>
          </p:nvCxnSpPr>
          <p:spPr bwMode="auto">
            <a:xfrm>
              <a:off x="2214736" y="4941899"/>
              <a:ext cx="571533" cy="1587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en angle 36"/>
            <p:cNvCxnSpPr/>
            <p:nvPr/>
          </p:nvCxnSpPr>
          <p:spPr bwMode="auto">
            <a:xfrm>
              <a:off x="2798970" y="3571878"/>
              <a:ext cx="273066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Connecteur en angle 50"/>
            <p:cNvCxnSpPr/>
            <p:nvPr/>
          </p:nvCxnSpPr>
          <p:spPr bwMode="auto">
            <a:xfrm>
              <a:off x="1214553" y="3571878"/>
              <a:ext cx="1000183" cy="1588"/>
            </a:xfrm>
            <a:prstGeom prst="bentConnector3">
              <a:avLst>
                <a:gd name="adj1" fmla="val 50000"/>
              </a:avLst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Code Miller </a:t>
            </a:r>
          </a:p>
        </p:txBody>
      </p:sp>
      <p:sp>
        <p:nvSpPr>
          <p:cNvPr id="38915" name="ZoneTexte 3"/>
          <p:cNvSpPr txBox="1">
            <a:spLocks noChangeArrowheads="1"/>
          </p:cNvSpPr>
          <p:nvPr/>
        </p:nvSpPr>
        <p:spPr bwMode="auto">
          <a:xfrm>
            <a:off x="785813" y="1500188"/>
            <a:ext cx="5608637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On utilise deux  valeurs  pour représenter le  0 et le 1</a:t>
            </a:r>
          </a:p>
          <a:p>
            <a:r>
              <a:rPr lang="fr-FR"/>
              <a:t>1 </a:t>
            </a:r>
            <a:r>
              <a:rPr lang="fr-FR">
                <a:sym typeface="Wingdings" pitchFamily="2" charset="2"/>
              </a:rPr>
              <a:t> </a:t>
            </a:r>
            <a:r>
              <a:rPr lang="fr-FR"/>
              <a:t>Front  montant ou front descendant  au milieu  </a:t>
            </a:r>
          </a:p>
          <a:p>
            <a:r>
              <a:rPr lang="fr-FR"/>
              <a:t>0 </a:t>
            </a:r>
            <a:r>
              <a:rPr lang="fr-FR">
                <a:sym typeface="Wingdings" pitchFamily="2" charset="2"/>
              </a:rPr>
              <a:t> pas de transition si suivi d’un 1 </a:t>
            </a:r>
          </a:p>
          <a:p>
            <a:r>
              <a:rPr lang="fr-FR">
                <a:sym typeface="Wingdings" pitchFamily="2" charset="2"/>
              </a:rPr>
              <a:t>            </a:t>
            </a:r>
            <a:r>
              <a:rPr lang="fr-FR"/>
              <a:t>Front descendant ou montant à la fin  </a:t>
            </a:r>
          </a:p>
          <a:p>
            <a:endParaRPr lang="fr-FR"/>
          </a:p>
          <a:p>
            <a:endParaRPr lang="fr-FR"/>
          </a:p>
          <a:p>
            <a:r>
              <a:rPr lang="fr-FR"/>
              <a:t> </a:t>
            </a:r>
          </a:p>
        </p:txBody>
      </p:sp>
      <p:sp>
        <p:nvSpPr>
          <p:cNvPr id="3891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D7350D-D655-43A9-AD73-2C0C202C3622}" type="slidenum">
              <a:rPr lang="fr-FR" smtClean="0"/>
              <a:pPr/>
              <a:t>36</a:t>
            </a:fld>
            <a:endParaRPr lang="fr-FR" smtClean="0"/>
          </a:p>
        </p:txBody>
      </p:sp>
      <p:cxnSp>
        <p:nvCxnSpPr>
          <p:cNvPr id="6" name="Connecteur droit 5"/>
          <p:cNvCxnSpPr/>
          <p:nvPr/>
        </p:nvCxnSpPr>
        <p:spPr bwMode="auto">
          <a:xfrm rot="5400000">
            <a:off x="-106362" y="4535488"/>
            <a:ext cx="2928937" cy="1587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 bwMode="auto">
          <a:xfrm>
            <a:off x="1357313" y="4500563"/>
            <a:ext cx="6643687" cy="1587"/>
          </a:xfrm>
          <a:prstGeom prst="line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919" name="ZoneTexte 7"/>
          <p:cNvSpPr txBox="1">
            <a:spLocks noChangeArrowheads="1"/>
          </p:cNvSpPr>
          <p:nvPr/>
        </p:nvSpPr>
        <p:spPr bwMode="auto">
          <a:xfrm>
            <a:off x="7143750" y="50720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38920" name="ZoneTexte 41"/>
          <p:cNvSpPr txBox="1">
            <a:spLocks noChangeArrowheads="1"/>
          </p:cNvSpPr>
          <p:nvPr/>
        </p:nvSpPr>
        <p:spPr bwMode="auto">
          <a:xfrm>
            <a:off x="1571625" y="5643563"/>
            <a:ext cx="5643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0    1     1     0      0      1    0      </a:t>
            </a:r>
          </a:p>
        </p:txBody>
      </p:sp>
      <p:cxnSp>
        <p:nvCxnSpPr>
          <p:cNvPr id="10" name="Connecteur droit 9"/>
          <p:cNvCxnSpPr/>
          <p:nvPr/>
        </p:nvCxnSpPr>
        <p:spPr>
          <a:xfrm rot="5400000">
            <a:off x="89217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1463675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2106612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2749550" y="4392613"/>
            <a:ext cx="2214563" cy="1587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>
            <a:off x="3392487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3894137" y="4392613"/>
            <a:ext cx="2214563" cy="1588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5400000">
            <a:off x="4464843" y="4393407"/>
            <a:ext cx="2214563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928" name="ZoneTexte 16"/>
          <p:cNvSpPr txBox="1">
            <a:spLocks noChangeArrowheads="1"/>
          </p:cNvSpPr>
          <p:nvPr/>
        </p:nvSpPr>
        <p:spPr bwMode="auto">
          <a:xfrm>
            <a:off x="428625" y="2857500"/>
            <a:ext cx="1044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1227138" y="3786188"/>
            <a:ext cx="85725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/>
          <p:nvPr/>
        </p:nvCxnSpPr>
        <p:spPr bwMode="auto">
          <a:xfrm>
            <a:off x="2001838" y="5214938"/>
            <a:ext cx="284162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/>
          <p:nvPr/>
        </p:nvCxnSpPr>
        <p:spPr bwMode="auto">
          <a:xfrm rot="5400000" flipH="1" flipV="1">
            <a:off x="2205831" y="4501357"/>
            <a:ext cx="1425575" cy="1588"/>
          </a:xfrm>
          <a:prstGeom prst="bentConnector3">
            <a:avLst>
              <a:gd name="adj1" fmla="val 50000"/>
            </a:avLst>
          </a:prstGeom>
          <a:ln w="38100"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en angle 21"/>
          <p:cNvCxnSpPr/>
          <p:nvPr/>
        </p:nvCxnSpPr>
        <p:spPr bwMode="auto">
          <a:xfrm flipV="1">
            <a:off x="2574925" y="3786188"/>
            <a:ext cx="34290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eur en angle 22"/>
          <p:cNvCxnSpPr/>
          <p:nvPr/>
        </p:nvCxnSpPr>
        <p:spPr bwMode="auto">
          <a:xfrm>
            <a:off x="4429125" y="3786188"/>
            <a:ext cx="344488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necteur en angle 23"/>
          <p:cNvCxnSpPr/>
          <p:nvPr/>
        </p:nvCxnSpPr>
        <p:spPr bwMode="auto">
          <a:xfrm rot="5400000">
            <a:off x="4061619" y="4501357"/>
            <a:ext cx="1425575" cy="1587"/>
          </a:xfrm>
          <a:prstGeom prst="bentConnector3">
            <a:avLst>
              <a:gd name="adj1" fmla="val 50000"/>
            </a:avLst>
          </a:prstGeom>
          <a:ln w="38100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necteur en angle 26"/>
          <p:cNvCxnSpPr/>
          <p:nvPr/>
        </p:nvCxnSpPr>
        <p:spPr bwMode="auto">
          <a:xfrm rot="5400000" flipH="1" flipV="1">
            <a:off x="1572419" y="4499769"/>
            <a:ext cx="1428750" cy="1588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en angle 27"/>
          <p:cNvCxnSpPr/>
          <p:nvPr/>
        </p:nvCxnSpPr>
        <p:spPr bwMode="auto">
          <a:xfrm>
            <a:off x="1643063" y="5214938"/>
            <a:ext cx="344487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en angle 29"/>
          <p:cNvCxnSpPr/>
          <p:nvPr/>
        </p:nvCxnSpPr>
        <p:spPr bwMode="auto">
          <a:xfrm>
            <a:off x="3214688" y="5214938"/>
            <a:ext cx="6413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eur en angle 30"/>
          <p:cNvCxnSpPr/>
          <p:nvPr/>
        </p:nvCxnSpPr>
        <p:spPr bwMode="auto">
          <a:xfrm rot="5400000">
            <a:off x="3144044" y="4498182"/>
            <a:ext cx="1425575" cy="1587"/>
          </a:xfrm>
          <a:prstGeom prst="bentConnector3">
            <a:avLst>
              <a:gd name="adj1" fmla="val 50000"/>
            </a:avLst>
          </a:prstGeom>
          <a:ln w="38100">
            <a:head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eur en angle 32"/>
          <p:cNvCxnSpPr/>
          <p:nvPr/>
        </p:nvCxnSpPr>
        <p:spPr bwMode="auto">
          <a:xfrm>
            <a:off x="3857625" y="3786188"/>
            <a:ext cx="642938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Connecteur en angle 33"/>
          <p:cNvCxnSpPr/>
          <p:nvPr/>
        </p:nvCxnSpPr>
        <p:spPr bwMode="auto">
          <a:xfrm>
            <a:off x="5226050" y="5214938"/>
            <a:ext cx="344488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necteur en angle 35"/>
          <p:cNvCxnSpPr/>
          <p:nvPr/>
        </p:nvCxnSpPr>
        <p:spPr bwMode="auto">
          <a:xfrm>
            <a:off x="1357313" y="5214938"/>
            <a:ext cx="2857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Connecteur en angle 36"/>
          <p:cNvCxnSpPr/>
          <p:nvPr/>
        </p:nvCxnSpPr>
        <p:spPr bwMode="auto">
          <a:xfrm>
            <a:off x="2286000" y="3786188"/>
            <a:ext cx="2857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Connecteur en angle 37"/>
          <p:cNvCxnSpPr/>
          <p:nvPr/>
        </p:nvCxnSpPr>
        <p:spPr bwMode="auto">
          <a:xfrm>
            <a:off x="2941638" y="5214938"/>
            <a:ext cx="273050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en angle 39"/>
          <p:cNvCxnSpPr/>
          <p:nvPr/>
        </p:nvCxnSpPr>
        <p:spPr bwMode="auto">
          <a:xfrm>
            <a:off x="4786313" y="5214938"/>
            <a:ext cx="428625" cy="0"/>
          </a:xfrm>
          <a:prstGeom prst="bentConnector3">
            <a:avLst>
              <a:gd name="adj1" fmla="val 50000"/>
            </a:avLst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/>
              <a:t>Exercice 1</a:t>
            </a:r>
            <a:r>
              <a:rPr lang="fr-FR" smtClean="0"/>
              <a:t> </a:t>
            </a:r>
          </a:p>
        </p:txBody>
      </p:sp>
      <p:sp>
        <p:nvSpPr>
          <p:cNvPr id="3993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2D6C20-0B09-4774-833D-38DF999C6C78}" type="slidenum">
              <a:rPr lang="fr-FR" smtClean="0"/>
              <a:pPr/>
              <a:t>37</a:t>
            </a:fld>
            <a:endParaRPr lang="fr-FR" smtClean="0"/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1928813"/>
            <a:ext cx="5429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3500438"/>
            <a:ext cx="55721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0" y="5072063"/>
            <a:ext cx="5357813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ZoneTexte 7"/>
          <p:cNvSpPr txBox="1">
            <a:spLocks noChangeArrowheads="1"/>
          </p:cNvSpPr>
          <p:nvPr/>
        </p:nvSpPr>
        <p:spPr bwMode="auto">
          <a:xfrm>
            <a:off x="0" y="1428750"/>
            <a:ext cx="41608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Donner le codage utilisé  ainsi </a:t>
            </a:r>
          </a:p>
          <a:p>
            <a:r>
              <a:rPr lang="fr-FR"/>
              <a:t>que l’information  dans chaque figure 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Exercice 2 </a:t>
            </a:r>
          </a:p>
        </p:txBody>
      </p:sp>
      <p:sp>
        <p:nvSpPr>
          <p:cNvPr id="409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smtClean="0"/>
              <a:t>Représenter l’information suivante par le codage manchester et manchetser différentiel ainsi que le codage Miller ? </a:t>
            </a:r>
          </a:p>
          <a:p>
            <a:endParaRPr lang="fr-FR" sz="2400" smtClean="0"/>
          </a:p>
          <a:p>
            <a:pPr>
              <a:buFontTx/>
              <a:buNone/>
            </a:pPr>
            <a:r>
              <a:rPr lang="fr-FR" sz="4000" smtClean="0"/>
              <a:t>               11101000</a:t>
            </a:r>
          </a:p>
        </p:txBody>
      </p:sp>
      <p:sp>
        <p:nvSpPr>
          <p:cNvPr id="4096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7DA7D7-7098-47FB-9CED-A0FA2802AF1E}" type="slidenum">
              <a:rPr lang="fr-FR" smtClean="0"/>
              <a:pPr/>
              <a:t>38</a:t>
            </a:fld>
            <a:endParaRPr lang="fr-FR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fr-FR" sz="2800" b="1" smtClean="0"/>
              <a:t>Transmission en modulation </a:t>
            </a:r>
            <a:br>
              <a:rPr lang="fr-FR" sz="2800" b="1" smtClean="0"/>
            </a:br>
            <a:r>
              <a:rPr lang="fr-FR" sz="2800" b="1" smtClean="0"/>
              <a:t>(pour signal numérique)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71563"/>
            <a:ext cx="8258175" cy="2543175"/>
          </a:xfrm>
        </p:spPr>
        <p:txBody>
          <a:bodyPr/>
          <a:lstStyle/>
          <a:p>
            <a:pPr eaLnBrk="1" hangingPunct="1"/>
            <a:r>
              <a:rPr lang="fr-FR" sz="2000" smtClean="0"/>
              <a:t>Processus par lequel on encode l’information dans les paramètres du signal</a:t>
            </a:r>
          </a:p>
          <a:p>
            <a:pPr eaLnBrk="1" hangingPunct="1"/>
            <a:r>
              <a:rPr lang="fr-FR" sz="2000" smtClean="0"/>
              <a:t>Utilisé pour la transmission  des données numérique sur une vois analogique </a:t>
            </a:r>
          </a:p>
          <a:p>
            <a:pPr eaLnBrk="1" hangingPunct="1"/>
            <a:r>
              <a:rPr lang="fr-FR" sz="2000" smtClean="0"/>
              <a:t>On utilise un  signal base dite la </a:t>
            </a:r>
            <a:r>
              <a:rPr lang="fr-FR" sz="2000" i="1" smtClean="0"/>
              <a:t>porteuse  </a:t>
            </a:r>
            <a:r>
              <a:rPr lang="fr-FR" sz="2000" smtClean="0"/>
              <a:t>dont on modifie les caractéristiques. </a:t>
            </a:r>
          </a:p>
          <a:p>
            <a:pPr eaLnBrk="1" hangingPunct="1"/>
            <a:r>
              <a:rPr lang="fr-FR" sz="2000" smtClean="0"/>
              <a:t>L'ETCD permettant ce type de transmission est appelé </a:t>
            </a:r>
            <a:r>
              <a:rPr lang="fr-FR" sz="2000" i="1" smtClean="0"/>
              <a:t>modem</a:t>
            </a:r>
            <a:r>
              <a:rPr lang="fr-FR" sz="2000" smtClean="0"/>
              <a:t>.</a:t>
            </a:r>
          </a:p>
          <a:p>
            <a:pPr eaLnBrk="1" hangingPunct="1"/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</p:txBody>
      </p:sp>
      <p:sp>
        <p:nvSpPr>
          <p:cNvPr id="6" name="Rectangle 5"/>
          <p:cNvSpPr/>
          <p:nvPr/>
        </p:nvSpPr>
        <p:spPr>
          <a:xfrm>
            <a:off x="500063" y="4643438"/>
            <a:ext cx="1214437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071670" y="4643446"/>
            <a:ext cx="914400" cy="4286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  <a:endParaRPr lang="fr-FR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229350" y="4643438"/>
            <a:ext cx="914400" cy="4286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</a:p>
        </p:txBody>
      </p:sp>
      <p:sp>
        <p:nvSpPr>
          <p:cNvPr id="9" name="Rectangle 8"/>
          <p:cNvSpPr/>
          <p:nvPr/>
        </p:nvSpPr>
        <p:spPr>
          <a:xfrm>
            <a:off x="7500938" y="4643438"/>
            <a:ext cx="1214437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6" idx="3"/>
            <a:endCxn id="7" idx="1"/>
          </p:cNvCxnSpPr>
          <p:nvPr/>
        </p:nvCxnSpPr>
        <p:spPr>
          <a:xfrm>
            <a:off x="1714500" y="4857750"/>
            <a:ext cx="357188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143750" y="4857750"/>
            <a:ext cx="357188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7" idx="3"/>
            <a:endCxn id="8" idx="1"/>
          </p:cNvCxnSpPr>
          <p:nvPr/>
        </p:nvCxnSpPr>
        <p:spPr>
          <a:xfrm>
            <a:off x="2986088" y="4857750"/>
            <a:ext cx="3243262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3000375" y="3643313"/>
            <a:ext cx="328612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rgbClr val="C00000"/>
                </a:solidFill>
              </a:rPr>
              <a:t>Ligne de transmission analogique  </a:t>
            </a:r>
          </a:p>
        </p:txBody>
      </p:sp>
      <p:pic>
        <p:nvPicPr>
          <p:cNvPr id="4199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5214938"/>
            <a:ext cx="792956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7" name="Espace réservé du numéro de diapositive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D49ECF-8B4D-48FC-A549-CD30022CFCFE}" type="slidenum">
              <a:rPr lang="fr-FR" smtClean="0"/>
              <a:pPr/>
              <a:t>39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fr-FR" smtClean="0"/>
              <a:t>Rôle de la couche physique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857375"/>
            <a:ext cx="8358187" cy="392906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fr-FR" sz="2400" smtClean="0"/>
              <a:t>Assure l’interface avec le matériel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400" smtClean="0"/>
              <a:t>Prend en charge la conversion des signaux numériques en signaux analogiques ( la modulation ) 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400" smtClean="0"/>
              <a:t>l’émission physique sur la ligne de communication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400" smtClean="0"/>
              <a:t>Partager le canal de transmission</a:t>
            </a:r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211819-EF40-430F-AF82-095E8799FF21}" type="slidenum">
              <a:rPr lang="fr-FR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Modulation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643063"/>
            <a:ext cx="8229600" cy="3052762"/>
          </a:xfrm>
        </p:spPr>
        <p:txBody>
          <a:bodyPr/>
          <a:lstStyle/>
          <a:p>
            <a:pPr algn="just" eaLnBrk="1" hangingPunct="1"/>
            <a:r>
              <a:rPr lang="fr-FR" sz="2000" smtClean="0"/>
              <a:t>On utilise un signal de base dite la </a:t>
            </a:r>
            <a:r>
              <a:rPr lang="fr-FR" sz="2000" i="1" smtClean="0"/>
              <a:t>porteuse  </a:t>
            </a:r>
            <a:r>
              <a:rPr lang="fr-FR" sz="2000" smtClean="0"/>
              <a:t>dont on modifie les caractéristiques. </a:t>
            </a:r>
          </a:p>
          <a:p>
            <a:pPr algn="just" eaLnBrk="1" hangingPunct="1"/>
            <a:endParaRPr lang="fr-FR" sz="2000" smtClean="0"/>
          </a:p>
          <a:p>
            <a:pPr algn="just" eaLnBrk="1" hangingPunct="1"/>
            <a:r>
              <a:rPr lang="fr-FR" sz="2000" smtClean="0"/>
              <a:t>Plusieurs types</a:t>
            </a:r>
          </a:p>
          <a:p>
            <a:pPr lvl="1" algn="just" eaLnBrk="1" hangingPunct="1"/>
            <a:r>
              <a:rPr lang="fr-FR" sz="2000" smtClean="0"/>
              <a:t>Modulation Amplitude : </a:t>
            </a:r>
          </a:p>
          <a:p>
            <a:pPr lvl="1" algn="just" eaLnBrk="1" hangingPunct="1"/>
            <a:r>
              <a:rPr lang="fr-FR" sz="2000" smtClean="0"/>
              <a:t>Modulation Fréquence :</a:t>
            </a:r>
          </a:p>
          <a:p>
            <a:pPr lvl="1" algn="just" eaLnBrk="1" hangingPunct="1"/>
            <a:r>
              <a:rPr lang="fr-FR" sz="2000" smtClean="0"/>
              <a:t>Modulation Phase :  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151313" y="3000375"/>
          <a:ext cx="2876550" cy="392113"/>
        </p:xfrm>
        <a:graphic>
          <a:graphicData uri="http://schemas.openxmlformats.org/presentationml/2006/ole">
            <p:oleObj spid="_x0000_s3074" name="Équation" r:id="rId3" imgW="1485720" imgH="203040" progId="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173538" y="3429000"/>
          <a:ext cx="2974975" cy="392113"/>
        </p:xfrm>
        <a:graphic>
          <a:graphicData uri="http://schemas.openxmlformats.org/presentationml/2006/ole">
            <p:oleObj spid="_x0000_s3075" name="Équation" r:id="rId4" imgW="1536480" imgH="203040" progId="">
              <p:embed/>
            </p:oleObj>
          </a:graphicData>
        </a:graphic>
      </p:graphicFrame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4306888" y="3857625"/>
          <a:ext cx="2876550" cy="392113"/>
        </p:xfrm>
        <a:graphic>
          <a:graphicData uri="http://schemas.openxmlformats.org/presentationml/2006/ole">
            <p:oleObj spid="_x0000_s3076" name="Équation" r:id="rId5" imgW="1485720" imgH="203040" progId="">
              <p:embed/>
            </p:oleObj>
          </a:graphicData>
        </a:graphic>
      </p:graphicFrame>
      <p:sp>
        <p:nvSpPr>
          <p:cNvPr id="3079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D13F4-7BA8-4853-B09F-A5E88D2BFF47}" type="slidenum">
              <a:rPr lang="fr-FR" smtClean="0"/>
              <a:pPr/>
              <a:t>40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fr-BE" b="1" smtClean="0"/>
              <a:t>Modulation en amplitude</a:t>
            </a:r>
            <a:endParaRPr lang="fr-FR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357313" y="3441700"/>
          <a:ext cx="609600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2" name="Connecteur droit 11"/>
          <p:cNvCxnSpPr/>
          <p:nvPr/>
        </p:nvCxnSpPr>
        <p:spPr>
          <a:xfrm>
            <a:off x="1354138" y="4933950"/>
            <a:ext cx="6432550" cy="7938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-143669" y="4942682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150" name="ZoneTexte 15"/>
          <p:cNvSpPr txBox="1">
            <a:spLocks noChangeArrowheads="1"/>
          </p:cNvSpPr>
          <p:nvPr/>
        </p:nvSpPr>
        <p:spPr bwMode="auto">
          <a:xfrm>
            <a:off x="1500188" y="6334125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3151" name="ZoneTexte 16"/>
          <p:cNvSpPr txBox="1">
            <a:spLocks noChangeArrowheads="1"/>
          </p:cNvSpPr>
          <p:nvPr/>
        </p:nvSpPr>
        <p:spPr bwMode="auto">
          <a:xfrm>
            <a:off x="2357438" y="6334125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3152" name="ZoneTexte 17"/>
          <p:cNvSpPr txBox="1">
            <a:spLocks noChangeArrowheads="1"/>
          </p:cNvSpPr>
          <p:nvPr/>
        </p:nvSpPr>
        <p:spPr bwMode="auto">
          <a:xfrm>
            <a:off x="3286125" y="6334125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3153" name="ZoneTexte 18"/>
          <p:cNvSpPr txBox="1">
            <a:spLocks noChangeArrowheads="1"/>
          </p:cNvSpPr>
          <p:nvPr/>
        </p:nvSpPr>
        <p:spPr bwMode="auto">
          <a:xfrm>
            <a:off x="4214813" y="6334125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3154" name="ZoneTexte 19"/>
          <p:cNvSpPr txBox="1">
            <a:spLocks noChangeArrowheads="1"/>
          </p:cNvSpPr>
          <p:nvPr/>
        </p:nvSpPr>
        <p:spPr bwMode="auto">
          <a:xfrm>
            <a:off x="714375" y="3227388"/>
            <a:ext cx="85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20</a:t>
            </a:r>
          </a:p>
          <a:p>
            <a:r>
              <a:rPr lang="fr-FR" sz="2400"/>
              <a:t>15</a:t>
            </a:r>
          </a:p>
          <a:p>
            <a:r>
              <a:rPr lang="fr-FR" sz="2400"/>
              <a:t>10</a:t>
            </a:r>
          </a:p>
          <a:p>
            <a:r>
              <a:rPr lang="fr-FR" sz="2400"/>
              <a:t>5</a:t>
            </a:r>
          </a:p>
          <a:p>
            <a:r>
              <a:rPr lang="fr-FR" sz="2400"/>
              <a:t>0</a:t>
            </a:r>
          </a:p>
          <a:p>
            <a:r>
              <a:rPr lang="fr-FR" sz="2400"/>
              <a:t>-5</a:t>
            </a:r>
          </a:p>
          <a:p>
            <a:r>
              <a:rPr lang="fr-FR" sz="2400"/>
              <a:t>-10</a:t>
            </a:r>
          </a:p>
          <a:p>
            <a:r>
              <a:rPr lang="fr-FR" sz="2400"/>
              <a:t>-15</a:t>
            </a:r>
          </a:p>
          <a:p>
            <a:r>
              <a:rPr lang="fr-FR" sz="2400"/>
              <a:t>-20</a:t>
            </a:r>
          </a:p>
        </p:txBody>
      </p:sp>
      <p:sp>
        <p:nvSpPr>
          <p:cNvPr id="43155" name="ZoneTexte 20"/>
          <p:cNvSpPr txBox="1">
            <a:spLocks noChangeArrowheads="1"/>
          </p:cNvSpPr>
          <p:nvPr/>
        </p:nvSpPr>
        <p:spPr bwMode="auto">
          <a:xfrm>
            <a:off x="7643813" y="5084763"/>
            <a:ext cx="83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43156" name="ZoneTexte 21"/>
          <p:cNvSpPr txBox="1">
            <a:spLocks noChangeArrowheads="1"/>
          </p:cNvSpPr>
          <p:nvPr/>
        </p:nvSpPr>
        <p:spPr bwMode="auto">
          <a:xfrm>
            <a:off x="1428750" y="3500438"/>
            <a:ext cx="95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43157" name="ZoneTexte 22"/>
          <p:cNvSpPr txBox="1">
            <a:spLocks noChangeArrowheads="1"/>
          </p:cNvSpPr>
          <p:nvPr/>
        </p:nvSpPr>
        <p:spPr bwMode="auto">
          <a:xfrm>
            <a:off x="5062538" y="6334125"/>
            <a:ext cx="449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 </a:t>
            </a:r>
          </a:p>
        </p:txBody>
      </p:sp>
      <p:sp>
        <p:nvSpPr>
          <p:cNvPr id="26" name="Forme libre 25"/>
          <p:cNvSpPr/>
          <p:nvPr/>
        </p:nvSpPr>
        <p:spPr>
          <a:xfrm>
            <a:off x="1366838" y="4049713"/>
            <a:ext cx="6078537" cy="1773237"/>
          </a:xfrm>
          <a:custGeom>
            <a:avLst/>
            <a:gdLst>
              <a:gd name="connsiteX0" fmla="*/ 0 w 6078828"/>
              <a:gd name="connsiteY0" fmla="*/ 858592 h 1749380"/>
              <a:gd name="connsiteX1" fmla="*/ 193183 w 6078828"/>
              <a:gd name="connsiteY1" fmla="*/ 497984 h 1749380"/>
              <a:gd name="connsiteX2" fmla="*/ 618186 w 6078828"/>
              <a:gd name="connsiteY2" fmla="*/ 1244958 h 1749380"/>
              <a:gd name="connsiteX3" fmla="*/ 888642 w 6078828"/>
              <a:gd name="connsiteY3" fmla="*/ 884350 h 1749380"/>
              <a:gd name="connsiteX4" fmla="*/ 1081825 w 6078828"/>
              <a:gd name="connsiteY4" fmla="*/ 124496 h 1749380"/>
              <a:gd name="connsiteX5" fmla="*/ 1481070 w 6078828"/>
              <a:gd name="connsiteY5" fmla="*/ 1631324 h 1749380"/>
              <a:gd name="connsiteX6" fmla="*/ 1931831 w 6078828"/>
              <a:gd name="connsiteY6" fmla="*/ 124496 h 1749380"/>
              <a:gd name="connsiteX7" fmla="*/ 2331076 w 6078828"/>
              <a:gd name="connsiteY7" fmla="*/ 1644203 h 1749380"/>
              <a:gd name="connsiteX8" fmla="*/ 2781837 w 6078828"/>
              <a:gd name="connsiteY8" fmla="*/ 472226 h 1749380"/>
              <a:gd name="connsiteX9" fmla="*/ 3219718 w 6078828"/>
              <a:gd name="connsiteY9" fmla="*/ 1244958 h 1749380"/>
              <a:gd name="connsiteX10" fmla="*/ 3670479 w 6078828"/>
              <a:gd name="connsiteY10" fmla="*/ 124496 h 1749380"/>
              <a:gd name="connsiteX11" fmla="*/ 4134118 w 6078828"/>
              <a:gd name="connsiteY11" fmla="*/ 1631324 h 1749380"/>
              <a:gd name="connsiteX12" fmla="*/ 4365938 w 6078828"/>
              <a:gd name="connsiteY12" fmla="*/ 832834 h 1749380"/>
              <a:gd name="connsiteX13" fmla="*/ 4559121 w 6078828"/>
              <a:gd name="connsiteY13" fmla="*/ 485105 h 1749380"/>
              <a:gd name="connsiteX14" fmla="*/ 4945487 w 6078828"/>
              <a:gd name="connsiteY14" fmla="*/ 1232079 h 1749380"/>
              <a:gd name="connsiteX15" fmla="*/ 5447763 w 6078828"/>
              <a:gd name="connsiteY15" fmla="*/ 536620 h 1749380"/>
              <a:gd name="connsiteX16" fmla="*/ 5834130 w 6078828"/>
              <a:gd name="connsiteY16" fmla="*/ 1180564 h 1749380"/>
              <a:gd name="connsiteX17" fmla="*/ 6078828 w 6078828"/>
              <a:gd name="connsiteY17" fmla="*/ 884350 h 1749380"/>
              <a:gd name="connsiteX18" fmla="*/ 6078828 w 6078828"/>
              <a:gd name="connsiteY18" fmla="*/ 884350 h 1749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78828" h="1749380">
                <a:moveTo>
                  <a:pt x="0" y="858592"/>
                </a:moveTo>
                <a:cubicBezTo>
                  <a:pt x="45076" y="646091"/>
                  <a:pt x="90152" y="433590"/>
                  <a:pt x="193183" y="497984"/>
                </a:cubicBezTo>
                <a:cubicBezTo>
                  <a:pt x="296214" y="562378"/>
                  <a:pt x="502276" y="1180564"/>
                  <a:pt x="618186" y="1244958"/>
                </a:cubicBezTo>
                <a:cubicBezTo>
                  <a:pt x="734096" y="1309352"/>
                  <a:pt x="811369" y="1071094"/>
                  <a:pt x="888642" y="884350"/>
                </a:cubicBezTo>
                <a:cubicBezTo>
                  <a:pt x="965915" y="697606"/>
                  <a:pt x="983087" y="0"/>
                  <a:pt x="1081825" y="124496"/>
                </a:cubicBezTo>
                <a:cubicBezTo>
                  <a:pt x="1180563" y="248992"/>
                  <a:pt x="1339402" y="1631324"/>
                  <a:pt x="1481070" y="1631324"/>
                </a:cubicBezTo>
                <a:cubicBezTo>
                  <a:pt x="1622738" y="1631324"/>
                  <a:pt x="1790163" y="122350"/>
                  <a:pt x="1931831" y="124496"/>
                </a:cubicBezTo>
                <a:cubicBezTo>
                  <a:pt x="2073499" y="126642"/>
                  <a:pt x="2189408" y="1586248"/>
                  <a:pt x="2331076" y="1644203"/>
                </a:cubicBezTo>
                <a:cubicBezTo>
                  <a:pt x="2472744" y="1702158"/>
                  <a:pt x="2633730" y="538767"/>
                  <a:pt x="2781837" y="472226"/>
                </a:cubicBezTo>
                <a:cubicBezTo>
                  <a:pt x="2929944" y="405685"/>
                  <a:pt x="3071611" y="1302913"/>
                  <a:pt x="3219718" y="1244958"/>
                </a:cubicBezTo>
                <a:cubicBezTo>
                  <a:pt x="3367825" y="1187003"/>
                  <a:pt x="3518079" y="60102"/>
                  <a:pt x="3670479" y="124496"/>
                </a:cubicBezTo>
                <a:cubicBezTo>
                  <a:pt x="3822879" y="188890"/>
                  <a:pt x="4018208" y="1513268"/>
                  <a:pt x="4134118" y="1631324"/>
                </a:cubicBezTo>
                <a:cubicBezTo>
                  <a:pt x="4250028" y="1749380"/>
                  <a:pt x="4295104" y="1023871"/>
                  <a:pt x="4365938" y="832834"/>
                </a:cubicBezTo>
                <a:cubicBezTo>
                  <a:pt x="4436772" y="641798"/>
                  <a:pt x="4462530" y="418564"/>
                  <a:pt x="4559121" y="485105"/>
                </a:cubicBezTo>
                <a:cubicBezTo>
                  <a:pt x="4655713" y="551646"/>
                  <a:pt x="4797380" y="1223493"/>
                  <a:pt x="4945487" y="1232079"/>
                </a:cubicBezTo>
                <a:cubicBezTo>
                  <a:pt x="5093594" y="1240665"/>
                  <a:pt x="5299656" y="545206"/>
                  <a:pt x="5447763" y="536620"/>
                </a:cubicBezTo>
                <a:cubicBezTo>
                  <a:pt x="5595870" y="528034"/>
                  <a:pt x="5728953" y="1122609"/>
                  <a:pt x="5834130" y="1180564"/>
                </a:cubicBezTo>
                <a:cubicBezTo>
                  <a:pt x="5939307" y="1238519"/>
                  <a:pt x="6078828" y="884350"/>
                  <a:pt x="6078828" y="884350"/>
                </a:cubicBezTo>
                <a:lnTo>
                  <a:pt x="6078828" y="884350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3159" name="ZoneTexte 27"/>
          <p:cNvSpPr txBox="1">
            <a:spLocks noChangeArrowheads="1"/>
          </p:cNvSpPr>
          <p:nvPr/>
        </p:nvSpPr>
        <p:spPr bwMode="auto">
          <a:xfrm>
            <a:off x="5908675" y="6334125"/>
            <a:ext cx="449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 </a:t>
            </a:r>
          </a:p>
        </p:txBody>
      </p:sp>
      <p:sp>
        <p:nvSpPr>
          <p:cNvPr id="43160" name="ZoneTexte 28"/>
          <p:cNvSpPr txBox="1">
            <a:spLocks noChangeArrowheads="1"/>
          </p:cNvSpPr>
          <p:nvPr/>
        </p:nvSpPr>
        <p:spPr bwMode="auto">
          <a:xfrm>
            <a:off x="6694488" y="6311900"/>
            <a:ext cx="4492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 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500063" y="1071563"/>
            <a:ext cx="8286750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fr-BE" sz="2000" kern="0" dirty="0">
                <a:latin typeface="+mn-lt"/>
                <a:cs typeface="+mn-cs"/>
              </a:rPr>
              <a:t>Variation de l’amplitude ( la force ) de la porteuse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fr-BE" sz="2000" kern="0" dirty="0">
                <a:latin typeface="+mn-lt"/>
                <a:cs typeface="+mn-cs"/>
              </a:rPr>
              <a:t>L’information sur un bit prend deux valeurs 0 ou 1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fr-BE" sz="2000" kern="0" dirty="0">
                <a:latin typeface="+mn-lt"/>
                <a:cs typeface="+mn-cs"/>
              </a:rPr>
              <a:t>Pour chaque valeur on lui associe une tension ( une force )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fr-BE" sz="2000" kern="0" dirty="0">
                <a:latin typeface="+mn-lt"/>
                <a:cs typeface="+mn-cs"/>
              </a:rPr>
              <a:t>Par exemple :   </a:t>
            </a:r>
            <a:r>
              <a:rPr lang="fr-BE" sz="2400" kern="0" dirty="0">
                <a:latin typeface="+mn-lt"/>
                <a:cs typeface="+mn-cs"/>
              </a:rPr>
              <a:t>1 </a:t>
            </a:r>
            <a:r>
              <a:rPr lang="fr-BE" sz="2400" kern="0" dirty="0">
                <a:latin typeface="+mn-lt"/>
                <a:cs typeface="+mn-cs"/>
                <a:sym typeface="Wingdings" pitchFamily="2" charset="2"/>
              </a:rPr>
              <a:t>  10 V   et  0   5 V </a:t>
            </a:r>
            <a:endParaRPr lang="fr-BE" sz="1600" kern="0" dirty="0">
              <a:latin typeface="+mn-lt"/>
              <a:cs typeface="+mn-cs"/>
              <a:sym typeface="Wingdings" pitchFamily="2" charset="2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fr-BE" sz="1600" kern="0" dirty="0">
              <a:latin typeface="+mn-lt"/>
              <a:cs typeface="+mn-cs"/>
            </a:endParaRPr>
          </a:p>
        </p:txBody>
      </p:sp>
      <p:sp>
        <p:nvSpPr>
          <p:cNvPr id="43162" name="Espace réservé du numéro de diapositive 1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6F5BBB-3A64-4A57-A070-AD2F68C846B5}" type="slidenum">
              <a:rPr lang="fr-FR" smtClean="0"/>
              <a:pPr/>
              <a:t>41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868363"/>
          </a:xfrm>
        </p:spPr>
        <p:txBody>
          <a:bodyPr/>
          <a:lstStyle/>
          <a:p>
            <a:r>
              <a:rPr lang="fr-FR" smtClean="0"/>
              <a:t>Modulation en amplitude </a:t>
            </a:r>
          </a:p>
        </p:txBody>
      </p:sp>
      <p:sp>
        <p:nvSpPr>
          <p:cNvPr id="44035" name="Espace réservé du contenu 2"/>
          <p:cNvSpPr>
            <a:spLocks noGrp="1"/>
          </p:cNvSpPr>
          <p:nvPr>
            <p:ph idx="1"/>
          </p:nvPr>
        </p:nvSpPr>
        <p:spPr>
          <a:xfrm>
            <a:off x="714375" y="1643063"/>
            <a:ext cx="2300288" cy="1828800"/>
          </a:xfrm>
        </p:spPr>
        <p:txBody>
          <a:bodyPr/>
          <a:lstStyle/>
          <a:p>
            <a:r>
              <a:rPr lang="fr-FR" sz="1400" dirty="0" smtClean="0"/>
              <a:t>Exemple 2 :</a:t>
            </a:r>
          </a:p>
          <a:p>
            <a:r>
              <a:rPr lang="fr-FR" sz="1400" dirty="0" smtClean="0"/>
              <a:t>00 </a:t>
            </a:r>
            <a:r>
              <a:rPr lang="fr-FR" sz="1400" dirty="0" smtClean="0">
                <a:sym typeface="Wingdings" pitchFamily="2" charset="2"/>
              </a:rPr>
              <a:t> 5 V</a:t>
            </a:r>
          </a:p>
          <a:p>
            <a:r>
              <a:rPr lang="fr-FR" sz="1400" dirty="0" smtClean="0">
                <a:sym typeface="Wingdings" pitchFamily="2" charset="2"/>
              </a:rPr>
              <a:t>01  10 V </a:t>
            </a:r>
          </a:p>
          <a:p>
            <a:r>
              <a:rPr lang="fr-FR" sz="1400" dirty="0" smtClean="0">
                <a:sym typeface="Wingdings" pitchFamily="2" charset="2"/>
              </a:rPr>
              <a:t>10  15 V </a:t>
            </a:r>
          </a:p>
          <a:p>
            <a:r>
              <a:rPr lang="fr-FR" sz="1400" dirty="0" smtClean="0">
                <a:sym typeface="Wingdings" pitchFamily="2" charset="2"/>
              </a:rPr>
              <a:t>11  20V </a:t>
            </a:r>
            <a:endParaRPr lang="fr-FR" sz="14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85875" y="3119438"/>
          <a:ext cx="609600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  <a:gridCol w="43542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Forme libre 4"/>
          <p:cNvSpPr/>
          <p:nvPr/>
        </p:nvSpPr>
        <p:spPr>
          <a:xfrm>
            <a:off x="1282700" y="3021013"/>
            <a:ext cx="3575050" cy="3357562"/>
          </a:xfrm>
          <a:custGeom>
            <a:avLst/>
            <a:gdLst>
              <a:gd name="connsiteX0" fmla="*/ 0 w 3477296"/>
              <a:gd name="connsiteY0" fmla="*/ 1590541 h 3357093"/>
              <a:gd name="connsiteX1" fmla="*/ 206062 w 3477296"/>
              <a:gd name="connsiteY1" fmla="*/ 1191296 h 3357093"/>
              <a:gd name="connsiteX2" fmla="*/ 643944 w 3477296"/>
              <a:gd name="connsiteY2" fmla="*/ 1951149 h 3357093"/>
              <a:gd name="connsiteX3" fmla="*/ 1068947 w 3477296"/>
              <a:gd name="connsiteY3" fmla="*/ 817808 h 3357093"/>
              <a:gd name="connsiteX4" fmla="*/ 1481071 w 3477296"/>
              <a:gd name="connsiteY4" fmla="*/ 2298879 h 3357093"/>
              <a:gd name="connsiteX5" fmla="*/ 1931831 w 3477296"/>
              <a:gd name="connsiteY5" fmla="*/ 431442 h 3357093"/>
              <a:gd name="connsiteX6" fmla="*/ 2343955 w 3477296"/>
              <a:gd name="connsiteY6" fmla="*/ 2685245 h 3357093"/>
              <a:gd name="connsiteX7" fmla="*/ 2820473 w 3477296"/>
              <a:gd name="connsiteY7" fmla="*/ 70834 h 3357093"/>
              <a:gd name="connsiteX8" fmla="*/ 3206840 w 3477296"/>
              <a:gd name="connsiteY8" fmla="*/ 3110248 h 3357093"/>
              <a:gd name="connsiteX9" fmla="*/ 3477296 w 3477296"/>
              <a:gd name="connsiteY9" fmla="*/ 1551904 h 335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477296" h="3357093">
                <a:moveTo>
                  <a:pt x="0" y="1590541"/>
                </a:moveTo>
                <a:cubicBezTo>
                  <a:pt x="49369" y="1360868"/>
                  <a:pt x="98738" y="1131195"/>
                  <a:pt x="206062" y="1191296"/>
                </a:cubicBezTo>
                <a:cubicBezTo>
                  <a:pt x="313386" y="1251397"/>
                  <a:pt x="500130" y="2013397"/>
                  <a:pt x="643944" y="1951149"/>
                </a:cubicBezTo>
                <a:cubicBezTo>
                  <a:pt x="787758" y="1888901"/>
                  <a:pt x="929426" y="759853"/>
                  <a:pt x="1068947" y="817808"/>
                </a:cubicBezTo>
                <a:cubicBezTo>
                  <a:pt x="1208468" y="875763"/>
                  <a:pt x="1337257" y="2363273"/>
                  <a:pt x="1481071" y="2298879"/>
                </a:cubicBezTo>
                <a:cubicBezTo>
                  <a:pt x="1624885" y="2234485"/>
                  <a:pt x="1788017" y="367048"/>
                  <a:pt x="1931831" y="431442"/>
                </a:cubicBezTo>
                <a:cubicBezTo>
                  <a:pt x="2075645" y="495836"/>
                  <a:pt x="2195848" y="2745346"/>
                  <a:pt x="2343955" y="2685245"/>
                </a:cubicBezTo>
                <a:cubicBezTo>
                  <a:pt x="2492062" y="2625144"/>
                  <a:pt x="2676659" y="0"/>
                  <a:pt x="2820473" y="70834"/>
                </a:cubicBezTo>
                <a:cubicBezTo>
                  <a:pt x="2964287" y="141668"/>
                  <a:pt x="3097370" y="2863403"/>
                  <a:pt x="3206840" y="3110248"/>
                </a:cubicBezTo>
                <a:cubicBezTo>
                  <a:pt x="3316310" y="3357093"/>
                  <a:pt x="3396803" y="2454498"/>
                  <a:pt x="3477296" y="1551904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6" name="Connecteur droit 5"/>
          <p:cNvCxnSpPr>
            <a:stCxn id="5" idx="0"/>
          </p:cNvCxnSpPr>
          <p:nvPr/>
        </p:nvCxnSpPr>
        <p:spPr>
          <a:xfrm>
            <a:off x="1282700" y="4611688"/>
            <a:ext cx="6075363" cy="0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-215899" y="4619625"/>
            <a:ext cx="3001962" cy="1587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176" name="ZoneTexte 15"/>
          <p:cNvSpPr txBox="1">
            <a:spLocks noChangeArrowheads="1"/>
          </p:cNvSpPr>
          <p:nvPr/>
        </p:nvSpPr>
        <p:spPr bwMode="auto">
          <a:xfrm>
            <a:off x="1428750" y="6334125"/>
            <a:ext cx="550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00</a:t>
            </a:r>
          </a:p>
        </p:txBody>
      </p:sp>
      <p:sp>
        <p:nvSpPr>
          <p:cNvPr id="44177" name="ZoneTexte 16"/>
          <p:cNvSpPr txBox="1">
            <a:spLocks noChangeArrowheads="1"/>
          </p:cNvSpPr>
          <p:nvPr/>
        </p:nvSpPr>
        <p:spPr bwMode="auto">
          <a:xfrm>
            <a:off x="2286000" y="6334125"/>
            <a:ext cx="550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01</a:t>
            </a:r>
          </a:p>
        </p:txBody>
      </p:sp>
      <p:sp>
        <p:nvSpPr>
          <p:cNvPr id="44178" name="ZoneTexte 17"/>
          <p:cNvSpPr txBox="1">
            <a:spLocks noChangeArrowheads="1"/>
          </p:cNvSpPr>
          <p:nvPr/>
        </p:nvSpPr>
        <p:spPr bwMode="auto">
          <a:xfrm>
            <a:off x="3214688" y="6334125"/>
            <a:ext cx="5508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10</a:t>
            </a:r>
          </a:p>
        </p:txBody>
      </p:sp>
      <p:sp>
        <p:nvSpPr>
          <p:cNvPr id="44179" name="ZoneTexte 18"/>
          <p:cNvSpPr txBox="1">
            <a:spLocks noChangeArrowheads="1"/>
          </p:cNvSpPr>
          <p:nvPr/>
        </p:nvSpPr>
        <p:spPr bwMode="auto">
          <a:xfrm>
            <a:off x="4143375" y="6334125"/>
            <a:ext cx="550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11</a:t>
            </a:r>
          </a:p>
        </p:txBody>
      </p:sp>
      <p:sp>
        <p:nvSpPr>
          <p:cNvPr id="44180" name="ZoneTexte 19"/>
          <p:cNvSpPr txBox="1">
            <a:spLocks noChangeArrowheads="1"/>
          </p:cNvSpPr>
          <p:nvPr/>
        </p:nvSpPr>
        <p:spPr bwMode="auto">
          <a:xfrm>
            <a:off x="642938" y="2905125"/>
            <a:ext cx="85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20</a:t>
            </a:r>
          </a:p>
          <a:p>
            <a:r>
              <a:rPr lang="fr-FR" sz="2400"/>
              <a:t>15</a:t>
            </a:r>
          </a:p>
          <a:p>
            <a:r>
              <a:rPr lang="fr-FR" sz="2400"/>
              <a:t>10</a:t>
            </a:r>
          </a:p>
          <a:p>
            <a:r>
              <a:rPr lang="fr-FR" sz="2400"/>
              <a:t>5</a:t>
            </a:r>
          </a:p>
          <a:p>
            <a:r>
              <a:rPr lang="fr-FR" sz="2400"/>
              <a:t>0</a:t>
            </a:r>
          </a:p>
          <a:p>
            <a:r>
              <a:rPr lang="fr-FR" sz="2400"/>
              <a:t>-5</a:t>
            </a:r>
          </a:p>
          <a:p>
            <a:r>
              <a:rPr lang="fr-FR" sz="2400"/>
              <a:t>-10</a:t>
            </a:r>
          </a:p>
          <a:p>
            <a:r>
              <a:rPr lang="fr-FR" sz="2400"/>
              <a:t>-15</a:t>
            </a:r>
          </a:p>
          <a:p>
            <a:r>
              <a:rPr lang="fr-FR" sz="2400"/>
              <a:t>-20</a:t>
            </a:r>
          </a:p>
        </p:txBody>
      </p:sp>
      <p:sp>
        <p:nvSpPr>
          <p:cNvPr id="44181" name="ZoneTexte 20"/>
          <p:cNvSpPr txBox="1">
            <a:spLocks noChangeArrowheads="1"/>
          </p:cNvSpPr>
          <p:nvPr/>
        </p:nvSpPr>
        <p:spPr bwMode="auto">
          <a:xfrm>
            <a:off x="6929438" y="4643438"/>
            <a:ext cx="83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44182" name="ZoneTexte 21"/>
          <p:cNvSpPr txBox="1">
            <a:spLocks noChangeArrowheads="1"/>
          </p:cNvSpPr>
          <p:nvPr/>
        </p:nvSpPr>
        <p:spPr bwMode="auto">
          <a:xfrm>
            <a:off x="1381125" y="3143250"/>
            <a:ext cx="952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44183" name="ZoneTexte 14"/>
          <p:cNvSpPr txBox="1">
            <a:spLocks noChangeArrowheads="1"/>
          </p:cNvSpPr>
          <p:nvPr/>
        </p:nvSpPr>
        <p:spPr bwMode="auto">
          <a:xfrm>
            <a:off x="214313" y="1000125"/>
            <a:ext cx="68786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Dans l’exemple précédant on a vu qu’on peut coder un seul bit .</a:t>
            </a:r>
          </a:p>
          <a:p>
            <a:r>
              <a:rPr lang="fr-FR"/>
              <a:t>C’est possible de coder plusieurs bits dans une seule modulation </a:t>
            </a:r>
          </a:p>
        </p:txBody>
      </p:sp>
      <p:sp>
        <p:nvSpPr>
          <p:cNvPr id="44184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462E02-A242-4EF0-827F-26FA845A1E5A}" type="slidenum">
              <a:rPr lang="fr-FR" smtClean="0"/>
              <a:pPr/>
              <a:t>42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Modulation en  fréquence</a:t>
            </a:r>
            <a:endParaRPr lang="fr-FR" sz="3200" smtClean="0"/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714375" y="1428750"/>
            <a:ext cx="50704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Variation de la vitesse de la porteuse </a:t>
            </a:r>
          </a:p>
          <a:p>
            <a:endParaRPr lang="fr-FR"/>
          </a:p>
          <a:p>
            <a:r>
              <a:rPr lang="fr-FR"/>
              <a:t>Par exemple on prend deux fréquence : f1 et f2 </a:t>
            </a:r>
          </a:p>
          <a:p>
            <a:r>
              <a:rPr lang="fr-FR"/>
              <a:t>F1 </a:t>
            </a:r>
            <a:r>
              <a:rPr lang="fr-FR">
                <a:sym typeface="Wingdings" pitchFamily="2" charset="2"/>
              </a:rPr>
              <a:t> 0</a:t>
            </a:r>
          </a:p>
          <a:p>
            <a:r>
              <a:rPr lang="fr-FR">
                <a:sym typeface="Wingdings" pitchFamily="2" charset="2"/>
              </a:rPr>
              <a:t>F2  1</a:t>
            </a:r>
            <a:endParaRPr lang="fr-FR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1071563" y="3119438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7" name="Connecteur droit 16"/>
          <p:cNvCxnSpPr/>
          <p:nvPr/>
        </p:nvCxnSpPr>
        <p:spPr>
          <a:xfrm>
            <a:off x="1068388" y="4611688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-429419" y="4620419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208" name="ZoneTexte 15"/>
          <p:cNvSpPr txBox="1">
            <a:spLocks noChangeArrowheads="1"/>
          </p:cNvSpPr>
          <p:nvPr/>
        </p:nvSpPr>
        <p:spPr bwMode="auto">
          <a:xfrm>
            <a:off x="1214438" y="6334125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5209" name="ZoneTexte 16"/>
          <p:cNvSpPr txBox="1">
            <a:spLocks noChangeArrowheads="1"/>
          </p:cNvSpPr>
          <p:nvPr/>
        </p:nvSpPr>
        <p:spPr bwMode="auto">
          <a:xfrm>
            <a:off x="2286000" y="6334125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5210" name="ZoneTexte 17"/>
          <p:cNvSpPr txBox="1">
            <a:spLocks noChangeArrowheads="1"/>
          </p:cNvSpPr>
          <p:nvPr/>
        </p:nvSpPr>
        <p:spPr bwMode="auto">
          <a:xfrm>
            <a:off x="3714750" y="6334125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5211" name="ZoneTexte 18"/>
          <p:cNvSpPr txBox="1">
            <a:spLocks noChangeArrowheads="1"/>
          </p:cNvSpPr>
          <p:nvPr/>
        </p:nvSpPr>
        <p:spPr bwMode="auto">
          <a:xfrm>
            <a:off x="5500688" y="6334125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5212" name="ZoneTexte 20"/>
          <p:cNvSpPr txBox="1">
            <a:spLocks noChangeArrowheads="1"/>
          </p:cNvSpPr>
          <p:nvPr/>
        </p:nvSpPr>
        <p:spPr bwMode="auto">
          <a:xfrm>
            <a:off x="8072438" y="4857750"/>
            <a:ext cx="839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45213" name="ZoneTexte 21"/>
          <p:cNvSpPr txBox="1">
            <a:spLocks noChangeArrowheads="1"/>
          </p:cNvSpPr>
          <p:nvPr/>
        </p:nvSpPr>
        <p:spPr bwMode="auto">
          <a:xfrm>
            <a:off x="1214438" y="3143250"/>
            <a:ext cx="952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45214" name="ZoneTexte 22"/>
          <p:cNvSpPr txBox="1">
            <a:spLocks noChangeArrowheads="1"/>
          </p:cNvSpPr>
          <p:nvPr/>
        </p:nvSpPr>
        <p:spPr bwMode="auto">
          <a:xfrm>
            <a:off x="6572250" y="6143625"/>
            <a:ext cx="449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 </a:t>
            </a:r>
          </a:p>
        </p:txBody>
      </p:sp>
      <p:sp>
        <p:nvSpPr>
          <p:cNvPr id="42" name="Forme libre 41"/>
          <p:cNvSpPr/>
          <p:nvPr/>
        </p:nvSpPr>
        <p:spPr>
          <a:xfrm>
            <a:off x="1095375" y="3730625"/>
            <a:ext cx="862013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4" name="Forme libre 43"/>
          <p:cNvSpPr/>
          <p:nvPr/>
        </p:nvSpPr>
        <p:spPr>
          <a:xfrm>
            <a:off x="1957388" y="3729038"/>
            <a:ext cx="1712912" cy="1743075"/>
          </a:xfrm>
          <a:custGeom>
            <a:avLst/>
            <a:gdLst>
              <a:gd name="connsiteX0" fmla="*/ 0 w 1712890"/>
              <a:gd name="connsiteY0" fmla="*/ 882203 h 1742940"/>
              <a:gd name="connsiteX1" fmla="*/ 412124 w 1712890"/>
              <a:gd name="connsiteY1" fmla="*/ 122349 h 1742940"/>
              <a:gd name="connsiteX2" fmla="*/ 1287887 w 1712890"/>
              <a:gd name="connsiteY2" fmla="*/ 1616298 h 1742940"/>
              <a:gd name="connsiteX3" fmla="*/ 1712890 w 1712890"/>
              <a:gd name="connsiteY3" fmla="*/ 882203 h 174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2890" h="1742940">
                <a:moveTo>
                  <a:pt x="0" y="882203"/>
                </a:moveTo>
                <a:cubicBezTo>
                  <a:pt x="98738" y="441101"/>
                  <a:pt x="197476" y="0"/>
                  <a:pt x="412124" y="122349"/>
                </a:cubicBezTo>
                <a:cubicBezTo>
                  <a:pt x="626772" y="244698"/>
                  <a:pt x="1071093" y="1489656"/>
                  <a:pt x="1287887" y="1616298"/>
                </a:cubicBezTo>
                <a:cubicBezTo>
                  <a:pt x="1504681" y="1742940"/>
                  <a:pt x="1608785" y="1312571"/>
                  <a:pt x="1712890" y="88220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" name="Forme libre 44"/>
          <p:cNvSpPr/>
          <p:nvPr/>
        </p:nvSpPr>
        <p:spPr>
          <a:xfrm>
            <a:off x="3690938" y="3714750"/>
            <a:ext cx="1881187" cy="1743075"/>
          </a:xfrm>
          <a:custGeom>
            <a:avLst/>
            <a:gdLst>
              <a:gd name="connsiteX0" fmla="*/ 0 w 1712890"/>
              <a:gd name="connsiteY0" fmla="*/ 882203 h 1742940"/>
              <a:gd name="connsiteX1" fmla="*/ 412124 w 1712890"/>
              <a:gd name="connsiteY1" fmla="*/ 122349 h 1742940"/>
              <a:gd name="connsiteX2" fmla="*/ 1287887 w 1712890"/>
              <a:gd name="connsiteY2" fmla="*/ 1616298 h 1742940"/>
              <a:gd name="connsiteX3" fmla="*/ 1712890 w 1712890"/>
              <a:gd name="connsiteY3" fmla="*/ 882203 h 174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2890" h="1742940">
                <a:moveTo>
                  <a:pt x="0" y="882203"/>
                </a:moveTo>
                <a:cubicBezTo>
                  <a:pt x="98738" y="441101"/>
                  <a:pt x="197476" y="0"/>
                  <a:pt x="412124" y="122349"/>
                </a:cubicBezTo>
                <a:cubicBezTo>
                  <a:pt x="626772" y="244698"/>
                  <a:pt x="1071093" y="1489656"/>
                  <a:pt x="1287887" y="1616298"/>
                </a:cubicBezTo>
                <a:cubicBezTo>
                  <a:pt x="1504681" y="1742940"/>
                  <a:pt x="1608785" y="1312571"/>
                  <a:pt x="1712890" y="88220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6" name="Forme libre 45"/>
          <p:cNvSpPr/>
          <p:nvPr/>
        </p:nvSpPr>
        <p:spPr>
          <a:xfrm>
            <a:off x="5565775" y="3714750"/>
            <a:ext cx="863600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7" name="Forme libre 46"/>
          <p:cNvSpPr/>
          <p:nvPr/>
        </p:nvSpPr>
        <p:spPr>
          <a:xfrm>
            <a:off x="6430963" y="3714750"/>
            <a:ext cx="1712912" cy="1743075"/>
          </a:xfrm>
          <a:custGeom>
            <a:avLst/>
            <a:gdLst>
              <a:gd name="connsiteX0" fmla="*/ 0 w 1712890"/>
              <a:gd name="connsiteY0" fmla="*/ 882203 h 1742940"/>
              <a:gd name="connsiteX1" fmla="*/ 412124 w 1712890"/>
              <a:gd name="connsiteY1" fmla="*/ 122349 h 1742940"/>
              <a:gd name="connsiteX2" fmla="*/ 1287887 w 1712890"/>
              <a:gd name="connsiteY2" fmla="*/ 1616298 h 1742940"/>
              <a:gd name="connsiteX3" fmla="*/ 1712890 w 1712890"/>
              <a:gd name="connsiteY3" fmla="*/ 882203 h 174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2890" h="1742940">
                <a:moveTo>
                  <a:pt x="0" y="882203"/>
                </a:moveTo>
                <a:cubicBezTo>
                  <a:pt x="98738" y="441101"/>
                  <a:pt x="197476" y="0"/>
                  <a:pt x="412124" y="122349"/>
                </a:cubicBezTo>
                <a:cubicBezTo>
                  <a:pt x="626772" y="244698"/>
                  <a:pt x="1071093" y="1489656"/>
                  <a:pt x="1287887" y="1616298"/>
                </a:cubicBezTo>
                <a:cubicBezTo>
                  <a:pt x="1504681" y="1742940"/>
                  <a:pt x="1608785" y="1312571"/>
                  <a:pt x="1712890" y="882203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5220" name="Espace réservé du numéro de diapositive 1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1CDD46-A05E-4125-A578-B9A0E967D7DF}" type="slidenum">
              <a:rPr lang="fr-FR" smtClean="0"/>
              <a:pPr/>
              <a:t>43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Modulation en phase </a:t>
            </a:r>
            <a:endParaRPr lang="fr-FR" smtClean="0"/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857250" y="1357313"/>
            <a:ext cx="53848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Variation du décalage de la porteuse</a:t>
            </a:r>
          </a:p>
          <a:p>
            <a:endParaRPr lang="fr-FR"/>
          </a:p>
          <a:p>
            <a:r>
              <a:rPr lang="fr-FR"/>
              <a:t>Exemple : On considère deux phases ( 0° et 180° )</a:t>
            </a:r>
          </a:p>
          <a:p>
            <a:r>
              <a:rPr lang="fr-FR"/>
              <a:t>1</a:t>
            </a:r>
            <a:r>
              <a:rPr lang="fr-FR">
                <a:sym typeface="Wingdings" pitchFamily="2" charset="2"/>
              </a:rPr>
              <a:t>  0° </a:t>
            </a:r>
          </a:p>
          <a:p>
            <a:r>
              <a:rPr lang="fr-FR">
                <a:sym typeface="Wingdings" pitchFamily="2" charset="2"/>
              </a:rPr>
              <a:t>0 180 °</a:t>
            </a:r>
            <a:r>
              <a:rPr lang="fr-FR"/>
              <a:t>  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71563" y="3119438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068388" y="4611688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-429419" y="4620419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232" name="ZoneTexte 15"/>
          <p:cNvSpPr txBox="1">
            <a:spLocks noChangeArrowheads="1"/>
          </p:cNvSpPr>
          <p:nvPr/>
        </p:nvSpPr>
        <p:spPr bwMode="auto">
          <a:xfrm>
            <a:off x="1285875" y="6143625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6233" name="ZoneTexte 16"/>
          <p:cNvSpPr txBox="1">
            <a:spLocks noChangeArrowheads="1"/>
          </p:cNvSpPr>
          <p:nvPr/>
        </p:nvSpPr>
        <p:spPr bwMode="auto">
          <a:xfrm>
            <a:off x="2143125" y="6243638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6234" name="ZoneTexte 17"/>
          <p:cNvSpPr txBox="1">
            <a:spLocks noChangeArrowheads="1"/>
          </p:cNvSpPr>
          <p:nvPr/>
        </p:nvSpPr>
        <p:spPr bwMode="auto">
          <a:xfrm>
            <a:off x="2928938" y="6205538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</a:t>
            </a:r>
          </a:p>
        </p:txBody>
      </p:sp>
      <p:sp>
        <p:nvSpPr>
          <p:cNvPr id="46235" name="ZoneTexte 18"/>
          <p:cNvSpPr txBox="1">
            <a:spLocks noChangeArrowheads="1"/>
          </p:cNvSpPr>
          <p:nvPr/>
        </p:nvSpPr>
        <p:spPr bwMode="auto">
          <a:xfrm>
            <a:off x="3786188" y="6218238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6236" name="ZoneTexte 20"/>
          <p:cNvSpPr txBox="1">
            <a:spLocks noChangeArrowheads="1"/>
          </p:cNvSpPr>
          <p:nvPr/>
        </p:nvSpPr>
        <p:spPr bwMode="auto">
          <a:xfrm>
            <a:off x="8072438" y="4857750"/>
            <a:ext cx="839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46237" name="ZoneTexte 21"/>
          <p:cNvSpPr txBox="1">
            <a:spLocks noChangeArrowheads="1"/>
          </p:cNvSpPr>
          <p:nvPr/>
        </p:nvSpPr>
        <p:spPr bwMode="auto">
          <a:xfrm>
            <a:off x="1143000" y="3143250"/>
            <a:ext cx="952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46238" name="ZoneTexte 22"/>
          <p:cNvSpPr txBox="1">
            <a:spLocks noChangeArrowheads="1"/>
          </p:cNvSpPr>
          <p:nvPr/>
        </p:nvSpPr>
        <p:spPr bwMode="auto">
          <a:xfrm>
            <a:off x="5370513" y="6205538"/>
            <a:ext cx="449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 </a:t>
            </a:r>
          </a:p>
        </p:txBody>
      </p:sp>
      <p:sp>
        <p:nvSpPr>
          <p:cNvPr id="16" name="Forme libre 15"/>
          <p:cNvSpPr/>
          <p:nvPr/>
        </p:nvSpPr>
        <p:spPr>
          <a:xfrm>
            <a:off x="1095375" y="3730625"/>
            <a:ext cx="833438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" name="Forme libre 20"/>
          <p:cNvSpPr/>
          <p:nvPr/>
        </p:nvSpPr>
        <p:spPr>
          <a:xfrm flipH="1">
            <a:off x="1928813" y="3714750"/>
            <a:ext cx="708025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Forme libre 21"/>
          <p:cNvSpPr/>
          <p:nvPr/>
        </p:nvSpPr>
        <p:spPr>
          <a:xfrm flipH="1">
            <a:off x="2643188" y="3714750"/>
            <a:ext cx="857250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3" name="Forme libre 22"/>
          <p:cNvSpPr/>
          <p:nvPr/>
        </p:nvSpPr>
        <p:spPr>
          <a:xfrm>
            <a:off x="3524250" y="3786188"/>
            <a:ext cx="833438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Forme libre 23"/>
          <p:cNvSpPr/>
          <p:nvPr/>
        </p:nvSpPr>
        <p:spPr>
          <a:xfrm>
            <a:off x="4357688" y="3786188"/>
            <a:ext cx="833437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5" name="Forme libre 24"/>
          <p:cNvSpPr/>
          <p:nvPr/>
        </p:nvSpPr>
        <p:spPr>
          <a:xfrm flipH="1">
            <a:off x="5214938" y="3786188"/>
            <a:ext cx="714375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6245" name="ZoneTexte 18"/>
          <p:cNvSpPr txBox="1">
            <a:spLocks noChangeArrowheads="1"/>
          </p:cNvSpPr>
          <p:nvPr/>
        </p:nvSpPr>
        <p:spPr bwMode="auto">
          <a:xfrm>
            <a:off x="4633913" y="6215063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</a:t>
            </a:r>
          </a:p>
        </p:txBody>
      </p:sp>
      <p:sp>
        <p:nvSpPr>
          <p:cNvPr id="46246" name="Espace réservé du numéro de diapositive 2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2F5357-6C4C-4599-B924-EF4F7CF8DD4C}" type="slidenum">
              <a:rPr lang="fr-FR" smtClean="0"/>
              <a:pPr/>
              <a:t>44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Modulation en phase </a:t>
            </a:r>
            <a:endParaRPr lang="fr-F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En utilisant 4 phase </a:t>
            </a:r>
            <a:endParaRPr lang="fr-FR" smtClean="0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63" y="2500313"/>
            <a:ext cx="5410200" cy="374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09DD5B-95E2-4D7B-BB13-FD8FE5873666}" type="slidenum">
              <a:rPr lang="fr-FR" smtClean="0"/>
              <a:pPr/>
              <a:t>45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Résumé sur la  modulation </a:t>
            </a:r>
          </a:p>
        </p:txBody>
      </p:sp>
      <p:pic>
        <p:nvPicPr>
          <p:cNvPr id="4813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8775"/>
            <a:ext cx="8504238" cy="497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535026-BB66-4F87-9BFF-DA5CAE8BD597}" type="slidenum">
              <a:rPr lang="fr-FR" smtClean="0"/>
              <a:pPr/>
              <a:t>46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Modulation mixte </a:t>
            </a:r>
            <a:endParaRPr lang="fr-FR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z="2400" smtClean="0"/>
              <a:t>C’est possible de varier deux paramètres du signal en même temps </a:t>
            </a:r>
          </a:p>
          <a:p>
            <a:pPr lvl="1" eaLnBrk="1" hangingPunct="1"/>
            <a:r>
              <a:rPr lang="fr-BE" sz="2000" smtClean="0"/>
              <a:t>Amplitude et phase</a:t>
            </a:r>
          </a:p>
          <a:p>
            <a:pPr lvl="1" eaLnBrk="1" hangingPunct="1"/>
            <a:r>
              <a:rPr lang="fr-BE" sz="2000" smtClean="0"/>
              <a:t>Amplitude et fréquence</a:t>
            </a:r>
          </a:p>
          <a:p>
            <a:pPr lvl="1" eaLnBrk="1" hangingPunct="1"/>
            <a:r>
              <a:rPr lang="fr-BE" sz="2000" smtClean="0"/>
              <a:t>Fréquence et phase  </a:t>
            </a:r>
          </a:p>
          <a:p>
            <a:pPr lvl="1" eaLnBrk="1" hangingPunct="1"/>
            <a:endParaRPr lang="fr-BE" sz="2000" smtClean="0"/>
          </a:p>
          <a:p>
            <a:pPr eaLnBrk="1" hangingPunct="1"/>
            <a:r>
              <a:rPr lang="fr-BE" sz="2400" smtClean="0"/>
              <a:t>L’objectif de la modulation mixte est de pouvoir coder le maximum de bits durant une modulation </a:t>
            </a:r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2F27C7-2502-4B3A-8CF7-083550F91BEB}" type="slidenum">
              <a:rPr lang="fr-FR" smtClean="0"/>
              <a:pPr/>
              <a:t>47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Modulation amplitude phase </a:t>
            </a:r>
            <a:endParaRPr lang="fr-FR" smtClean="0"/>
          </a:p>
        </p:txBody>
      </p:sp>
      <p:sp>
        <p:nvSpPr>
          <p:cNvPr id="50179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1257300"/>
          </a:xfrm>
        </p:spPr>
        <p:txBody>
          <a:bodyPr/>
          <a:lstStyle/>
          <a:p>
            <a:r>
              <a:rPr lang="fr-FR" sz="2400" smtClean="0"/>
              <a:t>Variation de la force et le décalage de la porteuse</a:t>
            </a:r>
          </a:p>
          <a:p>
            <a:r>
              <a:rPr lang="fr-FR" sz="2400" smtClean="0"/>
              <a:t>Par exemple : on considère deux amplitude ( 10 et 20 ) et deux phases ( 0° et 180° ) </a:t>
            </a:r>
          </a:p>
          <a:p>
            <a:endParaRPr lang="fr-FR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14375" y="3071813"/>
          <a:ext cx="4643471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16235"/>
                <a:gridCol w="1484161"/>
                <a:gridCol w="214314"/>
                <a:gridCol w="1428761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Amplitude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Symbole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0°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0°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180°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180°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212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21BF08-A153-46A5-A3C0-CEAEEBEEF179}" type="slidenum">
              <a:rPr lang="fr-FR" smtClean="0"/>
              <a:pPr/>
              <a:t>48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857250" y="1357313"/>
            <a:ext cx="1841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  <a:p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71563" y="2214563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068388" y="3706813"/>
            <a:ext cx="6432550" cy="7937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-429419" y="3715544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51" name="ZoneTexte 15"/>
          <p:cNvSpPr txBox="1">
            <a:spLocks noChangeArrowheads="1"/>
          </p:cNvSpPr>
          <p:nvPr/>
        </p:nvSpPr>
        <p:spPr bwMode="auto">
          <a:xfrm>
            <a:off x="1143000" y="5429250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00</a:t>
            </a:r>
          </a:p>
        </p:txBody>
      </p:sp>
      <p:sp>
        <p:nvSpPr>
          <p:cNvPr id="51352" name="ZoneTexte 16"/>
          <p:cNvSpPr txBox="1">
            <a:spLocks noChangeArrowheads="1"/>
          </p:cNvSpPr>
          <p:nvPr/>
        </p:nvSpPr>
        <p:spPr bwMode="auto">
          <a:xfrm>
            <a:off x="2000250" y="5429250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01</a:t>
            </a:r>
          </a:p>
        </p:txBody>
      </p:sp>
      <p:sp>
        <p:nvSpPr>
          <p:cNvPr id="51353" name="ZoneTexte 17"/>
          <p:cNvSpPr txBox="1">
            <a:spLocks noChangeArrowheads="1"/>
          </p:cNvSpPr>
          <p:nvPr/>
        </p:nvSpPr>
        <p:spPr bwMode="auto">
          <a:xfrm>
            <a:off x="2857500" y="5429250"/>
            <a:ext cx="55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11</a:t>
            </a:r>
          </a:p>
        </p:txBody>
      </p:sp>
      <p:sp>
        <p:nvSpPr>
          <p:cNvPr id="51354" name="ZoneTexte 18"/>
          <p:cNvSpPr txBox="1">
            <a:spLocks noChangeArrowheads="1"/>
          </p:cNvSpPr>
          <p:nvPr/>
        </p:nvSpPr>
        <p:spPr bwMode="auto">
          <a:xfrm>
            <a:off x="3786188" y="5429250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10</a:t>
            </a:r>
          </a:p>
        </p:txBody>
      </p:sp>
      <p:sp>
        <p:nvSpPr>
          <p:cNvPr id="51355" name="ZoneTexte 19"/>
          <p:cNvSpPr txBox="1">
            <a:spLocks noChangeArrowheads="1"/>
          </p:cNvSpPr>
          <p:nvPr/>
        </p:nvSpPr>
        <p:spPr bwMode="auto">
          <a:xfrm>
            <a:off x="428625" y="2000250"/>
            <a:ext cx="85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20</a:t>
            </a:r>
          </a:p>
          <a:p>
            <a:r>
              <a:rPr lang="fr-FR" sz="2400"/>
              <a:t>15</a:t>
            </a:r>
          </a:p>
          <a:p>
            <a:r>
              <a:rPr lang="fr-FR" sz="2400"/>
              <a:t>10</a:t>
            </a:r>
          </a:p>
          <a:p>
            <a:r>
              <a:rPr lang="fr-FR" sz="2400"/>
              <a:t>5</a:t>
            </a:r>
          </a:p>
          <a:p>
            <a:r>
              <a:rPr lang="fr-FR" sz="2400"/>
              <a:t>0</a:t>
            </a:r>
          </a:p>
          <a:p>
            <a:r>
              <a:rPr lang="fr-FR" sz="2400"/>
              <a:t>-5</a:t>
            </a:r>
          </a:p>
          <a:p>
            <a:r>
              <a:rPr lang="fr-FR" sz="2400"/>
              <a:t>-10</a:t>
            </a:r>
          </a:p>
          <a:p>
            <a:r>
              <a:rPr lang="fr-FR" sz="2400"/>
              <a:t>-15</a:t>
            </a:r>
          </a:p>
          <a:p>
            <a:r>
              <a:rPr lang="fr-FR" sz="2400"/>
              <a:t>-20</a:t>
            </a:r>
          </a:p>
        </p:txBody>
      </p:sp>
      <p:sp>
        <p:nvSpPr>
          <p:cNvPr id="51356" name="ZoneTexte 20"/>
          <p:cNvSpPr txBox="1">
            <a:spLocks noChangeArrowheads="1"/>
          </p:cNvSpPr>
          <p:nvPr/>
        </p:nvSpPr>
        <p:spPr bwMode="auto">
          <a:xfrm>
            <a:off x="8072438" y="3952875"/>
            <a:ext cx="839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51357" name="ZoneTexte 21"/>
          <p:cNvSpPr txBox="1">
            <a:spLocks noChangeArrowheads="1"/>
          </p:cNvSpPr>
          <p:nvPr/>
        </p:nvSpPr>
        <p:spPr bwMode="auto">
          <a:xfrm>
            <a:off x="714375" y="1643063"/>
            <a:ext cx="95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16" name="Forme libre 15"/>
          <p:cNvSpPr/>
          <p:nvPr/>
        </p:nvSpPr>
        <p:spPr>
          <a:xfrm>
            <a:off x="1095375" y="2825750"/>
            <a:ext cx="833438" cy="1738313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1" name="Forme libre 20"/>
          <p:cNvSpPr/>
          <p:nvPr/>
        </p:nvSpPr>
        <p:spPr>
          <a:xfrm flipH="1">
            <a:off x="3500438" y="2095500"/>
            <a:ext cx="785812" cy="3214688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Forme libre 21"/>
          <p:cNvSpPr/>
          <p:nvPr/>
        </p:nvSpPr>
        <p:spPr>
          <a:xfrm flipH="1">
            <a:off x="2714625" y="2881313"/>
            <a:ext cx="785813" cy="1738312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3" name="Forme libre 22"/>
          <p:cNvSpPr/>
          <p:nvPr/>
        </p:nvSpPr>
        <p:spPr>
          <a:xfrm>
            <a:off x="1928813" y="2095500"/>
            <a:ext cx="785812" cy="3214688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362" name="Espace réservé du numéro de diapositive 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446233-9B98-433A-9CBF-AD088367DFB5}" type="slidenum">
              <a:rPr lang="fr-FR" smtClean="0"/>
              <a:pPr/>
              <a:t>49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/>
          <a:lstStyle/>
          <a:p>
            <a:pPr eaLnBrk="1" hangingPunct="1"/>
            <a:r>
              <a:rPr lang="fr-FR" sz="3600" smtClean="0"/>
              <a:t>Circuit de données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57188" y="4702175"/>
            <a:ext cx="1214437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928766" y="4702201"/>
            <a:ext cx="914400" cy="42862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  <a:endParaRPr lang="fr-FR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086475" y="4702175"/>
            <a:ext cx="914400" cy="42862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ETCD</a:t>
            </a:r>
          </a:p>
        </p:txBody>
      </p:sp>
      <p:sp>
        <p:nvSpPr>
          <p:cNvPr id="7" name="Rectangle 6"/>
          <p:cNvSpPr/>
          <p:nvPr/>
        </p:nvSpPr>
        <p:spPr>
          <a:xfrm>
            <a:off x="7358063" y="4702175"/>
            <a:ext cx="1214437" cy="428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schemeClr val="tx1"/>
                </a:solidFill>
              </a:rPr>
              <a:t>ETTD</a:t>
            </a:r>
            <a:endParaRPr lang="fr-FR" dirty="0"/>
          </a:p>
        </p:txBody>
      </p:sp>
      <p:cxnSp>
        <p:nvCxnSpPr>
          <p:cNvPr id="8" name="Connecteur droit avec flèche 7"/>
          <p:cNvCxnSpPr>
            <a:stCxn id="4" idx="3"/>
            <a:endCxn id="5" idx="1"/>
          </p:cNvCxnSpPr>
          <p:nvPr/>
        </p:nvCxnSpPr>
        <p:spPr>
          <a:xfrm>
            <a:off x="1571625" y="4916488"/>
            <a:ext cx="357188" cy="15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7000875" y="4916488"/>
            <a:ext cx="357188" cy="15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stCxn id="5" idx="3"/>
            <a:endCxn id="6" idx="1"/>
          </p:cNvCxnSpPr>
          <p:nvPr/>
        </p:nvCxnSpPr>
        <p:spPr>
          <a:xfrm>
            <a:off x="2843213" y="4916488"/>
            <a:ext cx="3243262" cy="158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2857500" y="3702050"/>
            <a:ext cx="3286125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Support  de transmission</a:t>
            </a:r>
          </a:p>
        </p:txBody>
      </p:sp>
      <p:sp>
        <p:nvSpPr>
          <p:cNvPr id="9227" name="ZoneTexte 11"/>
          <p:cNvSpPr txBox="1">
            <a:spLocks noChangeArrowheads="1"/>
          </p:cNvSpPr>
          <p:nvPr/>
        </p:nvSpPr>
        <p:spPr bwMode="auto">
          <a:xfrm>
            <a:off x="500063" y="5559425"/>
            <a:ext cx="2214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Emetteur </a:t>
            </a:r>
          </a:p>
        </p:txBody>
      </p:sp>
      <p:sp>
        <p:nvSpPr>
          <p:cNvPr id="9228" name="ZoneTexte 12"/>
          <p:cNvSpPr txBox="1">
            <a:spLocks noChangeArrowheads="1"/>
          </p:cNvSpPr>
          <p:nvPr/>
        </p:nvSpPr>
        <p:spPr bwMode="auto">
          <a:xfrm>
            <a:off x="7286625" y="5630863"/>
            <a:ext cx="13128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Récepteur </a:t>
            </a:r>
          </a:p>
        </p:txBody>
      </p:sp>
      <p:sp>
        <p:nvSpPr>
          <p:cNvPr id="9229" name="ZoneTexte 13"/>
          <p:cNvSpPr txBox="1">
            <a:spLocks noChangeArrowheads="1"/>
          </p:cNvSpPr>
          <p:nvPr/>
        </p:nvSpPr>
        <p:spPr bwMode="auto">
          <a:xfrm>
            <a:off x="142875" y="1000125"/>
            <a:ext cx="87614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/>
              <a:t>Un circuit de données est constitué d’une ligne de transmission et de deux</a:t>
            </a:r>
          </a:p>
          <a:p>
            <a:r>
              <a:rPr lang="fr-FR" sz="2000"/>
              <a:t> équipements de terminaison de circuit de données ETCD </a:t>
            </a:r>
          </a:p>
          <a:p>
            <a:r>
              <a:rPr lang="fr-FR" sz="2000"/>
              <a:t>(DCE : Data circuit-terminating Equipement )</a:t>
            </a:r>
          </a:p>
        </p:txBody>
      </p:sp>
      <p:sp>
        <p:nvSpPr>
          <p:cNvPr id="9230" name="ZoneTexte 16"/>
          <p:cNvSpPr txBox="1">
            <a:spLocks noChangeArrowheads="1"/>
          </p:cNvSpPr>
          <p:nvPr/>
        </p:nvSpPr>
        <p:spPr bwMode="auto">
          <a:xfrm>
            <a:off x="3929063" y="5059363"/>
            <a:ext cx="1081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Bruit </a:t>
            </a:r>
          </a:p>
        </p:txBody>
      </p:sp>
      <p:sp>
        <p:nvSpPr>
          <p:cNvPr id="9231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3A6D61-AE2D-4280-B1AE-0AB0EB4CD3E4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9232" name="Rectangle 15"/>
          <p:cNvSpPr>
            <a:spLocks noChangeArrowheads="1"/>
          </p:cNvSpPr>
          <p:nvPr/>
        </p:nvSpPr>
        <p:spPr bwMode="auto">
          <a:xfrm>
            <a:off x="357188" y="2000250"/>
            <a:ext cx="82153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endParaRPr lang="fr-FR" sz="2000"/>
          </a:p>
          <a:p>
            <a:r>
              <a:rPr lang="fr-FR" sz="2000">
                <a:solidFill>
                  <a:srgbClr val="FF0000"/>
                </a:solidFill>
              </a:rPr>
              <a:t>L’ETTD</a:t>
            </a:r>
            <a:r>
              <a:rPr lang="fr-FR" sz="2000"/>
              <a:t> ( Equipement Terminal de Traitement de Données ) : est un équipement  informatique  quelconque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Exemple de Modulation amplitude phase </a:t>
            </a:r>
            <a:endParaRPr lang="fr-FR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28750" y="2571750"/>
          <a:ext cx="4643471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16235"/>
                <a:gridCol w="1484161"/>
                <a:gridCol w="214314"/>
                <a:gridCol w="1428761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Amplitude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Symbole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001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011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010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279" name="ZoneTexte 4"/>
          <p:cNvSpPr txBox="1">
            <a:spLocks noChangeArrowheads="1"/>
          </p:cNvSpPr>
          <p:nvPr/>
        </p:nvSpPr>
        <p:spPr bwMode="auto">
          <a:xfrm>
            <a:off x="1143000" y="1571625"/>
            <a:ext cx="3352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2 phases : 0 et 180 </a:t>
            </a:r>
          </a:p>
          <a:p>
            <a:r>
              <a:rPr lang="fr-FR"/>
              <a:t>4 amplitudes : 5 , 10 , 15 et 20 </a:t>
            </a:r>
          </a:p>
        </p:txBody>
      </p:sp>
      <p:sp>
        <p:nvSpPr>
          <p:cNvPr id="52280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3F72F6-4365-4243-A7A4-48633318F2B4}" type="slidenum">
              <a:rPr lang="fr-FR" smtClean="0"/>
              <a:pPr/>
              <a:t>50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dirty="0" smtClean="0"/>
              <a:t>Modulation amplitude phase </a:t>
            </a:r>
            <a:endParaRPr lang="fr-FR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71563" y="3119438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1068388" y="4611688"/>
            <a:ext cx="7575550" cy="31750"/>
          </a:xfrm>
          <a:prstGeom prst="line">
            <a:avLst/>
          </a:prstGeom>
          <a:ln w="381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-429419" y="4620419"/>
            <a:ext cx="3000375" cy="1588"/>
          </a:xfrm>
          <a:prstGeom prst="line">
            <a:avLst/>
          </a:prstGeom>
          <a:ln w="38100">
            <a:solidFill>
              <a:srgbClr val="C00000"/>
            </a:solidFill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399" name="ZoneTexte 15"/>
          <p:cNvSpPr txBox="1">
            <a:spLocks noChangeArrowheads="1"/>
          </p:cNvSpPr>
          <p:nvPr/>
        </p:nvSpPr>
        <p:spPr bwMode="auto">
          <a:xfrm>
            <a:off x="1071563" y="6334125"/>
            <a:ext cx="785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000</a:t>
            </a:r>
          </a:p>
        </p:txBody>
      </p:sp>
      <p:sp>
        <p:nvSpPr>
          <p:cNvPr id="53400" name="ZoneTexte 16"/>
          <p:cNvSpPr txBox="1">
            <a:spLocks noChangeArrowheads="1"/>
          </p:cNvSpPr>
          <p:nvPr/>
        </p:nvSpPr>
        <p:spPr bwMode="auto">
          <a:xfrm>
            <a:off x="2000250" y="6334125"/>
            <a:ext cx="785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001</a:t>
            </a:r>
          </a:p>
        </p:txBody>
      </p:sp>
      <p:sp>
        <p:nvSpPr>
          <p:cNvPr id="53401" name="ZoneTexte 19"/>
          <p:cNvSpPr txBox="1">
            <a:spLocks noChangeArrowheads="1"/>
          </p:cNvSpPr>
          <p:nvPr/>
        </p:nvSpPr>
        <p:spPr bwMode="auto">
          <a:xfrm>
            <a:off x="428625" y="2905125"/>
            <a:ext cx="85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/>
              <a:t>20</a:t>
            </a:r>
          </a:p>
          <a:p>
            <a:r>
              <a:rPr lang="fr-FR" sz="2400"/>
              <a:t>15</a:t>
            </a:r>
          </a:p>
          <a:p>
            <a:r>
              <a:rPr lang="fr-FR" sz="2400"/>
              <a:t>10</a:t>
            </a:r>
          </a:p>
          <a:p>
            <a:r>
              <a:rPr lang="fr-FR" sz="2400"/>
              <a:t>5</a:t>
            </a:r>
          </a:p>
          <a:p>
            <a:r>
              <a:rPr lang="fr-FR" sz="2400"/>
              <a:t>0</a:t>
            </a:r>
          </a:p>
          <a:p>
            <a:r>
              <a:rPr lang="fr-FR" sz="2400"/>
              <a:t>-5</a:t>
            </a:r>
          </a:p>
          <a:p>
            <a:r>
              <a:rPr lang="fr-FR" sz="2400"/>
              <a:t>-10</a:t>
            </a:r>
          </a:p>
          <a:p>
            <a:r>
              <a:rPr lang="fr-FR" sz="2400"/>
              <a:t>-15</a:t>
            </a:r>
          </a:p>
          <a:p>
            <a:r>
              <a:rPr lang="fr-FR" sz="2400"/>
              <a:t>-20</a:t>
            </a:r>
          </a:p>
        </p:txBody>
      </p:sp>
      <p:sp>
        <p:nvSpPr>
          <p:cNvPr id="53402" name="ZoneTexte 20"/>
          <p:cNvSpPr txBox="1">
            <a:spLocks noChangeArrowheads="1"/>
          </p:cNvSpPr>
          <p:nvPr/>
        </p:nvSpPr>
        <p:spPr bwMode="auto">
          <a:xfrm>
            <a:off x="8072438" y="4857750"/>
            <a:ext cx="839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Temps </a:t>
            </a:r>
          </a:p>
        </p:txBody>
      </p:sp>
      <p:sp>
        <p:nvSpPr>
          <p:cNvPr id="53403" name="ZoneTexte 21"/>
          <p:cNvSpPr txBox="1">
            <a:spLocks noChangeArrowheads="1"/>
          </p:cNvSpPr>
          <p:nvPr/>
        </p:nvSpPr>
        <p:spPr bwMode="auto">
          <a:xfrm>
            <a:off x="714375" y="2547938"/>
            <a:ext cx="95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Tension </a:t>
            </a:r>
          </a:p>
        </p:txBody>
      </p:sp>
      <p:sp>
        <p:nvSpPr>
          <p:cNvPr id="53404" name="ZoneTexte 17"/>
          <p:cNvSpPr txBox="1">
            <a:spLocks noChangeArrowheads="1"/>
          </p:cNvSpPr>
          <p:nvPr/>
        </p:nvSpPr>
        <p:spPr bwMode="auto">
          <a:xfrm>
            <a:off x="785813" y="1714500"/>
            <a:ext cx="2813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4 amplitudes et 2 phases </a:t>
            </a:r>
          </a:p>
        </p:txBody>
      </p:sp>
      <p:grpSp>
        <p:nvGrpSpPr>
          <p:cNvPr id="53405" name="Groupe 24"/>
          <p:cNvGrpSpPr>
            <a:grpSpLocks/>
          </p:cNvGrpSpPr>
          <p:nvPr/>
        </p:nvGrpSpPr>
        <p:grpSpPr bwMode="auto">
          <a:xfrm>
            <a:off x="1071563" y="3000375"/>
            <a:ext cx="3214687" cy="3214688"/>
            <a:chOff x="1071538" y="3000372"/>
            <a:chExt cx="3214710" cy="3214710"/>
          </a:xfrm>
        </p:grpSpPr>
        <p:sp>
          <p:nvSpPr>
            <p:cNvPr id="16" name="Forme libre 15"/>
            <p:cNvSpPr/>
            <p:nvPr/>
          </p:nvSpPr>
          <p:spPr>
            <a:xfrm>
              <a:off x="1071538" y="4143380"/>
              <a:ext cx="785818" cy="928694"/>
            </a:xfrm>
            <a:custGeom>
              <a:avLst/>
              <a:gdLst>
                <a:gd name="connsiteX0" fmla="*/ 0 w 862885"/>
                <a:gd name="connsiteY0" fmla="*/ 892935 h 1738648"/>
                <a:gd name="connsiteX1" fmla="*/ 180304 w 862885"/>
                <a:gd name="connsiteY1" fmla="*/ 120203 h 1738648"/>
                <a:gd name="connsiteX2" fmla="*/ 605307 w 862885"/>
                <a:gd name="connsiteY2" fmla="*/ 1614152 h 1738648"/>
                <a:gd name="connsiteX3" fmla="*/ 862885 w 862885"/>
                <a:gd name="connsiteY3" fmla="*/ 867178 h 173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885" h="1738648">
                  <a:moveTo>
                    <a:pt x="0" y="892935"/>
                  </a:moveTo>
                  <a:cubicBezTo>
                    <a:pt x="39710" y="446467"/>
                    <a:pt x="79420" y="0"/>
                    <a:pt x="180304" y="120203"/>
                  </a:cubicBezTo>
                  <a:cubicBezTo>
                    <a:pt x="281188" y="240406"/>
                    <a:pt x="491544" y="1489656"/>
                    <a:pt x="605307" y="1614152"/>
                  </a:cubicBezTo>
                  <a:cubicBezTo>
                    <a:pt x="719070" y="1738648"/>
                    <a:pt x="790977" y="1302913"/>
                    <a:pt x="862885" y="867178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" name="Forme libre 22"/>
            <p:cNvSpPr/>
            <p:nvPr/>
          </p:nvSpPr>
          <p:spPr>
            <a:xfrm>
              <a:off x="3500430" y="3000372"/>
              <a:ext cx="785818" cy="3214710"/>
            </a:xfrm>
            <a:custGeom>
              <a:avLst/>
              <a:gdLst>
                <a:gd name="connsiteX0" fmla="*/ 0 w 862885"/>
                <a:gd name="connsiteY0" fmla="*/ 892935 h 1738648"/>
                <a:gd name="connsiteX1" fmla="*/ 180304 w 862885"/>
                <a:gd name="connsiteY1" fmla="*/ 120203 h 1738648"/>
                <a:gd name="connsiteX2" fmla="*/ 605307 w 862885"/>
                <a:gd name="connsiteY2" fmla="*/ 1614152 h 1738648"/>
                <a:gd name="connsiteX3" fmla="*/ 862885 w 862885"/>
                <a:gd name="connsiteY3" fmla="*/ 867178 h 173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885" h="1738648">
                  <a:moveTo>
                    <a:pt x="0" y="892935"/>
                  </a:moveTo>
                  <a:cubicBezTo>
                    <a:pt x="39710" y="446467"/>
                    <a:pt x="79420" y="0"/>
                    <a:pt x="180304" y="120203"/>
                  </a:cubicBezTo>
                  <a:cubicBezTo>
                    <a:pt x="281188" y="240406"/>
                    <a:pt x="491544" y="1489656"/>
                    <a:pt x="605307" y="1614152"/>
                  </a:cubicBezTo>
                  <a:cubicBezTo>
                    <a:pt x="719070" y="1738648"/>
                    <a:pt x="790977" y="1302913"/>
                    <a:pt x="862885" y="867178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9" name="Forme libre 18"/>
            <p:cNvSpPr/>
            <p:nvPr/>
          </p:nvSpPr>
          <p:spPr>
            <a:xfrm>
              <a:off x="1857356" y="3714752"/>
              <a:ext cx="785819" cy="1738325"/>
            </a:xfrm>
            <a:custGeom>
              <a:avLst/>
              <a:gdLst>
                <a:gd name="connsiteX0" fmla="*/ 0 w 862885"/>
                <a:gd name="connsiteY0" fmla="*/ 892935 h 1738648"/>
                <a:gd name="connsiteX1" fmla="*/ 180304 w 862885"/>
                <a:gd name="connsiteY1" fmla="*/ 120203 h 1738648"/>
                <a:gd name="connsiteX2" fmla="*/ 605307 w 862885"/>
                <a:gd name="connsiteY2" fmla="*/ 1614152 h 1738648"/>
                <a:gd name="connsiteX3" fmla="*/ 862885 w 862885"/>
                <a:gd name="connsiteY3" fmla="*/ 867178 h 173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885" h="1738648">
                  <a:moveTo>
                    <a:pt x="0" y="892935"/>
                  </a:moveTo>
                  <a:cubicBezTo>
                    <a:pt x="39710" y="446467"/>
                    <a:pt x="79420" y="0"/>
                    <a:pt x="180304" y="120203"/>
                  </a:cubicBezTo>
                  <a:cubicBezTo>
                    <a:pt x="281188" y="240406"/>
                    <a:pt x="491544" y="1489656"/>
                    <a:pt x="605307" y="1614152"/>
                  </a:cubicBezTo>
                  <a:cubicBezTo>
                    <a:pt x="719070" y="1738648"/>
                    <a:pt x="790977" y="1302913"/>
                    <a:pt x="862885" y="867178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4" name="Forme libre 23"/>
            <p:cNvSpPr/>
            <p:nvPr/>
          </p:nvSpPr>
          <p:spPr>
            <a:xfrm>
              <a:off x="2643174" y="3286124"/>
              <a:ext cx="857256" cy="2571768"/>
            </a:xfrm>
            <a:custGeom>
              <a:avLst/>
              <a:gdLst>
                <a:gd name="connsiteX0" fmla="*/ 0 w 862885"/>
                <a:gd name="connsiteY0" fmla="*/ 892935 h 1738648"/>
                <a:gd name="connsiteX1" fmla="*/ 180304 w 862885"/>
                <a:gd name="connsiteY1" fmla="*/ 120203 h 1738648"/>
                <a:gd name="connsiteX2" fmla="*/ 605307 w 862885"/>
                <a:gd name="connsiteY2" fmla="*/ 1614152 h 1738648"/>
                <a:gd name="connsiteX3" fmla="*/ 862885 w 862885"/>
                <a:gd name="connsiteY3" fmla="*/ 867178 h 1738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885" h="1738648">
                  <a:moveTo>
                    <a:pt x="0" y="892935"/>
                  </a:moveTo>
                  <a:cubicBezTo>
                    <a:pt x="39710" y="446467"/>
                    <a:pt x="79420" y="0"/>
                    <a:pt x="180304" y="120203"/>
                  </a:cubicBezTo>
                  <a:cubicBezTo>
                    <a:pt x="281188" y="240406"/>
                    <a:pt x="491544" y="1489656"/>
                    <a:pt x="605307" y="1614152"/>
                  </a:cubicBezTo>
                  <a:cubicBezTo>
                    <a:pt x="719070" y="1738648"/>
                    <a:pt x="790977" y="1302913"/>
                    <a:pt x="862885" y="867178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27" name="Forme libre 26"/>
          <p:cNvSpPr/>
          <p:nvPr/>
        </p:nvSpPr>
        <p:spPr>
          <a:xfrm flipV="1">
            <a:off x="4286250" y="4159250"/>
            <a:ext cx="857250" cy="84137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8" name="Forme libre 27"/>
          <p:cNvSpPr/>
          <p:nvPr/>
        </p:nvSpPr>
        <p:spPr>
          <a:xfrm flipV="1">
            <a:off x="6786563" y="2928938"/>
            <a:ext cx="785812" cy="328612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9" name="Forme libre 28"/>
          <p:cNvSpPr/>
          <p:nvPr/>
        </p:nvSpPr>
        <p:spPr>
          <a:xfrm flipV="1">
            <a:off x="5143500" y="3819525"/>
            <a:ext cx="785813" cy="1546225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" name="Forme libre 29"/>
          <p:cNvSpPr/>
          <p:nvPr/>
        </p:nvSpPr>
        <p:spPr>
          <a:xfrm flipV="1">
            <a:off x="5929313" y="3286125"/>
            <a:ext cx="857250" cy="2571750"/>
          </a:xfrm>
          <a:custGeom>
            <a:avLst/>
            <a:gdLst>
              <a:gd name="connsiteX0" fmla="*/ 0 w 862885"/>
              <a:gd name="connsiteY0" fmla="*/ 892935 h 1738648"/>
              <a:gd name="connsiteX1" fmla="*/ 180304 w 862885"/>
              <a:gd name="connsiteY1" fmla="*/ 120203 h 1738648"/>
              <a:gd name="connsiteX2" fmla="*/ 605307 w 862885"/>
              <a:gd name="connsiteY2" fmla="*/ 1614152 h 1738648"/>
              <a:gd name="connsiteX3" fmla="*/ 862885 w 862885"/>
              <a:gd name="connsiteY3" fmla="*/ 867178 h 1738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885" h="1738648">
                <a:moveTo>
                  <a:pt x="0" y="892935"/>
                </a:moveTo>
                <a:cubicBezTo>
                  <a:pt x="39710" y="446467"/>
                  <a:pt x="79420" y="0"/>
                  <a:pt x="180304" y="120203"/>
                </a:cubicBezTo>
                <a:cubicBezTo>
                  <a:pt x="281188" y="240406"/>
                  <a:pt x="491544" y="1489656"/>
                  <a:pt x="605307" y="1614152"/>
                </a:cubicBezTo>
                <a:cubicBezTo>
                  <a:pt x="719070" y="1738648"/>
                  <a:pt x="790977" y="1302913"/>
                  <a:pt x="862885" y="86717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3410" name="ZoneTexte 16"/>
          <p:cNvSpPr txBox="1">
            <a:spLocks noChangeArrowheads="1"/>
          </p:cNvSpPr>
          <p:nvPr/>
        </p:nvSpPr>
        <p:spPr bwMode="auto">
          <a:xfrm>
            <a:off x="2786063" y="6286500"/>
            <a:ext cx="758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011</a:t>
            </a:r>
          </a:p>
        </p:txBody>
      </p:sp>
      <p:sp>
        <p:nvSpPr>
          <p:cNvPr id="53411" name="ZoneTexte 16"/>
          <p:cNvSpPr txBox="1">
            <a:spLocks noChangeArrowheads="1"/>
          </p:cNvSpPr>
          <p:nvPr/>
        </p:nvSpPr>
        <p:spPr bwMode="auto">
          <a:xfrm>
            <a:off x="3670300" y="6286500"/>
            <a:ext cx="758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110</a:t>
            </a:r>
          </a:p>
        </p:txBody>
      </p:sp>
      <p:sp>
        <p:nvSpPr>
          <p:cNvPr id="53412" name="ZoneTexte 16"/>
          <p:cNvSpPr txBox="1">
            <a:spLocks noChangeArrowheads="1"/>
          </p:cNvSpPr>
          <p:nvPr/>
        </p:nvSpPr>
        <p:spPr bwMode="auto">
          <a:xfrm>
            <a:off x="4456113" y="6215063"/>
            <a:ext cx="758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110</a:t>
            </a:r>
          </a:p>
        </p:txBody>
      </p:sp>
      <p:sp>
        <p:nvSpPr>
          <p:cNvPr id="53413" name="ZoneTexte 16"/>
          <p:cNvSpPr txBox="1">
            <a:spLocks noChangeArrowheads="1"/>
          </p:cNvSpPr>
          <p:nvPr/>
        </p:nvSpPr>
        <p:spPr bwMode="auto">
          <a:xfrm>
            <a:off x="5214938" y="6215063"/>
            <a:ext cx="785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100</a:t>
            </a:r>
          </a:p>
        </p:txBody>
      </p:sp>
      <p:sp>
        <p:nvSpPr>
          <p:cNvPr id="53414" name="ZoneTexte 16"/>
          <p:cNvSpPr txBox="1">
            <a:spLocks noChangeArrowheads="1"/>
          </p:cNvSpPr>
          <p:nvPr/>
        </p:nvSpPr>
        <p:spPr bwMode="auto">
          <a:xfrm>
            <a:off x="6000750" y="6215063"/>
            <a:ext cx="785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101</a:t>
            </a:r>
          </a:p>
        </p:txBody>
      </p:sp>
      <p:sp>
        <p:nvSpPr>
          <p:cNvPr id="53415" name="ZoneTexte 16"/>
          <p:cNvSpPr txBox="1">
            <a:spLocks noChangeArrowheads="1"/>
          </p:cNvSpPr>
          <p:nvPr/>
        </p:nvSpPr>
        <p:spPr bwMode="auto">
          <a:xfrm>
            <a:off x="6929438" y="6143625"/>
            <a:ext cx="731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111</a:t>
            </a:r>
          </a:p>
        </p:txBody>
      </p:sp>
      <p:sp>
        <p:nvSpPr>
          <p:cNvPr id="53416" name="Espace réservé du numéro de diapositive 3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F25FDD-BBC9-49AC-973A-D0773B7C9E0D}" type="slidenum">
              <a:rPr lang="fr-FR" smtClean="0"/>
              <a:pPr/>
              <a:t>51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3038"/>
          </a:xfrm>
        </p:spPr>
        <p:txBody>
          <a:bodyPr>
            <a:spAutoFit/>
          </a:bodyPr>
          <a:lstStyle/>
          <a:p>
            <a:r>
              <a:rPr lang="fr-FR" smtClean="0"/>
              <a:t> </a:t>
            </a:r>
            <a:r>
              <a:rPr lang="fr-FR" sz="2400" smtClean="0">
                <a:solidFill>
                  <a:srgbClr val="FF0000"/>
                </a:solidFill>
              </a:rPr>
              <a:t>ETCD</a:t>
            </a:r>
            <a:r>
              <a:rPr lang="fr-FR" sz="2400" smtClean="0"/>
              <a:t> ( Equipement Terminal de Circuit de données ) a pour rôle  :</a:t>
            </a:r>
          </a:p>
          <a:p>
            <a:pPr lvl="1">
              <a:buFont typeface="Arial" charset="0"/>
              <a:buChar char="•"/>
            </a:pPr>
            <a:r>
              <a:rPr lang="fr-FR" sz="2000" smtClean="0"/>
              <a:t>Etablir la communication </a:t>
            </a:r>
          </a:p>
          <a:p>
            <a:pPr lvl="1">
              <a:buFont typeface="Arial" charset="0"/>
              <a:buChar char="•"/>
            </a:pPr>
            <a:r>
              <a:rPr lang="fr-FR" sz="2000" smtClean="0"/>
              <a:t>Assurer la mise en forme des données numériques</a:t>
            </a:r>
          </a:p>
          <a:p>
            <a:pPr lvl="1">
              <a:buFont typeface="Arial" charset="0"/>
              <a:buChar char="•"/>
            </a:pPr>
            <a:r>
              <a:rPr lang="fr-FR" sz="2000" smtClean="0"/>
              <a:t> Transmettre les données </a:t>
            </a:r>
          </a:p>
          <a:p>
            <a:pPr lvl="1">
              <a:buFont typeface="Arial" charset="0"/>
              <a:buChar char="•"/>
            </a:pPr>
            <a:r>
              <a:rPr lang="fr-FR" sz="2000" smtClean="0"/>
              <a:t>Terminer la transmission </a:t>
            </a:r>
          </a:p>
          <a:p>
            <a:pPr lvl="1">
              <a:buFontTx/>
              <a:buNone/>
            </a:pPr>
            <a:endParaRPr lang="fr-FR" sz="2000" smtClean="0"/>
          </a:p>
          <a:p>
            <a:r>
              <a:rPr lang="fr-FR" sz="2400" smtClean="0">
                <a:solidFill>
                  <a:srgbClr val="FF0000"/>
                </a:solidFill>
              </a:rPr>
              <a:t>L’ETTD</a:t>
            </a:r>
            <a:r>
              <a:rPr lang="fr-FR" sz="2400" smtClean="0"/>
              <a:t> ( Equipement Terminal de Traitement de Données ) : est un équipement  informatique  quelconque </a:t>
            </a:r>
          </a:p>
        </p:txBody>
      </p:sp>
      <p:sp>
        <p:nvSpPr>
          <p:cNvPr id="1024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EE0453-BF5C-4BE5-A346-019F49E33956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10244" name="ZoneTexte 3"/>
          <p:cNvSpPr txBox="1">
            <a:spLocks noChangeArrowheads="1"/>
          </p:cNvSpPr>
          <p:nvPr/>
        </p:nvSpPr>
        <p:spPr bwMode="auto">
          <a:xfrm>
            <a:off x="2571750" y="428625"/>
            <a:ext cx="269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/>
              <a:t>ETTD et ETCD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b="1" smtClean="0"/>
              <a:t>La transmission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357313"/>
            <a:ext cx="8229600" cy="4525962"/>
          </a:xfrm>
        </p:spPr>
        <p:txBody>
          <a:bodyPr/>
          <a:lstStyle/>
          <a:p>
            <a:pPr eaLnBrk="1" hangingPunct="1"/>
            <a:r>
              <a:rPr lang="fr-FR" sz="2400" smtClean="0"/>
              <a:t>La transmission correspond à l’envoi de 0 et 1 entre l’émetteur et le récepteur sur un support de transmission</a:t>
            </a:r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lnSpc>
                <a:spcPct val="80000"/>
              </a:lnSpc>
            </a:pPr>
            <a:r>
              <a:rPr lang="fr-FR" sz="2400" smtClean="0"/>
              <a:t>La transmission est assurée par l'ETCD (équipement terminal de circuit de données).</a:t>
            </a:r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/>
            <a:endParaRPr lang="fr-FR" sz="2800" smtClean="0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76BD23-A299-4556-ACA3-44BAB1BBECB1}" type="slidenum">
              <a:rPr lang="fr-FR" smtClean="0"/>
              <a:pPr/>
              <a:t>7</a:t>
            </a:fld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smtClean="0"/>
              <a:t>Mode de liaison de données  </a:t>
            </a:r>
          </a:p>
        </p:txBody>
      </p:sp>
      <p:grpSp>
        <p:nvGrpSpPr>
          <p:cNvPr id="12291" name="Groupe 28"/>
          <p:cNvGrpSpPr>
            <a:grpSpLocks/>
          </p:cNvGrpSpPr>
          <p:nvPr/>
        </p:nvGrpSpPr>
        <p:grpSpPr bwMode="auto">
          <a:xfrm>
            <a:off x="428625" y="3786188"/>
            <a:ext cx="8358188" cy="1941512"/>
            <a:chOff x="428596" y="2071678"/>
            <a:chExt cx="8358230" cy="1941525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5857873" y="2786058"/>
              <a:ext cx="1214444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7572382" y="2071678"/>
              <a:ext cx="1214444" cy="12144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9" name="Connecteur droit avec flèche 8"/>
            <p:cNvCxnSpPr/>
            <p:nvPr/>
          </p:nvCxnSpPr>
          <p:spPr>
            <a:xfrm>
              <a:off x="7215193" y="2713032"/>
              <a:ext cx="357189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300" name="ZoneTexte 11"/>
            <p:cNvSpPr txBox="1">
              <a:spLocks noChangeArrowheads="1"/>
            </p:cNvSpPr>
            <p:nvPr/>
          </p:nvSpPr>
          <p:spPr bwMode="auto">
            <a:xfrm>
              <a:off x="642902" y="3643315"/>
              <a:ext cx="22145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/>
                <a:t>Emetteur </a:t>
              </a:r>
            </a:p>
          </p:txBody>
        </p:sp>
        <p:sp>
          <p:nvSpPr>
            <p:cNvPr id="12301" name="ZoneTexte 12"/>
            <p:cNvSpPr txBox="1">
              <a:spLocks noChangeArrowheads="1"/>
            </p:cNvSpPr>
            <p:nvPr/>
          </p:nvSpPr>
          <p:spPr bwMode="auto">
            <a:xfrm>
              <a:off x="6786570" y="3643315"/>
              <a:ext cx="1312862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Récepteur </a:t>
              </a: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5786438" y="2143117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572122" y="2071678"/>
              <a:ext cx="1643071" cy="121444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2285980" y="2786058"/>
              <a:ext cx="1214444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8596" y="2071678"/>
              <a:ext cx="1214444" cy="12144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22" name="Connecteur droit avec flèche 21"/>
            <p:cNvCxnSpPr/>
            <p:nvPr/>
          </p:nvCxnSpPr>
          <p:spPr>
            <a:xfrm>
              <a:off x="1643040" y="2713032"/>
              <a:ext cx="357189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Rectangle à coins arrondis 22"/>
            <p:cNvSpPr/>
            <p:nvPr/>
          </p:nvSpPr>
          <p:spPr>
            <a:xfrm>
              <a:off x="2214546" y="2143116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000229" y="2071678"/>
              <a:ext cx="1643071" cy="1214445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cxnSp>
          <p:nvCxnSpPr>
            <p:cNvPr id="28" name="Connecteur droit avec flèche 27"/>
            <p:cNvCxnSpPr>
              <a:stCxn id="20" idx="3"/>
              <a:endCxn id="18" idx="1"/>
            </p:cNvCxnSpPr>
            <p:nvPr/>
          </p:nvCxnSpPr>
          <p:spPr>
            <a:xfrm flipV="1">
              <a:off x="3500424" y="2357430"/>
              <a:ext cx="2286011" cy="64294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ZoneTexte 34"/>
          <p:cNvSpPr txBox="1">
            <a:spLocks noChangeArrowheads="1"/>
          </p:cNvSpPr>
          <p:nvPr/>
        </p:nvSpPr>
        <p:spPr bwMode="auto">
          <a:xfrm>
            <a:off x="500063" y="1500188"/>
            <a:ext cx="80406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/>
              <a:t>Selon le sens de la communication , un circuit de donnée peut être :</a:t>
            </a:r>
          </a:p>
          <a:p>
            <a:pPr lvl="1">
              <a:buFont typeface="Arial" charset="0"/>
              <a:buChar char="•"/>
            </a:pPr>
            <a:r>
              <a:rPr lang="fr-FR" sz="2000"/>
              <a:t> simplex ( dans un seul sens )</a:t>
            </a:r>
          </a:p>
          <a:p>
            <a:pPr lvl="1">
              <a:buFont typeface="Arial" charset="0"/>
              <a:buChar char="•"/>
            </a:pPr>
            <a:r>
              <a:rPr lang="fr-FR" sz="2000"/>
              <a:t> semi-duplex  ( half-duplex ) : dans les deux sens à l’alternant </a:t>
            </a:r>
          </a:p>
          <a:p>
            <a:pPr lvl="1">
              <a:buFont typeface="Arial" charset="0"/>
              <a:buChar char="•"/>
            </a:pPr>
            <a:r>
              <a:rPr lang="fr-FR" sz="2000"/>
              <a:t>  duplex ( full-duplex ) : dans les deux sens en simultané </a:t>
            </a:r>
          </a:p>
        </p:txBody>
      </p:sp>
      <p:sp>
        <p:nvSpPr>
          <p:cNvPr id="12293" name="ZoneTexte 43"/>
          <p:cNvSpPr txBox="1">
            <a:spLocks noChangeArrowheads="1"/>
          </p:cNvSpPr>
          <p:nvPr/>
        </p:nvSpPr>
        <p:spPr bwMode="auto">
          <a:xfrm>
            <a:off x="3143250" y="5929313"/>
            <a:ext cx="170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/>
              <a:t>Simplex</a:t>
            </a:r>
            <a:r>
              <a:rPr lang="fr-FR"/>
              <a:t> </a:t>
            </a:r>
          </a:p>
        </p:txBody>
      </p:sp>
      <p:sp>
        <p:nvSpPr>
          <p:cNvPr id="12294" name="Espace réservé du numéro de diapositive 2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DE4AE3-5D05-42D7-92D1-D2C8D6553336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12295" name="Rectangle 24"/>
          <p:cNvSpPr>
            <a:spLocks noChangeArrowheads="1"/>
          </p:cNvSpPr>
          <p:nvPr/>
        </p:nvSpPr>
        <p:spPr bwMode="auto">
          <a:xfrm>
            <a:off x="5929313" y="3286125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  <p:sp>
        <p:nvSpPr>
          <p:cNvPr id="12296" name="Rectangle 25"/>
          <p:cNvSpPr>
            <a:spLocks noChangeArrowheads="1"/>
          </p:cNvSpPr>
          <p:nvPr/>
        </p:nvSpPr>
        <p:spPr bwMode="auto">
          <a:xfrm>
            <a:off x="2357438" y="3357563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e 17"/>
          <p:cNvGrpSpPr>
            <a:grpSpLocks/>
          </p:cNvGrpSpPr>
          <p:nvPr/>
        </p:nvGrpSpPr>
        <p:grpSpPr bwMode="auto">
          <a:xfrm>
            <a:off x="428625" y="4357688"/>
            <a:ext cx="8358188" cy="1941512"/>
            <a:chOff x="428625" y="3786188"/>
            <a:chExt cx="8358188" cy="1941512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5857875" y="4500563"/>
              <a:ext cx="1214438" cy="428625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7572375" y="3786188"/>
              <a:ext cx="1214438" cy="121443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6" name="Connecteur droit avec flèche 5"/>
            <p:cNvCxnSpPr/>
            <p:nvPr/>
          </p:nvCxnSpPr>
          <p:spPr>
            <a:xfrm>
              <a:off x="7215188" y="4427538"/>
              <a:ext cx="357187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40" name="ZoneTexte 11"/>
            <p:cNvSpPr txBox="1">
              <a:spLocks noChangeArrowheads="1"/>
            </p:cNvSpPr>
            <p:nvPr/>
          </p:nvSpPr>
          <p:spPr bwMode="auto">
            <a:xfrm>
              <a:off x="642938" y="5357813"/>
              <a:ext cx="221456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/>
                <a:t>Emetteur </a:t>
              </a:r>
            </a:p>
          </p:txBody>
        </p:sp>
        <p:sp>
          <p:nvSpPr>
            <p:cNvPr id="13341" name="ZoneTexte 12"/>
            <p:cNvSpPr txBox="1">
              <a:spLocks noChangeArrowheads="1"/>
            </p:cNvSpPr>
            <p:nvPr/>
          </p:nvSpPr>
          <p:spPr bwMode="auto">
            <a:xfrm>
              <a:off x="6786563" y="5357813"/>
              <a:ext cx="1312862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Récepteur </a:t>
              </a: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5786438" y="3857628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72125" y="3786188"/>
              <a:ext cx="1643063" cy="1214437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2286000" y="4500563"/>
              <a:ext cx="1214438" cy="428625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28625" y="3786188"/>
              <a:ext cx="1214438" cy="121443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>
              <a:off x="1643063" y="4427538"/>
              <a:ext cx="357187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à coins arrondis 13"/>
            <p:cNvSpPr/>
            <p:nvPr/>
          </p:nvSpPr>
          <p:spPr>
            <a:xfrm>
              <a:off x="2214546" y="3857627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00250" y="3786188"/>
              <a:ext cx="1643063" cy="1214437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cxnSp>
          <p:nvCxnSpPr>
            <p:cNvPr id="16" name="Connecteur droit avec flèche 15"/>
            <p:cNvCxnSpPr>
              <a:stCxn id="11" idx="3"/>
              <a:endCxn id="9" idx="1"/>
            </p:cNvCxnSpPr>
            <p:nvPr/>
          </p:nvCxnSpPr>
          <p:spPr>
            <a:xfrm flipV="1">
              <a:off x="3500438" y="4071938"/>
              <a:ext cx="2286000" cy="64293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>
              <a:stCxn id="4" idx="1"/>
              <a:endCxn id="14" idx="3"/>
            </p:cNvCxnSpPr>
            <p:nvPr/>
          </p:nvCxnSpPr>
          <p:spPr>
            <a:xfrm rot="10800000">
              <a:off x="3486150" y="4071938"/>
              <a:ext cx="2371725" cy="64293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15" name="Groupe 18"/>
          <p:cNvGrpSpPr>
            <a:grpSpLocks/>
          </p:cNvGrpSpPr>
          <p:nvPr/>
        </p:nvGrpSpPr>
        <p:grpSpPr bwMode="auto">
          <a:xfrm>
            <a:off x="214313" y="785813"/>
            <a:ext cx="8358187" cy="1941512"/>
            <a:chOff x="428625" y="4416425"/>
            <a:chExt cx="8358188" cy="1941513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5857876" y="5130800"/>
              <a:ext cx="1214437" cy="428625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572376" y="4416425"/>
              <a:ext cx="1214437" cy="1214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22" name="Connecteur droit avec flèche 21"/>
            <p:cNvCxnSpPr/>
            <p:nvPr/>
          </p:nvCxnSpPr>
          <p:spPr>
            <a:xfrm>
              <a:off x="7215188" y="5057775"/>
              <a:ext cx="357188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326" name="ZoneTexte 11"/>
            <p:cNvSpPr txBox="1">
              <a:spLocks noChangeArrowheads="1"/>
            </p:cNvSpPr>
            <p:nvPr/>
          </p:nvSpPr>
          <p:spPr bwMode="auto">
            <a:xfrm>
              <a:off x="642938" y="5988050"/>
              <a:ext cx="2214562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/>
                <a:t>Emetteur </a:t>
              </a:r>
            </a:p>
          </p:txBody>
        </p:sp>
        <p:sp>
          <p:nvSpPr>
            <p:cNvPr id="13327" name="ZoneTexte 12"/>
            <p:cNvSpPr txBox="1">
              <a:spLocks noChangeArrowheads="1"/>
            </p:cNvSpPr>
            <p:nvPr/>
          </p:nvSpPr>
          <p:spPr bwMode="auto">
            <a:xfrm>
              <a:off x="6786563" y="5988050"/>
              <a:ext cx="1312862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/>
                <a:t>Récepteur </a:t>
              </a:r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5786454" y="4487872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572126" y="4416425"/>
              <a:ext cx="1643062" cy="121443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2286000" y="5130800"/>
              <a:ext cx="1214437" cy="428625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Émission 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28625" y="4416425"/>
              <a:ext cx="1214437" cy="12144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ETTD</a:t>
              </a:r>
              <a:endParaRPr lang="fr-FR" dirty="0"/>
            </a:p>
          </p:txBody>
        </p:sp>
        <p:cxnSp>
          <p:nvCxnSpPr>
            <p:cNvPr id="29" name="Connecteur droit avec flèche 28"/>
            <p:cNvCxnSpPr/>
            <p:nvPr/>
          </p:nvCxnSpPr>
          <p:spPr>
            <a:xfrm>
              <a:off x="1643062" y="5057775"/>
              <a:ext cx="357188" cy="1587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à coins arrondis 29"/>
            <p:cNvSpPr/>
            <p:nvPr/>
          </p:nvSpPr>
          <p:spPr>
            <a:xfrm>
              <a:off x="2214562" y="4487871"/>
              <a:ext cx="1271590" cy="428628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>
                  <a:solidFill>
                    <a:schemeClr val="tx1"/>
                  </a:solidFill>
                </a:rPr>
                <a:t>Réception</a:t>
              </a:r>
              <a:r>
                <a:rPr lang="fr-FR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rPr>
                <a:t> </a:t>
              </a:r>
              <a:endParaRPr lang="fr-FR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00250" y="4416425"/>
              <a:ext cx="1643062" cy="121443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cxnSp>
          <p:nvCxnSpPr>
            <p:cNvPr id="32" name="Connecteur droit avec flèche 31"/>
            <p:cNvCxnSpPr>
              <a:stCxn id="27" idx="3"/>
              <a:endCxn id="25" idx="1"/>
            </p:cNvCxnSpPr>
            <p:nvPr/>
          </p:nvCxnSpPr>
          <p:spPr>
            <a:xfrm flipV="1">
              <a:off x="3500437" y="4702175"/>
              <a:ext cx="2286000" cy="64293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avec flèche 32"/>
            <p:cNvCxnSpPr>
              <a:stCxn id="20" idx="1"/>
              <a:endCxn id="30" idx="3"/>
            </p:cNvCxnSpPr>
            <p:nvPr/>
          </p:nvCxnSpPr>
          <p:spPr>
            <a:xfrm rot="10800000">
              <a:off x="3486150" y="4702175"/>
              <a:ext cx="2371725" cy="64293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16" name="ZoneTexte 33"/>
          <p:cNvSpPr txBox="1">
            <a:spLocks noChangeArrowheads="1"/>
          </p:cNvSpPr>
          <p:nvPr/>
        </p:nvSpPr>
        <p:spPr bwMode="auto">
          <a:xfrm>
            <a:off x="2500313" y="2857500"/>
            <a:ext cx="38560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Semi-duplex ( half-duplex</a:t>
            </a:r>
            <a:r>
              <a:rPr lang="fr-FR" sz="2800"/>
              <a:t> </a:t>
            </a:r>
            <a:r>
              <a:rPr lang="fr-FR" sz="2000"/>
              <a:t>)</a:t>
            </a:r>
            <a:endParaRPr lang="fr-FR"/>
          </a:p>
        </p:txBody>
      </p:sp>
      <p:sp>
        <p:nvSpPr>
          <p:cNvPr id="13317" name="ZoneTexte 34"/>
          <p:cNvSpPr txBox="1">
            <a:spLocks noChangeArrowheads="1"/>
          </p:cNvSpPr>
          <p:nvPr/>
        </p:nvSpPr>
        <p:spPr bwMode="auto">
          <a:xfrm>
            <a:off x="2643188" y="6048375"/>
            <a:ext cx="2955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duplex ( full-duplex</a:t>
            </a:r>
            <a:r>
              <a:rPr lang="fr-FR" sz="2800"/>
              <a:t> </a:t>
            </a:r>
            <a:r>
              <a:rPr lang="fr-FR" sz="2000"/>
              <a:t>)</a:t>
            </a:r>
            <a:endParaRPr lang="fr-FR"/>
          </a:p>
        </p:txBody>
      </p:sp>
      <p:sp>
        <p:nvSpPr>
          <p:cNvPr id="13318" name="Espace réservé du numéro de diapositive 3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809BC-2ABF-43D5-BFFC-593D62A0F335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13319" name="Rectangle 34"/>
          <p:cNvSpPr>
            <a:spLocks noChangeArrowheads="1"/>
          </p:cNvSpPr>
          <p:nvPr/>
        </p:nvSpPr>
        <p:spPr bwMode="auto">
          <a:xfrm>
            <a:off x="5715000" y="285750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  <p:sp>
        <p:nvSpPr>
          <p:cNvPr id="13320" name="Rectangle 35"/>
          <p:cNvSpPr>
            <a:spLocks noChangeArrowheads="1"/>
          </p:cNvSpPr>
          <p:nvPr/>
        </p:nvSpPr>
        <p:spPr bwMode="auto">
          <a:xfrm>
            <a:off x="2071688" y="285750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  <p:sp>
        <p:nvSpPr>
          <p:cNvPr id="13321" name="Rectangle 36"/>
          <p:cNvSpPr>
            <a:spLocks noChangeArrowheads="1"/>
          </p:cNvSpPr>
          <p:nvPr/>
        </p:nvSpPr>
        <p:spPr bwMode="auto">
          <a:xfrm>
            <a:off x="5929313" y="3857625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  <p:sp>
        <p:nvSpPr>
          <p:cNvPr id="13322" name="Rectangle 37"/>
          <p:cNvSpPr>
            <a:spLocks noChangeArrowheads="1"/>
          </p:cNvSpPr>
          <p:nvPr/>
        </p:nvSpPr>
        <p:spPr bwMode="auto">
          <a:xfrm>
            <a:off x="2357438" y="3929063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ETCD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</TotalTime>
  <Words>2092</Words>
  <Application>Microsoft Office PowerPoint</Application>
  <PresentationFormat>Affichage à l'écran (4:3)</PresentationFormat>
  <Paragraphs>570</Paragraphs>
  <Slides>51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51</vt:i4>
      </vt:variant>
    </vt:vector>
  </HeadingPairs>
  <TitlesOfParts>
    <vt:vector size="53" baseType="lpstr">
      <vt:lpstr>Default Design</vt:lpstr>
      <vt:lpstr>Équation</vt:lpstr>
      <vt:lpstr>CHAPITRE 2</vt:lpstr>
      <vt:lpstr>Plan </vt:lpstr>
      <vt:lpstr>Définition </vt:lpstr>
      <vt:lpstr>Rôle de la couche physique  </vt:lpstr>
      <vt:lpstr>Circuit de données  </vt:lpstr>
      <vt:lpstr>Diapositive 6</vt:lpstr>
      <vt:lpstr>La transmission </vt:lpstr>
      <vt:lpstr>Mode de liaison de données  </vt:lpstr>
      <vt:lpstr>Diapositive 9</vt:lpstr>
      <vt:lpstr>Notions sur le traitement du signal </vt:lpstr>
      <vt:lpstr>Signal analogique </vt:lpstr>
      <vt:lpstr>Signal numérique</vt:lpstr>
      <vt:lpstr>Signal analogique sinusoïdal  </vt:lpstr>
      <vt:lpstr>Propriétés d’un signal sinusoïdal: la fréquence  </vt:lpstr>
      <vt:lpstr>Propriétés d’un signal sinusoïdal: l’amplitude   </vt:lpstr>
      <vt:lpstr>Propriétés d’un signal sinusoïdal: la phase</vt:lpstr>
      <vt:lpstr>Diapositive 17</vt:lpstr>
      <vt:lpstr>C’est quoi un canal de transmission ?</vt:lpstr>
      <vt:lpstr>Bande passante </vt:lpstr>
      <vt:lpstr>Atténuation </vt:lpstr>
      <vt:lpstr>Atténuation </vt:lpstr>
      <vt:lpstr>Bruit </vt:lpstr>
      <vt:lpstr>Diapositive 23</vt:lpstr>
      <vt:lpstr>Débit binaire de transmission </vt:lpstr>
      <vt:lpstr>Relation entre le débit binaire et la bande passante </vt:lpstr>
      <vt:lpstr>Codage et modulation </vt:lpstr>
      <vt:lpstr>Transmission en bande de base  ( pour signal numérique )</vt:lpstr>
      <vt:lpstr>Transmission en bande base.</vt:lpstr>
      <vt:lpstr>Codage  en bande de base </vt:lpstr>
      <vt:lpstr>Code tout ou rien </vt:lpstr>
      <vt:lpstr>Code NRZ ( Non Return to zero )</vt:lpstr>
      <vt:lpstr>Code bipolaire </vt:lpstr>
      <vt:lpstr>Code RZ ( Return to Zero )</vt:lpstr>
      <vt:lpstr>Code biphasé ( Manchester) </vt:lpstr>
      <vt:lpstr>Code biphasé ( Manchester) différentiel  </vt:lpstr>
      <vt:lpstr>Code Miller </vt:lpstr>
      <vt:lpstr>Exercice 1 </vt:lpstr>
      <vt:lpstr>Exercice 2 </vt:lpstr>
      <vt:lpstr>Transmission en modulation  (pour signal numérique) </vt:lpstr>
      <vt:lpstr>Modulation</vt:lpstr>
      <vt:lpstr>Modulation en amplitude</vt:lpstr>
      <vt:lpstr>Modulation en amplitude </vt:lpstr>
      <vt:lpstr>Modulation en  fréquence</vt:lpstr>
      <vt:lpstr>Modulation en phase </vt:lpstr>
      <vt:lpstr>Modulation en phase </vt:lpstr>
      <vt:lpstr>Résumé sur la  modulation </vt:lpstr>
      <vt:lpstr>Modulation mixte </vt:lpstr>
      <vt:lpstr>Modulation amplitude phase </vt:lpstr>
      <vt:lpstr>Diapositive 49</vt:lpstr>
      <vt:lpstr>Exemple de Modulation amplitude phase </vt:lpstr>
      <vt:lpstr>Modulation amplitude phase </vt:lpstr>
    </vt:vector>
  </TitlesOfParts>
  <Company>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</dc:title>
  <dc:creator>h</dc:creator>
  <cp:lastModifiedBy>redha miroud</cp:lastModifiedBy>
  <cp:revision>53</cp:revision>
  <dcterms:created xsi:type="dcterms:W3CDTF">2009-03-03T08:16:26Z</dcterms:created>
  <dcterms:modified xsi:type="dcterms:W3CDTF">2018-02-13T20:25:42Z</dcterms:modified>
</cp:coreProperties>
</file>