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3375380" y="584093"/>
            <a:ext cx="47163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/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وزارة التجارة</a:t>
            </a:r>
            <a:endParaRPr lang="fr-FR" sz="72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161172" y="1995130"/>
            <a:ext cx="986965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5400" dirty="0">
                <a:cs typeface="Fanan" pitchFamily="2" charset="-78"/>
              </a:rPr>
              <a:t>وفقا للمادة 05 من الرسوم التنفيذي رقم02/453 المؤرخ في 21دسمبر2002المحدد لصلاحيات وزير التجارة تهتم الوزارة بالاتصال مع مختلف الدوائر الوزارية الأخرى 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rId2" action="ppaction://hlinksldjump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371951" y="2456795"/>
            <a:ext cx="109080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وتقترح كذلك الاجراءات التي من شأنها تعزيز قواعد وشروط منافسة نزيهة.</a:t>
            </a: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C6EFC886-60F2-4156-962E-BC0E282EE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6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1B15-AB35-C17C-FA3A-7EE5C36F1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58E55795-F991-54A8-2949-93FF07912CB7}"/>
              </a:ext>
            </a:extLst>
          </p:cNvPr>
          <p:cNvSpPr txBox="1"/>
          <p:nvPr/>
        </p:nvSpPr>
        <p:spPr>
          <a:xfrm>
            <a:off x="656425" y="949272"/>
            <a:ext cx="109080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وحيث ينقسم التنظيم الهيكلي للوزارة الى مديريات عامة طبقا للمرسوم التنفيذي 08/266المؤرخ في 19أوت 2008أهمها:</a:t>
            </a:r>
          </a:p>
          <a:p>
            <a:pPr algn="ctr"/>
            <a:r>
              <a:rPr lang="ar-DZ" sz="4000" dirty="0">
                <a:cs typeface="Fanan" pitchFamily="2" charset="-78"/>
              </a:rPr>
              <a:t>المديرية العامة لضبط وتنظيم النشاطات والتقنين</a:t>
            </a:r>
          </a:p>
          <a:p>
            <a:pPr algn="ctr"/>
            <a:r>
              <a:rPr lang="ar-DZ" sz="4000" dirty="0">
                <a:cs typeface="Fanan" pitchFamily="2" charset="-78"/>
              </a:rPr>
              <a:t>المديرية العامة للرقابة </a:t>
            </a:r>
            <a:r>
              <a:rPr lang="ar-DZ" sz="4000" dirty="0" err="1">
                <a:cs typeface="Fanan" pitchFamily="2" charset="-78"/>
              </a:rPr>
              <a:t>الاقتصدية</a:t>
            </a:r>
            <a:r>
              <a:rPr lang="ar-DZ" sz="4000" dirty="0">
                <a:cs typeface="Fanan" pitchFamily="2" charset="-78"/>
              </a:rPr>
              <a:t> وقمع الغش.</a:t>
            </a: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91C6CE86-D7B0-E0F8-99F8-DDCA951142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191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84A8B18-35EF-F980-04BD-3F8BAE965719}"/>
              </a:ext>
            </a:extLst>
          </p:cNvPr>
          <p:cNvSpPr txBox="1"/>
          <p:nvPr/>
        </p:nvSpPr>
        <p:spPr>
          <a:xfrm>
            <a:off x="641978" y="1715238"/>
            <a:ext cx="109080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كذلك لوزارة التجارة مصالح تابعة لها تتمثل فيما يلي:</a:t>
            </a:r>
          </a:p>
          <a:p>
            <a:pPr algn="ctr"/>
            <a:r>
              <a:rPr lang="ar-DZ" sz="4000" dirty="0">
                <a:cs typeface="Fanan" pitchFamily="2" charset="-78"/>
              </a:rPr>
              <a:t>1مديريات جهوية(09)مسوم تنفيذي 03/409:دورها تنشيط وتوجيه المديريات الولائية للتجارة التابعة لها </a:t>
            </a:r>
            <a:r>
              <a:rPr lang="ar-DZ" sz="4000" dirty="0" err="1">
                <a:cs typeface="Fanan" pitchFamily="2" charset="-78"/>
              </a:rPr>
              <a:t>لالاتصال</a:t>
            </a:r>
            <a:r>
              <a:rPr lang="ar-DZ" sz="4000" dirty="0">
                <a:cs typeface="Fanan" pitchFamily="2" charset="-78"/>
              </a:rPr>
              <a:t> بالإدارة المركزية قصد التنسيق في عمليات المراقبة </a:t>
            </a:r>
          </a:p>
        </p:txBody>
      </p:sp>
    </p:spTree>
    <p:extLst>
      <p:ext uri="{BB962C8B-B14F-4D97-AF65-F5344CB8AC3E}">
        <p14:creationId xmlns:p14="http://schemas.microsoft.com/office/powerpoint/2010/main" val="67329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77A13CB-8D18-FE80-E485-30BC2AA3F5AA}"/>
              </a:ext>
            </a:extLst>
          </p:cNvPr>
          <p:cNvSpPr txBox="1"/>
          <p:nvPr/>
        </p:nvSpPr>
        <p:spPr>
          <a:xfrm>
            <a:off x="656425" y="949272"/>
            <a:ext cx="109080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 dirty="0">
                <a:cs typeface="Fanan" pitchFamily="2" charset="-78"/>
              </a:rPr>
              <a:t>2مديرية التجارة الولائية: من مهامها تطبيق التشريع والتنظيم المتعلقين بالمنافسة والجودة. وتقديم المساعدة للمتعاملين الاقتصاديين </a:t>
            </a:r>
          </a:p>
        </p:txBody>
      </p:sp>
    </p:spTree>
    <p:extLst>
      <p:ext uri="{BB962C8B-B14F-4D97-AF65-F5344CB8AC3E}">
        <p14:creationId xmlns:p14="http://schemas.microsoft.com/office/powerpoint/2010/main" val="319641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B42E9BD-D853-0145-9BAD-D3DAEEF6412F}"/>
              </a:ext>
            </a:extLst>
          </p:cNvPr>
          <p:cNvSpPr txBox="1"/>
          <p:nvPr/>
        </p:nvSpPr>
        <p:spPr>
          <a:xfrm>
            <a:off x="641978" y="1234791"/>
            <a:ext cx="109080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4000">
                <a:cs typeface="Fanan" pitchFamily="2" charset="-78"/>
              </a:rPr>
              <a:t>كما أن هناك </a:t>
            </a:r>
            <a:r>
              <a:rPr lang="ar-DZ" sz="4000" dirty="0">
                <a:cs typeface="Fanan" pitchFamily="2" charset="-78"/>
              </a:rPr>
              <a:t>هيئات مختصة تابعة لوزارة التجارة:</a:t>
            </a:r>
          </a:p>
          <a:p>
            <a:pPr algn="ctr"/>
            <a:r>
              <a:rPr lang="ar-DZ" sz="4000" dirty="0">
                <a:cs typeface="Fanan" pitchFamily="2" charset="-78"/>
              </a:rPr>
              <a:t>1المجلس الوطني لحماية المستهلك</a:t>
            </a:r>
          </a:p>
          <a:p>
            <a:pPr algn="ctr"/>
            <a:r>
              <a:rPr lang="ar-DZ" sz="4000" dirty="0">
                <a:cs typeface="Fanan" pitchFamily="2" charset="-78"/>
              </a:rPr>
              <a:t>2المركز الجزائري لمراقبة النوعية </a:t>
            </a:r>
            <a:r>
              <a:rPr lang="ar-DZ" sz="4000" dirty="0" err="1">
                <a:cs typeface="Fanan" pitchFamily="2" charset="-78"/>
              </a:rPr>
              <a:t>والرزم:هو</a:t>
            </a:r>
            <a:r>
              <a:rPr lang="ar-DZ" sz="4000" dirty="0">
                <a:cs typeface="Fanan" pitchFamily="2" charset="-78"/>
              </a:rPr>
              <a:t> مؤسسة عمومية ذات طابع اداري له مخابر ومفتشيات ،</a:t>
            </a:r>
            <a:r>
              <a:rPr lang="ar-DZ" sz="4000" dirty="0" err="1">
                <a:cs typeface="Fanan" pitchFamily="2" charset="-78"/>
              </a:rPr>
              <a:t>أنشأبموجب</a:t>
            </a:r>
            <a:r>
              <a:rPr lang="ar-DZ" sz="4000" dirty="0">
                <a:cs typeface="Fanan" pitchFamily="2" charset="-78"/>
              </a:rPr>
              <a:t> المرسوم التنفيذي 147/89 المتمم </a:t>
            </a:r>
            <a:r>
              <a:rPr lang="ar-DZ" sz="4000" dirty="0" err="1">
                <a:cs typeface="Fanan" pitchFamily="2" charset="-78"/>
              </a:rPr>
              <a:t>بمجب</a:t>
            </a:r>
            <a:r>
              <a:rPr lang="ar-DZ" sz="4000" dirty="0">
                <a:cs typeface="Fanan" pitchFamily="2" charset="-78"/>
              </a:rPr>
              <a:t> المرسوم 318/03الذي يحدد تنظيمه وصلاحياته.</a:t>
            </a:r>
          </a:p>
          <a:p>
            <a:pPr algn="ctr"/>
            <a:r>
              <a:rPr lang="ar-DZ" sz="4000" dirty="0">
                <a:cs typeface="Fanan" pitchFamily="2" charset="-78"/>
              </a:rPr>
              <a:t>3شبكة </a:t>
            </a:r>
            <a:r>
              <a:rPr lang="ar-DZ" sz="4000" dirty="0" err="1">
                <a:cs typeface="Fanan" pitchFamily="2" charset="-78"/>
              </a:rPr>
              <a:t>مخابرالتجارب</a:t>
            </a:r>
            <a:r>
              <a:rPr lang="ar-DZ" sz="4000" dirty="0">
                <a:cs typeface="Fanan" pitchFamily="2" charset="-78"/>
              </a:rPr>
              <a:t> وتحليل </a:t>
            </a:r>
            <a:r>
              <a:rPr lang="ar-DZ" sz="4000" dirty="0" err="1">
                <a:cs typeface="Fanan" pitchFamily="2" charset="-78"/>
              </a:rPr>
              <a:t>النوعية:هدفها</a:t>
            </a:r>
            <a:r>
              <a:rPr lang="ar-DZ" sz="4000" dirty="0">
                <a:cs typeface="Fanan" pitchFamily="2" charset="-78"/>
              </a:rPr>
              <a:t> القيام </a:t>
            </a:r>
            <a:r>
              <a:rPr lang="ar-DZ" sz="4000" dirty="0" err="1">
                <a:cs typeface="Fanan" pitchFamily="2" charset="-78"/>
              </a:rPr>
              <a:t>بالرقابةللتأكد</a:t>
            </a:r>
            <a:r>
              <a:rPr lang="ar-DZ" sz="4000" dirty="0">
                <a:cs typeface="Fanan" pitchFamily="2" charset="-78"/>
              </a:rPr>
              <a:t> من توحيد مناهج التحليل والتجارب التقنية لكل منتوج.</a:t>
            </a:r>
          </a:p>
        </p:txBody>
      </p:sp>
    </p:spTree>
    <p:extLst>
      <p:ext uri="{BB962C8B-B14F-4D97-AF65-F5344CB8AC3E}">
        <p14:creationId xmlns:p14="http://schemas.microsoft.com/office/powerpoint/2010/main" val="426663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175</Words>
  <Application>Microsoft Office PowerPoint</Application>
  <PresentationFormat>Grand écran</PresentationFormat>
  <Paragraphs>13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26</cp:revision>
  <dcterms:created xsi:type="dcterms:W3CDTF">2023-10-28T21:02:18Z</dcterms:created>
  <dcterms:modified xsi:type="dcterms:W3CDTF">2024-11-21T02:36:47Z</dcterms:modified>
</cp:coreProperties>
</file>