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1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7BFC7-BF28-4108-8741-8C14F4FF4C9B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46026-570B-4CC3-AC57-633DDC751F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03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6026-570B-4CC3-AC57-633DDC751F9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42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60080D-2ED6-4BAC-9CDC-FC763C6459CE}" type="datetime1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8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0BE6-64DA-4786-BD93-7EAE1269DA4F}" type="datetime1">
              <a:rPr lang="fr-FR" smtClean="0"/>
              <a:t>26/09/2024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68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3D30-003F-43CD-A86E-95928929ADD7}" type="datetime1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27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20-F9A4-4E98-BCDD-483BF3040B5D}" type="datetime1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05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19CC-EA83-4E7A-BF9F-3D201E82248F}" type="datetime1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59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96FE-FA00-48AA-961E-6D37C7190F47}" type="datetime1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6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56DA-6057-437B-9DCC-7C3E028A14C2}" type="datetime1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B2A-1D66-493F-ACF2-8B413F575DD6}" type="datetime1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19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5887-0B08-4780-BC60-4E147ED4204E}" type="datetime1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88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D272-BC0D-4213-8F6D-38D4D4EE8284}" type="datetime1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5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0863-DD0D-40F3-A4A4-7F8CE31C4038}" type="datetime1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8565-3A3C-4636-B30D-1EA6E0B331A2}" type="datetime1">
              <a:rPr lang="fr-FR" smtClean="0"/>
              <a:t>26/09/2024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51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A6A9-CA4D-43FA-BCCE-34D0AF0613C4}" type="datetime1">
              <a:rPr lang="fr-FR" smtClean="0"/>
              <a:t>26/09/2024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2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1923-5E4A-4295-B78E-AA9173AE63B7}" type="datetime1">
              <a:rPr lang="fr-FR" smtClean="0"/>
              <a:t>26/09/2024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1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48B-918C-4DF3-A33A-5B016DAC9B64}" type="datetime1">
              <a:rPr lang="fr-FR" smtClean="0"/>
              <a:t>26/09/2024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02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FB54-6591-4764-8875-0F170FF039D5}" type="datetime1">
              <a:rPr lang="fr-FR" smtClean="0"/>
              <a:t>26/09/2024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44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5627-C3E0-4388-BC3C-4FA3AEF35DC6}" type="datetime1">
              <a:rPr lang="fr-FR" smtClean="0"/>
              <a:t>26/09/2024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67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945474-C11B-449B-AD7F-A1DBC2B121A4}" type="datetime1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496CC5-6347-416C-95B9-B14E94E87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65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14663" y="2435597"/>
            <a:ext cx="7359362" cy="2593604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Cours 01: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Concept d’entreprise, entrepreneur et entreprenariat 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87430" y="129112"/>
            <a:ext cx="6036401" cy="16557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1600" b="1" dirty="0" smtClean="0"/>
              <a:t>Université Larbi Ben M’</a:t>
            </a:r>
            <a:r>
              <a:rPr lang="fr-FR" sz="1600" b="1" dirty="0" err="1" smtClean="0"/>
              <a:t>Hidi</a:t>
            </a:r>
            <a:r>
              <a:rPr lang="fr-FR" sz="1600" b="1" dirty="0" smtClean="0"/>
              <a:t> "Oum El </a:t>
            </a:r>
            <a:r>
              <a:rPr lang="fr-FR" sz="1600" b="1" dirty="0" err="1" smtClean="0"/>
              <a:t>Bouaghi</a:t>
            </a:r>
            <a:r>
              <a:rPr lang="fr-FR" sz="1600" b="1" dirty="0" smtClean="0"/>
              <a:t>"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Faculté sciences de la terre et d'architecture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département Géographie et aménagement du territoire</a:t>
            </a:r>
            <a:endParaRPr lang="fr-FR" sz="16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7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89497" y="564205"/>
            <a:ext cx="733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Compétences d’entrepreneur: </a:t>
            </a:r>
            <a:endParaRPr lang="fr-F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843" y="1332689"/>
            <a:ext cx="110019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5. </a:t>
            </a:r>
            <a:r>
              <a:rPr lang="fr-F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Esprit de croissance </a:t>
            </a:r>
            <a:r>
              <a:rPr lang="fr-FR" sz="2400" dirty="0" smtClean="0"/>
              <a:t>: Avoir une mentalité axée sur l’apprentissage continu et l’adaptation aux changements du marché permet de rester compétitif1.</a:t>
            </a:r>
          </a:p>
          <a:p>
            <a:pPr algn="just"/>
            <a:r>
              <a:rPr lang="fr-FR" sz="2400" dirty="0" smtClean="0"/>
              <a:t>6. </a:t>
            </a:r>
            <a:r>
              <a:rPr lang="fr-F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Compétences en gestion du temps </a:t>
            </a:r>
            <a:r>
              <a:rPr lang="fr-FR" sz="2400" dirty="0" smtClean="0"/>
              <a:t>: Savoir prioriser les tâches et gérer son temps efficacement est crucial pour maximiser la productivité et atteindre les objectifs fixés.</a:t>
            </a:r>
          </a:p>
          <a:p>
            <a:pPr algn="just"/>
            <a:r>
              <a:rPr lang="fr-FR" sz="2400" dirty="0" smtClean="0"/>
              <a:t>7. </a:t>
            </a:r>
            <a:r>
              <a:rPr lang="fr-F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Compétences en résolution de problèmes </a:t>
            </a:r>
            <a:r>
              <a:rPr lang="fr-FR" sz="2400" dirty="0" smtClean="0"/>
              <a:t>: Être capable de trouver des solutions créatives et efficaces aux problèmes qui surgissent est une compétence indispensable.</a:t>
            </a:r>
          </a:p>
          <a:p>
            <a:pPr algn="just"/>
            <a:r>
              <a:rPr lang="fr-FR" sz="2400" dirty="0" smtClean="0"/>
              <a:t>8. </a:t>
            </a:r>
            <a:r>
              <a:rPr lang="fr-F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Leadership</a:t>
            </a:r>
            <a:r>
              <a:rPr lang="fr-FR" sz="2400" dirty="0" smtClean="0"/>
              <a:t> : Savoir motiver et diriger une équipe vers un objectif commun est essentiel pour le succès à long terme de l’entreprise.</a:t>
            </a:r>
          </a:p>
          <a:p>
            <a:pPr algn="just"/>
            <a:r>
              <a:rPr lang="fr-FR" sz="2400" dirty="0" smtClean="0"/>
              <a:t>Ces compétences peuvent être développées et améliorées avec le temps, par l’expérience, la formation et le mentorat.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71727" y="447473"/>
            <a:ext cx="733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5. L’origine de l’entrepreneuriat : </a:t>
            </a:r>
            <a:endParaRPr lang="fr-F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114" y="1667736"/>
            <a:ext cx="10953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L'entrepreneuriat est dérivé du mot français « Entreprendre », qui signifie « entreprendre », « poursuivre des opportunités » ou « répondre aux besoins et aux désirs grâce à l'innovation et aux entreprises vedettes ». </a:t>
            </a:r>
          </a:p>
          <a:p>
            <a:pPr algn="just"/>
            <a:r>
              <a:rPr lang="fr-FR" sz="2400" dirty="0" smtClean="0"/>
              <a:t>Le mot est apparu pour la première fois dans le dictionnaire français en 1723. </a:t>
            </a:r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3114" y="3532019"/>
            <a:ext cx="10826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L'Oxford English </a:t>
            </a:r>
            <a:r>
              <a:rPr lang="fr-FR" sz="2400" dirty="0" err="1" smtClean="0"/>
              <a:t>Dictionary</a:t>
            </a:r>
            <a:r>
              <a:rPr lang="fr-FR" sz="2400" dirty="0" smtClean="0"/>
              <a:t> a révisé le sens du mot entrepreneur en / 1933 et signifiait «un entrepreneur agissant comme intermédiaire entre le capital et le travail ».</a:t>
            </a:r>
          </a:p>
          <a:p>
            <a:endParaRPr lang="fr-FR" sz="2400" dirty="0" smtClean="0"/>
          </a:p>
          <a:p>
            <a:r>
              <a:rPr lang="fr-FR" sz="2400" dirty="0" smtClean="0"/>
              <a:t>Aujourd’hui, l’entrepreneuriat est utilisé dans différents sens, comme l’innovation, la prise de risque, l’aventurisme, la création de richesse, la recherche de sensations fortes, etc.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695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71727" y="447473"/>
            <a:ext cx="733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6. Entrepreneuriat : </a:t>
            </a:r>
            <a:endParaRPr lang="fr-F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476" y="1093804"/>
            <a:ext cx="109533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L’entrepreneuriat désigne le processus de création, de développement et de gestion d’une entreprise par une ou plusieurs personnes, appelées entrepreneurs. </a:t>
            </a:r>
          </a:p>
          <a:p>
            <a:pPr algn="just"/>
            <a:r>
              <a:rPr lang="fr-FR" sz="2400" dirty="0" smtClean="0"/>
              <a:t>Ce processus implique souvent la prise de risques financiers et personnels pour transformer une idée innovante en une entreprise viable. Il existe plusieurs types:</a:t>
            </a:r>
          </a:p>
          <a:p>
            <a:pPr algn="just"/>
            <a:r>
              <a:rPr lang="fr-FR" sz="2400" b="1" dirty="0" smtClean="0"/>
              <a:t>Entrepreneuriat classique </a:t>
            </a:r>
            <a:r>
              <a:rPr lang="fr-FR" sz="2400" dirty="0" smtClean="0"/>
              <a:t>: Création d’une nouvelle entreprise à partir de zéro.</a:t>
            </a:r>
          </a:p>
          <a:p>
            <a:pPr algn="just"/>
            <a:r>
              <a:rPr lang="fr-FR" sz="2400" b="1" dirty="0" smtClean="0"/>
              <a:t>Entrepreneuriat</a:t>
            </a:r>
            <a:r>
              <a:rPr lang="fr-FR" sz="2400" dirty="0" smtClean="0"/>
              <a:t> innovante : Développement de projets innovants au sein d’une entreprise existante.</a:t>
            </a:r>
          </a:p>
          <a:p>
            <a:pPr algn="just"/>
            <a:r>
              <a:rPr lang="fr-FR" sz="2400" b="1" dirty="0" smtClean="0"/>
              <a:t>Entrepreneuriat social </a:t>
            </a:r>
            <a:r>
              <a:rPr lang="fr-FR" sz="2400" dirty="0" smtClean="0"/>
              <a:t>: Création d’entreprises visant à résoudre des problèmes sociaux ou environnementaux.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150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13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89625" y="1985321"/>
            <a:ext cx="5400000" cy="3600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/>
              <a:t>L’entrepreneuriat aborde 3types de questions: </a:t>
            </a:r>
          </a:p>
          <a:p>
            <a:r>
              <a:rPr lang="fr-FR" sz="2400" dirty="0" smtClean="0"/>
              <a:t> 1. L’esprit d’entreprise: capacité d'un individu ou d'un groupe à prendre des risques et à allouer des capitaux à une entreprise afin de créer et d'innover un nouveau produit ou service.</a:t>
            </a:r>
          </a:p>
          <a:p>
            <a:r>
              <a:rPr lang="fr-FR" sz="2400" dirty="0" smtClean="0"/>
              <a:t>2. Création d’entreprise</a:t>
            </a:r>
          </a:p>
          <a:p>
            <a:r>
              <a:rPr lang="fr-FR" sz="2400" dirty="0" smtClean="0"/>
              <a:t>3. Entrepreneur  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6118697" y="1985321"/>
            <a:ext cx="5400000" cy="363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/>
              <a:t>Innovation : Les entrepreneurs jouent un rôle clé dans l’introduction de nouvelles idées et technologies sur le marché.</a:t>
            </a:r>
          </a:p>
          <a:p>
            <a:r>
              <a:rPr lang="fr-FR" sz="2400" b="1" dirty="0" smtClean="0"/>
              <a:t>Création de valeur </a:t>
            </a:r>
            <a:r>
              <a:rPr lang="fr-FR" sz="2400" dirty="0" smtClean="0"/>
              <a:t>: Ils contribuent à la création de richesse et d’emplois.</a:t>
            </a:r>
          </a:p>
          <a:p>
            <a:r>
              <a:rPr lang="fr-FR" sz="2400" b="1" dirty="0" smtClean="0"/>
              <a:t>Adaptabilité</a:t>
            </a:r>
            <a:r>
              <a:rPr lang="fr-FR" sz="2400" dirty="0" smtClean="0"/>
              <a:t> : Les entrepreneurs doivent être capables de s’adapter rapidement aux changements du marché et aux nouvelles opportunités.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635539" y="562531"/>
            <a:ext cx="5142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7. Les questions principales de l’entrepreneuriat: </a:t>
            </a:r>
            <a:endParaRPr lang="fr-F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8697" y="768486"/>
            <a:ext cx="581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8. Les enjeux de l’entrepreneuriat: </a:t>
            </a:r>
            <a:endParaRPr lang="fr-F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8" y="1673157"/>
            <a:ext cx="6815669" cy="330524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« L’entrepreneuriat </a:t>
            </a:r>
            <a:r>
              <a:rPr lang="fr-FR" dirty="0"/>
              <a:t>est la tentative de créer de la valeur par la reconnaissance d’une opportunité commerciale, la gestion de la prise de risque adaptée à l’opportunité et grâce aux compétences de communication et de gestion permettant de mobiliser les ressources humaines, financières et matérielles nécessaires pour mener à bien un </a:t>
            </a:r>
            <a:r>
              <a:rPr lang="fr-FR" dirty="0" smtClean="0"/>
              <a:t>projet» </a:t>
            </a:r>
          </a:p>
          <a:p>
            <a:r>
              <a:rPr lang="fr-FR" dirty="0" smtClean="0"/>
              <a:t>Entrepreuriat est devenu une notion pertinente dans la vie d’aujourd’hui pour la réussite des personnes à travers la concrétisation des idées innovantes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14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56825" y="719847"/>
            <a:ext cx="3171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accent3">
                    <a:lumMod val="75000"/>
                  </a:schemeClr>
                </a:solidFill>
              </a:rPr>
              <a:t>Conclusion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23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2612" y="1068927"/>
            <a:ext cx="402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Plan de cours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fr-FR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692612" y="1653702"/>
            <a:ext cx="8365787" cy="332398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400" dirty="0" smtClean="0"/>
              <a:t>Définition d’entreprise</a:t>
            </a:r>
          </a:p>
          <a:p>
            <a:pPr marL="342900" indent="-342900">
              <a:buAutoNum type="arabicPeriod"/>
            </a:pPr>
            <a:r>
              <a:rPr lang="fr-FR" sz="2400" dirty="0" smtClean="0"/>
              <a:t>Les finalités d’entreprises</a:t>
            </a:r>
          </a:p>
          <a:p>
            <a:pPr marL="342900" indent="-342900">
              <a:buAutoNum type="arabicPeriod"/>
            </a:pPr>
            <a:r>
              <a:rPr lang="fr-FR" sz="2400" dirty="0" smtClean="0"/>
              <a:t>L’entrepreneur</a:t>
            </a:r>
          </a:p>
          <a:p>
            <a:pPr marL="342900" indent="-342900">
              <a:buAutoNum type="arabicPeriod"/>
            </a:pPr>
            <a:r>
              <a:rPr lang="fr-FR" sz="2400" dirty="0" smtClean="0"/>
              <a:t>Les capacités de l’entrepreneur</a:t>
            </a:r>
          </a:p>
          <a:p>
            <a:pPr marL="342900" indent="-342900">
              <a:buAutoNum type="arabicPeriod"/>
            </a:pPr>
            <a:r>
              <a:rPr lang="fr-FR" sz="2400" dirty="0" smtClean="0"/>
              <a:t>L’origine de l’entrepreneuriat</a:t>
            </a:r>
          </a:p>
          <a:p>
            <a:pPr marL="342900" indent="-342900">
              <a:buAutoNum type="arabicPeriod"/>
            </a:pPr>
            <a:r>
              <a:rPr lang="fr-FR" sz="2400" dirty="0" smtClean="0"/>
              <a:t>L'entrepreneuriat</a:t>
            </a:r>
          </a:p>
          <a:p>
            <a:pPr marL="342900" indent="-342900">
              <a:buAutoNum type="arabicPeriod"/>
            </a:pPr>
            <a:r>
              <a:rPr lang="fr-FR" sz="2400" dirty="0" smtClean="0"/>
              <a:t> Les questions principales de l’entrepreneuriat.</a:t>
            </a:r>
          </a:p>
          <a:p>
            <a:pPr marL="342900" indent="-342900">
              <a:buAutoNum type="arabicPeriod"/>
            </a:pPr>
            <a:r>
              <a:rPr lang="fr-FR" sz="2400" dirty="0" smtClean="0"/>
              <a:t>8. Les enjeux de l’entrepreneuriat</a:t>
            </a:r>
          </a:p>
          <a:p>
            <a:pPr marL="342900" indent="-342900">
              <a:buAutoNum type="arabicPeriod"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914399" y="3229583"/>
            <a:ext cx="4863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3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8" y="2155314"/>
            <a:ext cx="10296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Une entreprise est une unité </a:t>
            </a:r>
            <a:r>
              <a:rPr lang="fr-FR" sz="2400" b="1" dirty="0" smtClean="0"/>
              <a:t>économique</a:t>
            </a:r>
            <a:r>
              <a:rPr lang="fr-FR" sz="2400" dirty="0" smtClean="0"/>
              <a:t>, </a:t>
            </a:r>
            <a:r>
              <a:rPr lang="fr-FR" sz="2400" b="1" dirty="0" smtClean="0"/>
              <a:t>juridiquement autonome</a:t>
            </a:r>
            <a:r>
              <a:rPr lang="fr-FR" sz="2400" dirty="0" smtClean="0"/>
              <a:t>, dont la fonction principale est de </a:t>
            </a:r>
            <a:r>
              <a:rPr lang="fr-FR" sz="2400" b="1" dirty="0" smtClean="0"/>
              <a:t>produire des biens ou des services</a:t>
            </a:r>
            <a:r>
              <a:rPr lang="fr-FR" sz="2400" dirty="0" smtClean="0"/>
              <a:t> pour le marché. </a:t>
            </a:r>
          </a:p>
          <a:p>
            <a:pPr algn="just"/>
            <a:r>
              <a:rPr lang="fr-FR" sz="2400" dirty="0" smtClean="0"/>
              <a:t>En d’autres termes, une entreprise rassemble des personnes, des ressources matérielles et financières pour offrir un produit ou un service à des clients.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060314" y="690663"/>
            <a:ext cx="682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1. Définition d’entreprise </a:t>
            </a:r>
            <a:endParaRPr lang="fr-FR" sz="36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5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702" y="1112547"/>
            <a:ext cx="108901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L’activité de cette dernière peut être décomposée en deux phases distinctes:</a:t>
            </a:r>
          </a:p>
          <a:p>
            <a:pPr algn="just"/>
            <a:r>
              <a:rPr lang="fr-FR" sz="2400" b="1" dirty="0" smtClean="0"/>
              <a:t>A. L’entreprise en tant qu’unité de production </a:t>
            </a:r>
            <a:r>
              <a:rPr lang="fr-FR" sz="2400" dirty="0" smtClean="0"/>
              <a:t>: Par l’opération de production, l’entreprise transforme des flux d’entrée (Intrants ou Inputs) en flux de sortie (Extrants ou outputs). Les intrants peuvent être classés en trois catégories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2400" dirty="0" smtClean="0"/>
              <a:t>Le travail fourni par le personnel de l’entreprise.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2400" dirty="0" smtClean="0"/>
              <a:t>Le capital technique : bâtiments, matériels …..etc.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2400" dirty="0" smtClean="0"/>
              <a:t>Les consommations intermédiaires : les matières premières, les produits semi-finis, énergie…..ou les services (publicité, transport, …etc.) incorporés au processus de production.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61" y="4528867"/>
            <a:ext cx="8686800" cy="1664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011675" y="466216"/>
            <a:ext cx="494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Définition d’entreprise </a:t>
            </a:r>
            <a:endParaRPr lang="fr-FR" sz="36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1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249" y="1074347"/>
            <a:ext cx="102967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B. L’entreprise </a:t>
            </a:r>
            <a:r>
              <a:rPr lang="fr-FR" sz="2400" b="1" dirty="0"/>
              <a:t>en tant qu’unité de </a:t>
            </a:r>
            <a:r>
              <a:rPr lang="fr-FR" sz="2400" b="1" dirty="0" smtClean="0"/>
              <a:t>répartition</a:t>
            </a:r>
          </a:p>
          <a:p>
            <a:r>
              <a:rPr lang="fr-FR" sz="2400" dirty="0" smtClean="0"/>
              <a:t>La </a:t>
            </a:r>
            <a:r>
              <a:rPr lang="fr-FR" sz="2400" dirty="0"/>
              <a:t>contrepartie de l’activité de production de l’entreprise se traduit par la vente.</a:t>
            </a:r>
          </a:p>
          <a:p>
            <a:r>
              <a:rPr lang="fr-FR" sz="2400" dirty="0"/>
              <a:t>Le produit de cette vente doit permettre à l’entreprise d</a:t>
            </a:r>
            <a:r>
              <a:rPr lang="fr-FR" sz="2400" i="1" dirty="0"/>
              <a:t>e </a:t>
            </a:r>
            <a:r>
              <a:rPr lang="fr-FR" sz="2400" b="1" dirty="0"/>
              <a:t>:</a:t>
            </a:r>
          </a:p>
          <a:p>
            <a:r>
              <a:rPr lang="fr-FR" sz="2400" dirty="0"/>
              <a:t>- rémunérer les facteurs de production ;</a:t>
            </a:r>
          </a:p>
          <a:p>
            <a:r>
              <a:rPr lang="fr-FR" sz="2400" dirty="0"/>
              <a:t>- payer ses charges sociales et fiscales ;</a:t>
            </a:r>
          </a:p>
          <a:p>
            <a:r>
              <a:rPr lang="fr-FR" sz="2400" dirty="0"/>
              <a:t>- réaliser un surplus destiné à assurer son avenir.</a:t>
            </a:r>
          </a:p>
          <a:p>
            <a:r>
              <a:rPr lang="fr-FR" sz="2400" dirty="0"/>
              <a:t>Une fois les richesses sont créées, l’entreprise distribue les rémunérations aux agents </a:t>
            </a:r>
            <a:r>
              <a:rPr lang="fr-FR" sz="2400" dirty="0" smtClean="0"/>
              <a:t>qui ont </a:t>
            </a:r>
            <a:r>
              <a:rPr lang="fr-FR" sz="2400" dirty="0"/>
              <a:t>participé à la réalisation de la production. Ainsi :</a:t>
            </a:r>
          </a:p>
          <a:p>
            <a:r>
              <a:rPr lang="fr-FR" sz="2400" dirty="0"/>
              <a:t>- les employés perçoivent des salaires ;</a:t>
            </a:r>
          </a:p>
          <a:p>
            <a:r>
              <a:rPr lang="fr-FR" sz="2400" dirty="0"/>
              <a:t>- l’Etat, les organismes sociaux (</a:t>
            </a:r>
            <a:r>
              <a:rPr lang="fr-FR" sz="2400" dirty="0" smtClean="0"/>
              <a:t>CNAS, CASNOS) </a:t>
            </a:r>
            <a:r>
              <a:rPr lang="fr-FR" sz="2400" dirty="0"/>
              <a:t>reçoivent les impôts (</a:t>
            </a:r>
            <a:r>
              <a:rPr lang="fr-FR" sz="2400" dirty="0" smtClean="0"/>
              <a:t>IGR, IS</a:t>
            </a:r>
            <a:r>
              <a:rPr lang="fr-FR" sz="2400" dirty="0"/>
              <a:t>) et les cotisations sociales ;</a:t>
            </a:r>
          </a:p>
          <a:p>
            <a:r>
              <a:rPr lang="fr-FR" sz="2400" dirty="0"/>
              <a:t>- les prêteurs reçoivent des intérêts ;</a:t>
            </a:r>
          </a:p>
          <a:p>
            <a:r>
              <a:rPr lang="fr-FR" sz="2400" dirty="0"/>
              <a:t>- les apporteurs de capitaux reçoivent les dividendes ;</a:t>
            </a:r>
          </a:p>
          <a:p>
            <a:r>
              <a:rPr lang="fr-FR" sz="2400" dirty="0"/>
              <a:t>- l’entreprise garde pour elle les revenus non distribués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031131" y="428016"/>
            <a:ext cx="494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Définition d’entreprise 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2277" y="656776"/>
            <a:ext cx="5887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2. Les finalités de l’entreprise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2277" y="1303107"/>
            <a:ext cx="10555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notion de finalité</a:t>
            </a:r>
          </a:p>
          <a:p>
            <a:r>
              <a:rPr lang="fr-FR" sz="2400" dirty="0" smtClean="0"/>
              <a:t>Les finalités, ou missions, de l’entreprise désignent les raisons pour lesquelles elle est</a:t>
            </a:r>
          </a:p>
          <a:p>
            <a:r>
              <a:rPr lang="fr-FR" sz="2400" dirty="0" smtClean="0"/>
              <a:t>acceptée par son environnement. Ce sont </a:t>
            </a:r>
            <a:r>
              <a:rPr lang="fr-FR" sz="2400" b="1" dirty="0" smtClean="0"/>
              <a:t>des buts plus durables</a:t>
            </a:r>
            <a:r>
              <a:rPr lang="fr-FR" sz="2400" dirty="0" smtClean="0"/>
              <a:t> que les objectifs, avec des échéances imprécises.</a:t>
            </a:r>
          </a:p>
          <a:p>
            <a:r>
              <a:rPr lang="fr-FR" sz="2400" dirty="0" smtClean="0"/>
              <a:t>Elles répondent à des questions du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 « que voulons nous devenir ? 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« quelles sont nos motivations ? 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Les finalités contribuent à la cohésion de l’entreprise et </a:t>
            </a:r>
            <a:r>
              <a:rPr lang="fr-FR" sz="2400" b="1" dirty="0" smtClean="0"/>
              <a:t>orientent les décisions stratégiques.</a:t>
            </a:r>
            <a:endParaRPr lang="fr-FR" sz="2400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5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2277" y="656776"/>
            <a:ext cx="5887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B53A31">
                    <a:lumMod val="75000"/>
                  </a:srgbClr>
                </a:solidFill>
              </a:rPr>
              <a:t>2. Les finalités de l’entreprise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2907" y="1303107"/>
            <a:ext cx="5302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B53A31">
                    <a:lumMod val="60000"/>
                    <a:lumOff val="40000"/>
                  </a:srgbClr>
                </a:solidFill>
              </a:rPr>
              <a:t>Les déférents types de finalité</a:t>
            </a:r>
            <a:endParaRPr lang="fr-FR" sz="3200" b="1" dirty="0">
              <a:solidFill>
                <a:srgbClr val="B53A31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15566" y="2334395"/>
            <a:ext cx="3240000" cy="388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Economique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- produire </a:t>
            </a:r>
            <a:r>
              <a:rPr lang="fr-FR" dirty="0">
                <a:solidFill>
                  <a:schemeClr val="tx1"/>
                </a:solidFill>
              </a:rPr>
              <a:t>et distribuer des biens et services aux entreprises ou aux consommateurs ;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 assurer la survie de l’entreprise et sa croissance excepté pour certaines </a:t>
            </a:r>
            <a:r>
              <a:rPr lang="fr-FR" dirty="0" smtClean="0">
                <a:solidFill>
                  <a:schemeClr val="tx1"/>
                </a:solidFill>
              </a:rPr>
              <a:t>entreprises qui </a:t>
            </a:r>
            <a:r>
              <a:rPr lang="fr-FR" dirty="0">
                <a:solidFill>
                  <a:schemeClr val="tx1"/>
                </a:solidFill>
              </a:rPr>
              <a:t>sont créées pour une mission précise, temporaire ;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 réaliser un profit.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411492" y="2334395"/>
            <a:ext cx="3240000" cy="38880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Humaines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endParaRPr lang="fr-FR" dirty="0" smtClean="0">
              <a:solidFill>
                <a:schemeClr val="tx2"/>
              </a:solidFill>
            </a:endParaRPr>
          </a:p>
          <a:p>
            <a:pPr algn="just"/>
            <a:r>
              <a:rPr lang="fr-FR" dirty="0" smtClean="0">
                <a:solidFill>
                  <a:schemeClr val="tx2"/>
                </a:solidFill>
              </a:rPr>
              <a:t>Elles concernent aussi bien les ambitions des dirigeants (prestige par exemple) que</a:t>
            </a:r>
          </a:p>
          <a:p>
            <a:pPr algn="just"/>
            <a:r>
              <a:rPr lang="fr-FR" dirty="0" smtClean="0">
                <a:solidFill>
                  <a:schemeClr val="tx2"/>
                </a:solidFill>
              </a:rPr>
              <a:t>l’épanouissement du personnel : bonnes conditions de travail, bien-être des salariés,</a:t>
            </a:r>
          </a:p>
          <a:p>
            <a:pPr algn="just"/>
            <a:r>
              <a:rPr lang="fr-FR" dirty="0" smtClean="0">
                <a:solidFill>
                  <a:schemeClr val="tx2"/>
                </a:solidFill>
              </a:rPr>
              <a:t>participation au pouvoir de gestion, etc.…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307418" y="2334395"/>
            <a:ext cx="3240000" cy="38880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Sociales </a:t>
            </a:r>
          </a:p>
          <a:p>
            <a:pPr algn="ctr"/>
            <a:endParaRPr lang="fr-FR" dirty="0" smtClean="0">
              <a:solidFill>
                <a:schemeClr val="tx2"/>
              </a:solidFill>
            </a:endParaRPr>
          </a:p>
          <a:p>
            <a:pPr algn="just"/>
            <a:r>
              <a:rPr lang="fr-FR" dirty="0" smtClean="0">
                <a:solidFill>
                  <a:schemeClr val="tx2"/>
                </a:solidFill>
              </a:rPr>
              <a:t>Elles peuvent coexister avec les autres finalités dans la plupart des entreprises, mais</a:t>
            </a:r>
          </a:p>
          <a:p>
            <a:pPr algn="just"/>
            <a:r>
              <a:rPr lang="fr-FR" dirty="0" smtClean="0">
                <a:solidFill>
                  <a:schemeClr val="tx2"/>
                </a:solidFill>
              </a:rPr>
              <a:t>pour certaines, elles constituent des finalités primordiales: le service public ou</a:t>
            </a:r>
          </a:p>
          <a:p>
            <a:pPr algn="just"/>
            <a:r>
              <a:rPr lang="fr-FR" dirty="0" smtClean="0">
                <a:solidFill>
                  <a:schemeClr val="tx2"/>
                </a:solidFill>
              </a:rPr>
              <a:t>l’indépendance nationale sont des finalités principales des entreprises publiques.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9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3855" y="535021"/>
            <a:ext cx="452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</a:rPr>
              <a:t>3. Entrepreneur </a:t>
            </a:r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fr-FR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569" y="1720840"/>
            <a:ext cx="109436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 entrepreneur est une personne qui crée, développe et gère une entreprise, souvent en prenant des risques financiers dans l’espoir de réaliser des profits futurs. </a:t>
            </a:r>
          </a:p>
          <a:p>
            <a:r>
              <a:rPr lang="fr-FR" sz="2400" dirty="0" smtClean="0"/>
              <a:t>Le terme provient du verbe français “entreprendre”, qui signifie "se lancer dans un projet". </a:t>
            </a:r>
          </a:p>
          <a:p>
            <a:r>
              <a:rPr lang="fr-FR" sz="2400" dirty="0" smtClean="0"/>
              <a:t>Historiquement, les entrepreneurs étaient des individus chargés de réaliser des projets d’envergure, souvent des constructions civiles.</a:t>
            </a:r>
          </a:p>
          <a:p>
            <a:endParaRPr lang="fr-FR" sz="2400" dirty="0" smtClean="0"/>
          </a:p>
          <a:p>
            <a:r>
              <a:rPr lang="fr-FR" sz="2400" dirty="0" smtClean="0"/>
              <a:t>Aujourd’hui, un entrepreneur peut être un créateur de startup, un micro-entrepreneur, un repreneur d’entreprise. </a:t>
            </a:r>
          </a:p>
          <a:p>
            <a:r>
              <a:rPr lang="fr-FR" sz="2400" dirty="0" smtClean="0"/>
              <a:t>L’entrepreneur se distingue par son indépendance et sa responsabilité vis-à-vis de ses actes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8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89497" y="564205"/>
            <a:ext cx="733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4. Compétences d’entrepreneur: </a:t>
            </a:r>
            <a:endParaRPr lang="fr-F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843" y="1332689"/>
            <a:ext cx="110019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Les compétences essentielles pour un entrepreneur sont variées et couvrent plusieurs domaines. Voici quelques-unes des compétences clés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Compétences financières </a:t>
            </a:r>
            <a:r>
              <a:rPr lang="fr-FR" sz="2400" dirty="0" smtClean="0"/>
              <a:t>: Savoir gérer un budget, analyser des états financiers et comprendre les flux de trésorerie est crucial pour la survie et la croissance d’une entreprise.</a:t>
            </a:r>
            <a:endParaRPr lang="fr-FR" sz="2400" dirty="0"/>
          </a:p>
          <a:p>
            <a:pPr marL="342900" indent="-342900" algn="just">
              <a:buFont typeface="+mj-lt"/>
              <a:buAutoNum type="arabicPeriod"/>
            </a:pPr>
            <a:r>
              <a:rPr lang="fr-F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Compétences en réseautage </a:t>
            </a:r>
            <a:r>
              <a:rPr lang="fr-FR" sz="2400" dirty="0" smtClean="0"/>
              <a:t>: Construire et entretenir un réseau de contacts professionnels peut ouvrir des opportunités, fournir des conseils précieux et aider à trouver des partenaires ou des investisseurs.</a:t>
            </a:r>
            <a:endParaRPr lang="fr-FR" sz="2400" dirty="0"/>
          </a:p>
          <a:p>
            <a:pPr marL="342900" indent="-342900" algn="just">
              <a:buFont typeface="+mj-lt"/>
              <a:buAutoNum type="arabicPeriod"/>
            </a:pPr>
            <a:r>
              <a:rPr lang="fr-F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Confiance en soi </a:t>
            </a:r>
            <a:r>
              <a:rPr lang="fr-FR" sz="2400" dirty="0" smtClean="0"/>
              <a:t>: Croire en ses capacités et en son projet est essentiel pour surmonter les défis et convaincre les autres de la viabilité de son entreprise.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Capacité à accepter les retours </a:t>
            </a:r>
            <a:r>
              <a:rPr lang="fr-FR" sz="2400" dirty="0" smtClean="0"/>
              <a:t>: Être ouvert aux critiques constructives et savoir les utiliser pour améliorer son entreprise est une qualité importante.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6CC5-6347-416C-95B9-B14E94E87E6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6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4875</TotalTime>
  <Words>1236</Words>
  <Application>Microsoft Office PowerPoint</Application>
  <PresentationFormat>Grand écran</PresentationFormat>
  <Paragraphs>118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Organique</vt:lpstr>
      <vt:lpstr>Cours 01:  Concept d’entreprise, entrepreneur et entreprenariat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01:  Concept d’entreprise, entrepreneur et entreprenariat </dc:title>
  <dc:creator>Setifis</dc:creator>
  <cp:lastModifiedBy>Setifis</cp:lastModifiedBy>
  <cp:revision>17</cp:revision>
  <dcterms:created xsi:type="dcterms:W3CDTF">2024-09-23T11:57:04Z</dcterms:created>
  <dcterms:modified xsi:type="dcterms:W3CDTF">2024-09-26T21:12:26Z</dcterms:modified>
</cp:coreProperties>
</file>