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notesMasterIdLst>
    <p:notesMasterId r:id="rId27"/>
  </p:notesMasterIdLst>
  <p:sldIdLst>
    <p:sldId id="259" r:id="rId2"/>
    <p:sldId id="258" r:id="rId3"/>
    <p:sldId id="298" r:id="rId4"/>
    <p:sldId id="323" r:id="rId5"/>
    <p:sldId id="308" r:id="rId6"/>
    <p:sldId id="315" r:id="rId7"/>
    <p:sldId id="312" r:id="rId8"/>
    <p:sldId id="299" r:id="rId9"/>
    <p:sldId id="300" r:id="rId10"/>
    <p:sldId id="318" r:id="rId11"/>
    <p:sldId id="322" r:id="rId12"/>
    <p:sldId id="324" r:id="rId13"/>
    <p:sldId id="326" r:id="rId14"/>
    <p:sldId id="327" r:id="rId15"/>
    <p:sldId id="328" r:id="rId16"/>
    <p:sldId id="329" r:id="rId17"/>
    <p:sldId id="319" r:id="rId18"/>
    <p:sldId id="330" r:id="rId19"/>
    <p:sldId id="331" r:id="rId20"/>
    <p:sldId id="333" r:id="rId21"/>
    <p:sldId id="332" r:id="rId22"/>
    <p:sldId id="334" r:id="rId23"/>
    <p:sldId id="325" r:id="rId24"/>
    <p:sldId id="276" r:id="rId25"/>
    <p:sldId id="275" r:id="rId2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24" autoAdjust="0"/>
  </p:normalViewPr>
  <p:slideViewPr>
    <p:cSldViewPr>
      <p:cViewPr varScale="1">
        <p:scale>
          <a:sx n="69" d="100"/>
          <a:sy n="69" d="100"/>
        </p:scale>
        <p:origin x="135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43F833A-A41C-4ADB-B437-FA7335DFF598}" type="datetimeFigureOut">
              <a:rPr lang="ar-SA" smtClean="0"/>
              <a:pPr/>
              <a:t>07/06/1446</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E2342FB-EEDC-4836-80AE-9478FDE595DC}" type="slidenum">
              <a:rPr lang="ar-SA" smtClean="0"/>
              <a:pPr/>
              <a:t>‹N°›</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3</a:t>
            </a:fld>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AF8AD-4A96-00EA-DE32-6A759EE35F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4B9B38-9FE0-86D0-F9D7-34DBEA6917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0A5B61-306A-489B-590F-27DAD82268AE}"/>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E4481A65-EBFF-E3F9-D7F5-6630C76D5689}"/>
              </a:ext>
            </a:extLst>
          </p:cNvPr>
          <p:cNvSpPr>
            <a:spLocks noGrp="1"/>
          </p:cNvSpPr>
          <p:nvPr>
            <p:ph type="sldNum" sz="quarter" idx="10"/>
          </p:nvPr>
        </p:nvSpPr>
        <p:spPr/>
        <p:txBody>
          <a:bodyPr/>
          <a:lstStyle/>
          <a:p>
            <a:fld id="{2E2342FB-EEDC-4836-80AE-9478FDE595DC}" type="slidenum">
              <a:rPr lang="ar-SA" smtClean="0"/>
              <a:pPr/>
              <a:t>12</a:t>
            </a:fld>
            <a:endParaRPr lang="ar-SA"/>
          </a:p>
        </p:txBody>
      </p:sp>
    </p:spTree>
    <p:extLst>
      <p:ext uri="{BB962C8B-B14F-4D97-AF65-F5344CB8AC3E}">
        <p14:creationId xmlns:p14="http://schemas.microsoft.com/office/powerpoint/2010/main" val="30524912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2DC11-B898-A604-8AB2-00EFB1D8C5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F0BF00-D333-3F19-EA3E-5D6353F64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86B622-678E-98C5-C674-605B98F4FD87}"/>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113918A8-9E4F-BF87-3B4F-11DAF20D4D8D}"/>
              </a:ext>
            </a:extLst>
          </p:cNvPr>
          <p:cNvSpPr>
            <a:spLocks noGrp="1"/>
          </p:cNvSpPr>
          <p:nvPr>
            <p:ph type="sldNum" sz="quarter" idx="10"/>
          </p:nvPr>
        </p:nvSpPr>
        <p:spPr/>
        <p:txBody>
          <a:bodyPr/>
          <a:lstStyle/>
          <a:p>
            <a:fld id="{2E2342FB-EEDC-4836-80AE-9478FDE595DC}" type="slidenum">
              <a:rPr lang="ar-SA" smtClean="0"/>
              <a:pPr/>
              <a:t>13</a:t>
            </a:fld>
            <a:endParaRPr lang="ar-SA"/>
          </a:p>
        </p:txBody>
      </p:sp>
    </p:spTree>
    <p:extLst>
      <p:ext uri="{BB962C8B-B14F-4D97-AF65-F5344CB8AC3E}">
        <p14:creationId xmlns:p14="http://schemas.microsoft.com/office/powerpoint/2010/main" val="4002437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94DC1-DB88-D563-DDF5-2E1E2A49AB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818D79-8B51-C4B5-CF08-C8A41ED4E8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71D3A5-E686-A70F-CF1A-1A206A026B07}"/>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FCB97DD3-A424-197F-AEFD-6A9FBDF379CD}"/>
              </a:ext>
            </a:extLst>
          </p:cNvPr>
          <p:cNvSpPr>
            <a:spLocks noGrp="1"/>
          </p:cNvSpPr>
          <p:nvPr>
            <p:ph type="sldNum" sz="quarter" idx="10"/>
          </p:nvPr>
        </p:nvSpPr>
        <p:spPr/>
        <p:txBody>
          <a:bodyPr/>
          <a:lstStyle/>
          <a:p>
            <a:fld id="{2E2342FB-EEDC-4836-80AE-9478FDE595DC}" type="slidenum">
              <a:rPr lang="ar-SA" smtClean="0"/>
              <a:pPr/>
              <a:t>14</a:t>
            </a:fld>
            <a:endParaRPr lang="ar-SA"/>
          </a:p>
        </p:txBody>
      </p:sp>
    </p:spTree>
    <p:extLst>
      <p:ext uri="{BB962C8B-B14F-4D97-AF65-F5344CB8AC3E}">
        <p14:creationId xmlns:p14="http://schemas.microsoft.com/office/powerpoint/2010/main" val="17095688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4ED5E-0D50-1DB5-CE47-9017CBC658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883924-5776-6070-D79B-6C43514A3E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139425-3770-10B9-3840-12777FDA5786}"/>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DFF8041C-6C55-F4E2-6EB8-56C96BF9F4EA}"/>
              </a:ext>
            </a:extLst>
          </p:cNvPr>
          <p:cNvSpPr>
            <a:spLocks noGrp="1"/>
          </p:cNvSpPr>
          <p:nvPr>
            <p:ph type="sldNum" sz="quarter" idx="10"/>
          </p:nvPr>
        </p:nvSpPr>
        <p:spPr/>
        <p:txBody>
          <a:bodyPr/>
          <a:lstStyle/>
          <a:p>
            <a:fld id="{2E2342FB-EEDC-4836-80AE-9478FDE595DC}" type="slidenum">
              <a:rPr lang="ar-SA" smtClean="0"/>
              <a:pPr/>
              <a:t>15</a:t>
            </a:fld>
            <a:endParaRPr lang="ar-SA"/>
          </a:p>
        </p:txBody>
      </p:sp>
    </p:spTree>
    <p:extLst>
      <p:ext uri="{BB962C8B-B14F-4D97-AF65-F5344CB8AC3E}">
        <p14:creationId xmlns:p14="http://schemas.microsoft.com/office/powerpoint/2010/main" val="1745828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A026B-54AC-7D65-F365-EFDDFC75A0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F8C997-C642-4BF5-8FA3-B69C1C1AD0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86B837-CB18-4E65-DE88-57B9D1A793F9}"/>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0C4606B4-5B6E-90B3-6B35-884DC1650558}"/>
              </a:ext>
            </a:extLst>
          </p:cNvPr>
          <p:cNvSpPr>
            <a:spLocks noGrp="1"/>
          </p:cNvSpPr>
          <p:nvPr>
            <p:ph type="sldNum" sz="quarter" idx="10"/>
          </p:nvPr>
        </p:nvSpPr>
        <p:spPr/>
        <p:txBody>
          <a:bodyPr/>
          <a:lstStyle/>
          <a:p>
            <a:fld id="{2E2342FB-EEDC-4836-80AE-9478FDE595DC}" type="slidenum">
              <a:rPr lang="ar-SA" smtClean="0"/>
              <a:pPr/>
              <a:t>16</a:t>
            </a:fld>
            <a:endParaRPr lang="ar-SA"/>
          </a:p>
        </p:txBody>
      </p:sp>
    </p:spTree>
    <p:extLst>
      <p:ext uri="{BB962C8B-B14F-4D97-AF65-F5344CB8AC3E}">
        <p14:creationId xmlns:p14="http://schemas.microsoft.com/office/powerpoint/2010/main" val="4214013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17</a:t>
            </a:fld>
            <a:endParaRPr lang="ar-SA"/>
          </a:p>
        </p:txBody>
      </p:sp>
    </p:spTree>
    <p:extLst>
      <p:ext uri="{BB962C8B-B14F-4D97-AF65-F5344CB8AC3E}">
        <p14:creationId xmlns:p14="http://schemas.microsoft.com/office/powerpoint/2010/main" val="34813439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BD6DF-9239-1A98-93E0-EB2AE53D1D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ACBBF1-5DA5-AB66-5609-DF429DB195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37016D-CF11-F9BF-B751-39D0CC308611}"/>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21A121F7-4183-ACA8-E8B7-F6D1AC50ACEA}"/>
              </a:ext>
            </a:extLst>
          </p:cNvPr>
          <p:cNvSpPr>
            <a:spLocks noGrp="1"/>
          </p:cNvSpPr>
          <p:nvPr>
            <p:ph type="sldNum" sz="quarter" idx="10"/>
          </p:nvPr>
        </p:nvSpPr>
        <p:spPr/>
        <p:txBody>
          <a:bodyPr/>
          <a:lstStyle/>
          <a:p>
            <a:fld id="{2E2342FB-EEDC-4836-80AE-9478FDE595DC}" type="slidenum">
              <a:rPr lang="ar-SA" smtClean="0"/>
              <a:pPr/>
              <a:t>18</a:t>
            </a:fld>
            <a:endParaRPr lang="ar-SA"/>
          </a:p>
        </p:txBody>
      </p:sp>
    </p:spTree>
    <p:extLst>
      <p:ext uri="{BB962C8B-B14F-4D97-AF65-F5344CB8AC3E}">
        <p14:creationId xmlns:p14="http://schemas.microsoft.com/office/powerpoint/2010/main" val="1725341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98497-D05F-6FA6-62B8-256D49A51D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19DA6C-52AD-515F-D03F-8139D82346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25A9EE-4599-FB6E-EC0E-7F459466D20A}"/>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5772B98F-46BE-9A29-960A-376C77C8C466}"/>
              </a:ext>
            </a:extLst>
          </p:cNvPr>
          <p:cNvSpPr>
            <a:spLocks noGrp="1"/>
          </p:cNvSpPr>
          <p:nvPr>
            <p:ph type="sldNum" sz="quarter" idx="10"/>
          </p:nvPr>
        </p:nvSpPr>
        <p:spPr/>
        <p:txBody>
          <a:bodyPr/>
          <a:lstStyle/>
          <a:p>
            <a:fld id="{2E2342FB-EEDC-4836-80AE-9478FDE595DC}" type="slidenum">
              <a:rPr lang="ar-SA" smtClean="0"/>
              <a:pPr/>
              <a:t>19</a:t>
            </a:fld>
            <a:endParaRPr lang="ar-SA"/>
          </a:p>
        </p:txBody>
      </p:sp>
    </p:spTree>
    <p:extLst>
      <p:ext uri="{BB962C8B-B14F-4D97-AF65-F5344CB8AC3E}">
        <p14:creationId xmlns:p14="http://schemas.microsoft.com/office/powerpoint/2010/main" val="34808472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83A47-8E61-E088-76FB-2FF9C2595A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C8171D-004D-15D7-35EA-333EA918A5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9BE4EC-7E44-AF94-DA00-2866E6D42D40}"/>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9CF4F148-F3A6-ACE6-763C-0DF34F713E6B}"/>
              </a:ext>
            </a:extLst>
          </p:cNvPr>
          <p:cNvSpPr>
            <a:spLocks noGrp="1"/>
          </p:cNvSpPr>
          <p:nvPr>
            <p:ph type="sldNum" sz="quarter" idx="10"/>
          </p:nvPr>
        </p:nvSpPr>
        <p:spPr/>
        <p:txBody>
          <a:bodyPr/>
          <a:lstStyle/>
          <a:p>
            <a:fld id="{2E2342FB-EEDC-4836-80AE-9478FDE595DC}" type="slidenum">
              <a:rPr lang="ar-SA" smtClean="0"/>
              <a:pPr/>
              <a:t>20</a:t>
            </a:fld>
            <a:endParaRPr lang="ar-SA"/>
          </a:p>
        </p:txBody>
      </p:sp>
    </p:spTree>
    <p:extLst>
      <p:ext uri="{BB962C8B-B14F-4D97-AF65-F5344CB8AC3E}">
        <p14:creationId xmlns:p14="http://schemas.microsoft.com/office/powerpoint/2010/main" val="27444412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BA3DD-86DC-D8F8-02C9-930ECDCC26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389777-38E3-B34E-F766-0004144AF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E71FDB-CBFD-1599-D81D-8B84C742B578}"/>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51F84194-C023-421B-CF08-52B43D3F9C40}"/>
              </a:ext>
            </a:extLst>
          </p:cNvPr>
          <p:cNvSpPr>
            <a:spLocks noGrp="1"/>
          </p:cNvSpPr>
          <p:nvPr>
            <p:ph type="sldNum" sz="quarter" idx="10"/>
          </p:nvPr>
        </p:nvSpPr>
        <p:spPr/>
        <p:txBody>
          <a:bodyPr/>
          <a:lstStyle/>
          <a:p>
            <a:fld id="{2E2342FB-EEDC-4836-80AE-9478FDE595DC}" type="slidenum">
              <a:rPr lang="ar-SA" smtClean="0"/>
              <a:pPr/>
              <a:t>21</a:t>
            </a:fld>
            <a:endParaRPr lang="ar-SA"/>
          </a:p>
        </p:txBody>
      </p:sp>
    </p:spTree>
    <p:extLst>
      <p:ext uri="{BB962C8B-B14F-4D97-AF65-F5344CB8AC3E}">
        <p14:creationId xmlns:p14="http://schemas.microsoft.com/office/powerpoint/2010/main" val="2089733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240F6-8199-AD8D-9FB0-ADBFE36B7D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EFB114-5708-B651-567B-AE93E7BF09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97B2D1-8996-EDB0-5289-470DA17D4A41}"/>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E7CE1F69-8354-D931-6D0C-008F3FF537DC}"/>
              </a:ext>
            </a:extLst>
          </p:cNvPr>
          <p:cNvSpPr>
            <a:spLocks noGrp="1"/>
          </p:cNvSpPr>
          <p:nvPr>
            <p:ph type="sldNum" sz="quarter" idx="10"/>
          </p:nvPr>
        </p:nvSpPr>
        <p:spPr/>
        <p:txBody>
          <a:bodyPr/>
          <a:lstStyle/>
          <a:p>
            <a:fld id="{2E2342FB-EEDC-4836-80AE-9478FDE595DC}" type="slidenum">
              <a:rPr lang="ar-SA" smtClean="0"/>
              <a:pPr/>
              <a:t>4</a:t>
            </a:fld>
            <a:endParaRPr lang="ar-SA"/>
          </a:p>
        </p:txBody>
      </p:sp>
    </p:spTree>
    <p:extLst>
      <p:ext uri="{BB962C8B-B14F-4D97-AF65-F5344CB8AC3E}">
        <p14:creationId xmlns:p14="http://schemas.microsoft.com/office/powerpoint/2010/main" val="6951217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FFCAF-F1C1-FE47-4004-BB324DF10C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8EE20A-73E0-882A-7A54-C866AC26F4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3F1A38-5A63-A23A-6A29-6EC580FCB458}"/>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55C0CA5D-A49B-4C46-B957-FDC256A04704}"/>
              </a:ext>
            </a:extLst>
          </p:cNvPr>
          <p:cNvSpPr>
            <a:spLocks noGrp="1"/>
          </p:cNvSpPr>
          <p:nvPr>
            <p:ph type="sldNum" sz="quarter" idx="10"/>
          </p:nvPr>
        </p:nvSpPr>
        <p:spPr/>
        <p:txBody>
          <a:bodyPr/>
          <a:lstStyle/>
          <a:p>
            <a:fld id="{2E2342FB-EEDC-4836-80AE-9478FDE595DC}" type="slidenum">
              <a:rPr lang="ar-SA" smtClean="0"/>
              <a:pPr/>
              <a:t>22</a:t>
            </a:fld>
            <a:endParaRPr lang="ar-SA"/>
          </a:p>
        </p:txBody>
      </p:sp>
    </p:spTree>
    <p:extLst>
      <p:ext uri="{BB962C8B-B14F-4D97-AF65-F5344CB8AC3E}">
        <p14:creationId xmlns:p14="http://schemas.microsoft.com/office/powerpoint/2010/main" val="8074468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4D346-F63A-7DB8-C68A-6BE6FDB6CD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435A76-CC21-8F6E-979D-11EB15586E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08927A-D64E-B3A4-17AB-F03E9C4DC2DE}"/>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B7423D63-9BD0-E0E4-6881-71F80295DD0A}"/>
              </a:ext>
            </a:extLst>
          </p:cNvPr>
          <p:cNvSpPr>
            <a:spLocks noGrp="1"/>
          </p:cNvSpPr>
          <p:nvPr>
            <p:ph type="sldNum" sz="quarter" idx="10"/>
          </p:nvPr>
        </p:nvSpPr>
        <p:spPr/>
        <p:txBody>
          <a:bodyPr/>
          <a:lstStyle/>
          <a:p>
            <a:fld id="{2E2342FB-EEDC-4836-80AE-9478FDE595DC}" type="slidenum">
              <a:rPr lang="ar-SA" smtClean="0"/>
              <a:pPr/>
              <a:t>23</a:t>
            </a:fld>
            <a:endParaRPr lang="ar-SA"/>
          </a:p>
        </p:txBody>
      </p:sp>
    </p:spTree>
    <p:extLst>
      <p:ext uri="{BB962C8B-B14F-4D97-AF65-F5344CB8AC3E}">
        <p14:creationId xmlns:p14="http://schemas.microsoft.com/office/powerpoint/2010/main" val="31053099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24</a:t>
            </a:fld>
            <a:endParaRPr lang="ar-SA"/>
          </a:p>
        </p:txBody>
      </p:sp>
      <p:sp>
        <p:nvSpPr>
          <p:cNvPr id="5" name="Footer Placeholder 4">
            <a:extLst>
              <a:ext uri="{FF2B5EF4-FFF2-40B4-BE49-F238E27FC236}">
                <a16:creationId xmlns:a16="http://schemas.microsoft.com/office/drawing/2014/main" id="{418E6151-B621-47DD-B576-940B504BDCA8}"/>
              </a:ext>
            </a:extLst>
          </p:cNvPr>
          <p:cNvSpPr>
            <a:spLocks noGrp="1"/>
          </p:cNvSpPr>
          <p:nvPr>
            <p:ph type="ftr" sz="quarter" idx="4"/>
          </p:nvPr>
        </p:nvSpPr>
        <p:spPr/>
        <p:txBody>
          <a:bodyPr/>
          <a:lstStyle/>
          <a:p>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5</a:t>
            </a:fld>
            <a:endParaRPr lang="ar-S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6</a:t>
            </a:fld>
            <a:endParaRPr lang="ar-SA"/>
          </a:p>
        </p:txBody>
      </p:sp>
    </p:spTree>
    <p:extLst>
      <p:ext uri="{BB962C8B-B14F-4D97-AF65-F5344CB8AC3E}">
        <p14:creationId xmlns:p14="http://schemas.microsoft.com/office/powerpoint/2010/main" val="2986870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7</a:t>
            </a:fld>
            <a:endParaRPr lang="ar-S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8</a:t>
            </a:fld>
            <a:endParaRPr lang="ar-S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9</a:t>
            </a:fld>
            <a:endParaRPr lang="ar-S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10</a:t>
            </a:fld>
            <a:endParaRPr lang="ar-SA"/>
          </a:p>
        </p:txBody>
      </p:sp>
    </p:spTree>
    <p:extLst>
      <p:ext uri="{BB962C8B-B14F-4D97-AF65-F5344CB8AC3E}">
        <p14:creationId xmlns:p14="http://schemas.microsoft.com/office/powerpoint/2010/main" val="2386140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03BBF-1266-39C8-E4FA-B0C4459038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B8E140-04E9-18E3-A4D5-FFDFF72951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43C545-B036-75CB-6965-0BC23CD28F06}"/>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D99915F4-9FB5-813D-9DA5-AFB973660816}"/>
              </a:ext>
            </a:extLst>
          </p:cNvPr>
          <p:cNvSpPr>
            <a:spLocks noGrp="1"/>
          </p:cNvSpPr>
          <p:nvPr>
            <p:ph type="sldNum" sz="quarter" idx="10"/>
          </p:nvPr>
        </p:nvSpPr>
        <p:spPr/>
        <p:txBody>
          <a:bodyPr/>
          <a:lstStyle/>
          <a:p>
            <a:fld id="{2E2342FB-EEDC-4836-80AE-9478FDE595DC}" type="slidenum">
              <a:rPr lang="ar-SA" smtClean="0"/>
              <a:pPr/>
              <a:t>11</a:t>
            </a:fld>
            <a:endParaRPr lang="ar-SA"/>
          </a:p>
        </p:txBody>
      </p:sp>
    </p:spTree>
    <p:extLst>
      <p:ext uri="{BB962C8B-B14F-4D97-AF65-F5344CB8AC3E}">
        <p14:creationId xmlns:p14="http://schemas.microsoft.com/office/powerpoint/2010/main" val="1882887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EB9E618-495B-47BA-B6E9-8DBBD9B76D74}" type="datetime1">
              <a:rPr lang="fr-FR" smtClean="0"/>
              <a:t>08/12/2024</a:t>
            </a:fld>
            <a:endParaRPr lang="ar-SA"/>
          </a:p>
        </p:txBody>
      </p:sp>
      <p:sp>
        <p:nvSpPr>
          <p:cNvPr id="17" name="Footer Placeholder 16"/>
          <p:cNvSpPr>
            <a:spLocks noGrp="1"/>
          </p:cNvSpPr>
          <p:nvPr>
            <p:ph type="ftr" sz="quarter" idx="11"/>
          </p:nvPr>
        </p:nvSpPr>
        <p:spPr/>
        <p:txBody>
          <a:bodyPr/>
          <a:lstStyle/>
          <a:p>
            <a:r>
              <a:rPr lang="ar-SA"/>
              <a:t>سنة 3 محاسبة : التسيير المالي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558A31-4CAC-45EC-954F-5946A5CE4FD7}" type="datetime1">
              <a:rPr lang="fr-FR" smtClean="0"/>
              <a:t>08/12/2024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0029F75-DF00-4507-B8B3-FBD5E1592885}" type="datetime1">
              <a:rPr lang="fr-FR" smtClean="0"/>
              <a:t>08/12/2024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A07C3425-0EBA-4915-8AEC-D9DE175005C5}" type="datetime1">
              <a:rPr lang="fr-FR" smtClean="0"/>
              <a:t>08/12/2024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4" name="Date Placeholder 3"/>
          <p:cNvSpPr>
            <a:spLocks noGrp="1"/>
          </p:cNvSpPr>
          <p:nvPr>
            <p:ph type="dt" sz="half" idx="10"/>
          </p:nvPr>
        </p:nvSpPr>
        <p:spPr/>
        <p:txBody>
          <a:bodyPr/>
          <a:lstStyle/>
          <a:p>
            <a:fld id="{55598D2E-548A-478F-8B25-0ECB277A9ED8}" type="datetime1">
              <a:rPr lang="fr-FR" smtClean="0"/>
              <a:t>08/12/2024</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75B42E53-4E2A-423B-B9CE-DD30332C0917}" type="datetime1">
              <a:rPr lang="fr-FR" smtClean="0"/>
              <a:t>08/12/2024</a:t>
            </a:fld>
            <a:endParaRPr lang="ar-SA"/>
          </a:p>
        </p:txBody>
      </p:sp>
      <p:sp>
        <p:nvSpPr>
          <p:cNvPr id="6" name="Footer Placeholder 5"/>
          <p:cNvSpPr>
            <a:spLocks noGrp="1"/>
          </p:cNvSpPr>
          <p:nvPr>
            <p:ph type="ftr" sz="quarter" idx="11"/>
          </p:nvPr>
        </p:nvSpPr>
        <p:spPr/>
        <p:txBody>
          <a:bodyPr/>
          <a:lstStyle/>
          <a:p>
            <a:r>
              <a:rPr lang="ar-SA"/>
              <a:t>سنة 3 محاسبة : التسيير المالي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2D547437-2C15-4009-9073-09371AEABA51}" type="datetime1">
              <a:rPr lang="fr-FR" smtClean="0"/>
              <a:t>08/12/2024</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3 محاسبة : التسيير المالي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5046E99E-0A0D-48AB-B1B5-AEB5B18A3528}" type="datetime1">
              <a:rPr lang="fr-FR" smtClean="0"/>
              <a:t>08/12/2024</a:t>
            </a:fld>
            <a:endParaRPr lang="ar-SA"/>
          </a:p>
        </p:txBody>
      </p:sp>
      <p:sp>
        <p:nvSpPr>
          <p:cNvPr id="4" name="Footer Placeholder 3"/>
          <p:cNvSpPr>
            <a:spLocks noGrp="1"/>
          </p:cNvSpPr>
          <p:nvPr>
            <p:ph type="ftr" sz="quarter" idx="11"/>
          </p:nvPr>
        </p:nvSpPr>
        <p:spPr/>
        <p:txBody>
          <a:bodyPr/>
          <a:lstStyle/>
          <a:p>
            <a:r>
              <a:rPr lang="ar-SA"/>
              <a:t>سنة 3 محاسبة : التسيير المالي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D1E1A6F-97E5-49E6-A25B-20D511B5B03E}" type="datetime1">
              <a:rPr lang="fr-FR" smtClean="0"/>
              <a:t>08/12/2024</a:t>
            </a:fld>
            <a:endParaRPr lang="ar-SA"/>
          </a:p>
        </p:txBody>
      </p:sp>
      <p:sp>
        <p:nvSpPr>
          <p:cNvPr id="3" name="Footer Placeholder 2"/>
          <p:cNvSpPr>
            <a:spLocks noGrp="1"/>
          </p:cNvSpPr>
          <p:nvPr>
            <p:ph type="ftr" sz="quarter" idx="11"/>
          </p:nvPr>
        </p:nvSpPr>
        <p:spPr/>
        <p:txBody>
          <a:bodyPr/>
          <a:lstStyle/>
          <a:p>
            <a:r>
              <a:rPr lang="ar-SA"/>
              <a:t>سنة 3 محاسبة : التسيير المالي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F0B9C9E-2F57-4E91-9F15-407B12FD7C95}" type="datetime1">
              <a:rPr lang="fr-FR" smtClean="0"/>
              <a:t>08/12/2024</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3 محاسبة : التسيير المالي                     أ. د بوداح عبدالجليل</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7E07507-CE89-414D-885F-96B207F97666}" type="datetime1">
              <a:rPr lang="fr-FR" smtClean="0"/>
              <a:t>08/12/2024</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3 محاسبة : التسيير المالي                     أ. د بوداح عبدالجليل</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1265EB9-97B4-4A69-AFB6-D730D4259FC7}" type="datetime1">
              <a:rPr lang="fr-FR" smtClean="0"/>
              <a:t>08/12/2024</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3 محاسبة : التسيير المالي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5936704"/>
          </a:xfrm>
        </p:spPr>
        <p:style>
          <a:lnRef idx="1">
            <a:schemeClr val="accent3"/>
          </a:lnRef>
          <a:fillRef idx="3">
            <a:schemeClr val="accent3"/>
          </a:fillRef>
          <a:effectRef idx="2">
            <a:schemeClr val="accent3"/>
          </a:effectRef>
          <a:fontRef idx="minor">
            <a:schemeClr val="lt1"/>
          </a:fontRef>
        </p:style>
        <p:txBody>
          <a:bodyPr anchor="ctr">
            <a:normAutofit/>
          </a:bodyPr>
          <a:lstStyle/>
          <a:p>
            <a:endParaRPr lang="ar-SA" sz="6000" dirty="0">
              <a:solidFill>
                <a:schemeClr val="tx1"/>
              </a:solidFill>
            </a:endParaRPr>
          </a:p>
        </p:txBody>
      </p:sp>
      <p:pic>
        <p:nvPicPr>
          <p:cNvPr id="2050" name="Picture 2"/>
          <p:cNvPicPr>
            <a:picLocks noChangeAspect="1" noChangeArrowheads="1"/>
          </p:cNvPicPr>
          <p:nvPr/>
        </p:nvPicPr>
        <p:blipFill>
          <a:blip r:embed="rId2" cstate="print"/>
          <a:srcRect/>
          <a:stretch>
            <a:fillRect/>
          </a:stretch>
        </p:blipFill>
        <p:spPr bwMode="auto">
          <a:xfrm>
            <a:off x="0" y="1412776"/>
            <a:ext cx="8892480" cy="4248472"/>
          </a:xfrm>
          <a:prstGeom prst="rect">
            <a:avLst/>
          </a:prstGeom>
          <a:noFill/>
          <a:ln w="9525">
            <a:noFill/>
            <a:miter lim="800000"/>
            <a:headEnd/>
            <a:tailEnd/>
          </a:ln>
        </p:spPr>
      </p:pic>
      <p:sp>
        <p:nvSpPr>
          <p:cNvPr id="4" name="Date Placeholder 3"/>
          <p:cNvSpPr>
            <a:spLocks noGrp="1"/>
          </p:cNvSpPr>
          <p:nvPr>
            <p:ph type="dt" sz="half" idx="10"/>
          </p:nvPr>
        </p:nvSpPr>
        <p:spPr/>
        <p:txBody>
          <a:bodyPr/>
          <a:lstStyle/>
          <a:p>
            <a:fld id="{2F92420C-E265-4190-B083-A124BDFD1332}"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تحليل جدول الميزانية وفق مبدأ سيولة – استحقاق</a:t>
            </a:r>
          </a:p>
          <a:p>
            <a:pPr marL="452438" algn="just">
              <a:tabLst>
                <a:tab pos="1254125" algn="l"/>
              </a:tabLst>
            </a:pPr>
            <a:r>
              <a:rPr lang="ar-DZ" sz="2400" b="0" spc="0" dirty="0">
                <a:solidFill>
                  <a:schemeClr val="tx1"/>
                </a:solidFill>
              </a:rPr>
              <a:t>يتمثل هذا المبدأ في كون الميزانية عبارة  عن عناصر أو بنود جاءت مرتبة من جهة الأصول، من أعلى إلى أسفل، وفق مبدأ السيولة (</a:t>
            </a:r>
            <a:r>
              <a:rPr lang="en-GB" sz="1800" b="0" spc="0" dirty="0" err="1">
                <a:solidFill>
                  <a:schemeClr val="tx1"/>
                </a:solidFill>
              </a:rPr>
              <a:t>Liquidite</a:t>
            </a:r>
            <a:r>
              <a:rPr lang="ar-DZ" sz="2400" b="0" spc="0" dirty="0">
                <a:solidFill>
                  <a:schemeClr val="tx1"/>
                </a:solidFill>
              </a:rPr>
              <a:t>)، بينما عناصر الخصوم جاءت مرتبة من أعلى إلى أسفل وفق مبدأ الاستحقاق (</a:t>
            </a:r>
            <a:r>
              <a:rPr lang="en-GB" sz="1800" b="0" spc="0" dirty="0" err="1">
                <a:solidFill>
                  <a:schemeClr val="tx1"/>
                </a:solidFill>
              </a:rPr>
              <a:t>Exigibilite</a:t>
            </a:r>
            <a:r>
              <a:rPr lang="ar-DZ" sz="2400" b="0" spc="0" dirty="0">
                <a:solidFill>
                  <a:schemeClr val="tx1"/>
                </a:solidFill>
              </a:rPr>
              <a:t>).</a:t>
            </a:r>
          </a:p>
          <a:p>
            <a:pPr marL="452438" algn="just">
              <a:tabLst>
                <a:tab pos="1254125" algn="l"/>
              </a:tabLst>
            </a:pPr>
            <a:endParaRPr lang="ar-DZ" sz="2400" b="0" spc="0" dirty="0">
              <a:solidFill>
                <a:schemeClr val="tx1"/>
              </a:solidFill>
            </a:endParaRPr>
          </a:p>
          <a:p>
            <a:pPr marL="452438" algn="just">
              <a:tabLst>
                <a:tab pos="1254125" algn="l"/>
              </a:tabLst>
            </a:pPr>
            <a:r>
              <a:rPr lang="ar-DZ" sz="2400" b="0" spc="0" dirty="0">
                <a:solidFill>
                  <a:schemeClr val="tx1"/>
                </a:solidFill>
              </a:rPr>
              <a:t>فبنود أصول الميزانية غير الجارية أقل سيولة من تلك البنود على مستويات أدنى من الأصول الجارية. بعبارة أخرى، يلاحظ أن مستوى سيولة الأصول غير الجارية ضعيف مقارنة بمستوى سيولة الأصول الجارية. فيمكن لهذه الأخيرة أن تحول عناصرها إلى سيولة في الأجل القصير لتغطية لتسوية التزاماتها قصيرة الأجل. بينما الأصول غير الجارية مدة تحويلها إلى سيولة تمتد إلى آجال طويلة المدى. </a:t>
            </a:r>
          </a:p>
          <a:p>
            <a:pPr marL="452438" algn="just">
              <a:tabLst>
                <a:tab pos="1254125" algn="l"/>
              </a:tabLst>
            </a:pPr>
            <a:r>
              <a:rPr lang="ar-DZ" sz="2400" b="0" spc="0" dirty="0">
                <a:solidFill>
                  <a:schemeClr val="tx1"/>
                </a:solidFill>
              </a:rPr>
              <a:t>  </a:t>
            </a:r>
            <a:endParaRPr lang="ar-SA" sz="2400" b="0" spc="0" dirty="0">
              <a:solidFill>
                <a:schemeClr val="tx1"/>
              </a:solidFill>
            </a:endParaRPr>
          </a:p>
          <a:p>
            <a:pPr marL="361950" algn="just">
              <a:buFont typeface="Wingdings" pitchFamily="2" charset="2"/>
              <a:buChar char="§"/>
              <a:tabLst>
                <a:tab pos="1254125" algn="l"/>
              </a:tabLst>
            </a:pPr>
            <a:endParaRPr lang="ar-SA" sz="24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10</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1942257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BBF66-68D2-4439-8592-9ACAD90BAF2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B8B780A-25F1-D84B-F8F3-4EBE0B804224}"/>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تحليل جدول الميزانية وفق مبدأ سيولة – استحقاق</a:t>
            </a:r>
          </a:p>
          <a:p>
            <a:pPr marL="452438" algn="just">
              <a:tabLst>
                <a:tab pos="1254125" algn="l"/>
              </a:tabLst>
            </a:pPr>
            <a:r>
              <a:rPr lang="ar-DZ" sz="2400" b="0" spc="0" dirty="0">
                <a:solidFill>
                  <a:schemeClr val="tx1"/>
                </a:solidFill>
              </a:rPr>
              <a:t>نفس الشيء يقال بالنسبة لبنود خصوم الميزانية، لكن يبقى الأمر من جانب مفهوم الاستحقاق. بمعنى، أن الموارد المالية من جهة الخصوم تلتزم المؤسسة فيها أو الفرد بتغطية المستحقات من الديون، التي تكون عالية الاستحقاق من الناحية الزمنية كلما كان التوجه نحو الأسفل. </a:t>
            </a:r>
          </a:p>
          <a:p>
            <a:pPr marL="452438" algn="just">
              <a:tabLst>
                <a:tab pos="1254125" algn="l"/>
              </a:tabLst>
            </a:pPr>
            <a:r>
              <a:rPr lang="ar-DZ" sz="2400" b="0" spc="0" dirty="0">
                <a:solidFill>
                  <a:schemeClr val="tx1"/>
                </a:solidFill>
              </a:rPr>
              <a:t>فالخصوم الثابتة على سبيل المثال، لا تخضع إلى مبدأ الاستحقاق في الأجل القصير، على عكس الخصوم الجارية التي تلتزم فيها المؤسسة بتسديد الدين أو التزاماتها في الأجل القصير جدا عادة لا يتجاوز السنة.  </a:t>
            </a:r>
          </a:p>
          <a:p>
            <a:pPr marL="452438" algn="just">
              <a:tabLst>
                <a:tab pos="1254125" algn="l"/>
              </a:tabLst>
            </a:pPr>
            <a:r>
              <a:rPr lang="ar-DZ" sz="2400" b="0" spc="0" dirty="0">
                <a:solidFill>
                  <a:schemeClr val="tx1"/>
                </a:solidFill>
              </a:rPr>
              <a:t>  </a:t>
            </a:r>
            <a:endParaRPr lang="ar-SA" sz="2400" b="0" spc="0" dirty="0">
              <a:solidFill>
                <a:schemeClr val="tx1"/>
              </a:solidFill>
            </a:endParaRPr>
          </a:p>
          <a:p>
            <a:pPr marL="361950" algn="just">
              <a:buFont typeface="Wingdings" pitchFamily="2" charset="2"/>
              <a:buChar char="§"/>
              <a:tabLst>
                <a:tab pos="1254125" algn="l"/>
              </a:tabLst>
            </a:pPr>
            <a:endParaRPr lang="ar-SA" sz="2400" spc="0" dirty="0">
              <a:solidFill>
                <a:schemeClr val="tx1"/>
              </a:solidFill>
            </a:endParaRPr>
          </a:p>
        </p:txBody>
      </p:sp>
      <p:sp>
        <p:nvSpPr>
          <p:cNvPr id="2" name="Title 1">
            <a:extLst>
              <a:ext uri="{FF2B5EF4-FFF2-40B4-BE49-F238E27FC236}">
                <a16:creationId xmlns:a16="http://schemas.microsoft.com/office/drawing/2014/main" id="{D70FB74C-388C-40AA-2D17-DAFDFD84867F}"/>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FEFE545B-3ED1-B650-4D05-036302C8C5FB}"/>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9B38829E-7C33-DC1A-6FC6-6EF64BD4ADF4}"/>
              </a:ext>
            </a:extLst>
          </p:cNvPr>
          <p:cNvSpPr>
            <a:spLocks noGrp="1"/>
          </p:cNvSpPr>
          <p:nvPr>
            <p:ph type="sldNum" sz="quarter" idx="12"/>
          </p:nvPr>
        </p:nvSpPr>
        <p:spPr/>
        <p:txBody>
          <a:bodyPr/>
          <a:lstStyle/>
          <a:p>
            <a:fld id="{520A17BE-F3C5-43D9-8B6B-FF47DB5F0742}" type="slidenum">
              <a:rPr lang="ar-SA" smtClean="0"/>
              <a:pPr/>
              <a:t>11</a:t>
            </a:fld>
            <a:endParaRPr lang="ar-SA" dirty="0"/>
          </a:p>
        </p:txBody>
      </p:sp>
      <p:sp>
        <p:nvSpPr>
          <p:cNvPr id="6" name="Footer Placeholder 5">
            <a:extLst>
              <a:ext uri="{FF2B5EF4-FFF2-40B4-BE49-F238E27FC236}">
                <a16:creationId xmlns:a16="http://schemas.microsoft.com/office/drawing/2014/main" id="{6AFB3FBC-3A63-BD71-18B3-D2137846DC53}"/>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4106903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BFADB-D4EC-4DC6-8A85-EFA997F8788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CBEA096-A73B-F5CF-9103-1BD989476792}"/>
              </a:ext>
            </a:extLst>
          </p:cNvPr>
          <p:cNvSpPr>
            <a:spLocks noGrp="1"/>
          </p:cNvSpPr>
          <p:nvPr>
            <p:ph type="subTitle" idx="1"/>
          </p:nvPr>
        </p:nvSpPr>
        <p:spPr>
          <a:xfrm>
            <a:off x="323528" y="1340768"/>
            <a:ext cx="8496944" cy="5112568"/>
          </a:xfrm>
          <a:ln/>
        </p:spPr>
        <p:style>
          <a:lnRef idx="2">
            <a:schemeClr val="dk1"/>
          </a:lnRef>
          <a:fillRef idx="1002">
            <a:schemeClr val="lt1"/>
          </a:fillRef>
          <a:effectRef idx="0">
            <a:schemeClr val="dk1"/>
          </a:effectRef>
          <a:fontRef idx="minor">
            <a:schemeClr val="dk1"/>
          </a:fontRef>
        </p:style>
        <p:txBody>
          <a:bodyPr anchor="t">
            <a:noAutofit/>
          </a:bodyPr>
          <a:lstStyle/>
          <a:p>
            <a:pPr marL="452438" marR="0" lvl="0" indent="0" algn="r"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lang="ar-SA" sz="2000" dirty="0">
                <a:solidFill>
                  <a:schemeClr val="tx1"/>
                </a:solidFill>
              </a:rPr>
              <a:t> </a:t>
            </a:r>
            <a:r>
              <a:rPr kumimoji="0" lang="en-GB" sz="2800" b="1" i="0" u="none" strike="noStrike" kern="1200" cap="all" spc="0" normalizeH="0" baseline="0" noProof="0" dirty="0">
                <a:ln>
                  <a:noFill/>
                </a:ln>
                <a:solidFill>
                  <a:prstClr val="black"/>
                </a:solidFill>
                <a:effectLst/>
                <a:uLnTx/>
                <a:uFillTx/>
                <a:latin typeface="Georgia"/>
                <a:ea typeface="+mn-ea"/>
                <a:cs typeface="+mn-cs"/>
              </a:rPr>
              <a:t>II</a:t>
            </a:r>
            <a:r>
              <a:rPr kumimoji="0" lang="ar-DZ"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التحليل المالي الوظيفي والتحليل المالي الديناميكي</a:t>
            </a:r>
          </a:p>
          <a:p>
            <a:pPr marL="263525"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الوظيفي</a:t>
            </a:r>
          </a:p>
          <a:p>
            <a:pPr marL="179388" algn="just">
              <a:tabLst>
                <a:tab pos="1254125" algn="l"/>
              </a:tabLst>
            </a:pPr>
            <a:r>
              <a:rPr lang="ar-DZ" sz="2200" b="0" spc="0" dirty="0">
                <a:solidFill>
                  <a:schemeClr val="tx1"/>
                </a:solidFill>
              </a:rPr>
              <a:t>يقوم التحليل المالي الوظيفي على أساس مقارنة الميزانية المحاسبية بالميزانية المالية وظيفيا. ويتبين وجه الاختلاف بين الميزانيتين من خلال عناصر بنود الميزانية التي تكون بشكل في الميزانية المحاسبية ولكنها تأخذ شكلا آخر في الميزانية المالية. ذلك أن وظيفة هذ الأخيرة تختلف عن تلك على مستوى الميزانية المحاسبية. فبنود الميزانية المحاسبية تظهر لنا عناصر الأصول والخصوم حسب النموذج الذي يحدده النظام المحاسبي المالي وفق مبدأ سيولة (من جانب الأصول)، ومبدأ الاستحقاق (من جانب الخصوم). كما تظهر لنا ذات الميزانية القيم الإجمالية من جانب الأصول لإبراز أهمية الجانب الاقتصادي لبعض عناصر الأصول مثل مخصصات الإهتلاك والمؤونات. بالمقابل، فإن وظيفة عناصر الميزانية المالية لذات عناصر الميزانية المحاسبية من جانب الخصوم هو كونها تعبر عن مورد مالي في الأجل القصير       أو الطويل من جهة الخصوم ، في حين تبين عناصر الأصول في الميزانية المحاسبية (أصول جارية وغير جارية) وظيفيا الاستخدامات ذات العلاقة بالاستثمارات وتلك المرتبطة بالاستغلال. </a:t>
            </a:r>
            <a:endParaRPr lang="ar-SA" sz="2200" b="0" spc="0" dirty="0">
              <a:solidFill>
                <a:schemeClr val="tx1"/>
              </a:solidFill>
            </a:endParaRPr>
          </a:p>
          <a:p>
            <a:pPr marL="361950" algn="just">
              <a:buFont typeface="Wingdings" pitchFamily="2" charset="2"/>
              <a:buChar char="§"/>
              <a:tabLst>
                <a:tab pos="1254125" algn="l"/>
              </a:tabLst>
            </a:pPr>
            <a:endParaRPr lang="ar-SA" sz="2400" spc="0" dirty="0">
              <a:solidFill>
                <a:schemeClr val="tx1"/>
              </a:solidFill>
            </a:endParaRPr>
          </a:p>
        </p:txBody>
      </p:sp>
      <p:sp>
        <p:nvSpPr>
          <p:cNvPr id="2" name="Title 1">
            <a:extLst>
              <a:ext uri="{FF2B5EF4-FFF2-40B4-BE49-F238E27FC236}">
                <a16:creationId xmlns:a16="http://schemas.microsoft.com/office/drawing/2014/main" id="{EA6BDBFE-DD6A-641E-0CCF-A9AE927582EB}"/>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204DF606-A011-A22D-9BE4-A70648A9C81D}"/>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DE799D62-CA66-55BC-A1F0-8E7E5F0C6EFD}"/>
              </a:ext>
            </a:extLst>
          </p:cNvPr>
          <p:cNvSpPr>
            <a:spLocks noGrp="1"/>
          </p:cNvSpPr>
          <p:nvPr>
            <p:ph type="sldNum" sz="quarter" idx="12"/>
          </p:nvPr>
        </p:nvSpPr>
        <p:spPr/>
        <p:txBody>
          <a:bodyPr/>
          <a:lstStyle/>
          <a:p>
            <a:fld id="{520A17BE-F3C5-43D9-8B6B-FF47DB5F0742}" type="slidenum">
              <a:rPr lang="ar-SA" smtClean="0"/>
              <a:pPr/>
              <a:t>12</a:t>
            </a:fld>
            <a:endParaRPr lang="ar-SA" dirty="0"/>
          </a:p>
        </p:txBody>
      </p:sp>
      <p:sp>
        <p:nvSpPr>
          <p:cNvPr id="6" name="Footer Placeholder 5">
            <a:extLst>
              <a:ext uri="{FF2B5EF4-FFF2-40B4-BE49-F238E27FC236}">
                <a16:creationId xmlns:a16="http://schemas.microsoft.com/office/drawing/2014/main" id="{4B2E3BA1-7DF4-96C3-3DCE-067AD1C7ADBB}"/>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3569210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C72F2-71D9-0BF3-C9FF-6211A69E56B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38D1C92-13CD-E819-73A6-24066654217D}"/>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263525"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الوظيفي ... </a:t>
            </a:r>
            <a:r>
              <a:rPr lang="ar-DZ" sz="2800" b="0" spc="0" dirty="0">
                <a:solidFill>
                  <a:schemeClr val="tx1"/>
                </a:solidFill>
              </a:rPr>
              <a:t>يتبع</a:t>
            </a:r>
          </a:p>
          <a:p>
            <a:pPr marL="179388" algn="just">
              <a:tabLst>
                <a:tab pos="1254125" algn="l"/>
              </a:tabLst>
            </a:pPr>
            <a:r>
              <a:rPr lang="ar-DZ" sz="2200" b="0" spc="0" dirty="0">
                <a:solidFill>
                  <a:schemeClr val="tx1"/>
                </a:solidFill>
              </a:rPr>
              <a:t>إضافة لكل ما سبق، تستخدم الميزانية المالية الوظيفية لاستخلاص بعض المؤشرات تفيد في عملية التحليل المالي للمؤسسة. ومن ذلك مؤشرات مثل رأس المال العامل الصافي(</a:t>
            </a:r>
            <a:r>
              <a:rPr lang="en-GB" sz="2200" b="0" spc="0" dirty="0">
                <a:solidFill>
                  <a:schemeClr val="tx1"/>
                </a:solidFill>
              </a:rPr>
              <a:t>FR</a:t>
            </a:r>
            <a:r>
              <a:rPr lang="en-GB" sz="1200" spc="0" dirty="0">
                <a:solidFill>
                  <a:schemeClr val="tx1"/>
                </a:solidFill>
              </a:rPr>
              <a:t>N</a:t>
            </a:r>
            <a:r>
              <a:rPr lang="ar-DZ" sz="2200" b="0" spc="0" dirty="0">
                <a:solidFill>
                  <a:schemeClr val="tx1"/>
                </a:solidFill>
              </a:rPr>
              <a:t>)، والاحتياج لرأس المال العامل الصافي (</a:t>
            </a:r>
            <a:r>
              <a:rPr lang="en-GB" sz="2200" b="0" spc="0" dirty="0">
                <a:solidFill>
                  <a:schemeClr val="tx1"/>
                </a:solidFill>
              </a:rPr>
              <a:t>BFR</a:t>
            </a:r>
            <a:r>
              <a:rPr lang="en-GB" sz="1200" spc="0" dirty="0">
                <a:solidFill>
                  <a:schemeClr val="tx1"/>
                </a:solidFill>
              </a:rPr>
              <a:t>N</a:t>
            </a:r>
            <a:r>
              <a:rPr lang="ar-DZ" sz="2200" b="0" spc="0" dirty="0">
                <a:solidFill>
                  <a:schemeClr val="tx1"/>
                </a:solidFill>
              </a:rPr>
              <a:t>)، ومؤشر النقدية الصافي </a:t>
            </a:r>
            <a:r>
              <a:rPr lang="en-GB" sz="2200" b="0" spc="0" dirty="0">
                <a:solidFill>
                  <a:schemeClr val="tx1"/>
                </a:solidFill>
              </a:rPr>
              <a:t> T</a:t>
            </a:r>
            <a:r>
              <a:rPr lang="en-GB" sz="1200" b="0" spc="0" dirty="0">
                <a:solidFill>
                  <a:schemeClr val="tx1"/>
                </a:solidFill>
                <a:effectLst>
                  <a:outerShdw blurRad="38100" dist="38100" dir="2700000" algn="tl">
                    <a:srgbClr val="000000">
                      <a:alpha val="43137"/>
                    </a:srgbClr>
                  </a:outerShdw>
                </a:effectLst>
              </a:rPr>
              <a:t>n</a:t>
            </a:r>
            <a:r>
              <a:rPr lang="ar-DZ" sz="2200" b="0" cap="none" spc="0" dirty="0">
                <a:solidFill>
                  <a:schemeClr val="tx1"/>
                </a:solidFill>
              </a:rPr>
              <a:t>المعبر عنه </a:t>
            </a:r>
            <a:r>
              <a:rPr lang="ar-DZ" sz="2200" b="0" spc="0" dirty="0">
                <a:solidFill>
                  <a:schemeClr val="tx1"/>
                </a:solidFill>
              </a:rPr>
              <a:t>بالفرق بين الخزينة- أصول، والخزينة- خصوم. ومن هذه المنطلقات تصبح لهذه المؤشرات مدلول مالي من حيث تحديد وظيفة تمويل الاستثمارات وتلبية الحاجة المالية للنشاط الاستغلالي أو ما يسمى أيضا بالنشاط العملياتي. وللتعبير رياضيا عن مؤشر رأس المال العامل الصافي فسيكون الأمر على النحو التالي</a:t>
            </a:r>
          </a:p>
          <a:p>
            <a:pPr marL="179388">
              <a:tabLst>
                <a:tab pos="1254125" algn="l"/>
              </a:tabLst>
            </a:pPr>
            <a:r>
              <a:rPr lang="en-GB" sz="2000" b="0" spc="0" dirty="0">
                <a:solidFill>
                  <a:schemeClr val="tx1"/>
                </a:solidFill>
              </a:rPr>
              <a:t>FR</a:t>
            </a:r>
            <a:r>
              <a:rPr lang="en-GB" sz="2000" spc="0" dirty="0">
                <a:solidFill>
                  <a:schemeClr val="tx1"/>
                </a:solidFill>
              </a:rPr>
              <a:t>N</a:t>
            </a:r>
            <a:r>
              <a:rPr lang="en-GB" sz="1200" spc="0" dirty="0">
                <a:solidFill>
                  <a:schemeClr val="tx1"/>
                </a:solidFill>
              </a:rPr>
              <a:t> – </a:t>
            </a:r>
            <a:r>
              <a:rPr lang="en-GB" sz="2000" b="0" spc="0" dirty="0">
                <a:solidFill>
                  <a:schemeClr val="tx1"/>
                </a:solidFill>
              </a:rPr>
              <a:t>BFRN = T</a:t>
            </a:r>
            <a:r>
              <a:rPr lang="en-GB" sz="1100" b="0" spc="0" dirty="0">
                <a:solidFill>
                  <a:schemeClr val="tx1"/>
                </a:solidFill>
                <a:effectLst>
                  <a:outerShdw blurRad="38100" dist="38100" dir="2700000" algn="tl">
                    <a:srgbClr val="000000">
                      <a:alpha val="43137"/>
                    </a:srgbClr>
                  </a:outerShdw>
                </a:effectLst>
              </a:rPr>
              <a:t>n</a:t>
            </a:r>
            <a:r>
              <a:rPr lang="en-GB" sz="2000" b="0" spc="0" dirty="0">
                <a:solidFill>
                  <a:schemeClr val="tx1"/>
                </a:solidFill>
              </a:rPr>
              <a:t> </a:t>
            </a:r>
          </a:p>
          <a:p>
            <a:pPr marL="179388">
              <a:tabLst>
                <a:tab pos="1254125" algn="l"/>
              </a:tabLst>
            </a:pPr>
            <a:r>
              <a:rPr lang="en-GB" sz="2000" b="0" spc="0" dirty="0">
                <a:solidFill>
                  <a:schemeClr val="tx1"/>
                </a:solidFill>
              </a:rPr>
              <a:t>FR</a:t>
            </a:r>
            <a:r>
              <a:rPr lang="en-GB" sz="2000" spc="0" dirty="0">
                <a:solidFill>
                  <a:schemeClr val="tx1"/>
                </a:solidFill>
              </a:rPr>
              <a:t>N</a:t>
            </a:r>
            <a:r>
              <a:rPr lang="en-GB" sz="1200" spc="0" dirty="0">
                <a:solidFill>
                  <a:schemeClr val="tx1"/>
                </a:solidFill>
              </a:rPr>
              <a:t> = </a:t>
            </a:r>
            <a:r>
              <a:rPr lang="en-GB" sz="2000" b="0" spc="0" dirty="0">
                <a:solidFill>
                  <a:schemeClr val="tx1"/>
                </a:solidFill>
              </a:rPr>
              <a:t>= BFRN +T</a:t>
            </a:r>
            <a:r>
              <a:rPr lang="en-GB" sz="1100" b="0" spc="0" dirty="0">
                <a:solidFill>
                  <a:schemeClr val="tx1"/>
                </a:solidFill>
                <a:effectLst>
                  <a:outerShdw blurRad="38100" dist="38100" dir="2700000" algn="tl">
                    <a:srgbClr val="000000">
                      <a:alpha val="43137"/>
                    </a:srgbClr>
                  </a:outerShdw>
                </a:effectLst>
              </a:rPr>
              <a:t>n</a:t>
            </a:r>
          </a:p>
          <a:p>
            <a:pPr marL="179388">
              <a:tabLst>
                <a:tab pos="1254125" algn="l"/>
              </a:tabLst>
            </a:pPr>
            <a:r>
              <a:rPr lang="en-GB" sz="2000" b="0" spc="0" dirty="0">
                <a:solidFill>
                  <a:schemeClr val="tx1"/>
                </a:solidFill>
              </a:rPr>
              <a:t>T</a:t>
            </a:r>
            <a:r>
              <a:rPr lang="en-GB" sz="1100" b="0" spc="0" dirty="0">
                <a:solidFill>
                  <a:schemeClr val="tx1"/>
                </a:solidFill>
                <a:effectLst>
                  <a:outerShdw blurRad="38100" dist="38100" dir="2700000" algn="tl">
                    <a:srgbClr val="000000">
                      <a:alpha val="43137"/>
                    </a:srgbClr>
                  </a:outerShdw>
                </a:effectLst>
              </a:rPr>
              <a:t>n  </a:t>
            </a:r>
            <a:r>
              <a:rPr lang="en-GB" sz="2000" b="0" spc="0" dirty="0">
                <a:solidFill>
                  <a:schemeClr val="tx1"/>
                </a:solidFill>
                <a:effectLst>
                  <a:outerShdw blurRad="38100" dist="38100" dir="2700000" algn="tl">
                    <a:srgbClr val="000000">
                      <a:alpha val="43137"/>
                    </a:srgbClr>
                  </a:outerShdw>
                </a:effectLst>
              </a:rPr>
              <a:t>=</a:t>
            </a:r>
            <a:r>
              <a:rPr lang="en-GB" sz="1100" b="0" spc="0" dirty="0">
                <a:solidFill>
                  <a:schemeClr val="tx1"/>
                </a:solidFill>
                <a:effectLst>
                  <a:outerShdw blurRad="38100" dist="38100" dir="2700000" algn="tl">
                    <a:srgbClr val="000000">
                      <a:alpha val="43137"/>
                    </a:srgbClr>
                  </a:outerShdw>
                </a:effectLst>
              </a:rPr>
              <a:t> </a:t>
            </a:r>
            <a:r>
              <a:rPr lang="en-GB" sz="2000" b="0" spc="0" dirty="0">
                <a:solidFill>
                  <a:schemeClr val="tx1"/>
                </a:solidFill>
                <a:effectLst>
                  <a:outerShdw blurRad="38100" dist="38100" dir="2700000" algn="tl">
                    <a:srgbClr val="000000">
                      <a:alpha val="43137"/>
                    </a:srgbClr>
                  </a:outerShdw>
                </a:effectLst>
              </a:rPr>
              <a:t>T</a:t>
            </a:r>
            <a:r>
              <a:rPr lang="en-GB" sz="1200" b="0" spc="0" dirty="0">
                <a:solidFill>
                  <a:schemeClr val="tx1"/>
                </a:solidFill>
                <a:effectLst>
                  <a:outerShdw blurRad="38100" dist="38100" dir="2700000" algn="tl">
                    <a:srgbClr val="000000">
                      <a:alpha val="43137"/>
                    </a:srgbClr>
                  </a:outerShdw>
                </a:effectLst>
              </a:rPr>
              <a:t>assets  </a:t>
            </a:r>
            <a:r>
              <a:rPr lang="en-GB" sz="2000" b="0" spc="0" dirty="0">
                <a:solidFill>
                  <a:schemeClr val="tx1"/>
                </a:solidFill>
                <a:effectLst>
                  <a:outerShdw blurRad="38100" dist="38100" dir="2700000" algn="tl">
                    <a:srgbClr val="000000">
                      <a:alpha val="43137"/>
                    </a:srgbClr>
                  </a:outerShdw>
                </a:effectLst>
              </a:rPr>
              <a:t>- </a:t>
            </a:r>
            <a:r>
              <a:rPr lang="en-GB" sz="2000" b="0" spc="0" dirty="0" err="1">
                <a:solidFill>
                  <a:schemeClr val="tx1"/>
                </a:solidFill>
                <a:effectLst>
                  <a:outerShdw blurRad="38100" dist="38100" dir="2700000" algn="tl">
                    <a:srgbClr val="000000">
                      <a:alpha val="43137"/>
                    </a:srgbClr>
                  </a:outerShdw>
                </a:effectLst>
              </a:rPr>
              <a:t>T</a:t>
            </a:r>
            <a:r>
              <a:rPr lang="en-GB" sz="1200" b="0" spc="0" dirty="0" err="1">
                <a:solidFill>
                  <a:schemeClr val="tx1"/>
                </a:solidFill>
                <a:effectLst>
                  <a:outerShdw blurRad="38100" dist="38100" dir="2700000" algn="tl">
                    <a:srgbClr val="000000">
                      <a:alpha val="43137"/>
                    </a:srgbClr>
                  </a:outerShdw>
                </a:effectLst>
              </a:rPr>
              <a:t>Liabilities</a:t>
            </a:r>
            <a:r>
              <a:rPr lang="en-GB" sz="2000" b="0" spc="0" dirty="0">
                <a:solidFill>
                  <a:schemeClr val="tx1"/>
                </a:solidFill>
                <a:effectLst>
                  <a:outerShdw blurRad="38100" dist="38100" dir="2700000" algn="tl">
                    <a:srgbClr val="000000">
                      <a:alpha val="43137"/>
                    </a:srgbClr>
                  </a:outerShdw>
                </a:effectLst>
              </a:rPr>
              <a:t>  </a:t>
            </a:r>
            <a:endParaRPr lang="en-GB" sz="1200" b="0" spc="0" dirty="0">
              <a:solidFill>
                <a:schemeClr val="tx1"/>
              </a:solidFill>
              <a:effectLst>
                <a:outerShdw blurRad="38100" dist="38100" dir="2700000" algn="tl">
                  <a:srgbClr val="000000">
                    <a:alpha val="43137"/>
                  </a:srgbClr>
                </a:outerShdw>
              </a:effectLst>
            </a:endParaRPr>
          </a:p>
          <a:p>
            <a:pPr marL="179388">
              <a:tabLst>
                <a:tab pos="1254125" algn="l"/>
              </a:tabLst>
            </a:pPr>
            <a:endParaRPr lang="ar-DZ" sz="2000" b="0" spc="0" dirty="0">
              <a:solidFill>
                <a:schemeClr val="tx1"/>
              </a:solidFill>
            </a:endParaRPr>
          </a:p>
          <a:p>
            <a:pPr marL="179388" algn="just">
              <a:tabLst>
                <a:tab pos="1254125" algn="l"/>
              </a:tabLst>
            </a:pPr>
            <a:r>
              <a:rPr lang="ar-DZ" sz="2200" b="0" spc="0" dirty="0">
                <a:solidFill>
                  <a:schemeClr val="tx1"/>
                </a:solidFill>
              </a:rPr>
              <a:t>  </a:t>
            </a:r>
            <a:endParaRPr lang="ar-SA" sz="2400" spc="0" dirty="0">
              <a:solidFill>
                <a:schemeClr val="tx1"/>
              </a:solidFill>
            </a:endParaRPr>
          </a:p>
        </p:txBody>
      </p:sp>
      <p:sp>
        <p:nvSpPr>
          <p:cNvPr id="2" name="Title 1">
            <a:extLst>
              <a:ext uri="{FF2B5EF4-FFF2-40B4-BE49-F238E27FC236}">
                <a16:creationId xmlns:a16="http://schemas.microsoft.com/office/drawing/2014/main" id="{07567E11-C65E-DA8E-175F-CC8E96E83D36}"/>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C8DDAD07-B190-0CA9-EEBB-E8A64613BBF0}"/>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4DEB6142-A420-9F7D-18DD-484A84E70669}"/>
              </a:ext>
            </a:extLst>
          </p:cNvPr>
          <p:cNvSpPr>
            <a:spLocks noGrp="1"/>
          </p:cNvSpPr>
          <p:nvPr>
            <p:ph type="sldNum" sz="quarter" idx="12"/>
          </p:nvPr>
        </p:nvSpPr>
        <p:spPr/>
        <p:txBody>
          <a:bodyPr/>
          <a:lstStyle/>
          <a:p>
            <a:fld id="{520A17BE-F3C5-43D9-8B6B-FF47DB5F0742}" type="slidenum">
              <a:rPr lang="ar-SA" smtClean="0"/>
              <a:pPr/>
              <a:t>13</a:t>
            </a:fld>
            <a:endParaRPr lang="ar-SA" dirty="0"/>
          </a:p>
        </p:txBody>
      </p:sp>
      <p:sp>
        <p:nvSpPr>
          <p:cNvPr id="6" name="Footer Placeholder 5">
            <a:extLst>
              <a:ext uri="{FF2B5EF4-FFF2-40B4-BE49-F238E27FC236}">
                <a16:creationId xmlns:a16="http://schemas.microsoft.com/office/drawing/2014/main" id="{88D1700A-2A92-468D-41D5-6E537B4CE9CF}"/>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857877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A877D-A159-8DFD-21C4-B9CF34F2D8F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807363D-6C96-BCB9-4F92-787FFA7EA0FB}"/>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263525"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الوظيفي ... </a:t>
            </a:r>
            <a:r>
              <a:rPr lang="ar-DZ" sz="2800" b="0" spc="0" dirty="0">
                <a:solidFill>
                  <a:schemeClr val="tx1"/>
                </a:solidFill>
              </a:rPr>
              <a:t>يتبع</a:t>
            </a:r>
          </a:p>
          <a:p>
            <a:pPr marL="179388" algn="r">
              <a:tabLst>
                <a:tab pos="1254125" algn="l"/>
              </a:tabLst>
            </a:pPr>
            <a:endParaRPr lang="ar-DZ" sz="2400" b="0" spc="0" dirty="0">
              <a:solidFill>
                <a:schemeClr val="tx1"/>
              </a:solidFill>
            </a:endParaRPr>
          </a:p>
          <a:p>
            <a:pPr marL="179388" algn="r">
              <a:tabLst>
                <a:tab pos="1254125" algn="l"/>
              </a:tabLst>
            </a:pPr>
            <a:r>
              <a:rPr lang="ar-DZ" sz="2400" b="0" spc="0" dirty="0">
                <a:solidFill>
                  <a:schemeClr val="tx1"/>
                </a:solidFill>
              </a:rPr>
              <a:t>وفيما يلي جدول ملخص لمفهوم الميزانية الوظيفة المستخدمة في التحليل المالي،</a:t>
            </a:r>
          </a:p>
          <a:p>
            <a:pPr marL="179388" algn="r">
              <a:tabLst>
                <a:tab pos="1254125" algn="l"/>
              </a:tabLst>
            </a:pPr>
            <a:endParaRPr lang="ar-DZ" sz="2400" b="0" spc="0" dirty="0">
              <a:solidFill>
                <a:schemeClr val="tx1"/>
              </a:solidFill>
            </a:endParaRPr>
          </a:p>
          <a:p>
            <a:pPr marL="179388" algn="just">
              <a:tabLst>
                <a:tab pos="1254125" algn="l"/>
              </a:tabLst>
            </a:pPr>
            <a:r>
              <a:rPr lang="ar-DZ" sz="2200" b="0" spc="0" dirty="0">
                <a:solidFill>
                  <a:schemeClr val="tx1"/>
                </a:solidFill>
              </a:rPr>
              <a:t>  </a:t>
            </a:r>
            <a:endParaRPr lang="ar-SA" sz="2400" spc="0" dirty="0">
              <a:solidFill>
                <a:schemeClr val="tx1"/>
              </a:solidFill>
            </a:endParaRPr>
          </a:p>
        </p:txBody>
      </p:sp>
      <p:sp>
        <p:nvSpPr>
          <p:cNvPr id="2" name="Title 1">
            <a:extLst>
              <a:ext uri="{FF2B5EF4-FFF2-40B4-BE49-F238E27FC236}">
                <a16:creationId xmlns:a16="http://schemas.microsoft.com/office/drawing/2014/main" id="{D1C62A7F-DB72-6461-628A-0189A94A00F0}"/>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65D580B6-A033-5138-0771-22F3272806C3}"/>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090B4995-E0DF-FB0D-F93E-3077752B06C9}"/>
              </a:ext>
            </a:extLst>
          </p:cNvPr>
          <p:cNvSpPr>
            <a:spLocks noGrp="1"/>
          </p:cNvSpPr>
          <p:nvPr>
            <p:ph type="sldNum" sz="quarter" idx="12"/>
          </p:nvPr>
        </p:nvSpPr>
        <p:spPr/>
        <p:txBody>
          <a:bodyPr/>
          <a:lstStyle/>
          <a:p>
            <a:fld id="{520A17BE-F3C5-43D9-8B6B-FF47DB5F0742}" type="slidenum">
              <a:rPr lang="ar-SA" smtClean="0"/>
              <a:pPr/>
              <a:t>14</a:t>
            </a:fld>
            <a:endParaRPr lang="ar-SA" dirty="0"/>
          </a:p>
        </p:txBody>
      </p:sp>
      <p:sp>
        <p:nvSpPr>
          <p:cNvPr id="6" name="Footer Placeholder 5">
            <a:extLst>
              <a:ext uri="{FF2B5EF4-FFF2-40B4-BE49-F238E27FC236}">
                <a16:creationId xmlns:a16="http://schemas.microsoft.com/office/drawing/2014/main" id="{DA399924-0DCC-5B49-E3CE-4963F98E76FE}"/>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graphicFrame>
        <p:nvGraphicFramePr>
          <p:cNvPr id="7" name="Tableau 6">
            <a:extLst>
              <a:ext uri="{FF2B5EF4-FFF2-40B4-BE49-F238E27FC236}">
                <a16:creationId xmlns:a16="http://schemas.microsoft.com/office/drawing/2014/main" id="{D4A881E3-671D-5E38-46AF-25D0340E2129}"/>
              </a:ext>
            </a:extLst>
          </p:cNvPr>
          <p:cNvGraphicFramePr>
            <a:graphicFrameLocks noGrp="1"/>
          </p:cNvGraphicFramePr>
          <p:nvPr>
            <p:extLst>
              <p:ext uri="{D42A27DB-BD31-4B8C-83A1-F6EECF244321}">
                <p14:modId xmlns:p14="http://schemas.microsoft.com/office/powerpoint/2010/main" val="2720366877"/>
              </p:ext>
            </p:extLst>
          </p:nvPr>
        </p:nvGraphicFramePr>
        <p:xfrm>
          <a:off x="1619672" y="3284984"/>
          <a:ext cx="6096000" cy="23774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387509921"/>
                    </a:ext>
                  </a:extLst>
                </a:gridCol>
                <a:gridCol w="2032000">
                  <a:extLst>
                    <a:ext uri="{9D8B030D-6E8A-4147-A177-3AD203B41FA5}">
                      <a16:colId xmlns:a16="http://schemas.microsoft.com/office/drawing/2014/main" val="4235241634"/>
                    </a:ext>
                  </a:extLst>
                </a:gridCol>
                <a:gridCol w="2032000">
                  <a:extLst>
                    <a:ext uri="{9D8B030D-6E8A-4147-A177-3AD203B41FA5}">
                      <a16:colId xmlns:a16="http://schemas.microsoft.com/office/drawing/2014/main" val="444590792"/>
                    </a:ext>
                  </a:extLst>
                </a:gridCol>
              </a:tblGrid>
              <a:tr h="292149">
                <a:tc>
                  <a:txBody>
                    <a:bodyPr/>
                    <a:lstStyle/>
                    <a:p>
                      <a:pPr algn="ctr"/>
                      <a:r>
                        <a:rPr lang="ar-DZ" dirty="0"/>
                        <a:t>الموارد</a:t>
                      </a:r>
                      <a:endParaRPr lang="fr-FR" dirty="0"/>
                    </a:p>
                  </a:txBody>
                  <a:tcPr/>
                </a:tc>
                <a:tc>
                  <a:txBody>
                    <a:bodyPr/>
                    <a:lstStyle/>
                    <a:p>
                      <a:pPr algn="ctr"/>
                      <a:r>
                        <a:rPr lang="ar-DZ" dirty="0"/>
                        <a:t>الاستخدامات</a:t>
                      </a:r>
                      <a:endParaRPr lang="fr-FR" dirty="0"/>
                    </a:p>
                  </a:txBody>
                  <a:tcPr/>
                </a:tc>
                <a:tc>
                  <a:txBody>
                    <a:bodyPr/>
                    <a:lstStyle/>
                    <a:p>
                      <a:pPr algn="ctr"/>
                      <a:r>
                        <a:rPr lang="ar-DZ" dirty="0"/>
                        <a:t>البيان</a:t>
                      </a:r>
                      <a:endParaRPr lang="fr-FR" dirty="0"/>
                    </a:p>
                  </a:txBody>
                  <a:tcPr/>
                </a:tc>
                <a:extLst>
                  <a:ext uri="{0D108BD9-81ED-4DB2-BD59-A6C34878D82A}">
                    <a16:rowId xmlns:a16="http://schemas.microsoft.com/office/drawing/2014/main" val="3004891206"/>
                  </a:ext>
                </a:extLst>
              </a:tr>
              <a:tr h="1744320">
                <a:tc>
                  <a:txBody>
                    <a:bodyPr/>
                    <a:lstStyle/>
                    <a:p>
                      <a:pPr algn="r"/>
                      <a:r>
                        <a:rPr lang="ar-DZ" b="1" dirty="0"/>
                        <a:t>وظيفة التمويل:</a:t>
                      </a:r>
                    </a:p>
                    <a:p>
                      <a:pPr marL="285750" indent="-285750" algn="r">
                        <a:buFontTx/>
                        <a:buChar char="-"/>
                      </a:pPr>
                      <a:r>
                        <a:rPr lang="ar-DZ" dirty="0"/>
                        <a:t>أموال خاصة</a:t>
                      </a:r>
                    </a:p>
                    <a:p>
                      <a:pPr marL="285750" indent="-285750" algn="just">
                        <a:buFontTx/>
                        <a:buChar char="-"/>
                      </a:pPr>
                      <a:r>
                        <a:rPr lang="ar-DZ" dirty="0"/>
                        <a:t> </a:t>
                      </a:r>
                      <a:r>
                        <a:rPr lang="ar-DZ" dirty="0" err="1"/>
                        <a:t>مؤونات</a:t>
                      </a:r>
                      <a:r>
                        <a:rPr lang="ar-DZ" dirty="0"/>
                        <a:t> الخسائر والتكاليف</a:t>
                      </a:r>
                    </a:p>
                    <a:p>
                      <a:pPr marL="285750" indent="-285750" algn="just">
                        <a:buFontTx/>
                        <a:buChar char="-"/>
                      </a:pPr>
                      <a:r>
                        <a:rPr lang="ar-DZ" dirty="0"/>
                        <a:t> ديون مالية (ط </a:t>
                      </a:r>
                      <a:r>
                        <a:rPr lang="ar-DZ" dirty="0" err="1"/>
                        <a:t>وم</a:t>
                      </a:r>
                      <a:r>
                        <a:rPr lang="ar-DZ" dirty="0"/>
                        <a:t>)</a:t>
                      </a:r>
                    </a:p>
                    <a:p>
                      <a:pPr algn="r"/>
                      <a:endParaRPr lang="ar-DZ" dirty="0"/>
                    </a:p>
                    <a:p>
                      <a:pPr algn="r"/>
                      <a:endParaRPr lang="fr-FR" dirty="0"/>
                    </a:p>
                  </a:txBody>
                  <a:tcPr anchor="ctr"/>
                </a:tc>
                <a:tc>
                  <a:txBody>
                    <a:bodyPr/>
                    <a:lstStyle/>
                    <a:p>
                      <a:pPr algn="r"/>
                      <a:r>
                        <a:rPr lang="ar-DZ" b="1" dirty="0"/>
                        <a:t>وظيفة الاستثمار:</a:t>
                      </a:r>
                    </a:p>
                    <a:p>
                      <a:pPr algn="just"/>
                      <a:r>
                        <a:rPr lang="ar-DZ" dirty="0"/>
                        <a:t>- استثمارات معنوية ومادية ومالية</a:t>
                      </a:r>
                    </a:p>
                    <a:p>
                      <a:pPr algn="r"/>
                      <a:r>
                        <a:rPr lang="ar-DZ" dirty="0"/>
                        <a:t>- أخرى </a:t>
                      </a:r>
                      <a:endParaRPr lang="fr-FR" dirty="0"/>
                    </a:p>
                  </a:txBody>
                  <a:tcPr/>
                </a:tc>
                <a:tc>
                  <a:txBody>
                    <a:bodyPr/>
                    <a:lstStyle/>
                    <a:p>
                      <a:pPr algn="ctr"/>
                      <a:r>
                        <a:rPr lang="ar-DZ" dirty="0"/>
                        <a:t>تحديد رأس المال العامل</a:t>
                      </a:r>
                      <a:endParaRPr lang="fr-FR" dirty="0"/>
                    </a:p>
                  </a:txBody>
                  <a:tcPr anchor="ctr"/>
                </a:tc>
                <a:extLst>
                  <a:ext uri="{0D108BD9-81ED-4DB2-BD59-A6C34878D82A}">
                    <a16:rowId xmlns:a16="http://schemas.microsoft.com/office/drawing/2014/main" val="2724054505"/>
                  </a:ext>
                </a:extLst>
              </a:tr>
            </a:tbl>
          </a:graphicData>
        </a:graphic>
      </p:graphicFrame>
    </p:spTree>
    <p:extLst>
      <p:ext uri="{BB962C8B-B14F-4D97-AF65-F5344CB8AC3E}">
        <p14:creationId xmlns:p14="http://schemas.microsoft.com/office/powerpoint/2010/main" val="1702330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B4E97-770E-ABF0-B8D5-1D886D65257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A002619-93A0-A3FC-22FD-2CDDF1A34E4F}"/>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263525"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الوظيفي ... </a:t>
            </a:r>
            <a:r>
              <a:rPr lang="ar-DZ" sz="2800" b="0" spc="0" dirty="0">
                <a:solidFill>
                  <a:schemeClr val="tx1"/>
                </a:solidFill>
              </a:rPr>
              <a:t>يتبع</a:t>
            </a:r>
          </a:p>
          <a:p>
            <a:pPr marL="179388" algn="r">
              <a:tabLst>
                <a:tab pos="1254125" algn="l"/>
              </a:tabLst>
            </a:pPr>
            <a:endParaRPr lang="ar-DZ" sz="2400" b="0" spc="0" dirty="0">
              <a:solidFill>
                <a:schemeClr val="tx1"/>
              </a:solidFill>
            </a:endParaRPr>
          </a:p>
          <a:p>
            <a:pPr marL="179388" algn="r">
              <a:tabLst>
                <a:tab pos="1254125" algn="l"/>
              </a:tabLst>
            </a:pPr>
            <a:r>
              <a:rPr lang="ar-DZ" sz="2400" b="0" spc="0" dirty="0">
                <a:solidFill>
                  <a:schemeClr val="tx1"/>
                </a:solidFill>
              </a:rPr>
              <a:t>وفيما يلي جدول ملخص لمفهوم الميزانية الوظيفة المستخدمة في التحليل المالي،</a:t>
            </a:r>
          </a:p>
          <a:p>
            <a:pPr marL="179388" algn="r">
              <a:tabLst>
                <a:tab pos="1254125" algn="l"/>
              </a:tabLst>
            </a:pPr>
            <a:endParaRPr lang="ar-DZ" sz="2400" b="0" spc="0" dirty="0">
              <a:solidFill>
                <a:schemeClr val="tx1"/>
              </a:solidFill>
            </a:endParaRPr>
          </a:p>
          <a:p>
            <a:pPr marL="179388" algn="r">
              <a:tabLst>
                <a:tab pos="1254125" algn="l"/>
              </a:tabLst>
            </a:pPr>
            <a:endParaRPr lang="ar-DZ" sz="2400" b="0" spc="0" dirty="0">
              <a:solidFill>
                <a:schemeClr val="tx1"/>
              </a:solidFill>
            </a:endParaRPr>
          </a:p>
          <a:p>
            <a:pPr marL="179388" algn="just">
              <a:tabLst>
                <a:tab pos="1254125" algn="l"/>
              </a:tabLst>
            </a:pPr>
            <a:r>
              <a:rPr lang="ar-DZ" sz="2200" b="0" spc="0" dirty="0">
                <a:solidFill>
                  <a:schemeClr val="tx1"/>
                </a:solidFill>
              </a:rPr>
              <a:t>  </a:t>
            </a:r>
            <a:endParaRPr lang="ar-SA" sz="2400" spc="0" dirty="0">
              <a:solidFill>
                <a:schemeClr val="tx1"/>
              </a:solidFill>
            </a:endParaRPr>
          </a:p>
        </p:txBody>
      </p:sp>
      <p:sp>
        <p:nvSpPr>
          <p:cNvPr id="2" name="Title 1">
            <a:extLst>
              <a:ext uri="{FF2B5EF4-FFF2-40B4-BE49-F238E27FC236}">
                <a16:creationId xmlns:a16="http://schemas.microsoft.com/office/drawing/2014/main" id="{1A5D336F-5A93-7071-B10B-C03B7013FBD6}"/>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49DA2BBD-EEE9-D98B-D03B-F4FF68ED4375}"/>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9C22EEE7-E13B-46D4-D06D-DDFEFB10A674}"/>
              </a:ext>
            </a:extLst>
          </p:cNvPr>
          <p:cNvSpPr>
            <a:spLocks noGrp="1"/>
          </p:cNvSpPr>
          <p:nvPr>
            <p:ph type="sldNum" sz="quarter" idx="12"/>
          </p:nvPr>
        </p:nvSpPr>
        <p:spPr/>
        <p:txBody>
          <a:bodyPr/>
          <a:lstStyle/>
          <a:p>
            <a:fld id="{520A17BE-F3C5-43D9-8B6B-FF47DB5F0742}" type="slidenum">
              <a:rPr lang="ar-SA" smtClean="0"/>
              <a:pPr/>
              <a:t>15</a:t>
            </a:fld>
            <a:endParaRPr lang="ar-SA" dirty="0"/>
          </a:p>
        </p:txBody>
      </p:sp>
      <p:sp>
        <p:nvSpPr>
          <p:cNvPr id="6" name="Footer Placeholder 5">
            <a:extLst>
              <a:ext uri="{FF2B5EF4-FFF2-40B4-BE49-F238E27FC236}">
                <a16:creationId xmlns:a16="http://schemas.microsoft.com/office/drawing/2014/main" id="{8C5FB573-FE94-1D03-B9F8-AD42ED47D19D}"/>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graphicFrame>
        <p:nvGraphicFramePr>
          <p:cNvPr id="7" name="Tableau 6">
            <a:extLst>
              <a:ext uri="{FF2B5EF4-FFF2-40B4-BE49-F238E27FC236}">
                <a16:creationId xmlns:a16="http://schemas.microsoft.com/office/drawing/2014/main" id="{79754C0C-76ED-FF10-EF0C-1D64A18CC369}"/>
              </a:ext>
            </a:extLst>
          </p:cNvPr>
          <p:cNvGraphicFramePr>
            <a:graphicFrameLocks noGrp="1"/>
          </p:cNvGraphicFramePr>
          <p:nvPr>
            <p:extLst>
              <p:ext uri="{D42A27DB-BD31-4B8C-83A1-F6EECF244321}">
                <p14:modId xmlns:p14="http://schemas.microsoft.com/office/powerpoint/2010/main" val="3932418475"/>
              </p:ext>
            </p:extLst>
          </p:nvPr>
        </p:nvGraphicFramePr>
        <p:xfrm>
          <a:off x="1691680" y="3140968"/>
          <a:ext cx="6096000" cy="2893497"/>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387509921"/>
                    </a:ext>
                  </a:extLst>
                </a:gridCol>
                <a:gridCol w="2032000">
                  <a:extLst>
                    <a:ext uri="{9D8B030D-6E8A-4147-A177-3AD203B41FA5}">
                      <a16:colId xmlns:a16="http://schemas.microsoft.com/office/drawing/2014/main" val="4235241634"/>
                    </a:ext>
                  </a:extLst>
                </a:gridCol>
                <a:gridCol w="2032000">
                  <a:extLst>
                    <a:ext uri="{9D8B030D-6E8A-4147-A177-3AD203B41FA5}">
                      <a16:colId xmlns:a16="http://schemas.microsoft.com/office/drawing/2014/main" val="444590792"/>
                    </a:ext>
                  </a:extLst>
                </a:gridCol>
              </a:tblGrid>
              <a:tr h="516057">
                <a:tc>
                  <a:txBody>
                    <a:bodyPr/>
                    <a:lstStyle/>
                    <a:p>
                      <a:pPr algn="ctr"/>
                      <a:r>
                        <a:rPr lang="ar-DZ" dirty="0"/>
                        <a:t>الموارد</a:t>
                      </a:r>
                      <a:endParaRPr lang="fr-FR" dirty="0"/>
                    </a:p>
                  </a:txBody>
                  <a:tcPr/>
                </a:tc>
                <a:tc>
                  <a:txBody>
                    <a:bodyPr/>
                    <a:lstStyle/>
                    <a:p>
                      <a:pPr algn="ctr"/>
                      <a:r>
                        <a:rPr lang="ar-DZ" dirty="0"/>
                        <a:t>الاستخدامات</a:t>
                      </a:r>
                      <a:endParaRPr lang="fr-FR" dirty="0"/>
                    </a:p>
                  </a:txBody>
                  <a:tcPr/>
                </a:tc>
                <a:tc>
                  <a:txBody>
                    <a:bodyPr/>
                    <a:lstStyle/>
                    <a:p>
                      <a:pPr algn="ctr"/>
                      <a:r>
                        <a:rPr lang="ar-DZ" dirty="0"/>
                        <a:t>البيان</a:t>
                      </a:r>
                      <a:endParaRPr lang="fr-FR" dirty="0"/>
                    </a:p>
                  </a:txBody>
                  <a:tcPr/>
                </a:tc>
                <a:extLst>
                  <a:ext uri="{0D108BD9-81ED-4DB2-BD59-A6C34878D82A}">
                    <a16:rowId xmlns:a16="http://schemas.microsoft.com/office/drawing/2014/main" val="3004891206"/>
                  </a:ext>
                </a:extLst>
              </a:tr>
              <a:tr h="516057">
                <a:tc>
                  <a:txBody>
                    <a:bodyPr/>
                    <a:lstStyle/>
                    <a:p>
                      <a:pPr algn="r"/>
                      <a:r>
                        <a:rPr lang="ar-DZ" b="1" dirty="0"/>
                        <a:t>ديون الاستغلال:</a:t>
                      </a:r>
                    </a:p>
                    <a:p>
                      <a:pPr marL="285750" indent="-285750" algn="r">
                        <a:buFontTx/>
                        <a:buChar char="-"/>
                      </a:pPr>
                      <a:r>
                        <a:rPr lang="ar-DZ" dirty="0"/>
                        <a:t>ديون الموردين</a:t>
                      </a:r>
                    </a:p>
                    <a:p>
                      <a:pPr marL="285750" indent="-285750" algn="r">
                        <a:buFontTx/>
                        <a:buChar char="-"/>
                      </a:pPr>
                      <a:r>
                        <a:rPr lang="ar-DZ" dirty="0"/>
                        <a:t> ديون الاستغلال</a:t>
                      </a:r>
                    </a:p>
                    <a:p>
                      <a:pPr algn="r"/>
                      <a:endParaRPr lang="fr-FR" dirty="0"/>
                    </a:p>
                  </a:txBody>
                  <a:tcPr anchor="ctr"/>
                </a:tc>
                <a:tc>
                  <a:txBody>
                    <a:bodyPr/>
                    <a:lstStyle/>
                    <a:p>
                      <a:pPr algn="r"/>
                      <a:r>
                        <a:rPr lang="ar-DZ" b="1" dirty="0"/>
                        <a:t>وظيفة الاستغلال:</a:t>
                      </a:r>
                    </a:p>
                    <a:p>
                      <a:pPr marL="285750" indent="-285750" algn="r">
                        <a:buFontTx/>
                        <a:buChar char="-"/>
                      </a:pPr>
                      <a:r>
                        <a:rPr lang="ar-DZ" dirty="0"/>
                        <a:t>مخزون </a:t>
                      </a:r>
                    </a:p>
                    <a:p>
                      <a:pPr marL="285750" indent="-285750" algn="r">
                        <a:buFontTx/>
                        <a:buChar char="-"/>
                      </a:pPr>
                      <a:r>
                        <a:rPr lang="ar-DZ" dirty="0"/>
                        <a:t> زبائن</a:t>
                      </a:r>
                    </a:p>
                    <a:p>
                      <a:pPr marL="285750" indent="-285750" algn="r">
                        <a:buFontTx/>
                        <a:buChar char="-"/>
                      </a:pPr>
                      <a:r>
                        <a:rPr lang="ar-DZ" dirty="0"/>
                        <a:t> تسبيقات</a:t>
                      </a:r>
                      <a:endParaRPr lang="fr-FR" dirty="0"/>
                    </a:p>
                  </a:txBody>
                  <a:tcPr anchor="ctr"/>
                </a:tc>
                <a:tc>
                  <a:txBody>
                    <a:bodyPr/>
                    <a:lstStyle/>
                    <a:p>
                      <a:pPr algn="ctr"/>
                      <a:r>
                        <a:rPr lang="ar-DZ" dirty="0"/>
                        <a:t>تحديد الاحتياج إلى رأس المال العامل</a:t>
                      </a:r>
                      <a:endParaRPr lang="fr-FR" dirty="0"/>
                    </a:p>
                  </a:txBody>
                  <a:tcPr anchor="ctr"/>
                </a:tc>
                <a:extLst>
                  <a:ext uri="{0D108BD9-81ED-4DB2-BD59-A6C34878D82A}">
                    <a16:rowId xmlns:a16="http://schemas.microsoft.com/office/drawing/2014/main" val="3273960626"/>
                  </a:ext>
                </a:extLst>
              </a:tr>
              <a:tr h="516057">
                <a:tc>
                  <a:txBody>
                    <a:bodyPr/>
                    <a:lstStyle/>
                    <a:p>
                      <a:pPr algn="r"/>
                      <a:endParaRPr lang="fr-FR" dirty="0"/>
                    </a:p>
                  </a:txBody>
                  <a:tcPr anchor="ctr"/>
                </a:tc>
                <a:tc>
                  <a:txBody>
                    <a:bodyPr/>
                    <a:lstStyle/>
                    <a:p>
                      <a:pPr algn="r"/>
                      <a:r>
                        <a:rPr lang="ar-DZ" dirty="0"/>
                        <a:t>ذمم متنوعة</a:t>
                      </a:r>
                      <a:endParaRPr lang="fr-FR" dirty="0"/>
                    </a:p>
                  </a:txBody>
                  <a:tcPr anchor="ct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dirty="0"/>
                        <a:t>تحديد الاحتياج إلى رأس المال العامل خارج الاستغلال</a:t>
                      </a:r>
                      <a:endParaRPr lang="fr-FR" dirty="0"/>
                    </a:p>
                    <a:p>
                      <a:pPr algn="ctr"/>
                      <a:endParaRPr lang="fr-FR" dirty="0"/>
                    </a:p>
                  </a:txBody>
                  <a:tcPr anchor="ctr"/>
                </a:tc>
                <a:extLst>
                  <a:ext uri="{0D108BD9-81ED-4DB2-BD59-A6C34878D82A}">
                    <a16:rowId xmlns:a16="http://schemas.microsoft.com/office/drawing/2014/main" val="2837074428"/>
                  </a:ext>
                </a:extLst>
              </a:tr>
            </a:tbl>
          </a:graphicData>
        </a:graphic>
      </p:graphicFrame>
    </p:spTree>
    <p:extLst>
      <p:ext uri="{BB962C8B-B14F-4D97-AF65-F5344CB8AC3E}">
        <p14:creationId xmlns:p14="http://schemas.microsoft.com/office/powerpoint/2010/main" val="383274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25063-B298-A420-1751-66BB52CDFA8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EFDCCFF-8999-A720-D1E9-89CADDBC0EAC}"/>
              </a:ext>
            </a:extLst>
          </p:cNvPr>
          <p:cNvSpPr>
            <a:spLocks noGrp="1"/>
          </p:cNvSpPr>
          <p:nvPr>
            <p:ph type="subTitle" idx="1"/>
          </p:nvPr>
        </p:nvSpPr>
        <p:spPr>
          <a:xfrm>
            <a:off x="323528" y="1628800"/>
            <a:ext cx="8496944" cy="4752528"/>
          </a:xfrm>
          <a:ln/>
        </p:spPr>
        <p:style>
          <a:lnRef idx="2">
            <a:schemeClr val="dk1"/>
          </a:lnRef>
          <a:fillRef idx="1002">
            <a:schemeClr val="lt1"/>
          </a:fillRef>
          <a:effectRef idx="0">
            <a:schemeClr val="dk1"/>
          </a:effectRef>
          <a:fontRef idx="minor">
            <a:schemeClr val="dk1"/>
          </a:fontRef>
        </p:style>
        <p:txBody>
          <a:bodyPr anchor="t">
            <a:noAutofit/>
          </a:bodyPr>
          <a:lstStyle/>
          <a:p>
            <a:pPr marL="263525"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الوظيفي ... </a:t>
            </a:r>
            <a:r>
              <a:rPr lang="ar-DZ" sz="2800" b="0" spc="0" dirty="0">
                <a:solidFill>
                  <a:schemeClr val="tx1"/>
                </a:solidFill>
              </a:rPr>
              <a:t>يتبع</a:t>
            </a:r>
          </a:p>
          <a:p>
            <a:pPr marL="179388" algn="r">
              <a:tabLst>
                <a:tab pos="1254125" algn="l"/>
              </a:tabLst>
            </a:pPr>
            <a:endParaRPr lang="ar-DZ" sz="2400" b="0" spc="0" dirty="0">
              <a:solidFill>
                <a:schemeClr val="tx1"/>
              </a:solidFill>
            </a:endParaRPr>
          </a:p>
          <a:p>
            <a:pPr marL="179388" algn="r">
              <a:tabLst>
                <a:tab pos="1254125" algn="l"/>
              </a:tabLst>
            </a:pPr>
            <a:r>
              <a:rPr lang="ar-DZ" sz="2400" b="0" spc="0" dirty="0">
                <a:solidFill>
                  <a:schemeClr val="tx1"/>
                </a:solidFill>
              </a:rPr>
              <a:t>وفيما يلي جدول ملخص لمفهوم الميزانية الوظيفة المستخدمة في التحليل المالي،</a:t>
            </a:r>
          </a:p>
          <a:p>
            <a:pPr marL="179388" algn="r">
              <a:tabLst>
                <a:tab pos="1254125" algn="l"/>
              </a:tabLst>
            </a:pPr>
            <a:endParaRPr lang="ar-DZ" sz="2400" b="0" spc="0" dirty="0">
              <a:solidFill>
                <a:schemeClr val="tx1"/>
              </a:solidFill>
            </a:endParaRPr>
          </a:p>
          <a:p>
            <a:pPr marL="179388" algn="just">
              <a:tabLst>
                <a:tab pos="1254125" algn="l"/>
              </a:tabLst>
            </a:pPr>
            <a:endParaRPr lang="ar-DZ" sz="2200" b="0" spc="0" dirty="0">
              <a:solidFill>
                <a:schemeClr val="tx1"/>
              </a:solidFill>
            </a:endParaRPr>
          </a:p>
          <a:p>
            <a:pPr marL="179388" algn="just">
              <a:tabLst>
                <a:tab pos="1254125" algn="l"/>
              </a:tabLst>
            </a:pPr>
            <a:endParaRPr lang="ar-DZ" sz="2200" b="0" spc="0" dirty="0">
              <a:solidFill>
                <a:schemeClr val="tx1"/>
              </a:solidFill>
            </a:endParaRPr>
          </a:p>
          <a:p>
            <a:pPr marL="179388" algn="just">
              <a:tabLst>
                <a:tab pos="1254125" algn="l"/>
              </a:tabLst>
            </a:pPr>
            <a:endParaRPr lang="ar-DZ" sz="2200" b="0" spc="0" dirty="0">
              <a:solidFill>
                <a:schemeClr val="tx1"/>
              </a:solidFill>
            </a:endParaRPr>
          </a:p>
          <a:p>
            <a:pPr marL="179388" algn="just">
              <a:tabLst>
                <a:tab pos="1254125" algn="l"/>
              </a:tabLst>
            </a:pPr>
            <a:endParaRPr lang="ar-DZ" sz="2000" b="0" spc="0" dirty="0">
              <a:solidFill>
                <a:schemeClr val="tx1"/>
              </a:solidFill>
            </a:endParaRPr>
          </a:p>
          <a:p>
            <a:pPr marL="179388" algn="just">
              <a:tabLst>
                <a:tab pos="1254125" algn="l"/>
              </a:tabLst>
            </a:pPr>
            <a:r>
              <a:rPr lang="ar-DZ" sz="2000" b="0" spc="0" dirty="0">
                <a:solidFill>
                  <a:schemeClr val="tx1"/>
                </a:solidFill>
              </a:rPr>
              <a:t>وبالرغم من أهمية التحليل المالي الوظيفي إلا أنه وجهت له انتقادات تتعلق أساسا بتبنيه مسألة التوازن المالية المثلى هي عندما تكون الخزينة الصافية مساوية للصفر، وهذا ما يتنافى مع مبدأ فرص الاستثمار التي قد تتاح للمؤسسة. كما يفقد التحليل الوظيفي الكثير من أهميته عندما يكون مجال نشاط المؤسسة في الخدمات أين يغيب المخزون، والزبائن معظمهم يسدد نقدا. </a:t>
            </a:r>
            <a:endParaRPr lang="ar-SA" sz="2000" spc="0" dirty="0">
              <a:solidFill>
                <a:schemeClr val="tx1"/>
              </a:solidFill>
            </a:endParaRPr>
          </a:p>
        </p:txBody>
      </p:sp>
      <p:sp>
        <p:nvSpPr>
          <p:cNvPr id="2" name="Title 1">
            <a:extLst>
              <a:ext uri="{FF2B5EF4-FFF2-40B4-BE49-F238E27FC236}">
                <a16:creationId xmlns:a16="http://schemas.microsoft.com/office/drawing/2014/main" id="{72B3DB7E-CEEA-1D9B-333B-1CC018A83C69}"/>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6D441500-966B-7F96-4900-AF708E112C46}"/>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D555FB8C-101A-3E06-0616-B6F7690810B0}"/>
              </a:ext>
            </a:extLst>
          </p:cNvPr>
          <p:cNvSpPr>
            <a:spLocks noGrp="1"/>
          </p:cNvSpPr>
          <p:nvPr>
            <p:ph type="sldNum" sz="quarter" idx="12"/>
          </p:nvPr>
        </p:nvSpPr>
        <p:spPr/>
        <p:txBody>
          <a:bodyPr/>
          <a:lstStyle/>
          <a:p>
            <a:fld id="{520A17BE-F3C5-43D9-8B6B-FF47DB5F0742}" type="slidenum">
              <a:rPr lang="ar-SA" smtClean="0"/>
              <a:pPr/>
              <a:t>16</a:t>
            </a:fld>
            <a:endParaRPr lang="ar-SA" dirty="0"/>
          </a:p>
        </p:txBody>
      </p:sp>
      <p:sp>
        <p:nvSpPr>
          <p:cNvPr id="6" name="Footer Placeholder 5">
            <a:extLst>
              <a:ext uri="{FF2B5EF4-FFF2-40B4-BE49-F238E27FC236}">
                <a16:creationId xmlns:a16="http://schemas.microsoft.com/office/drawing/2014/main" id="{1F68299C-7B42-1894-EC06-9C96AA089B5E}"/>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graphicFrame>
        <p:nvGraphicFramePr>
          <p:cNvPr id="7" name="Tableau 6">
            <a:extLst>
              <a:ext uri="{FF2B5EF4-FFF2-40B4-BE49-F238E27FC236}">
                <a16:creationId xmlns:a16="http://schemas.microsoft.com/office/drawing/2014/main" id="{54817807-9314-457E-146C-6A4DBB2A9AC5}"/>
              </a:ext>
            </a:extLst>
          </p:cNvPr>
          <p:cNvGraphicFramePr>
            <a:graphicFrameLocks noGrp="1"/>
          </p:cNvGraphicFramePr>
          <p:nvPr>
            <p:extLst>
              <p:ext uri="{D42A27DB-BD31-4B8C-83A1-F6EECF244321}">
                <p14:modId xmlns:p14="http://schemas.microsoft.com/office/powerpoint/2010/main" val="1520385397"/>
              </p:ext>
            </p:extLst>
          </p:nvPr>
        </p:nvGraphicFramePr>
        <p:xfrm>
          <a:off x="1691680" y="3068960"/>
          <a:ext cx="6096000" cy="1672194"/>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387509921"/>
                    </a:ext>
                  </a:extLst>
                </a:gridCol>
                <a:gridCol w="2032000">
                  <a:extLst>
                    <a:ext uri="{9D8B030D-6E8A-4147-A177-3AD203B41FA5}">
                      <a16:colId xmlns:a16="http://schemas.microsoft.com/office/drawing/2014/main" val="4235241634"/>
                    </a:ext>
                  </a:extLst>
                </a:gridCol>
                <a:gridCol w="2032000">
                  <a:extLst>
                    <a:ext uri="{9D8B030D-6E8A-4147-A177-3AD203B41FA5}">
                      <a16:colId xmlns:a16="http://schemas.microsoft.com/office/drawing/2014/main" val="444590792"/>
                    </a:ext>
                  </a:extLst>
                </a:gridCol>
              </a:tblGrid>
              <a:tr h="516057">
                <a:tc>
                  <a:txBody>
                    <a:bodyPr/>
                    <a:lstStyle/>
                    <a:p>
                      <a:pPr algn="ctr"/>
                      <a:r>
                        <a:rPr lang="ar-DZ" dirty="0"/>
                        <a:t>الموارد</a:t>
                      </a:r>
                      <a:endParaRPr lang="fr-FR" dirty="0"/>
                    </a:p>
                  </a:txBody>
                  <a:tcPr/>
                </a:tc>
                <a:tc>
                  <a:txBody>
                    <a:bodyPr/>
                    <a:lstStyle/>
                    <a:p>
                      <a:pPr algn="ctr"/>
                      <a:r>
                        <a:rPr lang="ar-DZ" dirty="0"/>
                        <a:t>الاستخدامات</a:t>
                      </a:r>
                      <a:endParaRPr lang="fr-FR" dirty="0"/>
                    </a:p>
                  </a:txBody>
                  <a:tcPr/>
                </a:tc>
                <a:tc>
                  <a:txBody>
                    <a:bodyPr/>
                    <a:lstStyle/>
                    <a:p>
                      <a:pPr algn="ctr"/>
                      <a:r>
                        <a:rPr lang="ar-DZ" dirty="0"/>
                        <a:t>البيان</a:t>
                      </a:r>
                      <a:endParaRPr lang="fr-FR" dirty="0"/>
                    </a:p>
                  </a:txBody>
                  <a:tcPr/>
                </a:tc>
                <a:extLst>
                  <a:ext uri="{0D108BD9-81ED-4DB2-BD59-A6C34878D82A}">
                    <a16:rowId xmlns:a16="http://schemas.microsoft.com/office/drawing/2014/main" val="3004891206"/>
                  </a:ext>
                </a:extLst>
              </a:tr>
              <a:tr h="516057">
                <a:tc>
                  <a:txBody>
                    <a:bodyPr/>
                    <a:lstStyle/>
                    <a:p>
                      <a:pPr algn="r"/>
                      <a:r>
                        <a:rPr lang="ar-DZ" b="1" dirty="0"/>
                        <a:t>الخزينة- خصوم</a:t>
                      </a:r>
                    </a:p>
                    <a:p>
                      <a:pPr algn="r"/>
                      <a:r>
                        <a:rPr lang="ar-DZ" dirty="0"/>
                        <a:t>- سلفيات مصرفية</a:t>
                      </a:r>
                      <a:endParaRPr lang="fr-FR" dirty="0"/>
                    </a:p>
                  </a:txBody>
                  <a:tcPr anchor="ctr"/>
                </a:tc>
                <a:tc>
                  <a:txBody>
                    <a:bodyPr/>
                    <a:lstStyle/>
                    <a:p>
                      <a:pPr algn="r"/>
                      <a:r>
                        <a:rPr lang="ar-DZ" b="1" dirty="0"/>
                        <a:t>الخزينة-أصول </a:t>
                      </a:r>
                    </a:p>
                    <a:p>
                      <a:pPr algn="r"/>
                      <a:r>
                        <a:rPr lang="ar-DZ" dirty="0"/>
                        <a:t>- نقديات</a:t>
                      </a:r>
                      <a:endParaRPr lang="fr-FR" dirty="0"/>
                    </a:p>
                  </a:txBody>
                  <a:tcPr anchor="ctr"/>
                </a:tc>
                <a:tc>
                  <a:txBody>
                    <a:bodyPr/>
                    <a:lstStyle/>
                    <a:p>
                      <a:pPr algn="ctr"/>
                      <a:r>
                        <a:rPr lang="ar-DZ" dirty="0"/>
                        <a:t>تحديد الخزينة الصافية</a:t>
                      </a:r>
                      <a:endParaRPr lang="fr-FR" dirty="0"/>
                    </a:p>
                  </a:txBody>
                  <a:tcPr anchor="ctr"/>
                </a:tc>
                <a:extLst>
                  <a:ext uri="{0D108BD9-81ED-4DB2-BD59-A6C34878D82A}">
                    <a16:rowId xmlns:a16="http://schemas.microsoft.com/office/drawing/2014/main" val="3273960626"/>
                  </a:ext>
                </a:extLst>
              </a:tr>
              <a:tr h="516057">
                <a:tc>
                  <a:txBody>
                    <a:bodyPr/>
                    <a:lstStyle/>
                    <a:p>
                      <a:pPr algn="ctr"/>
                      <a:r>
                        <a:rPr lang="ar-DZ" dirty="0"/>
                        <a:t>==============</a:t>
                      </a:r>
                      <a:endParaRPr lang="fr-FR" dirty="0"/>
                    </a:p>
                  </a:txBody>
                  <a:tcPr anchor="ctr"/>
                </a:tc>
                <a:tc>
                  <a:txBody>
                    <a:bodyPr/>
                    <a:lstStyle/>
                    <a:p>
                      <a:pPr algn="ctr"/>
                      <a:r>
                        <a:rPr lang="ar-DZ" dirty="0"/>
                        <a:t>==============</a:t>
                      </a:r>
                      <a:endParaRPr lang="fr-FR" dirty="0"/>
                    </a:p>
                  </a:txBody>
                  <a:tcPr anchor="ctr"/>
                </a:tc>
                <a:tc>
                  <a:txBody>
                    <a:bodyPr/>
                    <a:lstStyle/>
                    <a:p>
                      <a:pPr algn="ctr"/>
                      <a:r>
                        <a:rPr lang="ar-DZ" dirty="0"/>
                        <a:t>الإجمالي</a:t>
                      </a:r>
                      <a:endParaRPr lang="fr-FR" dirty="0"/>
                    </a:p>
                  </a:txBody>
                  <a:tcPr anchor="ctr"/>
                </a:tc>
                <a:extLst>
                  <a:ext uri="{0D108BD9-81ED-4DB2-BD59-A6C34878D82A}">
                    <a16:rowId xmlns:a16="http://schemas.microsoft.com/office/drawing/2014/main" val="2837074428"/>
                  </a:ext>
                </a:extLst>
              </a:tr>
            </a:tbl>
          </a:graphicData>
        </a:graphic>
      </p:graphicFrame>
    </p:spTree>
    <p:extLst>
      <p:ext uri="{BB962C8B-B14F-4D97-AF65-F5344CB8AC3E}">
        <p14:creationId xmlns:p14="http://schemas.microsoft.com/office/powerpoint/2010/main" val="15290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الديناميكي</a:t>
            </a:r>
            <a:endParaRPr lang="ar-SA" sz="2800" spc="0" dirty="0">
              <a:solidFill>
                <a:schemeClr val="tx1"/>
              </a:solidFill>
            </a:endParaRPr>
          </a:p>
          <a:p>
            <a:pPr marL="361950" algn="just">
              <a:tabLst>
                <a:tab pos="1254125" algn="l"/>
              </a:tabLst>
            </a:pPr>
            <a:r>
              <a:rPr lang="ar-DZ" sz="2400" b="0" spc="0" dirty="0">
                <a:solidFill>
                  <a:schemeClr val="tx1"/>
                </a:solidFill>
              </a:rPr>
              <a:t>ظهر تيارا جديدا منذ الثمانينات من اقرن الماضي يرى ضرورة تبني نظاما في مجال التحليل المالي يقوم على أساس اقتصادي وهو مبدأ التدفقات النقدية. وهذا المبدأ يختلف من حيث المعالجة عن مبدأ الميزانية المالية الوظيفية التي يعتمد في معالجاتها أساسا على البيانات التاريخية للسنوات التي تسبق السنة الحالية. </a:t>
            </a:r>
          </a:p>
          <a:p>
            <a:pPr marL="361950" algn="just">
              <a:tabLst>
                <a:tab pos="1254125" algn="l"/>
              </a:tabLst>
            </a:pPr>
            <a:r>
              <a:rPr lang="ar-DZ" sz="2400" b="0" spc="0" dirty="0">
                <a:solidFill>
                  <a:schemeClr val="tx1"/>
                </a:solidFill>
              </a:rPr>
              <a:t>يقوم التحليل المالي الديناميكي على نوعين من التصنيفات: </a:t>
            </a:r>
          </a:p>
          <a:p>
            <a:pPr marL="704850" indent="-342900" algn="just">
              <a:buFontTx/>
              <a:buChar char="-"/>
              <a:tabLst>
                <a:tab pos="1254125" algn="l"/>
              </a:tabLst>
            </a:pPr>
            <a:r>
              <a:rPr lang="ar-DZ" sz="2400" b="0" spc="0" dirty="0">
                <a:solidFill>
                  <a:schemeClr val="tx1"/>
                </a:solidFill>
              </a:rPr>
              <a:t>أما التصنيف الأول فيهتم بطبيعة النشاط والوظيفة التي يؤديها هذا النشاط، من كونه عملياتي، استثماري، مالي، </a:t>
            </a:r>
            <a:r>
              <a:rPr lang="ar-DZ" sz="2400" b="0" spc="0" dirty="0" err="1">
                <a:solidFill>
                  <a:schemeClr val="tx1"/>
                </a:solidFill>
              </a:rPr>
              <a:t>أواستثنائي</a:t>
            </a:r>
            <a:r>
              <a:rPr lang="ar-DZ" sz="2400" b="0" spc="0" dirty="0">
                <a:solidFill>
                  <a:schemeClr val="tx1"/>
                </a:solidFill>
              </a:rPr>
              <a:t>.</a:t>
            </a:r>
          </a:p>
          <a:p>
            <a:pPr marL="704850" indent="-342900" algn="just">
              <a:buFontTx/>
              <a:buChar char="-"/>
              <a:tabLst>
                <a:tab pos="1254125" algn="l"/>
              </a:tabLst>
            </a:pPr>
            <a:r>
              <a:rPr lang="ar-DZ" sz="2400" b="0" spc="0" dirty="0">
                <a:solidFill>
                  <a:schemeClr val="tx1"/>
                </a:solidFill>
              </a:rPr>
              <a:t> في حين يقوم التصنيف الثاني على أساس التغيرات الحاصلة على الأصول والخصوم ، والوضعيات الصافية عن الأنشطة نقدا، وتغيرات النتيجة للفترة، </a:t>
            </a:r>
            <a:endParaRPr lang="ar-SA" sz="2400" b="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17</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1793159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8FAA3-D223-8952-F8B6-8FA6F2C8A02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6B49854-5E60-A9A9-72AD-D9E35F568460}"/>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الديناميكي</a:t>
            </a:r>
          </a:p>
          <a:p>
            <a:pPr marL="452438" algn="r">
              <a:tabLst>
                <a:tab pos="1254125" algn="l"/>
              </a:tabLst>
            </a:pPr>
            <a:endParaRPr lang="ar-SA" sz="2000" spc="0" dirty="0">
              <a:solidFill>
                <a:schemeClr val="tx1"/>
              </a:solidFill>
            </a:endParaRPr>
          </a:p>
        </p:txBody>
      </p:sp>
      <p:sp>
        <p:nvSpPr>
          <p:cNvPr id="2" name="Title 1">
            <a:extLst>
              <a:ext uri="{FF2B5EF4-FFF2-40B4-BE49-F238E27FC236}">
                <a16:creationId xmlns:a16="http://schemas.microsoft.com/office/drawing/2014/main" id="{ECA5B7A9-D0C7-36E9-03DD-A746457E6FCC}"/>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D38C07EB-5A4C-8511-E678-A3EF24107C55}"/>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1D749FE9-10E8-A3B4-3F3F-6DFA0F3350C9}"/>
              </a:ext>
            </a:extLst>
          </p:cNvPr>
          <p:cNvSpPr>
            <a:spLocks noGrp="1"/>
          </p:cNvSpPr>
          <p:nvPr>
            <p:ph type="sldNum" sz="quarter" idx="12"/>
          </p:nvPr>
        </p:nvSpPr>
        <p:spPr/>
        <p:txBody>
          <a:bodyPr/>
          <a:lstStyle/>
          <a:p>
            <a:fld id="{520A17BE-F3C5-43D9-8B6B-FF47DB5F0742}" type="slidenum">
              <a:rPr lang="ar-SA" smtClean="0"/>
              <a:pPr/>
              <a:t>18</a:t>
            </a:fld>
            <a:endParaRPr lang="ar-SA" dirty="0"/>
          </a:p>
        </p:txBody>
      </p:sp>
      <p:sp>
        <p:nvSpPr>
          <p:cNvPr id="6" name="Footer Placeholder 5">
            <a:extLst>
              <a:ext uri="{FF2B5EF4-FFF2-40B4-BE49-F238E27FC236}">
                <a16:creationId xmlns:a16="http://schemas.microsoft.com/office/drawing/2014/main" id="{BEF11B38-3CF3-855D-D6EB-C83185405187}"/>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graphicFrame>
        <p:nvGraphicFramePr>
          <p:cNvPr id="7" name="Tableau 6">
            <a:extLst>
              <a:ext uri="{FF2B5EF4-FFF2-40B4-BE49-F238E27FC236}">
                <a16:creationId xmlns:a16="http://schemas.microsoft.com/office/drawing/2014/main" id="{883A08BF-EE41-7D8F-EC84-AE44F463D5AE}"/>
              </a:ext>
            </a:extLst>
          </p:cNvPr>
          <p:cNvGraphicFramePr>
            <a:graphicFrameLocks noGrp="1"/>
          </p:cNvGraphicFramePr>
          <p:nvPr>
            <p:extLst>
              <p:ext uri="{D42A27DB-BD31-4B8C-83A1-F6EECF244321}">
                <p14:modId xmlns:p14="http://schemas.microsoft.com/office/powerpoint/2010/main" val="302722940"/>
              </p:ext>
            </p:extLst>
          </p:nvPr>
        </p:nvGraphicFramePr>
        <p:xfrm>
          <a:off x="323528" y="2132856"/>
          <a:ext cx="8496946" cy="4206240"/>
        </p:xfrm>
        <a:graphic>
          <a:graphicData uri="http://schemas.openxmlformats.org/drawingml/2006/table">
            <a:tbl>
              <a:tblPr firstRow="1" bandRow="1">
                <a:tableStyleId>{5C22544A-7EE6-4342-B048-85BDC9FD1C3A}</a:tableStyleId>
              </a:tblPr>
              <a:tblGrid>
                <a:gridCol w="1416158">
                  <a:extLst>
                    <a:ext uri="{9D8B030D-6E8A-4147-A177-3AD203B41FA5}">
                      <a16:colId xmlns:a16="http://schemas.microsoft.com/office/drawing/2014/main" val="2125138294"/>
                    </a:ext>
                  </a:extLst>
                </a:gridCol>
                <a:gridCol w="1416158">
                  <a:extLst>
                    <a:ext uri="{9D8B030D-6E8A-4147-A177-3AD203B41FA5}">
                      <a16:colId xmlns:a16="http://schemas.microsoft.com/office/drawing/2014/main" val="2724774976"/>
                    </a:ext>
                  </a:extLst>
                </a:gridCol>
                <a:gridCol w="1416158">
                  <a:extLst>
                    <a:ext uri="{9D8B030D-6E8A-4147-A177-3AD203B41FA5}">
                      <a16:colId xmlns:a16="http://schemas.microsoft.com/office/drawing/2014/main" val="2193794449"/>
                    </a:ext>
                  </a:extLst>
                </a:gridCol>
                <a:gridCol w="1213851">
                  <a:extLst>
                    <a:ext uri="{9D8B030D-6E8A-4147-A177-3AD203B41FA5}">
                      <a16:colId xmlns:a16="http://schemas.microsoft.com/office/drawing/2014/main" val="1416347908"/>
                    </a:ext>
                  </a:extLst>
                </a:gridCol>
                <a:gridCol w="1137984">
                  <a:extLst>
                    <a:ext uri="{9D8B030D-6E8A-4147-A177-3AD203B41FA5}">
                      <a16:colId xmlns:a16="http://schemas.microsoft.com/office/drawing/2014/main" val="3491344840"/>
                    </a:ext>
                  </a:extLst>
                </a:gridCol>
                <a:gridCol w="1896637">
                  <a:extLst>
                    <a:ext uri="{9D8B030D-6E8A-4147-A177-3AD203B41FA5}">
                      <a16:colId xmlns:a16="http://schemas.microsoft.com/office/drawing/2014/main" val="1853059974"/>
                    </a:ext>
                  </a:extLst>
                </a:gridCol>
              </a:tblGrid>
              <a:tr h="319340">
                <a:tc rowSpan="2">
                  <a:txBody>
                    <a:bodyPr/>
                    <a:lstStyle/>
                    <a:p>
                      <a:pPr algn="ctr"/>
                      <a:r>
                        <a:rPr lang="ar-DZ" dirty="0"/>
                        <a:t>التغير في النتيجة</a:t>
                      </a:r>
                      <a:endParaRPr lang="fr-FR" dirty="0"/>
                    </a:p>
                  </a:txBody>
                  <a:tcPr anchor="ctr"/>
                </a:tc>
                <a:tc rowSpan="2">
                  <a:txBody>
                    <a:bodyPr/>
                    <a:lstStyle/>
                    <a:p>
                      <a:r>
                        <a:rPr lang="ar-DZ" sz="1600" dirty="0"/>
                        <a:t>التغيرات في الوضعية الصافية</a:t>
                      </a:r>
                      <a:endParaRPr lang="fr-FR" sz="1600" dirty="0"/>
                    </a:p>
                  </a:txBody>
                  <a:tcPr anchor="ctr"/>
                </a:tc>
                <a:tc gridSpan="3">
                  <a:txBody>
                    <a:bodyPr/>
                    <a:lstStyle/>
                    <a:p>
                      <a:pPr algn="ctr"/>
                      <a:r>
                        <a:rPr lang="ar-DZ" dirty="0"/>
                        <a:t>التغيرات الحالية</a:t>
                      </a:r>
                      <a:endParaRPr lang="fr-FR" dirty="0"/>
                    </a:p>
                  </a:txBody>
                  <a:tcPr/>
                </a:tc>
                <a:tc hMerge="1">
                  <a:txBody>
                    <a:bodyPr/>
                    <a:lstStyle/>
                    <a:p>
                      <a:pPr algn="ctr"/>
                      <a:endParaRPr lang="fr-FR" dirty="0"/>
                    </a:p>
                  </a:txBody>
                  <a:tcPr/>
                </a:tc>
                <a:tc hMerge="1">
                  <a:txBody>
                    <a:bodyPr/>
                    <a:lstStyle/>
                    <a:p>
                      <a:pPr algn="ctr"/>
                      <a:endParaRPr lang="fr-FR" dirty="0"/>
                    </a:p>
                  </a:txBody>
                  <a:tcPr/>
                </a:tc>
                <a:tc rowSpan="2">
                  <a:txBody>
                    <a:bodyPr/>
                    <a:lstStyle/>
                    <a:p>
                      <a:pPr algn="ctr"/>
                      <a:r>
                        <a:rPr lang="ar-DZ" dirty="0"/>
                        <a:t>البيان</a:t>
                      </a:r>
                      <a:endParaRPr lang="fr-FR" dirty="0"/>
                    </a:p>
                  </a:txBody>
                  <a:tcPr anchor="ctr"/>
                </a:tc>
                <a:extLst>
                  <a:ext uri="{0D108BD9-81ED-4DB2-BD59-A6C34878D82A}">
                    <a16:rowId xmlns:a16="http://schemas.microsoft.com/office/drawing/2014/main" val="3850922411"/>
                  </a:ext>
                </a:extLst>
              </a:tr>
              <a:tr h="319340">
                <a:tc vMerge="1">
                  <a:txBody>
                    <a:bodyPr/>
                    <a:lstStyle/>
                    <a:p>
                      <a:endParaRPr lang="fr-FR"/>
                    </a:p>
                  </a:txBody>
                  <a:tcPr/>
                </a:tc>
                <a:tc vMerge="1">
                  <a:txBody>
                    <a:bodyPr/>
                    <a:lstStyle/>
                    <a:p>
                      <a:endParaRPr lang="fr-FR"/>
                    </a:p>
                  </a:txBody>
                  <a:tcPr/>
                </a:tc>
                <a:tc>
                  <a:txBody>
                    <a:bodyPr/>
                    <a:lstStyle/>
                    <a:p>
                      <a:pPr algn="ctr"/>
                      <a:r>
                        <a:rPr lang="ar-DZ" dirty="0"/>
                        <a:t>الخصوم</a:t>
                      </a:r>
                      <a:endParaRPr lang="fr-FR" dirty="0"/>
                    </a:p>
                  </a:txBody>
                  <a:tcPr/>
                </a:tc>
                <a:tc>
                  <a:txBody>
                    <a:bodyPr/>
                    <a:lstStyle/>
                    <a:p>
                      <a:pPr algn="ctr"/>
                      <a:r>
                        <a:rPr lang="ar-DZ" dirty="0"/>
                        <a:t>أصول أخرى</a:t>
                      </a:r>
                      <a:endParaRPr lang="fr-FR" dirty="0"/>
                    </a:p>
                  </a:txBody>
                  <a:tcPr/>
                </a:tc>
                <a:tc>
                  <a:txBody>
                    <a:bodyPr/>
                    <a:lstStyle/>
                    <a:p>
                      <a:pPr algn="ctr"/>
                      <a:r>
                        <a:rPr lang="ar-DZ" dirty="0"/>
                        <a:t>المقبوضات</a:t>
                      </a:r>
                      <a:endParaRPr lang="fr-FR" dirty="0"/>
                    </a:p>
                  </a:txBody>
                  <a:tcPr/>
                </a:tc>
                <a:tc vMerge="1">
                  <a:txBody>
                    <a:bodyPr/>
                    <a:lstStyle/>
                    <a:p>
                      <a:endParaRPr lang="fr-FR"/>
                    </a:p>
                  </a:txBody>
                  <a:tcPr/>
                </a:tc>
                <a:extLst>
                  <a:ext uri="{0D108BD9-81ED-4DB2-BD59-A6C34878D82A}">
                    <a16:rowId xmlns:a16="http://schemas.microsoft.com/office/drawing/2014/main" val="2148382232"/>
                  </a:ext>
                </a:extLst>
              </a:tr>
              <a:tr h="1037854">
                <a:tc>
                  <a:txBody>
                    <a:bodyPr/>
                    <a:lstStyle/>
                    <a:p>
                      <a:endParaRPr lang="en-GB"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txBody>
                  <a:tcPr/>
                </a:tc>
                <a:tc>
                  <a:txBody>
                    <a:bodyPr/>
                    <a:lstStyle/>
                    <a:p>
                      <a:endParaRPr lang="en-GB" dirty="0"/>
                    </a:p>
                    <a:p>
                      <a:pPr algn="ctr"/>
                      <a:r>
                        <a:rPr lang="fr-FR" dirty="0"/>
                        <a:t>x</a:t>
                      </a:r>
                    </a:p>
                    <a:p>
                      <a:pPr algn="ctr"/>
                      <a:r>
                        <a:rPr lang="fr-FR" dirty="0"/>
                        <a:t>x</a:t>
                      </a:r>
                    </a:p>
                    <a:p>
                      <a:endParaRPr lang="fr-FR" dirty="0"/>
                    </a:p>
                  </a:txBody>
                  <a:tcPr/>
                </a:tc>
                <a:tc>
                  <a:txBody>
                    <a:bodyPr/>
                    <a:lstStyle/>
                    <a:p>
                      <a:endParaRPr lang="fr-FR" dirty="0"/>
                    </a:p>
                  </a:txBody>
                  <a:tcPr/>
                </a:tc>
                <a:tc>
                  <a:txBody>
                    <a:bodyPr/>
                    <a:lstStyle/>
                    <a:p>
                      <a:endParaRPr lang="en-GB" dirty="0"/>
                    </a:p>
                    <a:p>
                      <a:pPr algn="ctr"/>
                      <a:endParaRPr lang="fr-FR" dirty="0"/>
                    </a:p>
                    <a:p>
                      <a:pPr algn="ctr"/>
                      <a:r>
                        <a:rPr lang="fr-FR" dirty="0"/>
                        <a:t>x</a:t>
                      </a:r>
                    </a:p>
                  </a:txBody>
                  <a:tcPr/>
                </a:tc>
                <a:tc>
                  <a:txBody>
                    <a:bodyPr/>
                    <a:lstStyle/>
                    <a:p>
                      <a:endParaRPr lang="ar-DZ" dirty="0"/>
                    </a:p>
                    <a:p>
                      <a:pPr algn="ctr"/>
                      <a:r>
                        <a:rPr lang="fr-FR" dirty="0"/>
                        <a:t>x</a:t>
                      </a:r>
                    </a:p>
                  </a:txBody>
                  <a:tcPr/>
                </a:tc>
                <a:tc>
                  <a:txBody>
                    <a:bodyPr/>
                    <a:lstStyle/>
                    <a:p>
                      <a:r>
                        <a:rPr lang="ar-DZ" b="1" dirty="0"/>
                        <a:t>نشاط عملياتي</a:t>
                      </a:r>
                    </a:p>
                    <a:p>
                      <a:pPr marL="285750" indent="-285750">
                        <a:buFontTx/>
                        <a:buChar char="-"/>
                      </a:pPr>
                      <a:r>
                        <a:rPr lang="ar-DZ" dirty="0"/>
                        <a:t>بيع بضاعة نقدا</a:t>
                      </a:r>
                    </a:p>
                    <a:p>
                      <a:pPr marL="285750" indent="-285750">
                        <a:buFontTx/>
                        <a:buChar char="-"/>
                      </a:pPr>
                      <a:r>
                        <a:rPr lang="ar-DZ" dirty="0"/>
                        <a:t>بيع بضاعة على الحساب</a:t>
                      </a:r>
                      <a:endParaRPr lang="fr-FR" dirty="0"/>
                    </a:p>
                  </a:txBody>
                  <a:tcPr/>
                </a:tc>
                <a:extLst>
                  <a:ext uri="{0D108BD9-81ED-4DB2-BD59-A6C34878D82A}">
                    <a16:rowId xmlns:a16="http://schemas.microsoft.com/office/drawing/2014/main" val="1102252660"/>
                  </a:ext>
                </a:extLst>
              </a:tr>
              <a:tr h="1995874">
                <a:tc>
                  <a:txBody>
                    <a:bodyPr/>
                    <a:lstStyle/>
                    <a:p>
                      <a:pPr algn="ctr"/>
                      <a:endParaRPr lang="en-GB"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p>
                      <a:pPr algn="ctr"/>
                      <a:endParaRPr lang="fr-FR" dirty="0"/>
                    </a:p>
                  </a:txBody>
                  <a:tcPr/>
                </a:tc>
                <a:tc>
                  <a:txBody>
                    <a:bodyPr/>
                    <a:lstStyle/>
                    <a:p>
                      <a:pPr algn="ctr"/>
                      <a:endParaRPr lang="en-GB" dirty="0"/>
                    </a:p>
                    <a:p>
                      <a:pPr algn="ctr"/>
                      <a:endParaRPr lang="fr-FR" dirty="0"/>
                    </a:p>
                    <a:p>
                      <a:pPr algn="ctr"/>
                      <a:endParaRPr lang="fr-FR" dirty="0"/>
                    </a:p>
                    <a:p>
                      <a:pPr algn="ctr"/>
                      <a:endParaRPr lang="fr-FR" dirty="0"/>
                    </a:p>
                    <a:p>
                      <a:pPr algn="ctr"/>
                      <a:endParaRPr lang="fr-FR"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p>
                      <a:pPr algn="ctr"/>
                      <a:endParaRPr lang="fr-FR" dirty="0"/>
                    </a:p>
                  </a:txBody>
                  <a:tcPr/>
                </a:tc>
                <a:tc>
                  <a:txBody>
                    <a:bodyPr/>
                    <a:lstStyle/>
                    <a:p>
                      <a:pPr algn="ctr"/>
                      <a:endParaRPr lang="fr-FR"/>
                    </a:p>
                  </a:txBody>
                  <a:tcPr/>
                </a:tc>
                <a:tc>
                  <a:txBody>
                    <a:bodyPr/>
                    <a:lstStyle/>
                    <a:p>
                      <a:pPr algn="ctr"/>
                      <a:endParaRPr lang="en-GB"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txBody>
                  <a:tcPr/>
                </a:tc>
                <a:tc>
                  <a:txBody>
                    <a:bodyPr/>
                    <a:lstStyle/>
                    <a:p>
                      <a:pPr algn="ctr"/>
                      <a:endParaRPr lang="ar-DZ" dirty="0"/>
                    </a:p>
                    <a:p>
                      <a:pPr algn="ctr"/>
                      <a:r>
                        <a:rPr lang="fr-FR" dirty="0"/>
                        <a:t>x</a:t>
                      </a:r>
                    </a:p>
                    <a:p>
                      <a:pPr marL="0" marR="0" lvl="0" indent="0" algn="ctr" defTabSz="914400" rtl="1" eaLnBrk="1" fontAlgn="auto" latinLnBrk="0" hangingPunct="1">
                        <a:lnSpc>
                          <a:spcPct val="100000"/>
                        </a:lnSpc>
                        <a:spcBef>
                          <a:spcPts val="0"/>
                        </a:spcBef>
                        <a:spcAft>
                          <a:spcPts val="0"/>
                        </a:spcAft>
                        <a:buClrTx/>
                        <a:buSzTx/>
                        <a:buFontTx/>
                        <a:buNone/>
                        <a:tabLst/>
                        <a:defRPr/>
                      </a:pPr>
                      <a:endParaRPr lang="fr-FR"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txBody>
                  <a:tcPr/>
                </a:tc>
                <a:tc>
                  <a:txBody>
                    <a:bodyPr/>
                    <a:lstStyle/>
                    <a:p>
                      <a:r>
                        <a:rPr lang="ar-DZ" b="1" dirty="0"/>
                        <a:t>نشاط استثماري</a:t>
                      </a:r>
                      <a:endParaRPr lang="en-GB" b="1" dirty="0"/>
                    </a:p>
                    <a:p>
                      <a:pPr marL="285750" indent="-285750">
                        <a:buFontTx/>
                        <a:buChar char="-"/>
                      </a:pPr>
                      <a:r>
                        <a:rPr lang="ar-DZ" dirty="0"/>
                        <a:t>شراء </a:t>
                      </a:r>
                      <a:r>
                        <a:rPr lang="ar-DZ" dirty="0" err="1"/>
                        <a:t>تثبيتات</a:t>
                      </a:r>
                      <a:r>
                        <a:rPr lang="ar-DZ" dirty="0"/>
                        <a:t> نقدا</a:t>
                      </a:r>
                    </a:p>
                    <a:p>
                      <a:pPr marL="285750" indent="-285750">
                        <a:buFontTx/>
                        <a:buChar char="-"/>
                      </a:pPr>
                      <a:r>
                        <a:rPr lang="ar-DZ" dirty="0"/>
                        <a:t> تنازل عن </a:t>
                      </a:r>
                      <a:r>
                        <a:rPr lang="ar-DZ" dirty="0" err="1"/>
                        <a:t>تثبيتات</a:t>
                      </a:r>
                      <a:r>
                        <a:rPr lang="ar-DZ" dirty="0"/>
                        <a:t>  بدون قيمة مضافة</a:t>
                      </a:r>
                    </a:p>
                    <a:p>
                      <a:pPr marL="285750" indent="-285750">
                        <a:buFontTx/>
                        <a:buChar char="-"/>
                      </a:pPr>
                      <a:r>
                        <a:rPr lang="ar-DZ" dirty="0"/>
                        <a:t>تنازل عن </a:t>
                      </a:r>
                      <a:r>
                        <a:rPr lang="ar-DZ" dirty="0" err="1"/>
                        <a:t>تثبيتات</a:t>
                      </a:r>
                      <a:r>
                        <a:rPr lang="ar-DZ" dirty="0"/>
                        <a:t>  مع قيمة مضافة </a:t>
                      </a:r>
                    </a:p>
                    <a:p>
                      <a:pPr marL="285750" indent="-285750">
                        <a:buFontTx/>
                        <a:buChar char="-"/>
                      </a:pPr>
                      <a:endParaRPr lang="fr-FR" dirty="0"/>
                    </a:p>
                  </a:txBody>
                  <a:tcPr/>
                </a:tc>
                <a:extLst>
                  <a:ext uri="{0D108BD9-81ED-4DB2-BD59-A6C34878D82A}">
                    <a16:rowId xmlns:a16="http://schemas.microsoft.com/office/drawing/2014/main" val="2041189427"/>
                  </a:ext>
                </a:extLst>
              </a:tr>
            </a:tbl>
          </a:graphicData>
        </a:graphic>
      </p:graphicFrame>
    </p:spTree>
    <p:extLst>
      <p:ext uri="{BB962C8B-B14F-4D97-AF65-F5344CB8AC3E}">
        <p14:creationId xmlns:p14="http://schemas.microsoft.com/office/powerpoint/2010/main" val="1228282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46CFE-5AB2-5C0C-4217-72FA0765A8B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A987704-293A-2041-3D9B-455EFDF73A5C}"/>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الديناميكي ... يتبع</a:t>
            </a:r>
          </a:p>
          <a:p>
            <a:pPr marL="452438" algn="r">
              <a:tabLst>
                <a:tab pos="1254125" algn="l"/>
              </a:tabLst>
            </a:pPr>
            <a:endParaRPr lang="ar-SA" sz="2000" spc="0" dirty="0">
              <a:solidFill>
                <a:schemeClr val="tx1"/>
              </a:solidFill>
            </a:endParaRPr>
          </a:p>
        </p:txBody>
      </p:sp>
      <p:sp>
        <p:nvSpPr>
          <p:cNvPr id="2" name="Title 1">
            <a:extLst>
              <a:ext uri="{FF2B5EF4-FFF2-40B4-BE49-F238E27FC236}">
                <a16:creationId xmlns:a16="http://schemas.microsoft.com/office/drawing/2014/main" id="{3993EFDD-2208-82A0-1FE1-2C0FBC9416E5}"/>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48EFBB92-A988-E38C-8B4A-63AF42D5F83A}"/>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5743E09D-6231-9231-8683-88D88487CD75}"/>
              </a:ext>
            </a:extLst>
          </p:cNvPr>
          <p:cNvSpPr>
            <a:spLocks noGrp="1"/>
          </p:cNvSpPr>
          <p:nvPr>
            <p:ph type="sldNum" sz="quarter" idx="12"/>
          </p:nvPr>
        </p:nvSpPr>
        <p:spPr/>
        <p:txBody>
          <a:bodyPr/>
          <a:lstStyle/>
          <a:p>
            <a:fld id="{520A17BE-F3C5-43D9-8B6B-FF47DB5F0742}" type="slidenum">
              <a:rPr lang="ar-SA" smtClean="0"/>
              <a:pPr/>
              <a:t>19</a:t>
            </a:fld>
            <a:endParaRPr lang="ar-SA" dirty="0"/>
          </a:p>
        </p:txBody>
      </p:sp>
      <p:sp>
        <p:nvSpPr>
          <p:cNvPr id="6" name="Footer Placeholder 5">
            <a:extLst>
              <a:ext uri="{FF2B5EF4-FFF2-40B4-BE49-F238E27FC236}">
                <a16:creationId xmlns:a16="http://schemas.microsoft.com/office/drawing/2014/main" id="{B4263FAC-17C8-82DB-1241-A676AE056400}"/>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graphicFrame>
        <p:nvGraphicFramePr>
          <p:cNvPr id="7" name="Tableau 6">
            <a:extLst>
              <a:ext uri="{FF2B5EF4-FFF2-40B4-BE49-F238E27FC236}">
                <a16:creationId xmlns:a16="http://schemas.microsoft.com/office/drawing/2014/main" id="{C6181661-A71C-9787-BDCC-DB4A60F9C335}"/>
              </a:ext>
            </a:extLst>
          </p:cNvPr>
          <p:cNvGraphicFramePr>
            <a:graphicFrameLocks noGrp="1"/>
          </p:cNvGraphicFramePr>
          <p:nvPr>
            <p:extLst>
              <p:ext uri="{D42A27DB-BD31-4B8C-83A1-F6EECF244321}">
                <p14:modId xmlns:p14="http://schemas.microsoft.com/office/powerpoint/2010/main" val="1423566641"/>
              </p:ext>
            </p:extLst>
          </p:nvPr>
        </p:nvGraphicFramePr>
        <p:xfrm>
          <a:off x="539553" y="2708920"/>
          <a:ext cx="7992888" cy="2834640"/>
        </p:xfrm>
        <a:graphic>
          <a:graphicData uri="http://schemas.openxmlformats.org/drawingml/2006/table">
            <a:tbl>
              <a:tblPr firstRow="1" bandRow="1">
                <a:tableStyleId>{5C22544A-7EE6-4342-B048-85BDC9FD1C3A}</a:tableStyleId>
              </a:tblPr>
              <a:tblGrid>
                <a:gridCol w="1332148">
                  <a:extLst>
                    <a:ext uri="{9D8B030D-6E8A-4147-A177-3AD203B41FA5}">
                      <a16:colId xmlns:a16="http://schemas.microsoft.com/office/drawing/2014/main" val="2125138294"/>
                    </a:ext>
                  </a:extLst>
                </a:gridCol>
                <a:gridCol w="1332148">
                  <a:extLst>
                    <a:ext uri="{9D8B030D-6E8A-4147-A177-3AD203B41FA5}">
                      <a16:colId xmlns:a16="http://schemas.microsoft.com/office/drawing/2014/main" val="2724774976"/>
                    </a:ext>
                  </a:extLst>
                </a:gridCol>
                <a:gridCol w="1332148">
                  <a:extLst>
                    <a:ext uri="{9D8B030D-6E8A-4147-A177-3AD203B41FA5}">
                      <a16:colId xmlns:a16="http://schemas.microsoft.com/office/drawing/2014/main" val="2193794449"/>
                    </a:ext>
                  </a:extLst>
                </a:gridCol>
                <a:gridCol w="1141842">
                  <a:extLst>
                    <a:ext uri="{9D8B030D-6E8A-4147-A177-3AD203B41FA5}">
                      <a16:colId xmlns:a16="http://schemas.microsoft.com/office/drawing/2014/main" val="1416347908"/>
                    </a:ext>
                  </a:extLst>
                </a:gridCol>
                <a:gridCol w="1070476">
                  <a:extLst>
                    <a:ext uri="{9D8B030D-6E8A-4147-A177-3AD203B41FA5}">
                      <a16:colId xmlns:a16="http://schemas.microsoft.com/office/drawing/2014/main" val="3491344840"/>
                    </a:ext>
                  </a:extLst>
                </a:gridCol>
                <a:gridCol w="1784126">
                  <a:extLst>
                    <a:ext uri="{9D8B030D-6E8A-4147-A177-3AD203B41FA5}">
                      <a16:colId xmlns:a16="http://schemas.microsoft.com/office/drawing/2014/main" val="1853059974"/>
                    </a:ext>
                  </a:extLst>
                </a:gridCol>
              </a:tblGrid>
              <a:tr h="356877">
                <a:tc rowSpan="2">
                  <a:txBody>
                    <a:bodyPr/>
                    <a:lstStyle/>
                    <a:p>
                      <a:pPr algn="ctr"/>
                      <a:r>
                        <a:rPr lang="ar-DZ" dirty="0"/>
                        <a:t>التغير في النتيجة</a:t>
                      </a:r>
                      <a:endParaRPr lang="fr-FR" dirty="0"/>
                    </a:p>
                  </a:txBody>
                  <a:tcPr anchor="ctr"/>
                </a:tc>
                <a:tc rowSpan="2">
                  <a:txBody>
                    <a:bodyPr/>
                    <a:lstStyle/>
                    <a:p>
                      <a:r>
                        <a:rPr lang="ar-DZ" sz="1600" dirty="0"/>
                        <a:t>التغيرات في الوضعية الصافية</a:t>
                      </a:r>
                      <a:endParaRPr lang="fr-FR" sz="1600" dirty="0"/>
                    </a:p>
                  </a:txBody>
                  <a:tcPr anchor="ctr"/>
                </a:tc>
                <a:tc gridSpan="3">
                  <a:txBody>
                    <a:bodyPr/>
                    <a:lstStyle/>
                    <a:p>
                      <a:pPr algn="ctr"/>
                      <a:r>
                        <a:rPr lang="ar-DZ" dirty="0"/>
                        <a:t>التغيرات الحالية</a:t>
                      </a:r>
                      <a:endParaRPr lang="fr-FR" dirty="0"/>
                    </a:p>
                  </a:txBody>
                  <a:tcPr/>
                </a:tc>
                <a:tc hMerge="1">
                  <a:txBody>
                    <a:bodyPr/>
                    <a:lstStyle/>
                    <a:p>
                      <a:pPr algn="ctr"/>
                      <a:endParaRPr lang="fr-FR" dirty="0"/>
                    </a:p>
                  </a:txBody>
                  <a:tcPr/>
                </a:tc>
                <a:tc hMerge="1">
                  <a:txBody>
                    <a:bodyPr/>
                    <a:lstStyle/>
                    <a:p>
                      <a:pPr algn="ctr"/>
                      <a:endParaRPr lang="fr-FR" dirty="0"/>
                    </a:p>
                  </a:txBody>
                  <a:tcPr/>
                </a:tc>
                <a:tc rowSpan="2">
                  <a:txBody>
                    <a:bodyPr/>
                    <a:lstStyle/>
                    <a:p>
                      <a:pPr algn="ctr"/>
                      <a:r>
                        <a:rPr lang="ar-DZ" dirty="0"/>
                        <a:t>البيان</a:t>
                      </a:r>
                      <a:endParaRPr lang="fr-FR" dirty="0"/>
                    </a:p>
                  </a:txBody>
                  <a:tcPr anchor="ctr"/>
                </a:tc>
                <a:extLst>
                  <a:ext uri="{0D108BD9-81ED-4DB2-BD59-A6C34878D82A}">
                    <a16:rowId xmlns:a16="http://schemas.microsoft.com/office/drawing/2014/main" val="3850922411"/>
                  </a:ext>
                </a:extLst>
              </a:tr>
              <a:tr h="356877">
                <a:tc vMerge="1">
                  <a:txBody>
                    <a:bodyPr/>
                    <a:lstStyle/>
                    <a:p>
                      <a:endParaRPr lang="fr-FR"/>
                    </a:p>
                  </a:txBody>
                  <a:tcPr/>
                </a:tc>
                <a:tc vMerge="1">
                  <a:txBody>
                    <a:bodyPr/>
                    <a:lstStyle/>
                    <a:p>
                      <a:endParaRPr lang="fr-FR"/>
                    </a:p>
                  </a:txBody>
                  <a:tcPr/>
                </a:tc>
                <a:tc>
                  <a:txBody>
                    <a:bodyPr/>
                    <a:lstStyle/>
                    <a:p>
                      <a:pPr algn="ctr"/>
                      <a:r>
                        <a:rPr lang="ar-DZ" dirty="0"/>
                        <a:t>الخصوم</a:t>
                      </a:r>
                      <a:endParaRPr lang="fr-FR" dirty="0"/>
                    </a:p>
                  </a:txBody>
                  <a:tcPr/>
                </a:tc>
                <a:tc>
                  <a:txBody>
                    <a:bodyPr/>
                    <a:lstStyle/>
                    <a:p>
                      <a:pPr algn="ctr"/>
                      <a:r>
                        <a:rPr lang="ar-DZ" dirty="0"/>
                        <a:t>أصول أخرى</a:t>
                      </a:r>
                      <a:endParaRPr lang="fr-FR" dirty="0"/>
                    </a:p>
                  </a:txBody>
                  <a:tcPr/>
                </a:tc>
                <a:tc>
                  <a:txBody>
                    <a:bodyPr/>
                    <a:lstStyle/>
                    <a:p>
                      <a:pPr algn="ctr"/>
                      <a:r>
                        <a:rPr lang="ar-DZ" dirty="0"/>
                        <a:t>المقبوضات</a:t>
                      </a:r>
                      <a:endParaRPr lang="fr-FR" dirty="0"/>
                    </a:p>
                  </a:txBody>
                  <a:tcPr/>
                </a:tc>
                <a:tc vMerge="1">
                  <a:txBody>
                    <a:bodyPr/>
                    <a:lstStyle/>
                    <a:p>
                      <a:endParaRPr lang="fr-FR"/>
                    </a:p>
                  </a:txBody>
                  <a:tcPr/>
                </a:tc>
                <a:extLst>
                  <a:ext uri="{0D108BD9-81ED-4DB2-BD59-A6C34878D82A}">
                    <a16:rowId xmlns:a16="http://schemas.microsoft.com/office/drawing/2014/main" val="2148382232"/>
                  </a:ext>
                </a:extLst>
              </a:tr>
              <a:tr h="1356899">
                <a:tc>
                  <a:txBody>
                    <a:bodyPr/>
                    <a:lstStyle/>
                    <a:p>
                      <a:pPr algn="ctr"/>
                      <a:endParaRPr lang="fr-FR"/>
                    </a:p>
                  </a:txBody>
                  <a:tcPr/>
                </a:tc>
                <a:tc>
                  <a:txBody>
                    <a:bodyPr/>
                    <a:lstStyle/>
                    <a:p>
                      <a:pPr algn="ctr"/>
                      <a:endParaRPr lang="ar-DZ" dirty="0"/>
                    </a:p>
                    <a:p>
                      <a:pPr algn="ctr"/>
                      <a:endParaRPr lang="ar-DZ" dirty="0"/>
                    </a:p>
                    <a:p>
                      <a:pPr algn="ctr"/>
                      <a:endParaRPr lang="ar-DZ"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txBody>
                  <a:tcPr/>
                </a:tc>
                <a:tc>
                  <a:txBody>
                    <a:bodyPr/>
                    <a:lstStyle/>
                    <a:p>
                      <a:pPr algn="ctr"/>
                      <a:endParaRPr lang="ar-DZ"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txBody>
                  <a:tcPr/>
                </a:tc>
                <a:tc>
                  <a:txBody>
                    <a:bodyPr/>
                    <a:lstStyle/>
                    <a:p>
                      <a:pPr algn="ctr"/>
                      <a:endParaRPr lang="fr-FR"/>
                    </a:p>
                  </a:txBody>
                  <a:tcPr/>
                </a:tc>
                <a:tc>
                  <a:txBody>
                    <a:bodyPr/>
                    <a:lstStyle/>
                    <a:p>
                      <a:pPr algn="ctr"/>
                      <a:endParaRPr lang="ar-DZ" dirty="0"/>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txBody>
                  <a:tcPr/>
                </a:tc>
                <a:tc>
                  <a:txBody>
                    <a:bodyPr/>
                    <a:lstStyle/>
                    <a:p>
                      <a:r>
                        <a:rPr lang="ar-DZ" b="1" dirty="0"/>
                        <a:t>عمليات مالية</a:t>
                      </a:r>
                      <a:endParaRPr lang="en-GB" b="1" dirty="0"/>
                    </a:p>
                    <a:p>
                      <a:pPr marL="285750" indent="-285750">
                        <a:buFontTx/>
                        <a:buChar char="-"/>
                      </a:pPr>
                      <a:r>
                        <a:rPr lang="ar-DZ" dirty="0"/>
                        <a:t>تحصيل قروض</a:t>
                      </a:r>
                    </a:p>
                    <a:p>
                      <a:pPr marL="285750" indent="-285750">
                        <a:buFontTx/>
                        <a:buChar char="-"/>
                      </a:pPr>
                      <a:r>
                        <a:rPr lang="ar-DZ" dirty="0"/>
                        <a:t> تسديد قروض</a:t>
                      </a:r>
                    </a:p>
                    <a:p>
                      <a:pPr marL="285750" indent="-285750">
                        <a:buFontTx/>
                        <a:buChar char="-"/>
                      </a:pPr>
                      <a:r>
                        <a:rPr lang="ar-DZ" dirty="0"/>
                        <a:t> زيادة رأس المال نقدا</a:t>
                      </a:r>
                      <a:endParaRPr lang="fr-FR" dirty="0"/>
                    </a:p>
                  </a:txBody>
                  <a:tcPr/>
                </a:tc>
                <a:extLst>
                  <a:ext uri="{0D108BD9-81ED-4DB2-BD59-A6C34878D82A}">
                    <a16:rowId xmlns:a16="http://schemas.microsoft.com/office/drawing/2014/main" val="2979825745"/>
                  </a:ext>
                </a:extLst>
              </a:tr>
              <a:tr h="593643">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p>
                      <a:pPr algn="ctr"/>
                      <a:endParaRPr lang="fr-FR" dirty="0"/>
                    </a:p>
                  </a:txBody>
                  <a:tcPr/>
                </a:tc>
                <a:tc>
                  <a:txBody>
                    <a:bodyPr/>
                    <a:lstStyle/>
                    <a:p>
                      <a:pPr algn="ctr"/>
                      <a:endParaRPr lang="fr-FR" dirty="0"/>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dirty="0"/>
                        <a:t>x</a:t>
                      </a:r>
                    </a:p>
                  </a:txBody>
                  <a:tcPr/>
                </a:tc>
                <a:tc>
                  <a:txBody>
                    <a:bodyPr/>
                    <a:lstStyle/>
                    <a:p>
                      <a:r>
                        <a:rPr lang="ar-DZ" b="1" dirty="0"/>
                        <a:t>عمليات استثنائية</a:t>
                      </a:r>
                      <a:endParaRPr lang="fr-FR" b="1" dirty="0"/>
                    </a:p>
                  </a:txBody>
                  <a:tcPr/>
                </a:tc>
                <a:extLst>
                  <a:ext uri="{0D108BD9-81ED-4DB2-BD59-A6C34878D82A}">
                    <a16:rowId xmlns:a16="http://schemas.microsoft.com/office/drawing/2014/main" val="389011605"/>
                  </a:ext>
                </a:extLst>
              </a:tr>
            </a:tbl>
          </a:graphicData>
        </a:graphic>
      </p:graphicFrame>
    </p:spTree>
    <p:extLst>
      <p:ext uri="{BB962C8B-B14F-4D97-AF65-F5344CB8AC3E}">
        <p14:creationId xmlns:p14="http://schemas.microsoft.com/office/powerpoint/2010/main" val="3694115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3608" y="2924944"/>
            <a:ext cx="6840760" cy="2592288"/>
          </a:xfrm>
          <a:scene3d>
            <a:camera prst="orthographicFront"/>
            <a:lightRig rig="threePt" dir="t"/>
          </a:scene3d>
          <a:sp3d>
            <a:bevelT prst="convex"/>
          </a:sp3d>
        </p:spPr>
        <p:style>
          <a:lnRef idx="3">
            <a:schemeClr val="lt1"/>
          </a:lnRef>
          <a:fillRef idx="1001">
            <a:schemeClr val="lt1"/>
          </a:fillRef>
          <a:effectRef idx="1">
            <a:schemeClr val="accent5"/>
          </a:effectRef>
          <a:fontRef idx="minor">
            <a:schemeClr val="lt1"/>
          </a:fontRef>
        </p:style>
        <p:txBody>
          <a:bodyPr anchor="ctr">
            <a:noAutofit/>
          </a:bodyPr>
          <a:lstStyle/>
          <a:p>
            <a:pPr algn="ctr"/>
            <a:r>
              <a:rPr lang="ar-SA" sz="3600" spc="0" dirty="0">
                <a:solidFill>
                  <a:schemeClr val="tx1"/>
                </a:solidFill>
              </a:rPr>
              <a:t>سنة </a:t>
            </a:r>
            <a:r>
              <a:rPr lang="ar-DZ" sz="3600" spc="0" dirty="0">
                <a:solidFill>
                  <a:schemeClr val="tx1"/>
                </a:solidFill>
              </a:rPr>
              <a:t>ثالثة محاسبة: محاسبة</a:t>
            </a:r>
            <a:endParaRPr lang="ar-SA" sz="3600" spc="0" dirty="0">
              <a:solidFill>
                <a:schemeClr val="tx1"/>
              </a:solidFill>
            </a:endParaRPr>
          </a:p>
          <a:p>
            <a:pPr algn="ctr"/>
            <a:r>
              <a:rPr lang="ar-SA" sz="2800" spc="0" dirty="0">
                <a:solidFill>
                  <a:schemeClr val="tx1"/>
                </a:solidFill>
              </a:rPr>
              <a:t>مقياس: </a:t>
            </a:r>
            <a:r>
              <a:rPr lang="ar-DZ" sz="2800" spc="0" dirty="0">
                <a:solidFill>
                  <a:schemeClr val="tx1"/>
                </a:solidFill>
              </a:rPr>
              <a:t>التسيير المالي</a:t>
            </a:r>
            <a:endParaRPr lang="ar-SA" sz="2800" spc="0" dirty="0">
              <a:solidFill>
                <a:schemeClr val="tx1"/>
              </a:solidFill>
            </a:endParaRPr>
          </a:p>
        </p:txBody>
      </p:sp>
      <p:sp>
        <p:nvSpPr>
          <p:cNvPr id="2" name="Title 1"/>
          <p:cNvSpPr>
            <a:spLocks noGrp="1"/>
          </p:cNvSpPr>
          <p:nvPr>
            <p:ph type="ctrTitle"/>
          </p:nvPr>
        </p:nvSpPr>
        <p:spPr>
          <a:xfrm>
            <a:off x="179512" y="188640"/>
            <a:ext cx="8712968" cy="1872208"/>
          </a:xfrm>
        </p:spPr>
        <p:style>
          <a:lnRef idx="2">
            <a:schemeClr val="accent5"/>
          </a:lnRef>
          <a:fillRef idx="1">
            <a:schemeClr val="lt1"/>
          </a:fillRef>
          <a:effectRef idx="0">
            <a:schemeClr val="accent5"/>
          </a:effectRef>
          <a:fontRef idx="minor">
            <a:schemeClr val="dk1"/>
          </a:fontRef>
        </p:style>
        <p:txBody>
          <a:bodyPr anchor="t">
            <a:normAutofit fontScale="90000"/>
            <a:scene3d>
              <a:camera prst="perspectiveRelaxed"/>
              <a:lightRig rig="threePt" dir="t"/>
            </a:scene3d>
          </a:bodyPr>
          <a:lstStyle/>
          <a:p>
            <a:r>
              <a:rPr lang="ar-SA" sz="3100" b="1" dirty="0">
                <a:solidFill>
                  <a:schemeClr val="tx1"/>
                </a:solidFill>
              </a:rPr>
              <a:t>الجمهورية الجزائرية الديمقراطية الشعبية</a:t>
            </a:r>
            <a:br>
              <a:rPr lang="ar-SA" sz="4400" b="1" dirty="0">
                <a:solidFill>
                  <a:schemeClr val="tx1"/>
                </a:solidFill>
              </a:rPr>
            </a:br>
            <a:r>
              <a:rPr lang="ar-SA" sz="2700" b="1" dirty="0">
                <a:solidFill>
                  <a:schemeClr val="tx1"/>
                </a:solidFill>
              </a:rPr>
              <a:t>وزارة التعليم العالي والبحث العلمي</a:t>
            </a:r>
            <a:br>
              <a:rPr lang="ar-SA" sz="2800" b="1" dirty="0">
                <a:solidFill>
                  <a:schemeClr val="tx1"/>
                </a:solidFill>
              </a:rPr>
            </a:br>
            <a:r>
              <a:rPr lang="ar-SA" sz="2400" b="1" dirty="0">
                <a:solidFill>
                  <a:schemeClr val="tx1"/>
                </a:solidFill>
              </a:rPr>
              <a:t>جامعة أم الواقي–العربي بن مهيدي</a:t>
            </a:r>
            <a:br>
              <a:rPr lang="ar-SA" sz="2000" b="1" dirty="0">
                <a:solidFill>
                  <a:schemeClr val="tx1"/>
                </a:solidFill>
              </a:rPr>
            </a:br>
            <a:r>
              <a:rPr lang="ar-SA" sz="2200" b="1" dirty="0">
                <a:solidFill>
                  <a:schemeClr val="tx1"/>
                </a:solidFill>
              </a:rPr>
              <a:t>كلية العلوم الاقتصادية والتجارة والتسيير</a:t>
            </a:r>
            <a:br>
              <a:rPr lang="ar-SA" sz="2000" b="1" dirty="0">
                <a:solidFill>
                  <a:schemeClr val="tx1"/>
                </a:solidFill>
              </a:rPr>
            </a:br>
            <a:r>
              <a:rPr lang="ar-SA" sz="2000" b="1" dirty="0">
                <a:solidFill>
                  <a:schemeClr val="tx1"/>
                </a:solidFill>
              </a:rPr>
              <a:t>قسم </a:t>
            </a:r>
            <a:r>
              <a:rPr lang="ar-DZ" sz="2000" b="1" dirty="0">
                <a:solidFill>
                  <a:schemeClr val="tx1"/>
                </a:solidFill>
              </a:rPr>
              <a:t>التسيير</a:t>
            </a:r>
            <a:br>
              <a:rPr lang="ar-SA" sz="2200" b="1" dirty="0"/>
            </a:br>
            <a:br>
              <a:rPr lang="ar-SA" sz="3100" b="1" dirty="0"/>
            </a:br>
            <a:br>
              <a:rPr lang="ar-SA" sz="3600" b="1" dirty="0"/>
            </a:br>
            <a:br>
              <a:rPr lang="ar-SA" sz="2000" dirty="0"/>
            </a:br>
            <a:br>
              <a:rPr lang="ar-SA" sz="3600" b="1" dirty="0"/>
            </a:br>
            <a:endParaRPr lang="ar-SA" sz="2000" dirty="0"/>
          </a:p>
        </p:txBody>
      </p:sp>
      <p:sp>
        <p:nvSpPr>
          <p:cNvPr id="4" name="Date Placeholder 3"/>
          <p:cNvSpPr>
            <a:spLocks noGrp="1"/>
          </p:cNvSpPr>
          <p:nvPr>
            <p:ph type="dt" sz="half" idx="10"/>
          </p:nvPr>
        </p:nvSpPr>
        <p:spPr/>
        <p:txBody>
          <a:bodyPr/>
          <a:lstStyle/>
          <a:p>
            <a:fld id="{75846A5B-3A59-4052-B433-11F195C2FDD4}" type="datetime1">
              <a:rPr lang="fr-FR" smtClean="0"/>
              <a:t>08/12/2024</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2</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2B166-3670-391F-B802-2B2696B822F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6C1FACE-EDA3-4323-321B-21A8BFA8D344}"/>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الديناميكي ... يتبع</a:t>
            </a:r>
          </a:p>
          <a:p>
            <a:pPr marL="452438" algn="r">
              <a:tabLst>
                <a:tab pos="1254125" algn="l"/>
              </a:tabLst>
            </a:pPr>
            <a:endParaRPr lang="ar-DZ" sz="2000" spc="0" dirty="0">
              <a:solidFill>
                <a:schemeClr val="tx1"/>
              </a:solidFill>
            </a:endParaRPr>
          </a:p>
          <a:p>
            <a:pPr marL="452438" algn="just">
              <a:tabLst>
                <a:tab pos="1254125" algn="l"/>
              </a:tabLst>
            </a:pPr>
            <a:r>
              <a:rPr lang="ar-DZ" sz="2400" b="0" spc="0" dirty="0">
                <a:solidFill>
                  <a:schemeClr val="tx1"/>
                </a:solidFill>
              </a:rPr>
              <a:t>يتبين لنا من الجدول أعلاه أن التحليل المالي الديناميكي قد يقوم على أساس التغيرات الحاصلة في النشاط، بعدما يتم تقسيم أنشطة المؤسسة الاقتصادية بحسب طبيعتها من كونها عملياتية، أو مالية، أو استثمارية، أو أخرى استثنائية. الهدف من العملية هو معرفة حركية الأموال من خلال التدفق النقدي أو التدفق المالي. </a:t>
            </a:r>
          </a:p>
          <a:p>
            <a:pPr marL="452438" algn="just">
              <a:tabLst>
                <a:tab pos="1254125" algn="l"/>
              </a:tabLst>
            </a:pPr>
            <a:r>
              <a:rPr lang="ar-DZ" sz="2400" b="0" spc="0" dirty="0">
                <a:solidFill>
                  <a:schemeClr val="tx1"/>
                </a:solidFill>
              </a:rPr>
              <a:t>إن الهدف من التدفقات النقدية يتحدد من خلال جملة من المعايير نوجزها على النحو التالي: </a:t>
            </a:r>
          </a:p>
          <a:p>
            <a:pPr marL="795338" indent="-342900" algn="just">
              <a:buFontTx/>
              <a:buChar char="-"/>
              <a:tabLst>
                <a:tab pos="1254125" algn="l"/>
              </a:tabLst>
            </a:pPr>
            <a:r>
              <a:rPr lang="ar-DZ" sz="2400" b="0" spc="0" dirty="0">
                <a:solidFill>
                  <a:schemeClr val="tx1"/>
                </a:solidFill>
              </a:rPr>
              <a:t>الدلالة التحليلية</a:t>
            </a:r>
          </a:p>
          <a:p>
            <a:pPr marL="795338" indent="-342900" algn="just">
              <a:buFontTx/>
              <a:buChar char="-"/>
              <a:tabLst>
                <a:tab pos="1254125" algn="l"/>
              </a:tabLst>
            </a:pPr>
            <a:r>
              <a:rPr lang="ar-DZ" sz="2400" b="0" spc="0" dirty="0">
                <a:solidFill>
                  <a:schemeClr val="tx1"/>
                </a:solidFill>
              </a:rPr>
              <a:t>معيار مصدر المعلومة واخضاعها للقياس</a:t>
            </a:r>
          </a:p>
          <a:p>
            <a:pPr marL="795338" indent="-342900" algn="just">
              <a:buFontTx/>
              <a:buChar char="-"/>
              <a:tabLst>
                <a:tab pos="1254125" algn="l"/>
              </a:tabLst>
            </a:pPr>
            <a:r>
              <a:rPr lang="ar-DZ" sz="2400" b="0" spc="0" dirty="0">
                <a:solidFill>
                  <a:schemeClr val="tx1"/>
                </a:solidFill>
              </a:rPr>
              <a:t> معيار المبدأ الأساسي للتحليل</a:t>
            </a:r>
          </a:p>
          <a:p>
            <a:pPr marL="452438" algn="just">
              <a:tabLst>
                <a:tab pos="1254125" algn="l"/>
              </a:tabLst>
            </a:pPr>
            <a:endParaRPr lang="ar-DZ" sz="2400" b="0" spc="0" dirty="0">
              <a:solidFill>
                <a:schemeClr val="tx1"/>
              </a:solidFill>
            </a:endParaRPr>
          </a:p>
          <a:p>
            <a:pPr marL="452438" algn="r">
              <a:tabLst>
                <a:tab pos="1254125" algn="l"/>
              </a:tabLst>
            </a:pPr>
            <a:endParaRPr lang="ar-SA" sz="2000" spc="0" dirty="0">
              <a:solidFill>
                <a:schemeClr val="tx1"/>
              </a:solidFill>
            </a:endParaRPr>
          </a:p>
        </p:txBody>
      </p:sp>
      <p:sp>
        <p:nvSpPr>
          <p:cNvPr id="2" name="Title 1">
            <a:extLst>
              <a:ext uri="{FF2B5EF4-FFF2-40B4-BE49-F238E27FC236}">
                <a16:creationId xmlns:a16="http://schemas.microsoft.com/office/drawing/2014/main" id="{13E06F1F-8908-38CF-F233-449D92AA86E3}"/>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C43E2452-7129-8319-F195-76A59D3FD7A7}"/>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4F28B4A4-7A9F-5F44-4110-367012E05111}"/>
              </a:ext>
            </a:extLst>
          </p:cNvPr>
          <p:cNvSpPr>
            <a:spLocks noGrp="1"/>
          </p:cNvSpPr>
          <p:nvPr>
            <p:ph type="sldNum" sz="quarter" idx="12"/>
          </p:nvPr>
        </p:nvSpPr>
        <p:spPr/>
        <p:txBody>
          <a:bodyPr/>
          <a:lstStyle/>
          <a:p>
            <a:fld id="{520A17BE-F3C5-43D9-8B6B-FF47DB5F0742}" type="slidenum">
              <a:rPr lang="ar-SA" smtClean="0"/>
              <a:pPr/>
              <a:t>20</a:t>
            </a:fld>
            <a:endParaRPr lang="ar-SA" dirty="0"/>
          </a:p>
        </p:txBody>
      </p:sp>
      <p:sp>
        <p:nvSpPr>
          <p:cNvPr id="6" name="Footer Placeholder 5">
            <a:extLst>
              <a:ext uri="{FF2B5EF4-FFF2-40B4-BE49-F238E27FC236}">
                <a16:creationId xmlns:a16="http://schemas.microsoft.com/office/drawing/2014/main" id="{AA7C962B-DE5C-9B40-D206-E4AA2FE3DBB1}"/>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5974405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45AB5-AD83-E8A3-00FC-1942BAA9E5C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4D9DC85-AFB8-72BB-DE43-40D57DDDC1E2}"/>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الديناميكي ... يتبع</a:t>
            </a:r>
          </a:p>
          <a:p>
            <a:pPr marL="452438" algn="r">
              <a:tabLst>
                <a:tab pos="1254125" algn="l"/>
              </a:tabLst>
            </a:pPr>
            <a:endParaRPr lang="ar-DZ" sz="2000" spc="0" dirty="0">
              <a:solidFill>
                <a:schemeClr val="tx1"/>
              </a:solidFill>
            </a:endParaRPr>
          </a:p>
          <a:p>
            <a:pPr marL="795338" indent="-342900" algn="just">
              <a:buFontTx/>
              <a:buChar char="-"/>
              <a:tabLst>
                <a:tab pos="1254125" algn="l"/>
              </a:tabLst>
            </a:pPr>
            <a:r>
              <a:rPr lang="ar-DZ" sz="2400" b="0" spc="0" dirty="0">
                <a:solidFill>
                  <a:schemeClr val="tx1"/>
                </a:solidFill>
              </a:rPr>
              <a:t>معيار الخصائص التي يتميز بها</a:t>
            </a:r>
          </a:p>
          <a:p>
            <a:pPr marL="795338" indent="-342900" algn="just">
              <a:buFontTx/>
              <a:buChar char="-"/>
              <a:tabLst>
                <a:tab pos="1254125" algn="l"/>
              </a:tabLst>
            </a:pPr>
            <a:r>
              <a:rPr lang="ar-DZ" sz="2400" b="0" spc="0" dirty="0">
                <a:solidFill>
                  <a:schemeClr val="tx1"/>
                </a:solidFill>
              </a:rPr>
              <a:t> معيار المؤشر المستخدم</a:t>
            </a:r>
          </a:p>
          <a:p>
            <a:pPr marL="452438" algn="just">
              <a:tabLst>
                <a:tab pos="1254125" algn="l"/>
              </a:tabLst>
            </a:pPr>
            <a:r>
              <a:rPr lang="ar-DZ" sz="2400" b="0" spc="0" dirty="0">
                <a:solidFill>
                  <a:schemeClr val="tx1"/>
                </a:solidFill>
              </a:rPr>
              <a:t>أما المعيار التحليلي فيقوم على أساس معرفة مصدر الأموال المحصلة (الموارد)، وأيضا الوقوف على طبيعة الاستخدام والأموال الموجهة لها. من جهة أخرى، يوصف التحليل المالي الديناميكي من كونه مصدرا للمعلومة المالية من خلال الميزانيات المتعددة والمتوالية ، والتي يتضح معها كل المعلومات الضرورية المالية منها وغير المالية. إضافة إلى هذا، فإن معيار المبدأ الأساسي للتحليل الديناميكي فهو قائم على رصد حركية الأصول والاستخدامات عبر فترات زمنية متعاقبة على الأقل سنتين متتاليتين.  </a:t>
            </a:r>
          </a:p>
          <a:p>
            <a:pPr marL="452438" algn="just">
              <a:tabLst>
                <a:tab pos="1254125" algn="l"/>
              </a:tabLst>
            </a:pPr>
            <a:endParaRPr lang="ar-DZ" sz="2400" b="0" spc="0" dirty="0">
              <a:solidFill>
                <a:schemeClr val="tx1"/>
              </a:solidFill>
            </a:endParaRPr>
          </a:p>
          <a:p>
            <a:pPr marL="452438" algn="just">
              <a:tabLst>
                <a:tab pos="1254125" algn="l"/>
              </a:tabLst>
            </a:pPr>
            <a:endParaRPr lang="ar-DZ" sz="2400" b="0" spc="0" dirty="0">
              <a:solidFill>
                <a:schemeClr val="tx1"/>
              </a:solidFill>
            </a:endParaRPr>
          </a:p>
          <a:p>
            <a:pPr marL="452438" algn="r">
              <a:tabLst>
                <a:tab pos="1254125" algn="l"/>
              </a:tabLst>
            </a:pPr>
            <a:endParaRPr lang="ar-SA" sz="2000" spc="0" dirty="0">
              <a:solidFill>
                <a:schemeClr val="tx1"/>
              </a:solidFill>
            </a:endParaRPr>
          </a:p>
        </p:txBody>
      </p:sp>
      <p:sp>
        <p:nvSpPr>
          <p:cNvPr id="2" name="Title 1">
            <a:extLst>
              <a:ext uri="{FF2B5EF4-FFF2-40B4-BE49-F238E27FC236}">
                <a16:creationId xmlns:a16="http://schemas.microsoft.com/office/drawing/2014/main" id="{872F15A0-CDBB-EBD3-EE05-A2E741395AD4}"/>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A9A28BAB-E5D6-E0ED-F26C-3963F57698DA}"/>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BD403E79-318F-40AD-40AE-D3ED0D900828}"/>
              </a:ext>
            </a:extLst>
          </p:cNvPr>
          <p:cNvSpPr>
            <a:spLocks noGrp="1"/>
          </p:cNvSpPr>
          <p:nvPr>
            <p:ph type="sldNum" sz="quarter" idx="12"/>
          </p:nvPr>
        </p:nvSpPr>
        <p:spPr/>
        <p:txBody>
          <a:bodyPr/>
          <a:lstStyle/>
          <a:p>
            <a:fld id="{520A17BE-F3C5-43D9-8B6B-FF47DB5F0742}" type="slidenum">
              <a:rPr lang="ar-SA" smtClean="0"/>
              <a:pPr/>
              <a:t>21</a:t>
            </a:fld>
            <a:endParaRPr lang="ar-SA" dirty="0"/>
          </a:p>
        </p:txBody>
      </p:sp>
      <p:sp>
        <p:nvSpPr>
          <p:cNvPr id="6" name="Footer Placeholder 5">
            <a:extLst>
              <a:ext uri="{FF2B5EF4-FFF2-40B4-BE49-F238E27FC236}">
                <a16:creationId xmlns:a16="http://schemas.microsoft.com/office/drawing/2014/main" id="{A39131AB-2058-D333-361D-EEBF51880C82}"/>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24921897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9F58E-7A73-3605-4065-06C3E5724A5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419E00E-A14A-2F3A-C417-59EF5DBBA33D}"/>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DZ" sz="2800" spc="0" dirty="0">
                <a:solidFill>
                  <a:schemeClr val="tx1"/>
                </a:solidFill>
              </a:rPr>
              <a:t>التحليل المالي الديناميكي ... يتبع</a:t>
            </a:r>
          </a:p>
          <a:p>
            <a:pPr marL="452438" algn="r">
              <a:tabLst>
                <a:tab pos="1254125" algn="l"/>
              </a:tabLst>
            </a:pPr>
            <a:endParaRPr lang="ar-DZ" sz="2000" spc="0" dirty="0">
              <a:solidFill>
                <a:schemeClr val="tx1"/>
              </a:solidFill>
            </a:endParaRPr>
          </a:p>
          <a:p>
            <a:pPr marL="452438" algn="just">
              <a:tabLst>
                <a:tab pos="1254125" algn="l"/>
              </a:tabLst>
            </a:pPr>
            <a:r>
              <a:rPr lang="ar-DZ" sz="2400" b="0" spc="0" dirty="0">
                <a:solidFill>
                  <a:schemeClr val="tx1"/>
                </a:solidFill>
              </a:rPr>
              <a:t>حيث يعبر عن كل زيادة في الأصول أو انخفاض في الخصوم بين فترتين زمنيتين بالاستخدام، بينما يعبر عن كل انخفاض في الأصول أو زيادة في الخصوم بالمورد. و من هنا يأتي دور خاصية التحليل الديناميكي معبرة عن التكامل الذي يبرز بين تحليل النتيجة والتغيرات الت تحصل على مستوى الاستخدامات والموارد. أخيرا، يعبر عن التدفقات المالية بالمؤشرات الخاصة بــــ التغيرات في رأس المال العامل (</a:t>
            </a:r>
            <a:r>
              <a:rPr lang="el-GR" sz="2400" b="0" spc="0" dirty="0">
                <a:solidFill>
                  <a:schemeClr val="tx1"/>
                </a:solidFill>
              </a:rPr>
              <a:t>Δ</a:t>
            </a:r>
            <a:r>
              <a:rPr lang="en-GB" sz="2400" b="0" spc="0" dirty="0">
                <a:solidFill>
                  <a:schemeClr val="tx1"/>
                </a:solidFill>
              </a:rPr>
              <a:t>FRN</a:t>
            </a:r>
            <a:r>
              <a:rPr lang="ar-DZ" sz="2400" b="0" spc="0" dirty="0">
                <a:solidFill>
                  <a:schemeClr val="tx1"/>
                </a:solidFill>
              </a:rPr>
              <a:t>)، والتغيرات في الاحتياج إلى رأس المال العامل</a:t>
            </a:r>
            <a:r>
              <a:rPr lang="en-GB" sz="2400" b="0" spc="0" dirty="0">
                <a:solidFill>
                  <a:schemeClr val="tx1"/>
                </a:solidFill>
              </a:rPr>
              <a:t> </a:t>
            </a:r>
            <a:r>
              <a:rPr lang="ar-DZ" sz="2400" b="0" spc="0" dirty="0">
                <a:solidFill>
                  <a:schemeClr val="tx1"/>
                </a:solidFill>
              </a:rPr>
              <a:t>(</a:t>
            </a:r>
            <a:r>
              <a:rPr lang="el-GR" sz="2400" b="0" spc="0" dirty="0">
                <a:solidFill>
                  <a:schemeClr val="tx1"/>
                </a:solidFill>
              </a:rPr>
              <a:t>Δ</a:t>
            </a:r>
            <a:r>
              <a:rPr lang="en-GB" sz="2400" b="0" spc="0" dirty="0">
                <a:solidFill>
                  <a:schemeClr val="tx1"/>
                </a:solidFill>
              </a:rPr>
              <a:t>BFRN</a:t>
            </a:r>
            <a:r>
              <a:rPr lang="ar-DZ" sz="2400" b="0" spc="0" dirty="0">
                <a:solidFill>
                  <a:schemeClr val="tx1"/>
                </a:solidFill>
              </a:rPr>
              <a:t>)، والتغيرات في النقدية (</a:t>
            </a:r>
            <a:r>
              <a:rPr lang="el-GR" sz="2400" b="0" spc="0" dirty="0">
                <a:solidFill>
                  <a:schemeClr val="tx1"/>
                </a:solidFill>
              </a:rPr>
              <a:t>Δ</a:t>
            </a:r>
            <a:r>
              <a:rPr lang="en-GB" sz="2400" b="0" spc="0" dirty="0">
                <a:solidFill>
                  <a:schemeClr val="tx1"/>
                </a:solidFill>
              </a:rPr>
              <a:t>T</a:t>
            </a:r>
            <a:r>
              <a:rPr lang="en-GB" sz="1400" spc="0" dirty="0">
                <a:solidFill>
                  <a:schemeClr val="tx1"/>
                </a:solidFill>
              </a:rPr>
              <a:t>N</a:t>
            </a:r>
            <a:r>
              <a:rPr lang="ar-DZ" sz="2400" b="0" spc="0" dirty="0">
                <a:solidFill>
                  <a:schemeClr val="tx1"/>
                </a:solidFill>
              </a:rPr>
              <a:t>).  </a:t>
            </a:r>
          </a:p>
          <a:p>
            <a:pPr marL="452438" algn="just">
              <a:tabLst>
                <a:tab pos="1254125" algn="l"/>
              </a:tabLst>
            </a:pPr>
            <a:endParaRPr lang="ar-DZ" sz="2400" b="0" spc="0" dirty="0">
              <a:solidFill>
                <a:schemeClr val="tx1"/>
              </a:solidFill>
            </a:endParaRPr>
          </a:p>
          <a:p>
            <a:pPr marL="452438" algn="just">
              <a:tabLst>
                <a:tab pos="1254125" algn="l"/>
              </a:tabLst>
            </a:pPr>
            <a:r>
              <a:rPr lang="ar-DZ" sz="2400" b="0" spc="0" dirty="0">
                <a:solidFill>
                  <a:schemeClr val="tx1"/>
                </a:solidFill>
              </a:rPr>
              <a:t> </a:t>
            </a:r>
          </a:p>
          <a:p>
            <a:pPr marL="452438" algn="just">
              <a:tabLst>
                <a:tab pos="1254125" algn="l"/>
              </a:tabLst>
            </a:pPr>
            <a:endParaRPr lang="ar-DZ" sz="2400" b="0" spc="0" dirty="0">
              <a:solidFill>
                <a:schemeClr val="tx1"/>
              </a:solidFill>
            </a:endParaRPr>
          </a:p>
          <a:p>
            <a:pPr marL="452438" algn="just">
              <a:tabLst>
                <a:tab pos="1254125" algn="l"/>
              </a:tabLst>
            </a:pPr>
            <a:endParaRPr lang="ar-DZ" sz="2400" b="0" spc="0" dirty="0">
              <a:solidFill>
                <a:schemeClr val="tx1"/>
              </a:solidFill>
            </a:endParaRPr>
          </a:p>
          <a:p>
            <a:pPr marL="452438" algn="r">
              <a:tabLst>
                <a:tab pos="1254125" algn="l"/>
              </a:tabLst>
            </a:pPr>
            <a:endParaRPr lang="ar-SA" sz="2000" spc="0" dirty="0">
              <a:solidFill>
                <a:schemeClr val="tx1"/>
              </a:solidFill>
            </a:endParaRPr>
          </a:p>
        </p:txBody>
      </p:sp>
      <p:sp>
        <p:nvSpPr>
          <p:cNvPr id="2" name="Title 1">
            <a:extLst>
              <a:ext uri="{FF2B5EF4-FFF2-40B4-BE49-F238E27FC236}">
                <a16:creationId xmlns:a16="http://schemas.microsoft.com/office/drawing/2014/main" id="{A945C60F-EBD4-C3DC-4E7F-A59A446867E8}"/>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DEB0F53A-1293-5DEB-630E-026B329BD998}"/>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F4002112-FD27-C99A-A0CD-10A4955F70B6}"/>
              </a:ext>
            </a:extLst>
          </p:cNvPr>
          <p:cNvSpPr>
            <a:spLocks noGrp="1"/>
          </p:cNvSpPr>
          <p:nvPr>
            <p:ph type="sldNum" sz="quarter" idx="12"/>
          </p:nvPr>
        </p:nvSpPr>
        <p:spPr/>
        <p:txBody>
          <a:bodyPr/>
          <a:lstStyle/>
          <a:p>
            <a:fld id="{520A17BE-F3C5-43D9-8B6B-FF47DB5F0742}" type="slidenum">
              <a:rPr lang="ar-SA" smtClean="0"/>
              <a:pPr/>
              <a:t>22</a:t>
            </a:fld>
            <a:endParaRPr lang="ar-SA" dirty="0"/>
          </a:p>
        </p:txBody>
      </p:sp>
      <p:sp>
        <p:nvSpPr>
          <p:cNvPr id="6" name="Footer Placeholder 5">
            <a:extLst>
              <a:ext uri="{FF2B5EF4-FFF2-40B4-BE49-F238E27FC236}">
                <a16:creationId xmlns:a16="http://schemas.microsoft.com/office/drawing/2014/main" id="{D1581D86-94E6-C888-2FEA-A4CE8E99F9A6}"/>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42425850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D15EA-9C2B-FB52-D262-3AEB9C3115F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DCE5C8F-2FF1-4FA3-661B-27E2ADC187FA}"/>
              </a:ext>
            </a:extLst>
          </p:cNvPr>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361950" algn="just">
              <a:tabLst>
                <a:tab pos="1254125" algn="l"/>
              </a:tabLst>
            </a:pPr>
            <a:r>
              <a:rPr lang="ar-DZ" sz="2800" spc="0" dirty="0">
                <a:solidFill>
                  <a:schemeClr val="tx1"/>
                </a:solidFill>
              </a:rPr>
              <a:t>خلاصة</a:t>
            </a:r>
          </a:p>
          <a:p>
            <a:pPr marL="361950" algn="just">
              <a:tabLst>
                <a:tab pos="1254125" algn="l"/>
              </a:tabLst>
            </a:pPr>
            <a:r>
              <a:rPr lang="ar-DZ" sz="2400" b="0" spc="0" dirty="0">
                <a:solidFill>
                  <a:schemeClr val="tx1"/>
                </a:solidFill>
              </a:rPr>
              <a:t>من خلال معالجة المقاربات المختلفة يتبين جليا أن عملية التحليل المالي لا تكتمل إلا باستخدام مختلف المقاربات الثلاث، وخاصة ما يتعلق بالمقاربة الديناميكية. فالتحليل الوظيفي له أهميته الخاصة، مثله مثل تحليل البيانات، إلا أنه يبقى غير كافيا لأن البيانات المالية محل المعالجة بطبيعتها بيانات تاريخية، وبالتالي قد لا تعبر عن حقيقة الوضعية المالية الحالية. لذلك فإن التحليل الديناميكي من خلال متابعة تغيرات الاستخدامات والموارد عبر الزمن تعطي صورة واضحة وحقيقية عن الموضعية المالية. </a:t>
            </a:r>
          </a:p>
          <a:p>
            <a:pPr marL="361950" algn="just">
              <a:tabLst>
                <a:tab pos="1254125" algn="l"/>
              </a:tabLst>
            </a:pPr>
            <a:endParaRPr lang="ar-DZ" sz="2400" b="0" spc="0" dirty="0">
              <a:solidFill>
                <a:schemeClr val="tx1"/>
              </a:solidFill>
            </a:endParaRPr>
          </a:p>
          <a:p>
            <a:pPr marL="361950" algn="just">
              <a:tabLst>
                <a:tab pos="1254125" algn="l"/>
              </a:tabLst>
            </a:pPr>
            <a:endParaRPr lang="ar-SA" sz="2400" b="0" spc="0" dirty="0">
              <a:solidFill>
                <a:schemeClr val="tx1"/>
              </a:solidFill>
            </a:endParaRPr>
          </a:p>
        </p:txBody>
      </p:sp>
      <p:sp>
        <p:nvSpPr>
          <p:cNvPr id="2" name="Title 1">
            <a:extLst>
              <a:ext uri="{FF2B5EF4-FFF2-40B4-BE49-F238E27FC236}">
                <a16:creationId xmlns:a16="http://schemas.microsoft.com/office/drawing/2014/main" id="{5BECD861-332D-2C57-D4C3-2EDD0F186319}"/>
              </a:ext>
            </a:extLst>
          </p:cNvPr>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a:extLst>
              <a:ext uri="{FF2B5EF4-FFF2-40B4-BE49-F238E27FC236}">
                <a16:creationId xmlns:a16="http://schemas.microsoft.com/office/drawing/2014/main" id="{D59BC7D4-80CE-BA61-D21D-867B1A242089}"/>
              </a:ext>
            </a:extLst>
          </p:cNvPr>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a:extLst>
              <a:ext uri="{FF2B5EF4-FFF2-40B4-BE49-F238E27FC236}">
                <a16:creationId xmlns:a16="http://schemas.microsoft.com/office/drawing/2014/main" id="{8AB2C14B-2272-A38A-3A47-07F74A29BF7C}"/>
              </a:ext>
            </a:extLst>
          </p:cNvPr>
          <p:cNvSpPr>
            <a:spLocks noGrp="1"/>
          </p:cNvSpPr>
          <p:nvPr>
            <p:ph type="sldNum" sz="quarter" idx="12"/>
          </p:nvPr>
        </p:nvSpPr>
        <p:spPr/>
        <p:txBody>
          <a:bodyPr/>
          <a:lstStyle/>
          <a:p>
            <a:fld id="{520A17BE-F3C5-43D9-8B6B-FF47DB5F0742}" type="slidenum">
              <a:rPr lang="ar-SA" smtClean="0"/>
              <a:pPr/>
              <a:t>23</a:t>
            </a:fld>
            <a:endParaRPr lang="ar-SA" dirty="0"/>
          </a:p>
        </p:txBody>
      </p:sp>
      <p:sp>
        <p:nvSpPr>
          <p:cNvPr id="6" name="Footer Placeholder 5">
            <a:extLst>
              <a:ext uri="{FF2B5EF4-FFF2-40B4-BE49-F238E27FC236}">
                <a16:creationId xmlns:a16="http://schemas.microsoft.com/office/drawing/2014/main" id="{A17F2066-ADD5-FD0D-B392-68C0D49CA440}"/>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3556127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628800"/>
            <a:ext cx="8712968" cy="4536504"/>
          </a:xfrm>
          <a:ln/>
        </p:spPr>
        <p:style>
          <a:lnRef idx="2">
            <a:schemeClr val="dk1"/>
          </a:lnRef>
          <a:fillRef idx="1002">
            <a:schemeClr val="lt1"/>
          </a:fillRef>
          <a:effectRef idx="0">
            <a:schemeClr val="dk1"/>
          </a:effectRef>
          <a:fontRef idx="minor">
            <a:schemeClr val="dk1"/>
          </a:fontRef>
        </p:style>
        <p:txBody>
          <a:bodyPr anchor="ctr">
            <a:noAutofit/>
          </a:bodyPr>
          <a:lstStyle/>
          <a:p>
            <a:pPr algn="just" rtl="0">
              <a:buFont typeface="Wingdings" pitchFamily="2" charset="2"/>
              <a:buChar char="q"/>
            </a:pPr>
            <a:r>
              <a:rPr lang="en-US" dirty="0">
                <a:solidFill>
                  <a:schemeClr val="tx1"/>
                </a:solidFill>
              </a:rPr>
              <a:t> </a:t>
            </a:r>
            <a:r>
              <a:rPr lang="en-US" b="0" dirty="0" err="1">
                <a:solidFill>
                  <a:schemeClr val="tx1"/>
                </a:solidFill>
                <a:latin typeface="Adobe Gurmukhi" pitchFamily="50" charset="0"/>
                <a:cs typeface="Adobe Gurmukhi" pitchFamily="50" charset="0"/>
              </a:rPr>
              <a:t>albouy,m</a:t>
            </a:r>
            <a:r>
              <a:rPr lang="en-US" b="0" dirty="0">
                <a:solidFill>
                  <a:schemeClr val="tx1"/>
                </a:solidFill>
                <a:latin typeface="Adobe Gurmukhi" pitchFamily="50" charset="0"/>
                <a:cs typeface="Adobe Gurmukhi" pitchFamily="50" charset="0"/>
              </a:rPr>
              <a:t>.</a:t>
            </a:r>
            <a:r>
              <a:rPr lang="en-US"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decisions financière et creation de </a:t>
            </a:r>
            <a:r>
              <a:rPr lang="en-US" u="sng" dirty="0" err="1">
                <a:solidFill>
                  <a:schemeClr val="tx1"/>
                </a:solidFill>
                <a:latin typeface="Adobe Gurmukhi" pitchFamily="50" charset="0"/>
                <a:cs typeface="Adobe Gurmukhi" pitchFamily="50" charset="0"/>
              </a:rPr>
              <a:t>valeur</a:t>
            </a: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economica</a:t>
            </a:r>
            <a:r>
              <a:rPr lang="en-US" b="0" dirty="0">
                <a:solidFill>
                  <a:schemeClr val="tx1"/>
                </a:solidFill>
                <a:latin typeface="Adobe Gurmukhi" pitchFamily="50" charset="0"/>
                <a:cs typeface="Adobe Gurmukhi" pitchFamily="50" charset="0"/>
              </a:rPr>
              <a:t>, Paris, 2003</a:t>
            </a:r>
            <a:r>
              <a:rPr lang="en-US" dirty="0">
                <a:solidFill>
                  <a:schemeClr val="tx1"/>
                </a:solidFill>
                <a:latin typeface="Adobe Gurmukhi" pitchFamily="50" charset="0"/>
                <a:cs typeface="Adobe Gurmukhi" pitchFamily="50" charset="0"/>
              </a:rPr>
              <a:t>.</a:t>
            </a:r>
          </a:p>
          <a:p>
            <a:pPr algn="just" rtl="0">
              <a:buFont typeface="Wingdings" pitchFamily="2" charset="2"/>
              <a:buChar char="q"/>
            </a:pP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brealey&amp;myers</a:t>
            </a:r>
            <a:r>
              <a:rPr lang="en-US" dirty="0">
                <a:solidFill>
                  <a:schemeClr val="tx1"/>
                </a:solidFill>
                <a:latin typeface="Adobe Gurmukhi" pitchFamily="50" charset="0"/>
                <a:cs typeface="Adobe Gurmukhi" pitchFamily="50" charset="0"/>
              </a:rPr>
              <a:t>.,</a:t>
            </a:r>
            <a:r>
              <a:rPr lang="en-US" u="sng" dirty="0" err="1">
                <a:solidFill>
                  <a:schemeClr val="tx1"/>
                </a:solidFill>
                <a:latin typeface="Adobe Gurmukhi" pitchFamily="50" charset="0"/>
                <a:cs typeface="Adobe Gurmukhi" pitchFamily="50" charset="0"/>
              </a:rPr>
              <a:t>Principes</a:t>
            </a:r>
            <a:r>
              <a:rPr lang="en-US" u="sng" dirty="0">
                <a:solidFill>
                  <a:schemeClr val="tx1"/>
                </a:solidFill>
                <a:latin typeface="Adobe Gurmukhi" pitchFamily="50" charset="0"/>
                <a:cs typeface="Adobe Gurmukhi" pitchFamily="50" charset="0"/>
              </a:rPr>
              <a:t> de gestion  financière</a:t>
            </a:r>
            <a:r>
              <a:rPr lang="en-US" b="0" u="sng"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Pearson education, </a:t>
            </a:r>
            <a:r>
              <a:rPr lang="en-US" b="0" dirty="0" err="1">
                <a:solidFill>
                  <a:schemeClr val="tx1"/>
                </a:solidFill>
                <a:latin typeface="Adobe Gurmukhi" pitchFamily="50" charset="0"/>
                <a:cs typeface="Adobe Gurmukhi" pitchFamily="50" charset="0"/>
              </a:rPr>
              <a:t>paris</a:t>
            </a:r>
            <a:r>
              <a:rPr lang="en-US" b="0" dirty="0">
                <a:solidFill>
                  <a:schemeClr val="tx1"/>
                </a:solidFill>
                <a:latin typeface="Adobe Gurmukhi" pitchFamily="50" charset="0"/>
                <a:cs typeface="Adobe Gurmukhi" pitchFamily="50" charset="0"/>
              </a:rPr>
              <a:t>,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brigham&amp;myers</a:t>
            </a:r>
            <a:r>
              <a:rPr lang="en-US"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Fundamentals of financial management</a:t>
            </a:r>
            <a:r>
              <a:rPr lang="en-US" b="0" dirty="0">
                <a:solidFill>
                  <a:schemeClr val="tx1"/>
                </a:solidFill>
                <a:latin typeface="Adobe Gurmukhi" pitchFamily="50" charset="0"/>
                <a:cs typeface="Adobe Gurmukhi" pitchFamily="50" charset="0"/>
              </a:rPr>
              <a:t>, 10</a:t>
            </a:r>
            <a:r>
              <a:rPr lang="en-US" b="0" baseline="30000" dirty="0">
                <a:solidFill>
                  <a:schemeClr val="tx1"/>
                </a:solidFill>
                <a:latin typeface="Adobe Gurmukhi" pitchFamily="50" charset="0"/>
                <a:cs typeface="Adobe Gurmukhi" pitchFamily="50" charset="0"/>
              </a:rPr>
              <a:t>th</a:t>
            </a:r>
            <a:r>
              <a:rPr lang="en-US" b="0" dirty="0">
                <a:solidFill>
                  <a:schemeClr val="tx1"/>
                </a:solidFill>
                <a:latin typeface="Adobe Gurmukhi" pitchFamily="50" charset="0"/>
                <a:cs typeface="Adobe Gurmukhi" pitchFamily="50" charset="0"/>
              </a:rPr>
              <a:t> edition, NY,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Stephane Griffiths, </a:t>
            </a:r>
            <a:r>
              <a:rPr lang="en-US" u="sng" dirty="0">
                <a:solidFill>
                  <a:schemeClr val="tx1"/>
                </a:solidFill>
                <a:latin typeface="Adobe Gurmukhi" pitchFamily="50" charset="0"/>
                <a:cs typeface="Adobe Gurmukhi" pitchFamily="50" charset="0"/>
              </a:rPr>
              <a:t>Gestion financière</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chihab</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eyrolles</a:t>
            </a:r>
            <a:r>
              <a:rPr lang="en-US" b="0" dirty="0">
                <a:solidFill>
                  <a:schemeClr val="tx1"/>
                </a:solidFill>
                <a:latin typeface="Adobe Gurmukhi" pitchFamily="50" charset="0"/>
                <a:cs typeface="Adobe Gurmukhi" pitchFamily="50" charset="0"/>
              </a:rPr>
              <a:t>, 1996</a:t>
            </a:r>
          </a:p>
          <a:p>
            <a:pPr algn="just" rtl="0">
              <a:buFont typeface="Wingdings" pitchFamily="2" charset="2"/>
              <a:buChar char="q"/>
            </a:pPr>
            <a:r>
              <a:rPr lang="en-US" b="0" dirty="0">
                <a:solidFill>
                  <a:schemeClr val="tx1"/>
                </a:solidFill>
                <a:latin typeface="Adobe Gurmukhi" pitchFamily="50" charset="0"/>
                <a:cs typeface="Adobe Gurmukhi" pitchFamily="50" charset="0"/>
              </a:rPr>
              <a:t> Stanley block, Geoffrey </a:t>
            </a:r>
            <a:r>
              <a:rPr lang="en-US" b="0" dirty="0" err="1">
                <a:solidFill>
                  <a:schemeClr val="tx1"/>
                </a:solidFill>
                <a:latin typeface="Adobe Gurmukhi" pitchFamily="50" charset="0"/>
                <a:cs typeface="Adobe Gurmukhi" pitchFamily="50" charset="0"/>
              </a:rPr>
              <a:t>hirt</a:t>
            </a:r>
            <a:r>
              <a:rPr lang="en-US" b="0" dirty="0">
                <a:solidFill>
                  <a:schemeClr val="tx1"/>
                </a:solidFill>
                <a:latin typeface="Adobe Gurmukhi" pitchFamily="50" charset="0"/>
                <a:cs typeface="Adobe Gurmukhi" pitchFamily="50" charset="0"/>
              </a:rPr>
              <a:t>, and </a:t>
            </a:r>
            <a:r>
              <a:rPr lang="en-US" b="0" dirty="0" err="1">
                <a:solidFill>
                  <a:schemeClr val="tx1"/>
                </a:solidFill>
                <a:latin typeface="Adobe Gurmukhi" pitchFamily="50" charset="0"/>
                <a:cs typeface="Adobe Gurmukhi" pitchFamily="50" charset="0"/>
              </a:rPr>
              <a:t>bartley</a:t>
            </a:r>
            <a:r>
              <a:rPr lang="en-US" b="0" dirty="0">
                <a:solidFill>
                  <a:schemeClr val="tx1"/>
                </a:solidFill>
                <a:latin typeface="Adobe Gurmukhi" pitchFamily="50" charset="0"/>
                <a:cs typeface="Adobe Gurmukhi" pitchFamily="50" charset="0"/>
              </a:rPr>
              <a:t> Danielsen, </a:t>
            </a:r>
            <a:r>
              <a:rPr lang="en-US" u="sng" dirty="0">
                <a:solidFill>
                  <a:schemeClr val="tx1"/>
                </a:solidFill>
                <a:latin typeface="Adobe Gurmukhi" pitchFamily="50" charset="0"/>
                <a:cs typeface="Adobe Gurmukhi" pitchFamily="50" charset="0"/>
              </a:rPr>
              <a:t>foundation of financial management</a:t>
            </a:r>
            <a:r>
              <a:rPr lang="en-US" b="0" dirty="0">
                <a:solidFill>
                  <a:schemeClr val="tx1"/>
                </a:solidFill>
                <a:latin typeface="Adobe Gurmukhi" pitchFamily="50" charset="0"/>
                <a:cs typeface="Adobe Gurmukhi" pitchFamily="50" charset="0"/>
              </a:rPr>
              <a:t>, 20ed., </a:t>
            </a:r>
            <a:r>
              <a:rPr lang="en-US" b="0" dirty="0" err="1">
                <a:solidFill>
                  <a:schemeClr val="tx1"/>
                </a:solidFill>
                <a:latin typeface="Adobe Gurmukhi" pitchFamily="50" charset="0"/>
                <a:cs typeface="Adobe Gurmukhi" pitchFamily="50" charset="0"/>
              </a:rPr>
              <a:t>mcgraw-hill</a:t>
            </a:r>
            <a:r>
              <a:rPr lang="en-US" b="0" dirty="0">
                <a:solidFill>
                  <a:schemeClr val="tx1"/>
                </a:solidFill>
                <a:latin typeface="Adobe Gurmukhi" pitchFamily="50" charset="0"/>
                <a:cs typeface="Adobe Gurmukhi" pitchFamily="50" charset="0"/>
              </a:rPr>
              <a:t> Irwin, 2010.</a:t>
            </a:r>
          </a:p>
          <a:p>
            <a:pPr algn="just">
              <a:buFont typeface="Wingdings" pitchFamily="2" charset="2"/>
              <a:buChar char="q"/>
            </a:pPr>
            <a:r>
              <a:rPr lang="ar-SA" sz="2000" b="0" dirty="0">
                <a:solidFill>
                  <a:schemeClr val="tx1"/>
                </a:solidFill>
                <a:latin typeface="Adobe Gurmukhi" pitchFamily="50" charset="0"/>
              </a:rPr>
              <a:t> </a:t>
            </a:r>
            <a:r>
              <a:rPr lang="ar-SA" sz="1800" spc="0" dirty="0">
                <a:solidFill>
                  <a:schemeClr val="tx1"/>
                </a:solidFill>
                <a:latin typeface="Adobe Gurmukhi" pitchFamily="50" charset="0"/>
              </a:rPr>
              <a:t>مفلح محمد عقل ، </a:t>
            </a:r>
            <a:r>
              <a:rPr lang="ar-SA" sz="1800" u="sng" spc="0" dirty="0">
                <a:solidFill>
                  <a:schemeClr val="tx1"/>
                </a:solidFill>
                <a:latin typeface="Adobe Gurmukhi" pitchFamily="50" charset="0"/>
              </a:rPr>
              <a:t>مقدمة في الإدارة المالية</a:t>
            </a:r>
            <a:r>
              <a:rPr lang="ar-SA" sz="1800" spc="0" dirty="0">
                <a:solidFill>
                  <a:schemeClr val="tx1"/>
                </a:solidFill>
                <a:latin typeface="Adobe Gurmukhi" pitchFamily="50" charset="0"/>
              </a:rPr>
              <a:t>، مكتبة المجتمع العربي للنشر والتوزيع، عمان، ط1، 2009.</a:t>
            </a:r>
          </a:p>
          <a:p>
            <a:pPr algn="just">
              <a:buFont typeface="Wingdings" pitchFamily="2" charset="2"/>
              <a:buChar char="q"/>
            </a:pPr>
            <a:r>
              <a:rPr lang="ar-SA" sz="1800" spc="0" dirty="0">
                <a:solidFill>
                  <a:schemeClr val="tx1"/>
                </a:solidFill>
                <a:latin typeface="Adobe Gurmukhi" pitchFamily="50" charset="0"/>
              </a:rPr>
              <a:t> دريد كامل آل الشيب، </a:t>
            </a:r>
            <a:r>
              <a:rPr lang="ar-SA" sz="1800" u="sng" spc="0" dirty="0">
                <a:solidFill>
                  <a:schemeClr val="tx1"/>
                </a:solidFill>
                <a:latin typeface="Adobe Gurmukhi" pitchFamily="50" charset="0"/>
              </a:rPr>
              <a:t>مقدمة في الإدارة المالية المعاصرة</a:t>
            </a:r>
            <a:r>
              <a:rPr lang="ar-SA" sz="1800" spc="0" dirty="0">
                <a:solidFill>
                  <a:schemeClr val="tx1"/>
                </a:solidFill>
                <a:latin typeface="Adobe Gurmukhi" pitchFamily="50" charset="0"/>
              </a:rPr>
              <a:t>، دار المسيرة، ط2، عمان، 2007.</a:t>
            </a:r>
            <a:endParaRPr lang="ar-DZ" sz="1800" spc="0" dirty="0">
              <a:solidFill>
                <a:schemeClr val="tx1"/>
              </a:solidFill>
              <a:latin typeface="Adobe Gurmukhi" pitchFamily="50" charset="0"/>
            </a:endParaRPr>
          </a:p>
          <a:p>
            <a:pPr algn="just">
              <a:buFont typeface="Wingdings" pitchFamily="2" charset="2"/>
              <a:buChar char="q"/>
            </a:pPr>
            <a:r>
              <a:rPr lang="ar-DZ" sz="1800" spc="0" dirty="0">
                <a:solidFill>
                  <a:schemeClr val="tx1"/>
                </a:solidFill>
                <a:latin typeface="Adobe Gurmukhi" pitchFamily="50" charset="0"/>
              </a:rPr>
              <a:t> عبدالقادر محمد عبدالله، وخالد عبدالعزيز السهلاوي، </a:t>
            </a:r>
            <a:r>
              <a:rPr lang="ar-DZ" sz="1800" u="sng" spc="0" dirty="0">
                <a:solidFill>
                  <a:schemeClr val="tx1"/>
                </a:solidFill>
                <a:latin typeface="Adobe Gurmukhi" pitchFamily="50" charset="0"/>
              </a:rPr>
              <a:t>أساسيات الإدارة المالية</a:t>
            </a:r>
            <a:r>
              <a:rPr lang="ar-DZ" sz="1800" spc="0" dirty="0">
                <a:solidFill>
                  <a:schemeClr val="tx1"/>
                </a:solidFill>
                <a:latin typeface="Adobe Gurmukhi" pitchFamily="50" charset="0"/>
              </a:rPr>
              <a:t>، مطابع السروات، ط 3 ، المملكة العربية السعودية، 2011 .</a:t>
            </a:r>
          </a:p>
          <a:p>
            <a:pPr algn="just">
              <a:buFont typeface="Wingdings" pitchFamily="2" charset="2"/>
              <a:buChar char="q"/>
            </a:pPr>
            <a:r>
              <a:rPr lang="ar-DZ" sz="1800" spc="0" dirty="0">
                <a:solidFill>
                  <a:schemeClr val="tx1"/>
                </a:solidFill>
                <a:latin typeface="Adobe Gurmukhi" pitchFamily="50" charset="0"/>
              </a:rPr>
              <a:t> الجريدة الرسمية للجمهورية الجزائرية، </a:t>
            </a:r>
            <a:r>
              <a:rPr lang="ar-DZ" sz="1800" u="sng" spc="0" dirty="0">
                <a:solidFill>
                  <a:schemeClr val="tx1"/>
                </a:solidFill>
                <a:latin typeface="Adobe Gurmukhi" pitchFamily="50" charset="0"/>
              </a:rPr>
              <a:t>النظام المحاسبي المالي (</a:t>
            </a:r>
            <a:r>
              <a:rPr lang="en-US" sz="1800" u="sng" spc="0" dirty="0" err="1">
                <a:solidFill>
                  <a:schemeClr val="tx1"/>
                </a:solidFill>
                <a:latin typeface="Adobe Gurmukhi" pitchFamily="50" charset="0"/>
              </a:rPr>
              <a:t>scf</a:t>
            </a:r>
            <a:r>
              <a:rPr lang="ar-DZ" sz="1800" u="sng" spc="0" dirty="0">
                <a:solidFill>
                  <a:schemeClr val="tx1"/>
                </a:solidFill>
                <a:latin typeface="Adobe Gurmukhi" pitchFamily="50" charset="0"/>
              </a:rPr>
              <a:t>) </a:t>
            </a:r>
            <a:r>
              <a:rPr lang="ar-DZ" sz="1800" spc="0" dirty="0">
                <a:solidFill>
                  <a:schemeClr val="tx1"/>
                </a:solidFill>
                <a:latin typeface="Adobe Gurmukhi" pitchFamily="50" charset="0"/>
              </a:rPr>
              <a:t>، العدد 19 ، الصادر 25 مارس 2009 .</a:t>
            </a:r>
          </a:p>
          <a:p>
            <a:pPr algn="just">
              <a:buFont typeface="Wingdings" pitchFamily="2" charset="2"/>
              <a:buChar char="q"/>
            </a:pPr>
            <a:endParaRPr lang="ar-SA" sz="2400" spc="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4400" b="1" dirty="0">
                <a:solidFill>
                  <a:schemeClr val="tx1"/>
                </a:solidFill>
              </a:rPr>
              <a:t>مراجع المقرر</a:t>
            </a:r>
            <a:endParaRPr lang="ar-SA" sz="4000" b="1" dirty="0"/>
          </a:p>
        </p:txBody>
      </p:sp>
      <p:sp>
        <p:nvSpPr>
          <p:cNvPr id="4" name="Date Placeholder 3"/>
          <p:cNvSpPr>
            <a:spLocks noGrp="1"/>
          </p:cNvSpPr>
          <p:nvPr>
            <p:ph type="dt" sz="half" idx="10"/>
          </p:nvPr>
        </p:nvSpPr>
        <p:spPr/>
        <p:txBody>
          <a:bodyPr/>
          <a:lstStyle/>
          <a:p>
            <a:fld id="{C8277DD3-714E-468F-8EC2-B82FBD6880A7}"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24</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92696"/>
            <a:ext cx="8496944" cy="5544616"/>
          </a:xfr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357188">
              <a:tabLst>
                <a:tab pos="1431925" algn="l"/>
              </a:tabLst>
            </a:pPr>
            <a:r>
              <a:rPr lang="ar-SA" sz="3200" dirty="0"/>
              <a:t>	 </a:t>
            </a:r>
          </a:p>
          <a:p>
            <a:endParaRPr lang="ar-SA" sz="4000" dirty="0"/>
          </a:p>
          <a:p>
            <a:endParaRPr lang="ar-SA" sz="4000" dirty="0"/>
          </a:p>
          <a:p>
            <a:r>
              <a:rPr lang="ar-SA" sz="4000" dirty="0">
                <a:solidFill>
                  <a:srgbClr val="FF0000"/>
                </a:solidFill>
              </a:rPr>
              <a:t>شكرا لكم على حسن المتابعة</a:t>
            </a:r>
          </a:p>
        </p:txBody>
      </p:sp>
      <p:sp>
        <p:nvSpPr>
          <p:cNvPr id="3" name="Date Placeholder 2"/>
          <p:cNvSpPr>
            <a:spLocks noGrp="1"/>
          </p:cNvSpPr>
          <p:nvPr>
            <p:ph type="dt" sz="half" idx="10"/>
          </p:nvPr>
        </p:nvSpPr>
        <p:spPr/>
        <p:txBody>
          <a:bodyPr/>
          <a:lstStyle/>
          <a:p>
            <a:fld id="{C757FE18-FECF-4584-83AF-0F8274C9159E}" type="datetime1">
              <a:rPr lang="fr-FR" smtClean="0"/>
              <a:t>08/12/2024</a:t>
            </a:fld>
            <a:endParaRPr lang="ar-SA"/>
          </a:p>
        </p:txBody>
      </p:sp>
      <p:sp>
        <p:nvSpPr>
          <p:cNvPr id="4" name="Slide Number Placeholder 3"/>
          <p:cNvSpPr>
            <a:spLocks noGrp="1"/>
          </p:cNvSpPr>
          <p:nvPr>
            <p:ph type="sldNum" sz="quarter" idx="12"/>
          </p:nvPr>
        </p:nvSpPr>
        <p:spPr/>
        <p:txBody>
          <a:bodyPr/>
          <a:lstStyle/>
          <a:p>
            <a:fld id="{520A17BE-F3C5-43D9-8B6B-FF47DB5F0742}" type="slidenum">
              <a:rPr lang="ar-SA" smtClean="0"/>
              <a:pPr/>
              <a:t>25</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9552" y="1700808"/>
            <a:ext cx="8296600" cy="4608512"/>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800" b="1" dirty="0">
                <a:solidFill>
                  <a:schemeClr val="tx1"/>
                </a:solidFill>
              </a:rPr>
              <a:t>تمهيد</a:t>
            </a:r>
            <a:endParaRPr lang="ar-DZ" sz="3400" b="1" dirty="0">
              <a:solidFill>
                <a:schemeClr val="tx1"/>
              </a:solidFill>
            </a:endParaRPr>
          </a:p>
          <a:p>
            <a:pPr marL="360363" lvl="1" algn="just">
              <a:tabLst>
                <a:tab pos="1254125" algn="l"/>
              </a:tabLst>
            </a:pPr>
            <a:r>
              <a:rPr lang="ar-DZ" sz="2400" dirty="0">
                <a:solidFill>
                  <a:schemeClr val="tx1"/>
                </a:solidFill>
              </a:rPr>
              <a:t>يتضمن التحليل المالي للميزانية ثلاثة مقاربات أساسية: أما الأولى فتهتم مبدئيا بتحليل البيانات المالية من منطلق القوائم المالية المتاحة في نهاية السنة وخصوصا القائمتين الماليتين؛ جدول الميزانية، وجدول حسابات النتائج، وجدول سيولة الخزينة. في حين تتمثل المقاربة الثانية، في التحليل المالي الوظيفي، والذي يتم من خلاله تقسيم جدول الميزانية إلى أربعة وظائف أساسية، وظيفة الاستثمار وما يقابلها من موارد مالية طويلة الأمد، ووظيفة الاستغلال، أي الأصول الجارية ذات العلاقة بالاستغلال (العمليات التشغيلية)، والوظائف الممارسة خارج النشاط الاستغلالي المباشر، وأخيرا النقدية الصافية المعبر عنها بالفرق بين الخزينة أصول، والخزينة خصوم. أخيرا، تتمثل المقاربة الثالثة في التحليل المالي الديناميكي، وفيه يتم تحليل الوضعية المالية للمؤسسة من خلال تغيرات النقدية للنشاط من خلال تطبيق </a:t>
            </a:r>
            <a:r>
              <a:rPr lang="ar-DZ" sz="2400" dirty="0" err="1">
                <a:solidFill>
                  <a:schemeClr val="tx1"/>
                </a:solidFill>
              </a:rPr>
              <a:t>مبأ</a:t>
            </a:r>
            <a:r>
              <a:rPr lang="ar-DZ" sz="2400" dirty="0">
                <a:solidFill>
                  <a:schemeClr val="tx1"/>
                </a:solidFill>
              </a:rPr>
              <a:t> المقبوضات والمدفوعات.  </a:t>
            </a:r>
            <a:endParaRPr lang="ar-SA" sz="2400" dirty="0">
              <a:solidFill>
                <a:schemeClr val="tx1"/>
              </a:solidFill>
            </a:endParaRPr>
          </a:p>
        </p:txBody>
      </p:sp>
      <p:sp>
        <p:nvSpPr>
          <p:cNvPr id="2" name="Title 1"/>
          <p:cNvSpPr>
            <a:spLocks noGrp="1"/>
          </p:cNvSpPr>
          <p:nvPr>
            <p:ph type="ctrTitle"/>
          </p:nvPr>
        </p:nvSpPr>
        <p:spPr>
          <a:xfrm>
            <a:off x="539552" y="332656"/>
            <a:ext cx="8280920"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 المالي للميزانية</a:t>
            </a:r>
            <a:endParaRPr lang="ar-SA" sz="2800" b="1" dirty="0"/>
          </a:p>
        </p:txBody>
      </p:sp>
      <p:sp>
        <p:nvSpPr>
          <p:cNvPr id="4" name="Date Placeholder 3"/>
          <p:cNvSpPr>
            <a:spLocks noGrp="1"/>
          </p:cNvSpPr>
          <p:nvPr>
            <p:ph type="dt" sz="half" idx="10"/>
          </p:nvPr>
        </p:nvSpPr>
        <p:spPr/>
        <p:txBody>
          <a:bodyPr/>
          <a:lstStyle/>
          <a:p>
            <a:fld id="{8474CD1F-3D75-400C-B590-6BBC645C3D18}"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3</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D8C07-E4B8-D85F-E2FF-009AEB1D9FD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920DC75-BD85-8B39-DDD4-27139A306A52}"/>
              </a:ext>
            </a:extLst>
          </p:cNvPr>
          <p:cNvSpPr>
            <a:spLocks noGrp="1"/>
          </p:cNvSpPr>
          <p:nvPr>
            <p:ph type="subTitle" idx="1"/>
          </p:nvPr>
        </p:nvSpPr>
        <p:spPr>
          <a:xfrm>
            <a:off x="539552" y="2032647"/>
            <a:ext cx="8296600" cy="4402216"/>
          </a:xfrm>
          <a:ln/>
        </p:spPr>
        <p:style>
          <a:lnRef idx="2">
            <a:schemeClr val="dk1"/>
          </a:lnRef>
          <a:fillRef idx="1002">
            <a:schemeClr val="lt1"/>
          </a:fillRef>
          <a:effectRef idx="0">
            <a:schemeClr val="dk1"/>
          </a:effectRef>
          <a:fontRef idx="minor">
            <a:schemeClr val="dk1"/>
          </a:fontRef>
        </p:style>
        <p:txBody>
          <a:bodyPr anchor="ctr">
            <a:noAutofit/>
          </a:bodyPr>
          <a:lstStyle/>
          <a:p>
            <a:pPr marL="900113" algn="r">
              <a:tabLst>
                <a:tab pos="1254125" algn="l"/>
              </a:tabLst>
            </a:pPr>
            <a:r>
              <a:rPr lang="ar-DZ" sz="3200" dirty="0">
                <a:solidFill>
                  <a:schemeClr val="tx1"/>
                </a:solidFill>
              </a:rPr>
              <a:t> </a:t>
            </a:r>
            <a:r>
              <a:rPr lang="en-GB" sz="2800" dirty="0">
                <a:solidFill>
                  <a:schemeClr val="tx1"/>
                </a:solidFill>
              </a:rPr>
              <a:t>I</a:t>
            </a:r>
            <a:r>
              <a:rPr lang="ar-DZ" sz="2800" dirty="0">
                <a:solidFill>
                  <a:schemeClr val="tx1"/>
                </a:solidFill>
              </a:rPr>
              <a:t> - </a:t>
            </a:r>
            <a:r>
              <a:rPr lang="ar-DZ" sz="2800" spc="0" dirty="0">
                <a:solidFill>
                  <a:schemeClr val="tx1"/>
                </a:solidFill>
              </a:rPr>
              <a:t> تحليل البيانات المالية وجدول الميزانية</a:t>
            </a:r>
          </a:p>
          <a:p>
            <a:pPr marL="900113" algn="r">
              <a:tabLst>
                <a:tab pos="1254125" algn="l"/>
              </a:tabLst>
            </a:pPr>
            <a:r>
              <a:rPr lang="en-GB" sz="2800" spc="0" dirty="0">
                <a:solidFill>
                  <a:schemeClr val="tx1"/>
                </a:solidFill>
              </a:rPr>
              <a:t>II</a:t>
            </a:r>
            <a:r>
              <a:rPr lang="ar-DZ" sz="2800" spc="0" dirty="0">
                <a:solidFill>
                  <a:schemeClr val="tx1"/>
                </a:solidFill>
              </a:rPr>
              <a:t> - التحليل المالي الوظيفي والتحليل المالي الديناميكي</a:t>
            </a:r>
          </a:p>
          <a:p>
            <a:pPr marL="900113" algn="r">
              <a:tabLst>
                <a:tab pos="1254125" algn="l"/>
              </a:tabLst>
            </a:pPr>
            <a:endParaRPr lang="ar-SA" sz="2800" dirty="0">
              <a:solidFill>
                <a:schemeClr val="tx1"/>
              </a:solidFill>
            </a:endParaRPr>
          </a:p>
        </p:txBody>
      </p:sp>
      <p:sp>
        <p:nvSpPr>
          <p:cNvPr id="2" name="Title 1">
            <a:extLst>
              <a:ext uri="{FF2B5EF4-FFF2-40B4-BE49-F238E27FC236}">
                <a16:creationId xmlns:a16="http://schemas.microsoft.com/office/drawing/2014/main" id="{1A630225-82ED-888B-A022-8A83A0E508AC}"/>
              </a:ext>
            </a:extLst>
          </p:cNvPr>
          <p:cNvSpPr>
            <a:spLocks noGrp="1"/>
          </p:cNvSpPr>
          <p:nvPr>
            <p:ph type="ctrTitle"/>
          </p:nvPr>
        </p:nvSpPr>
        <p:spPr>
          <a:xfrm>
            <a:off x="539552" y="332656"/>
            <a:ext cx="8280920"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 المالي للميزانية</a:t>
            </a:r>
            <a:endParaRPr lang="ar-SA" sz="2800" b="1" dirty="0"/>
          </a:p>
        </p:txBody>
      </p:sp>
      <p:sp>
        <p:nvSpPr>
          <p:cNvPr id="4" name="Date Placeholder 3">
            <a:extLst>
              <a:ext uri="{FF2B5EF4-FFF2-40B4-BE49-F238E27FC236}">
                <a16:creationId xmlns:a16="http://schemas.microsoft.com/office/drawing/2014/main" id="{3C5B721B-4005-47F1-916A-1B3C1B43C732}"/>
              </a:ext>
            </a:extLst>
          </p:cNvPr>
          <p:cNvSpPr>
            <a:spLocks noGrp="1"/>
          </p:cNvSpPr>
          <p:nvPr>
            <p:ph type="dt" sz="half" idx="10"/>
          </p:nvPr>
        </p:nvSpPr>
        <p:spPr/>
        <p:txBody>
          <a:bodyPr/>
          <a:lstStyle/>
          <a:p>
            <a:fld id="{8474CD1F-3D75-400C-B590-6BBC645C3D18}" type="datetime1">
              <a:rPr lang="fr-FR" smtClean="0"/>
              <a:t>08/12/2024</a:t>
            </a:fld>
            <a:endParaRPr lang="ar-SA"/>
          </a:p>
        </p:txBody>
      </p:sp>
      <p:sp>
        <p:nvSpPr>
          <p:cNvPr id="5" name="Slide Number Placeholder 4">
            <a:extLst>
              <a:ext uri="{FF2B5EF4-FFF2-40B4-BE49-F238E27FC236}">
                <a16:creationId xmlns:a16="http://schemas.microsoft.com/office/drawing/2014/main" id="{B09D3B52-8559-6F8B-5E33-572F32EFE02C}"/>
              </a:ext>
            </a:extLst>
          </p:cNvPr>
          <p:cNvSpPr>
            <a:spLocks noGrp="1"/>
          </p:cNvSpPr>
          <p:nvPr>
            <p:ph type="sldNum" sz="quarter" idx="12"/>
          </p:nvPr>
        </p:nvSpPr>
        <p:spPr/>
        <p:txBody>
          <a:bodyPr/>
          <a:lstStyle/>
          <a:p>
            <a:fld id="{520A17BE-F3C5-43D9-8B6B-FF47DB5F0742}" type="slidenum">
              <a:rPr lang="ar-SA" smtClean="0"/>
              <a:pPr/>
              <a:t>4</a:t>
            </a:fld>
            <a:endParaRPr lang="ar-SA"/>
          </a:p>
        </p:txBody>
      </p:sp>
      <p:sp>
        <p:nvSpPr>
          <p:cNvPr id="6" name="Footer Placeholder 5">
            <a:extLst>
              <a:ext uri="{FF2B5EF4-FFF2-40B4-BE49-F238E27FC236}">
                <a16:creationId xmlns:a16="http://schemas.microsoft.com/office/drawing/2014/main" id="{8543920D-E345-6302-D007-06FC88CFB64E}"/>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632482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268760"/>
            <a:ext cx="8712968" cy="5184576"/>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en-GB" sz="2800" dirty="0">
                <a:solidFill>
                  <a:schemeClr val="tx1"/>
                </a:solidFill>
              </a:rPr>
              <a:t>I</a:t>
            </a:r>
            <a:r>
              <a:rPr lang="ar-DZ" sz="2800" dirty="0">
                <a:solidFill>
                  <a:schemeClr val="tx1"/>
                </a:solidFill>
              </a:rPr>
              <a:t> - </a:t>
            </a:r>
            <a:r>
              <a:rPr lang="ar-DZ" sz="2800" spc="0" dirty="0">
                <a:solidFill>
                  <a:schemeClr val="tx1"/>
                </a:solidFill>
              </a:rPr>
              <a:t> تحليل البيانات المالية وجدول الميزانية</a:t>
            </a:r>
          </a:p>
          <a:p>
            <a:pPr marL="909638" indent="-457200" algn="r">
              <a:buFont typeface="Wingdings" panose="05000000000000000000" pitchFamily="2" charset="2"/>
              <a:buChar char="Ø"/>
              <a:tabLst>
                <a:tab pos="1254125" algn="l"/>
              </a:tabLst>
            </a:pPr>
            <a:r>
              <a:rPr lang="ar-DZ" sz="2800" spc="0" dirty="0">
                <a:solidFill>
                  <a:schemeClr val="tx1"/>
                </a:solidFill>
              </a:rPr>
              <a:t>تحليل البيانات المالية</a:t>
            </a:r>
          </a:p>
          <a:p>
            <a:pPr marL="452438" algn="just">
              <a:tabLst>
                <a:tab pos="1254125" algn="l"/>
              </a:tabLst>
            </a:pPr>
            <a:r>
              <a:rPr lang="ar-SA" sz="2400" b="0" spc="0" dirty="0">
                <a:solidFill>
                  <a:schemeClr val="tx1"/>
                </a:solidFill>
              </a:rPr>
              <a:t>يتم تحليل البيانات المالية من خلال دراسة المعطيات والمعلومات المحاسبية عبر أدوات مالية تستخدم في التشخيص المالي للمؤسسة. وتندرج هذه الأدوات في ما يعرف في الأدبيات المالية بالمقاربة الساكنة (</a:t>
            </a:r>
            <a:r>
              <a:rPr lang="en-US" sz="2000" b="0" spc="0" dirty="0">
                <a:solidFill>
                  <a:schemeClr val="tx1"/>
                </a:solidFill>
              </a:rPr>
              <a:t>Statique</a:t>
            </a:r>
            <a:r>
              <a:rPr lang="ar-SA" sz="2400" b="0" spc="0" dirty="0">
                <a:solidFill>
                  <a:schemeClr val="tx1"/>
                </a:solidFill>
              </a:rPr>
              <a:t>) ، والمقاربة الديناميكية (</a:t>
            </a:r>
            <a:r>
              <a:rPr lang="en-US" sz="2000" b="0" spc="0" dirty="0">
                <a:solidFill>
                  <a:schemeClr val="tx1"/>
                </a:solidFill>
              </a:rPr>
              <a:t>Dynamique</a:t>
            </a:r>
            <a:r>
              <a:rPr lang="ar-SA" sz="2400" b="0" spc="0" dirty="0">
                <a:solidFill>
                  <a:schemeClr val="tx1"/>
                </a:solidFill>
              </a:rPr>
              <a:t>). </a:t>
            </a:r>
          </a:p>
          <a:p>
            <a:pPr marL="452438" algn="just">
              <a:buFont typeface="Wingdings" pitchFamily="2" charset="2"/>
              <a:buChar char="q"/>
              <a:tabLst>
                <a:tab pos="1254125" algn="l"/>
              </a:tabLst>
            </a:pPr>
            <a:r>
              <a:rPr lang="ar-SA" sz="2400" b="0" spc="0" dirty="0">
                <a:solidFill>
                  <a:schemeClr val="tx1"/>
                </a:solidFill>
              </a:rPr>
              <a:t> تساعد عملية تحليل البيانات المالية متخذ</a:t>
            </a:r>
            <a:r>
              <a:rPr lang="ar-DZ" sz="2400" b="0" spc="0" dirty="0">
                <a:solidFill>
                  <a:schemeClr val="tx1"/>
                </a:solidFill>
              </a:rPr>
              <a:t>ي</a:t>
            </a:r>
            <a:r>
              <a:rPr lang="ar-SA" sz="2400" b="0" spc="0" dirty="0">
                <a:solidFill>
                  <a:schemeClr val="tx1"/>
                </a:solidFill>
              </a:rPr>
              <a:t> القرارات المالية (المدير المالي) الحكم على السياسات المالية المتبعة ومدى كفاءتها في تحقيق الأداءات المالية المستهدفة</a:t>
            </a:r>
            <a:r>
              <a:rPr lang="ar-DZ" sz="2400" b="0" spc="0" dirty="0">
                <a:solidFill>
                  <a:schemeClr val="tx1"/>
                </a:solidFill>
              </a:rPr>
              <a:t>، </a:t>
            </a:r>
            <a:r>
              <a:rPr lang="ar-SA" sz="2400" b="0" spc="0" dirty="0">
                <a:solidFill>
                  <a:schemeClr val="tx1"/>
                </a:solidFill>
              </a:rPr>
              <a:t>وبالتالي القدرة على تصحيح الأخطاء ورسم السياسات وتصميم الخطط المالية بما يتناسب وأهداف واستراتيجية المؤسسة.</a:t>
            </a:r>
            <a:endParaRPr lang="ar-DZ" sz="2400" b="0" spc="0" dirty="0">
              <a:solidFill>
                <a:schemeClr val="tx1"/>
              </a:solidFill>
            </a:endParaRPr>
          </a:p>
          <a:p>
            <a:pPr marL="452438" algn="just">
              <a:buFont typeface="Wingdings" pitchFamily="2" charset="2"/>
              <a:buChar char="q"/>
              <a:tabLst>
                <a:tab pos="1254125" algn="l"/>
              </a:tabLst>
            </a:pPr>
            <a:r>
              <a:rPr lang="ar-DZ" sz="2400" b="0" spc="0" dirty="0">
                <a:solidFill>
                  <a:schemeClr val="tx1"/>
                </a:solidFill>
              </a:rPr>
              <a:t> يقصد بالمقاربة الساكنة تحليل البيانات المالية ذات الأساس التاريخي والمأخوذة من القوائم المالية المختلفة، وهذا ما يتم اسنخدامه في مجال النسب المالية كأساس للتشخيص وللتحليل المالي.  </a:t>
            </a:r>
            <a:endParaRPr lang="ar-SA" sz="2400" b="0" spc="0" dirty="0">
              <a:solidFill>
                <a:schemeClr val="tx1"/>
              </a:solidFill>
            </a:endParaRPr>
          </a:p>
        </p:txBody>
      </p:sp>
      <p:sp>
        <p:nvSpPr>
          <p:cNvPr id="2" name="Title 1"/>
          <p:cNvSpPr>
            <a:spLocks noGrp="1"/>
          </p:cNvSpPr>
          <p:nvPr>
            <p:ph type="ctrTitle"/>
          </p:nvPr>
        </p:nvSpPr>
        <p:spPr>
          <a:xfrm>
            <a:off x="251520" y="332656"/>
            <a:ext cx="8568952" cy="864096"/>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 المالي للميزانية</a:t>
            </a:r>
            <a:endParaRPr lang="ar-SA" sz="3200" b="1" dirty="0"/>
          </a:p>
        </p:txBody>
      </p:sp>
      <p:sp>
        <p:nvSpPr>
          <p:cNvPr id="4" name="Date Placeholder 3"/>
          <p:cNvSpPr>
            <a:spLocks noGrp="1"/>
          </p:cNvSpPr>
          <p:nvPr>
            <p:ph type="dt" sz="half" idx="10"/>
          </p:nvPr>
        </p:nvSpPr>
        <p:spPr/>
        <p:txBody>
          <a:bodyPr/>
          <a:lstStyle/>
          <a:p>
            <a:fld id="{57A0AF07-8E07-436B-AB01-E9C572709F56}"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5</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412776"/>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SA" sz="3200" spc="0" dirty="0">
                <a:solidFill>
                  <a:schemeClr val="tx1"/>
                </a:solidFill>
              </a:rPr>
              <a:t>تحليل البيانات المالية</a:t>
            </a:r>
            <a:endParaRPr lang="ar-SA" sz="2800" b="0" spc="0" dirty="0">
              <a:solidFill>
                <a:schemeClr val="tx1"/>
              </a:solidFill>
            </a:endParaRPr>
          </a:p>
          <a:p>
            <a:pPr marL="452438" algn="just">
              <a:buFont typeface="Wingdings" pitchFamily="2" charset="2"/>
              <a:buChar char="q"/>
              <a:tabLst>
                <a:tab pos="1254125" algn="l"/>
              </a:tabLst>
            </a:pPr>
            <a:r>
              <a:rPr lang="ar-SA" sz="2400" b="0" spc="0" dirty="0">
                <a:solidFill>
                  <a:schemeClr val="tx1"/>
                </a:solidFill>
              </a:rPr>
              <a:t> </a:t>
            </a:r>
            <a:r>
              <a:rPr lang="ar-DZ" sz="2400" b="0" spc="0" dirty="0">
                <a:solidFill>
                  <a:schemeClr val="tx1"/>
                </a:solidFill>
              </a:rPr>
              <a:t>بينما تعتمد المقاربة </a:t>
            </a:r>
            <a:r>
              <a:rPr lang="ar-SA" sz="2400" b="0" spc="0" dirty="0">
                <a:solidFill>
                  <a:schemeClr val="tx1"/>
                </a:solidFill>
              </a:rPr>
              <a:t>الديناميكية (</a:t>
            </a:r>
            <a:r>
              <a:rPr lang="en-US" sz="2000" b="0" spc="0" dirty="0">
                <a:solidFill>
                  <a:schemeClr val="tx1"/>
                </a:solidFill>
              </a:rPr>
              <a:t>Approach</a:t>
            </a:r>
            <a:r>
              <a:rPr lang="ar-DZ" sz="2000" b="0" spc="0" dirty="0">
                <a:solidFill>
                  <a:schemeClr val="tx1"/>
                </a:solidFill>
              </a:rPr>
              <a:t> </a:t>
            </a:r>
            <a:r>
              <a:rPr lang="en-US" sz="2000" b="0" spc="0" dirty="0">
                <a:solidFill>
                  <a:schemeClr val="tx1"/>
                </a:solidFill>
              </a:rPr>
              <a:t>Dynamic</a:t>
            </a:r>
            <a:r>
              <a:rPr lang="ar-SA" sz="2400" b="0" spc="0" dirty="0">
                <a:solidFill>
                  <a:schemeClr val="tx1"/>
                </a:solidFill>
              </a:rPr>
              <a:t>)</a:t>
            </a:r>
            <a:r>
              <a:rPr lang="ar-DZ" sz="2400" b="0" spc="0" dirty="0">
                <a:solidFill>
                  <a:schemeClr val="tx1"/>
                </a:solidFill>
              </a:rPr>
              <a:t>  على التدفقات النقدية الفعلية وعلى معرفة محصلة ذلك على مستوى الخزينة. والملاحظ أنه، ووفق النظام المحاسبي المالي الجديد </a:t>
            </a:r>
            <a:r>
              <a:rPr lang="en-US" sz="2400" b="0" spc="0" dirty="0">
                <a:solidFill>
                  <a:schemeClr val="tx1"/>
                </a:solidFill>
              </a:rPr>
              <a:t>SCF</a:t>
            </a:r>
            <a:r>
              <a:rPr lang="ar-DZ" sz="2400" b="0" spc="0" dirty="0">
                <a:solidFill>
                  <a:schemeClr val="tx1"/>
                </a:solidFill>
              </a:rPr>
              <a:t> ، فإن تعريف الخزينة يقوم على أساس خزينة الأصول وخزينة الخصوم. وأن محصلة الخزينتين هو الذي يوضح حقيقة سيولة المؤسسة. والمعروف أن من أهداف المؤسسة ماليا هو التركيز في المحافظة على مؤشرين هامين هما السيولة والربحية.</a:t>
            </a:r>
            <a:r>
              <a:rPr lang="ar-SA" sz="2400" b="0" spc="0" dirty="0">
                <a:solidFill>
                  <a:schemeClr val="tx1"/>
                </a:solidFill>
              </a:rPr>
              <a:t> </a:t>
            </a:r>
          </a:p>
          <a:p>
            <a:pPr marL="452438" algn="just">
              <a:buFont typeface="Wingdings" pitchFamily="2" charset="2"/>
              <a:buChar char="q"/>
              <a:tabLst>
                <a:tab pos="1254125" algn="l"/>
              </a:tabLst>
            </a:pPr>
            <a:r>
              <a:rPr lang="ar-SA" sz="2400" b="0" spc="0" dirty="0">
                <a:solidFill>
                  <a:schemeClr val="tx1"/>
                </a:solidFill>
              </a:rPr>
              <a:t> </a:t>
            </a:r>
            <a:r>
              <a:rPr lang="ar-DZ" sz="2400" b="0" spc="0" dirty="0">
                <a:solidFill>
                  <a:schemeClr val="tx1"/>
                </a:solidFill>
              </a:rPr>
              <a:t> بالرغم من اعتماد الدراسات الحديثة للمقاربة الديناميكية في مجال التحليل المالي للمؤسسة ، فإن المقاربة الساكنة تبقى ضرورية ولكنها غير كافية للخروج بتقييم شامل ومفيد معبر عن الوضعية المالية للمؤسسة.</a:t>
            </a:r>
            <a:endParaRPr lang="ar-SA" sz="2400" b="0" spc="0" dirty="0">
              <a:solidFill>
                <a:schemeClr val="tx1"/>
              </a:solidFill>
            </a:endParaRPr>
          </a:p>
        </p:txBody>
      </p:sp>
      <p:sp>
        <p:nvSpPr>
          <p:cNvPr id="2" name="Title 1"/>
          <p:cNvSpPr>
            <a:spLocks noGrp="1"/>
          </p:cNvSpPr>
          <p:nvPr>
            <p:ph type="ctrTitle"/>
          </p:nvPr>
        </p:nvSpPr>
        <p:spPr>
          <a:xfrm>
            <a:off x="251520" y="332656"/>
            <a:ext cx="8568952" cy="864096"/>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 المالي للميزانية</a:t>
            </a:r>
            <a:endParaRPr lang="ar-SA" sz="3200" b="1" dirty="0"/>
          </a:p>
        </p:txBody>
      </p:sp>
      <p:sp>
        <p:nvSpPr>
          <p:cNvPr id="4" name="Date Placeholder 3"/>
          <p:cNvSpPr>
            <a:spLocks noGrp="1"/>
          </p:cNvSpPr>
          <p:nvPr>
            <p:ph type="dt" sz="half" idx="10"/>
          </p:nvPr>
        </p:nvSpPr>
        <p:spPr/>
        <p:txBody>
          <a:bodyPr/>
          <a:lstStyle/>
          <a:p>
            <a:fld id="{DF4EB335-7FBA-40F5-989D-DDE4593BD45B}"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6</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4249020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412776"/>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SA" sz="3200" spc="0" dirty="0">
                <a:solidFill>
                  <a:schemeClr val="tx1"/>
                </a:solidFill>
              </a:rPr>
              <a:t>تحليل البيانات المالية</a:t>
            </a:r>
            <a:endParaRPr lang="ar-SA" sz="2600" b="0" spc="0" dirty="0">
              <a:solidFill>
                <a:schemeClr val="tx1"/>
              </a:solidFill>
            </a:endParaRPr>
          </a:p>
          <a:p>
            <a:pPr marL="452438" algn="just">
              <a:buFont typeface="Wingdings" pitchFamily="2" charset="2"/>
              <a:buChar char="q"/>
              <a:tabLst>
                <a:tab pos="1254125" algn="l"/>
              </a:tabLst>
            </a:pPr>
            <a:r>
              <a:rPr lang="ar-SA" sz="2600" b="0" spc="0" dirty="0">
                <a:solidFill>
                  <a:schemeClr val="tx1"/>
                </a:solidFill>
              </a:rPr>
              <a:t> الدراسة المقارنة للقوائم المالية.</a:t>
            </a:r>
          </a:p>
          <a:p>
            <a:pPr marL="1366838" lvl="2" algn="just">
              <a:buFont typeface="Wingdings" pitchFamily="2" charset="2"/>
              <a:buChar char="ü"/>
              <a:tabLst>
                <a:tab pos="1254125" algn="l"/>
              </a:tabLst>
            </a:pPr>
            <a:r>
              <a:rPr lang="ar-SA" sz="2600" dirty="0">
                <a:solidFill>
                  <a:schemeClr val="tx1"/>
                </a:solidFill>
              </a:rPr>
              <a:t> التحليل الأفقي</a:t>
            </a:r>
            <a:r>
              <a:rPr lang="ar-DZ" sz="2600" dirty="0">
                <a:solidFill>
                  <a:schemeClr val="tx1"/>
                </a:solidFill>
              </a:rPr>
              <a:t> للبيانات </a:t>
            </a:r>
          </a:p>
          <a:p>
            <a:pPr marL="1366838" lvl="2" algn="just">
              <a:buFont typeface="Wingdings" pitchFamily="2" charset="2"/>
              <a:buChar char="ü"/>
              <a:tabLst>
                <a:tab pos="1254125" algn="l"/>
              </a:tabLst>
            </a:pPr>
            <a:r>
              <a:rPr lang="ar-SA" sz="2600" b="0" dirty="0">
                <a:solidFill>
                  <a:schemeClr val="tx1"/>
                </a:solidFill>
              </a:rPr>
              <a:t>التحليل العمودي</a:t>
            </a:r>
            <a:r>
              <a:rPr lang="ar-DZ" sz="2600" b="0" dirty="0">
                <a:solidFill>
                  <a:schemeClr val="tx1"/>
                </a:solidFill>
              </a:rPr>
              <a:t> للبيانات </a:t>
            </a:r>
            <a:endParaRPr lang="ar-DZ" sz="2600" dirty="0">
              <a:solidFill>
                <a:schemeClr val="tx1"/>
              </a:solidFill>
            </a:endParaRPr>
          </a:p>
          <a:p>
            <a:pPr marL="996950" lvl="2" indent="-457200" algn="just">
              <a:buFont typeface="Wingdings" panose="05000000000000000000" pitchFamily="2" charset="2"/>
              <a:buChar char="q"/>
              <a:tabLst>
                <a:tab pos="1254125" algn="l"/>
              </a:tabLst>
            </a:pPr>
            <a:r>
              <a:rPr lang="ar-DZ" sz="2600" b="0" spc="0" dirty="0">
                <a:solidFill>
                  <a:schemeClr val="tx1"/>
                </a:solidFill>
              </a:rPr>
              <a:t>ا</a:t>
            </a:r>
            <a:r>
              <a:rPr lang="ar-SA" sz="2600" b="0" spc="0" dirty="0">
                <a:solidFill>
                  <a:schemeClr val="tx1"/>
                </a:solidFill>
              </a:rPr>
              <a:t>لتدفقات النقدية</a:t>
            </a:r>
            <a:r>
              <a:rPr lang="ar-DZ" sz="2600" b="0" spc="0" dirty="0">
                <a:solidFill>
                  <a:schemeClr val="tx1"/>
                </a:solidFill>
              </a:rPr>
              <a:t>..</a:t>
            </a:r>
            <a:r>
              <a:rPr lang="ar-SA" sz="2600" b="0" spc="0" dirty="0">
                <a:solidFill>
                  <a:schemeClr val="tx1"/>
                </a:solidFill>
              </a:rPr>
              <a:t>.</a:t>
            </a:r>
            <a:r>
              <a:rPr lang="ar-DZ" sz="2600" b="0" spc="0" dirty="0">
                <a:solidFill>
                  <a:schemeClr val="tx1"/>
                </a:solidFill>
              </a:rPr>
              <a:t> </a:t>
            </a:r>
            <a:r>
              <a:rPr lang="ar-SA" spc="0" dirty="0">
                <a:solidFill>
                  <a:schemeClr val="tx1"/>
                </a:solidFill>
              </a:rPr>
              <a:t>ارجع إلى الجريدة الرسمية العدد </a:t>
            </a:r>
            <a:r>
              <a:rPr lang="en-US" spc="0" dirty="0">
                <a:solidFill>
                  <a:schemeClr val="tx1"/>
                </a:solidFill>
              </a:rPr>
              <a:t>19</a:t>
            </a:r>
            <a:r>
              <a:rPr lang="ar-SA" spc="0" dirty="0">
                <a:solidFill>
                  <a:schemeClr val="tx1"/>
                </a:solidFill>
              </a:rPr>
              <a:t> الصادرة بتاريخ </a:t>
            </a:r>
            <a:r>
              <a:rPr lang="en-US" spc="0" dirty="0">
                <a:solidFill>
                  <a:schemeClr val="tx1"/>
                </a:solidFill>
              </a:rPr>
              <a:t> 2009/3/25</a:t>
            </a:r>
            <a:r>
              <a:rPr lang="ar-SA" b="0" spc="0" dirty="0">
                <a:solidFill>
                  <a:schemeClr val="tx1"/>
                </a:solidFill>
              </a:rPr>
              <a:t>. </a:t>
            </a:r>
            <a:r>
              <a:rPr lang="ar-SA" spc="0" dirty="0">
                <a:solidFill>
                  <a:schemeClr val="tx1"/>
                </a:solidFill>
              </a:rPr>
              <a:t>(ص </a:t>
            </a:r>
            <a:r>
              <a:rPr lang="ar-SA" spc="0" dirty="0" err="1">
                <a:solidFill>
                  <a:schemeClr val="tx1"/>
                </a:solidFill>
              </a:rPr>
              <a:t>ص</a:t>
            </a:r>
            <a:r>
              <a:rPr lang="ar-SA" spc="0" dirty="0">
                <a:solidFill>
                  <a:schemeClr val="tx1"/>
                </a:solidFill>
              </a:rPr>
              <a:t> </a:t>
            </a:r>
            <a:r>
              <a:rPr lang="en-US" spc="0" dirty="0">
                <a:solidFill>
                  <a:schemeClr val="tx1"/>
                </a:solidFill>
              </a:rPr>
              <a:t>36-35-26</a:t>
            </a:r>
            <a:r>
              <a:rPr lang="ar-SA" spc="0" dirty="0">
                <a:solidFill>
                  <a:schemeClr val="tx1"/>
                </a:solidFill>
              </a:rPr>
              <a:t>). </a:t>
            </a:r>
            <a:endParaRPr lang="ar-SA" sz="3200" spc="0" dirty="0">
              <a:solidFill>
                <a:schemeClr val="tx1"/>
              </a:solidFill>
            </a:endParaRPr>
          </a:p>
          <a:p>
            <a:pPr marL="1366838" lvl="2" algn="just">
              <a:buFont typeface="Wingdings" pitchFamily="2" charset="2"/>
              <a:buChar char="v"/>
              <a:tabLst>
                <a:tab pos="1254125" algn="l"/>
              </a:tabLst>
            </a:pPr>
            <a:r>
              <a:rPr lang="ar-SA" sz="2600" dirty="0">
                <a:solidFill>
                  <a:schemeClr val="tx1"/>
                </a:solidFill>
              </a:rPr>
              <a:t> التدفقات النقدية الاستثمارية</a:t>
            </a:r>
          </a:p>
          <a:p>
            <a:pPr marL="1366838" lvl="2" algn="just">
              <a:buFont typeface="Wingdings" pitchFamily="2" charset="2"/>
              <a:buChar char="v"/>
              <a:tabLst>
                <a:tab pos="1254125" algn="l"/>
              </a:tabLst>
            </a:pPr>
            <a:r>
              <a:rPr lang="ar-SA" sz="2600" b="0" dirty="0">
                <a:solidFill>
                  <a:schemeClr val="tx1"/>
                </a:solidFill>
              </a:rPr>
              <a:t> </a:t>
            </a:r>
            <a:r>
              <a:rPr lang="ar-SA" sz="2600" dirty="0">
                <a:solidFill>
                  <a:schemeClr val="tx1"/>
                </a:solidFill>
              </a:rPr>
              <a:t>التدفقات النقدية الاستغلالية (التشغيلية)</a:t>
            </a:r>
          </a:p>
          <a:p>
            <a:pPr marL="1366838" lvl="2" algn="just">
              <a:buFont typeface="Wingdings" pitchFamily="2" charset="2"/>
              <a:buChar char="v"/>
              <a:tabLst>
                <a:tab pos="1254125" algn="l"/>
              </a:tabLst>
            </a:pPr>
            <a:r>
              <a:rPr lang="ar-SA" sz="2600" b="0" dirty="0">
                <a:solidFill>
                  <a:schemeClr val="tx1"/>
                </a:solidFill>
              </a:rPr>
              <a:t> </a:t>
            </a:r>
            <a:r>
              <a:rPr lang="ar-SA" sz="2600" dirty="0">
                <a:solidFill>
                  <a:schemeClr val="tx1"/>
                </a:solidFill>
              </a:rPr>
              <a:t>التدفقات النقدية المالية</a:t>
            </a:r>
            <a:endParaRPr lang="ar-SA" sz="2600" b="0" dirty="0">
              <a:solidFill>
                <a:schemeClr val="tx1"/>
              </a:solidFill>
            </a:endParaRPr>
          </a:p>
          <a:p>
            <a:pPr marL="452438" algn="just">
              <a:tabLst>
                <a:tab pos="1254125" algn="l"/>
              </a:tabLst>
            </a:pPr>
            <a:endParaRPr lang="ar-SA" sz="2600" b="0" spc="0" dirty="0">
              <a:solidFill>
                <a:schemeClr val="tx1"/>
              </a:solidFill>
            </a:endParaRPr>
          </a:p>
        </p:txBody>
      </p:sp>
      <p:sp>
        <p:nvSpPr>
          <p:cNvPr id="2" name="Title 1"/>
          <p:cNvSpPr>
            <a:spLocks noGrp="1"/>
          </p:cNvSpPr>
          <p:nvPr>
            <p:ph type="ctrTitle"/>
          </p:nvPr>
        </p:nvSpPr>
        <p:spPr>
          <a:xfrm>
            <a:off x="251520" y="332656"/>
            <a:ext cx="8568952" cy="864096"/>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 المالي للميزانية</a:t>
            </a:r>
            <a:endParaRPr lang="ar-SA" sz="3200" b="1" dirty="0"/>
          </a:p>
        </p:txBody>
      </p:sp>
      <p:sp>
        <p:nvSpPr>
          <p:cNvPr id="4" name="Date Placeholder 3"/>
          <p:cNvSpPr>
            <a:spLocks noGrp="1"/>
          </p:cNvSpPr>
          <p:nvPr>
            <p:ph type="dt" sz="half" idx="10"/>
          </p:nvPr>
        </p:nvSpPr>
        <p:spPr/>
        <p:txBody>
          <a:bodyPr/>
          <a:lstStyle/>
          <a:p>
            <a:fld id="{B36D55DA-3FE9-46F7-8D07-85D58A0D3F6A}"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7</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852936"/>
            <a:ext cx="8712968" cy="345638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SA" sz="3200" spc="0" dirty="0">
                <a:solidFill>
                  <a:schemeClr val="tx1"/>
                </a:solidFill>
              </a:rPr>
              <a:t>جدول الميزانية</a:t>
            </a:r>
            <a:endParaRPr lang="ar-SA" sz="2800" spc="0" dirty="0">
              <a:solidFill>
                <a:schemeClr val="tx1"/>
              </a:solidFill>
            </a:endParaRPr>
          </a:p>
          <a:p>
            <a:pPr marL="361950" algn="just">
              <a:tabLst>
                <a:tab pos="1254125" algn="l"/>
              </a:tabLst>
            </a:pPr>
            <a:r>
              <a:rPr lang="ar-SA" sz="2800" b="0" spc="0" dirty="0">
                <a:solidFill>
                  <a:schemeClr val="tx1"/>
                </a:solidFill>
              </a:rPr>
              <a:t>يعبر جدول الميزانية عن ورقة مالية يلخص من خلالها نشاط المؤسسة الذي يبرز في شكل أصول وخصوم. فالمخططات المحاسبية والمالية التي تصدر بموجب قوانين ومراسيم توضح بشكل تفصيلي الكيفية التي يتم بها إعداد جدول الميزانية. فمن منظور النظام المحاسبي المالي الجزائري (</a:t>
            </a:r>
            <a:r>
              <a:rPr lang="en-US" sz="2800" b="0" spc="0" dirty="0">
                <a:solidFill>
                  <a:schemeClr val="tx1"/>
                </a:solidFill>
              </a:rPr>
              <a:t>SCF</a:t>
            </a:r>
            <a:r>
              <a:rPr lang="ar-SA" sz="2800" b="0" spc="0" dirty="0">
                <a:solidFill>
                  <a:schemeClr val="tx1"/>
                </a:solidFill>
              </a:rPr>
              <a:t>) تقسم الميزانية المحاسبية، التي تعتبر أساس تكوين الميزانية المالية، إلى أصول وخصوم</a:t>
            </a:r>
            <a:r>
              <a:rPr lang="ar-DZ" sz="2800" b="0" spc="0" dirty="0">
                <a:solidFill>
                  <a:schemeClr val="tx1"/>
                </a:solidFill>
              </a:rPr>
              <a:t>.</a:t>
            </a:r>
            <a:endParaRPr lang="ar-SA" sz="2400" b="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p:cNvSpPr>
            <a:spLocks noGrp="1"/>
          </p:cNvSpPr>
          <p:nvPr>
            <p:ph type="dt" sz="half" idx="10"/>
          </p:nvPr>
        </p:nvSpPr>
        <p:spPr/>
        <p:txBody>
          <a:bodyPr/>
          <a:lstStyle/>
          <a:p>
            <a:fld id="{9990CB24-2971-49C9-973A-FA2A8DC21FB8}"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8</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1628800"/>
            <a:ext cx="8496944" cy="453650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SA" sz="3200" spc="0" dirty="0">
                <a:solidFill>
                  <a:schemeClr val="tx1"/>
                </a:solidFill>
              </a:rPr>
              <a:t>جدول الميزانية</a:t>
            </a:r>
            <a:endParaRPr lang="ar-SA" sz="2400" spc="0" dirty="0">
              <a:solidFill>
                <a:schemeClr val="tx1"/>
              </a:solidFill>
            </a:endParaRPr>
          </a:p>
          <a:p>
            <a:pPr marL="361950" algn="just">
              <a:buFont typeface="Wingdings" pitchFamily="2" charset="2"/>
              <a:buChar char="§"/>
              <a:tabLst>
                <a:tab pos="1254125" algn="l"/>
              </a:tabLst>
            </a:pPr>
            <a:r>
              <a:rPr lang="ar-SA" sz="2400" b="0" spc="0" dirty="0">
                <a:solidFill>
                  <a:schemeClr val="tx1"/>
                </a:solidFill>
              </a:rPr>
              <a:t> </a:t>
            </a:r>
            <a:r>
              <a:rPr lang="ar-SA" sz="2400" spc="0" dirty="0">
                <a:solidFill>
                  <a:schemeClr val="tx1"/>
                </a:solidFill>
              </a:rPr>
              <a:t>الأصول:</a:t>
            </a:r>
            <a:r>
              <a:rPr lang="ar-SA" sz="2400" b="0" spc="0" dirty="0">
                <a:solidFill>
                  <a:schemeClr val="tx1"/>
                </a:solidFill>
              </a:rPr>
              <a:t> تتكون حسب (</a:t>
            </a:r>
            <a:r>
              <a:rPr lang="en-US" sz="2400" b="0" spc="0" dirty="0">
                <a:solidFill>
                  <a:schemeClr val="tx1"/>
                </a:solidFill>
              </a:rPr>
              <a:t>SCF</a:t>
            </a:r>
            <a:r>
              <a:rPr lang="ar-SA" sz="2400" b="0" spc="0" dirty="0">
                <a:solidFill>
                  <a:schemeClr val="tx1"/>
                </a:solidFill>
              </a:rPr>
              <a:t>) من العناصر التالية:</a:t>
            </a:r>
          </a:p>
          <a:p>
            <a:pPr marL="361950" algn="just">
              <a:buFontTx/>
              <a:buChar char="-"/>
              <a:tabLst>
                <a:tab pos="1254125" algn="l"/>
              </a:tabLst>
            </a:pPr>
            <a:r>
              <a:rPr lang="ar-SA" sz="2400" b="0" spc="0" dirty="0">
                <a:solidFill>
                  <a:schemeClr val="tx1"/>
                </a:solidFill>
              </a:rPr>
              <a:t>التثبيتات المادية، - التثبيتات العينية، - الاهتلاكات، - المساهمات، الأصول المالية ، - المخزونات، - أصول الضريبة، - الزبائن والمدينين الآخرين، - خزينة الأموال الإيجابية. </a:t>
            </a:r>
          </a:p>
          <a:p>
            <a:pPr marL="361950" algn="just">
              <a:buFont typeface="Wingdings" pitchFamily="2" charset="2"/>
              <a:buChar char="§"/>
              <a:tabLst>
                <a:tab pos="1254125" algn="l"/>
              </a:tabLst>
            </a:pPr>
            <a:r>
              <a:rPr lang="ar-SA" sz="2400" b="0" spc="0" dirty="0">
                <a:solidFill>
                  <a:schemeClr val="tx1"/>
                </a:solidFill>
              </a:rPr>
              <a:t> ا</a:t>
            </a:r>
            <a:r>
              <a:rPr lang="ar-SA" sz="2400" spc="0" dirty="0">
                <a:solidFill>
                  <a:schemeClr val="tx1"/>
                </a:solidFill>
              </a:rPr>
              <a:t>لخصوم </a:t>
            </a:r>
            <a:r>
              <a:rPr lang="ar-SA" sz="2400" b="0" spc="0" dirty="0">
                <a:solidFill>
                  <a:schemeClr val="tx1"/>
                </a:solidFill>
              </a:rPr>
              <a:t>: رؤوس الأموال، - الخصوم غير الجارية التي تتضمن فائدة، - الموردون والدائنون الآخرون، - خصوم الضريبة، - المرصودات للأعباء وللخصوم</a:t>
            </a:r>
            <a:r>
              <a:rPr lang="ar-DZ" sz="2400" b="0" spc="0" dirty="0">
                <a:solidFill>
                  <a:schemeClr val="tx1"/>
                </a:solidFill>
              </a:rPr>
              <a:t> </a:t>
            </a:r>
            <a:r>
              <a:rPr lang="ar-SA" sz="2400" b="0" spc="0" dirty="0">
                <a:solidFill>
                  <a:schemeClr val="tx1"/>
                </a:solidFill>
              </a:rPr>
              <a:t>المماثلة (منتوجات مثبتة مسبقة)، - خزينة الأموال السلبية</a:t>
            </a:r>
          </a:p>
          <a:p>
            <a:pPr marL="361950" algn="just">
              <a:tabLst>
                <a:tab pos="1254125" algn="l"/>
              </a:tabLst>
            </a:pPr>
            <a:r>
              <a:rPr lang="ar-SA" sz="2400" spc="0" dirty="0">
                <a:solidFill>
                  <a:schemeClr val="tx1"/>
                </a:solidFill>
              </a:rPr>
              <a:t>ارجع إلى الجريدة الرسمية العدد </a:t>
            </a:r>
            <a:r>
              <a:rPr lang="en-US" sz="2400" spc="0" dirty="0">
                <a:solidFill>
                  <a:schemeClr val="tx1"/>
                </a:solidFill>
              </a:rPr>
              <a:t>19</a:t>
            </a:r>
            <a:r>
              <a:rPr lang="ar-SA" sz="2400" spc="0" dirty="0">
                <a:solidFill>
                  <a:schemeClr val="tx1"/>
                </a:solidFill>
              </a:rPr>
              <a:t> الصادرة بتاريخ </a:t>
            </a:r>
            <a:r>
              <a:rPr lang="en-US" sz="2400" spc="0" dirty="0">
                <a:solidFill>
                  <a:schemeClr val="tx1"/>
                </a:solidFill>
              </a:rPr>
              <a:t> 2009/3/25</a:t>
            </a:r>
            <a:r>
              <a:rPr lang="ar-SA" sz="2400" b="0" spc="0" dirty="0">
                <a:solidFill>
                  <a:schemeClr val="tx1"/>
                </a:solidFill>
              </a:rPr>
              <a:t>. </a:t>
            </a:r>
            <a:r>
              <a:rPr lang="ar-SA" sz="2400" spc="0" dirty="0">
                <a:solidFill>
                  <a:schemeClr val="tx1"/>
                </a:solidFill>
              </a:rPr>
              <a:t>(ص ص </a:t>
            </a:r>
            <a:r>
              <a:rPr lang="en-US" sz="2400" spc="0" dirty="0">
                <a:solidFill>
                  <a:schemeClr val="tx1"/>
                </a:solidFill>
              </a:rPr>
              <a:t>24-23</a:t>
            </a:r>
            <a:r>
              <a:rPr lang="ar-SA" sz="2400" spc="0" dirty="0">
                <a:solidFill>
                  <a:schemeClr val="tx1"/>
                </a:solidFill>
              </a:rPr>
              <a:t>)، (ص ص </a:t>
            </a:r>
            <a:r>
              <a:rPr lang="ar-DZ" sz="2400" spc="0" dirty="0">
                <a:solidFill>
                  <a:schemeClr val="tx1"/>
                </a:solidFill>
              </a:rPr>
              <a:t>28-29</a:t>
            </a:r>
            <a:r>
              <a:rPr lang="ar-SA" sz="2400" spc="0" dirty="0">
                <a:solidFill>
                  <a:schemeClr val="tx1"/>
                </a:solidFill>
              </a:rPr>
              <a:t>)</a:t>
            </a:r>
            <a:r>
              <a:rPr lang="ar-DZ" sz="2400" spc="0" dirty="0">
                <a:solidFill>
                  <a:schemeClr val="tx1"/>
                </a:solidFill>
              </a:rPr>
              <a:t> ،</a:t>
            </a:r>
            <a:r>
              <a:rPr lang="ar-SA" sz="2400" spc="0" dirty="0">
                <a:solidFill>
                  <a:schemeClr val="tx1"/>
                </a:solidFill>
              </a:rPr>
              <a:t>(ص ص </a:t>
            </a:r>
            <a:r>
              <a:rPr lang="en-US" sz="2400" spc="0" dirty="0">
                <a:solidFill>
                  <a:schemeClr val="tx1"/>
                </a:solidFill>
              </a:rPr>
              <a:t>33-32</a:t>
            </a:r>
            <a:r>
              <a:rPr lang="ar-SA" sz="2400" spc="0" dirty="0">
                <a:solidFill>
                  <a:schemeClr val="tx1"/>
                </a:solidFill>
              </a:rPr>
              <a:t>).</a:t>
            </a: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en-US" sz="3200" b="1" dirty="0">
                <a:solidFill>
                  <a:schemeClr val="tx1"/>
                </a:solidFill>
                <a:latin typeface="Adobe Caslon Pro" pitchFamily="18" charset="0"/>
              </a:rPr>
              <a:t>2</a:t>
            </a:r>
            <a:r>
              <a:rPr lang="ar-SA" sz="3200" b="1" dirty="0">
                <a:solidFill>
                  <a:schemeClr val="tx1"/>
                </a:solidFill>
              </a:rPr>
              <a:t>: </a:t>
            </a:r>
            <a:r>
              <a:rPr lang="ar-DZ" sz="3200" b="1" dirty="0">
                <a:solidFill>
                  <a:schemeClr val="tx1"/>
                </a:solidFill>
              </a:rPr>
              <a:t>التحليل</a:t>
            </a:r>
            <a:r>
              <a:rPr lang="ar-SA" sz="3200" b="1" dirty="0">
                <a:solidFill>
                  <a:schemeClr val="tx1"/>
                </a:solidFill>
              </a:rPr>
              <a:t> </a:t>
            </a:r>
            <a:r>
              <a:rPr lang="ar-DZ" sz="3200" b="1" dirty="0">
                <a:solidFill>
                  <a:schemeClr val="tx1"/>
                </a:solidFill>
              </a:rPr>
              <a:t>المالي للميزانية</a:t>
            </a:r>
            <a:endParaRPr lang="ar-SA" sz="3200" b="1" dirty="0"/>
          </a:p>
        </p:txBody>
      </p:sp>
      <p:sp>
        <p:nvSpPr>
          <p:cNvPr id="4" name="Date Placeholder 3"/>
          <p:cNvSpPr>
            <a:spLocks noGrp="1"/>
          </p:cNvSpPr>
          <p:nvPr>
            <p:ph type="dt" sz="half" idx="10"/>
          </p:nvPr>
        </p:nvSpPr>
        <p:spPr/>
        <p:txBody>
          <a:bodyPr/>
          <a:lstStyle/>
          <a:p>
            <a:fld id="{6A3F65BB-FD46-4B70-B58D-EEEBF2858398}"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9</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37209</TotalTime>
  <Words>2584</Words>
  <Application>Microsoft Office PowerPoint</Application>
  <PresentationFormat>Affichage à l'écran (4:3)</PresentationFormat>
  <Paragraphs>341</Paragraphs>
  <Slides>25</Slides>
  <Notes>22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25</vt:i4>
      </vt:variant>
    </vt:vector>
  </HeadingPairs>
  <TitlesOfParts>
    <vt:vector size="32" baseType="lpstr">
      <vt:lpstr>Adobe Caslon Pro</vt:lpstr>
      <vt:lpstr>Adobe Gurmukhi</vt:lpstr>
      <vt:lpstr>Calibri</vt:lpstr>
      <vt:lpstr>Georgia</vt:lpstr>
      <vt:lpstr>Wingdings</vt:lpstr>
      <vt:lpstr>Wingdings 2</vt:lpstr>
      <vt:lpstr>Civic</vt:lpstr>
      <vt:lpstr>Présentation PowerPoint</vt:lpstr>
      <vt:lpstr>الجمهورية الجزائرية الديمقراطية الشعبية وزارة التعليم العالي والبحث العلمي جامعة أم الواقي–العربي بن مهيدي كلية العلوم الاقتصادية والتجارة والتسيير قسم التسيير     </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الفصل 2: التحليل المالي للميزانية</vt:lpstr>
      <vt:lpstr>مراجع المقرر</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كل العلوم الاقتصادية والعلوم التجارية وعلوم التسيير</dc:title>
  <dc:creator>AVAS</dc:creator>
  <cp:lastModifiedBy>Abdeldjelil BOUDAH</cp:lastModifiedBy>
  <cp:revision>92</cp:revision>
  <dcterms:created xsi:type="dcterms:W3CDTF">2013-04-10T19:40:44Z</dcterms:created>
  <dcterms:modified xsi:type="dcterms:W3CDTF">2024-12-08T15:15:29Z</dcterms:modified>
</cp:coreProperties>
</file>