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0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86363"/>
            <a:ext cx="7772400" cy="1470025"/>
          </a:xfrm>
        </p:spPr>
        <p:txBody>
          <a:bodyPr>
            <a:noAutofit/>
          </a:bodyPr>
          <a:lstStyle/>
          <a:p>
            <a:r>
              <a:rPr sz="3200" b="1" dirty="0"/>
              <a:t>PROCESSUS DE RÉALISATION D’UN PROJET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dirty="0" err="1">
                <a:solidFill>
                  <a:schemeClr val="tx1"/>
                </a:solidFill>
              </a:rPr>
              <a:t>Cours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destiné</a:t>
            </a:r>
            <a:r>
              <a:rPr dirty="0">
                <a:solidFill>
                  <a:schemeClr val="tx1"/>
                </a:solidFill>
              </a:rPr>
              <a:t> aux </a:t>
            </a:r>
            <a:r>
              <a:rPr dirty="0" err="1">
                <a:solidFill>
                  <a:schemeClr val="tx1"/>
                </a:solidFill>
              </a:rPr>
              <a:t>étudiants</a:t>
            </a:r>
            <a:r>
              <a:rPr dirty="0">
                <a:solidFill>
                  <a:schemeClr val="tx1"/>
                </a:solidFill>
              </a:rPr>
              <a:t> de </a:t>
            </a:r>
            <a:r>
              <a:rPr lang="fr-FR" dirty="0" smtClean="0">
                <a:solidFill>
                  <a:schemeClr val="tx1"/>
                </a:solidFill>
              </a:rPr>
              <a:t>License 3eme </a:t>
            </a:r>
            <a:r>
              <a:rPr lang="fr-FR" dirty="0" err="1" smtClean="0">
                <a:solidFill>
                  <a:schemeClr val="tx1"/>
                </a:solidFill>
              </a:rPr>
              <a:t>annee</a:t>
            </a:r>
            <a:endParaRPr dirty="0">
              <a:solidFill>
                <a:schemeClr val="tx1"/>
              </a:solidFill>
            </a:endParaRPr>
          </a:p>
          <a:p>
            <a:r>
              <a:rPr dirty="0">
                <a:solidFill>
                  <a:schemeClr val="tx1"/>
                </a:solidFill>
              </a:rPr>
              <a:t>Dr. Amina </a:t>
            </a:r>
            <a:r>
              <a:rPr dirty="0" err="1">
                <a:solidFill>
                  <a:schemeClr val="tx1"/>
                </a:solidFill>
              </a:rPr>
              <a:t>Yahia</a:t>
            </a:r>
            <a:endParaRPr dirty="0">
              <a:solidFill>
                <a:schemeClr val="tx1"/>
              </a:solidFill>
            </a:endParaRPr>
          </a:p>
          <a:p>
            <a:r>
              <a:rPr dirty="0" err="1">
                <a:solidFill>
                  <a:schemeClr val="tx1"/>
                </a:solidFill>
              </a:rPr>
              <a:t>Université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Larbi</a:t>
            </a:r>
            <a:r>
              <a:rPr dirty="0">
                <a:solidFill>
                  <a:schemeClr val="tx1"/>
                </a:solidFill>
              </a:rPr>
              <a:t> Ben </a:t>
            </a:r>
            <a:r>
              <a:rPr dirty="0" err="1">
                <a:solidFill>
                  <a:schemeClr val="tx1"/>
                </a:solidFill>
              </a:rPr>
              <a:t>M’hidi</a:t>
            </a:r>
            <a:r>
              <a:rPr dirty="0">
                <a:solidFill>
                  <a:schemeClr val="tx1"/>
                </a:solidFill>
              </a:rPr>
              <a:t> – </a:t>
            </a:r>
            <a:r>
              <a:rPr dirty="0" err="1">
                <a:solidFill>
                  <a:schemeClr val="tx1"/>
                </a:solidFill>
              </a:rPr>
              <a:t>Oum</a:t>
            </a:r>
            <a:r>
              <a:rPr dirty="0">
                <a:solidFill>
                  <a:schemeClr val="tx1"/>
                </a:solidFill>
              </a:rPr>
              <a:t> El </a:t>
            </a:r>
            <a:r>
              <a:rPr dirty="0" err="1">
                <a:solidFill>
                  <a:schemeClr val="tx1"/>
                </a:solidFill>
              </a:rPr>
              <a:t>Bouaghi</a:t>
            </a:r>
            <a:endParaRPr dirty="0">
              <a:solidFill>
                <a:schemeClr val="tx1"/>
              </a:solidFill>
            </a:endParaRPr>
          </a:p>
          <a:p>
            <a:r>
              <a:rPr dirty="0" err="1">
                <a:solidFill>
                  <a:schemeClr val="tx1"/>
                </a:solidFill>
              </a:rPr>
              <a:t>Année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universitaire</a:t>
            </a:r>
            <a:r>
              <a:rPr dirty="0">
                <a:solidFill>
                  <a:schemeClr val="tx1"/>
                </a:solidFill>
              </a:rPr>
              <a:t> : 2025–2026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 acteurs du projet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Chef de projet</a:t>
            </a:r>
          </a:p>
          <a:p>
            <a:r>
              <a:t>• Équipe de projet</a:t>
            </a:r>
          </a:p>
          <a:p>
            <a:r>
              <a:t>• Bénéficiaires / utilisateurs finaux</a:t>
            </a:r>
          </a:p>
          <a:p>
            <a:r>
              <a:t>• Partenaires et financeurs</a:t>
            </a:r>
          </a:p>
          <a:p>
            <a:r>
              <a:t>• Autorités de tutelle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Facteurs de succès d’un projet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Objectifs clairs et réalistes</a:t>
            </a:r>
          </a:p>
          <a:p>
            <a:r>
              <a:t>• Communication efficace</a:t>
            </a:r>
          </a:p>
          <a:p>
            <a:r>
              <a:t>• Suivi régulier et ajustements rapides</a:t>
            </a:r>
          </a:p>
          <a:p>
            <a:r>
              <a:t>• Implication des parties prenantes</a:t>
            </a:r>
          </a:p>
          <a:p>
            <a:r>
              <a:t>• Leadership du chef de projet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Erreurs fréquentes à éviter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Absence de planification</a:t>
            </a:r>
          </a:p>
          <a:p>
            <a:r>
              <a:t>• Sous-estimation du budget ou du temps</a:t>
            </a:r>
          </a:p>
          <a:p>
            <a:r>
              <a:t>• Mauvaise communication</a:t>
            </a:r>
          </a:p>
          <a:p>
            <a:r>
              <a:t>• Gestion inadéquate des risques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Exemple de projet – Tri sélectif urbain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Contexte : commune urbaine souhaitant améliorer la gestion des déchets</a:t>
            </a:r>
          </a:p>
          <a:p>
            <a:r>
              <a:t>Objectifs : instaurer le tri à la source et réduire la mise en décharge</a:t>
            </a:r>
          </a:p>
          <a:p>
            <a:r>
              <a:t>Étapes : étude – planification – sensibilisation – suivi</a:t>
            </a:r>
          </a:p>
          <a:p>
            <a:r>
              <a:t>Résultats : meilleure valorisation et réduction des déchets résiduels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 processus de réalisation d’un projet est une démarche structurée visant à transformer une idée en résultat concret.</a:t>
            </a:r>
          </a:p>
          <a:p>
            <a:r>
              <a:t>Il nécessite rigueur, coordination et évaluation continue.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Références bibliographiques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• AFNOR (1998). Management de </a:t>
            </a:r>
            <a:r>
              <a:rPr dirty="0" err="1"/>
              <a:t>projet</a:t>
            </a:r>
            <a:r>
              <a:rPr dirty="0"/>
              <a:t> – </a:t>
            </a:r>
            <a:r>
              <a:rPr dirty="0" err="1"/>
              <a:t>Vocabulaire</a:t>
            </a:r>
            <a:r>
              <a:rPr dirty="0"/>
              <a:t> (</a:t>
            </a:r>
            <a:r>
              <a:rPr dirty="0" err="1"/>
              <a:t>Norme</a:t>
            </a:r>
            <a:r>
              <a:rPr dirty="0"/>
              <a:t> X50-105).</a:t>
            </a:r>
          </a:p>
          <a:p>
            <a:r>
              <a:t>• PMI (2021). </a:t>
            </a:r>
            <a:r>
              <a:rPr dirty="0"/>
              <a:t>A Guide to the Project Management Body of Knowledge (PMBOK® Guide).</a:t>
            </a:r>
          </a:p>
          <a:p>
            <a:r>
              <a:rPr dirty="0"/>
              <a:t>• </a:t>
            </a:r>
            <a:r>
              <a:rPr dirty="0" err="1"/>
              <a:t>Kerzner</a:t>
            </a:r>
            <a:r>
              <a:rPr dirty="0"/>
              <a:t>, H. (2017). Project Management: A Systems Approach to Planning, Scheduling, and Controlling. Wiley.</a:t>
            </a:r>
          </a:p>
          <a:p>
            <a:r>
              <a:rPr dirty="0"/>
              <a:t>• Drouin, N. &amp; </a:t>
            </a:r>
            <a:r>
              <a:rPr dirty="0" err="1"/>
              <a:t>Jugdev</a:t>
            </a:r>
            <a:r>
              <a:rPr dirty="0"/>
              <a:t>, K. (2014). Standing on the Shoulders of Strategic Management Giants to Advance Organizational Project Management.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Objectifs du 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Comprendre les principales étapes du processus de réalisation d’un projet</a:t>
            </a:r>
          </a:p>
          <a:p>
            <a:r>
              <a:t>• Identifier les acteurs, ressources et outils nécessaires à chaque phase</a:t>
            </a:r>
          </a:p>
          <a:p>
            <a:r>
              <a:t>• Développer une vision structurée et méthodologique de la conduite de projet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Définition d’un projet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Un projet est une démarche spécifique qui permet de structurer méthodiquement et progressivement une réalité à venir. (AFNOR X50-105, 1998)</a:t>
            </a:r>
          </a:p>
          <a:p>
            <a:endParaRPr/>
          </a:p>
          <a:p>
            <a:r>
              <a:t>Caractéristiques :</a:t>
            </a:r>
          </a:p>
          <a:p>
            <a:r>
              <a:t>• Objectif précis</a:t>
            </a:r>
          </a:p>
          <a:p>
            <a:r>
              <a:t>• Durée limitée</a:t>
            </a:r>
          </a:p>
          <a:p>
            <a:r>
              <a:t>• Ressources identifiées</a:t>
            </a:r>
          </a:p>
          <a:p>
            <a:r>
              <a:t>• Résultats mesurables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 cycle de vie d’un projet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Identification / conception</a:t>
            </a:r>
          </a:p>
          <a:p>
            <a:r>
              <a:t>2. Planification</a:t>
            </a:r>
          </a:p>
          <a:p>
            <a:r>
              <a:t>3. Réalisation / exécution</a:t>
            </a:r>
          </a:p>
          <a:p>
            <a:r>
              <a:t>4. Suivi et contrôle</a:t>
            </a:r>
          </a:p>
          <a:p>
            <a:r>
              <a:t>5. Clôture / évaluation</a:t>
            </a:r>
          </a:p>
          <a:p>
            <a:endParaRPr/>
          </a:p>
          <a:p>
            <a:r>
              <a:t>(Schéma : cycle ou flèche chronologique)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Étape 1 – Identification du projet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Analyse des besoins et du contexte</a:t>
            </a:r>
          </a:p>
          <a:p>
            <a:r>
              <a:t>• Étude de faisabilité (technique, économique, environnementale)</a:t>
            </a:r>
          </a:p>
          <a:p>
            <a:r>
              <a:t>• Définition des objectifs généraux et spécifiques</a:t>
            </a:r>
          </a:p>
          <a:p>
            <a:r>
              <a:t>• Livrable : note conceptuelle ou avant-projet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Étape 2 – Planification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Élaboration du plan de projet :</a:t>
            </a:r>
          </a:p>
          <a:p>
            <a:r>
              <a:t>  - Objectifs opérationnels</a:t>
            </a:r>
          </a:p>
          <a:p>
            <a:r>
              <a:t>  - Activités et tâches</a:t>
            </a:r>
          </a:p>
          <a:p>
            <a:r>
              <a:t>  - Calendrier (diagramme de Gantt)</a:t>
            </a:r>
          </a:p>
          <a:p>
            <a:r>
              <a:t>  - Budget prévisionnel</a:t>
            </a:r>
          </a:p>
          <a:p>
            <a:r>
              <a:t>• Outils : Gantt, PERT, matrice logique, budget analytique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Étape 3 – Réalisation / exécution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Mise en œuvre du plan d’action</a:t>
            </a:r>
          </a:p>
          <a:p>
            <a:r>
              <a:t>• Mobilisation des ressources humaines et financières</a:t>
            </a:r>
          </a:p>
          <a:p>
            <a:r>
              <a:t>• Gestion des risques et des imprévus</a:t>
            </a:r>
          </a:p>
          <a:p>
            <a:r>
              <a:t>• Communication et coordination d’équipe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Étape 4 – Suivi et évaluation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Suivi = observation continue de l’avancement</a:t>
            </a:r>
          </a:p>
          <a:p>
            <a:r>
              <a:t>• Évaluation = analyse des écarts entre prévisions et réalisations</a:t>
            </a:r>
          </a:p>
          <a:p>
            <a:r>
              <a:t>• Outils : tableaux de bord, indicateurs de performance (KPI), rapports d’avancement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Étape 5 – Clôture du projet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Livraison du produit ou résultat final</a:t>
            </a:r>
          </a:p>
          <a:p>
            <a:r>
              <a:t>• Évaluation finale (bilan technique, financier, humain)</a:t>
            </a:r>
          </a:p>
          <a:p>
            <a:r>
              <a:t>• Capitalisation des acquis et retour d’expérience</a:t>
            </a:r>
          </a:p>
          <a:p>
            <a:r>
              <a:t>• Rédaction du rapport final de projet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577</Words>
  <Application>Microsoft Office PowerPoint</Application>
  <PresentationFormat>On-screen Show (4:3)</PresentationFormat>
  <Paragraphs>81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PROCESSUS DE RÉALISATION D’UN PROJET</vt:lpstr>
      <vt:lpstr>Objectifs du cours</vt:lpstr>
      <vt:lpstr>Définition d’un projet</vt:lpstr>
      <vt:lpstr>Le cycle de vie d’un projet</vt:lpstr>
      <vt:lpstr>Étape 1 – Identification du projet</vt:lpstr>
      <vt:lpstr>Étape 2 – Planification</vt:lpstr>
      <vt:lpstr>Étape 3 – Réalisation / exécution</vt:lpstr>
      <vt:lpstr>Étape 4 – Suivi et évaluation</vt:lpstr>
      <vt:lpstr>Étape 5 – Clôture du projet</vt:lpstr>
      <vt:lpstr>Les acteurs du projet</vt:lpstr>
      <vt:lpstr>Facteurs de succès d’un projet</vt:lpstr>
      <vt:lpstr>Erreurs fréquentes à éviter</vt:lpstr>
      <vt:lpstr>Exemple de projet – Tri sélectif urbain</vt:lpstr>
      <vt:lpstr>Conclusion</vt:lpstr>
      <vt:lpstr>Références bibliographiques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PROCESSUS DE RÉALISATION D’UN PROJET</dc:title>
  <dc:subject/>
  <dc:creator/>
  <cp:keywords/>
  <dc:description>generated using python-pptx</dc:description>
  <cp:lastModifiedBy>HP</cp:lastModifiedBy>
  <cp:revision>3</cp:revision>
  <dcterms:created xsi:type="dcterms:W3CDTF">2013-01-27T09:14:16Z</dcterms:created>
  <dcterms:modified xsi:type="dcterms:W3CDTF">2025-10-10T00:02:36Z</dcterms:modified>
  <cp:category/>
</cp:coreProperties>
</file>