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4166524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smtClean="0"/>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7460C33-7669-4DE4-8ABA-0BE4E4EE0542}" type="datetimeFigureOut">
              <a:rPr lang="fr-FR" smtClean="0"/>
              <a:t>04/04/2024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817760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smtClean="0"/>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1400690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smtClean="0"/>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smtClean="0"/>
              <a:t>Modifiez les styles du texte du masque</a:t>
            </a:r>
          </a:p>
        </p:txBody>
      </p:sp>
      <p:sp>
        <p:nvSpPr>
          <p:cNvPr id="2" name="Date Placeholder 1"/>
          <p:cNvSpPr>
            <a:spLocks noGrp="1"/>
          </p:cNvSpPr>
          <p:nvPr>
            <p:ph type="dt" sz="half" idx="10"/>
          </p:nvPr>
        </p:nvSpPr>
        <p:spPr/>
        <p:txBody>
          <a:bodyPr/>
          <a:lstStyle/>
          <a:p>
            <a:fld id="{27460C33-7669-4DE4-8ABA-0BE4E4EE0542}" type="datetimeFigureOut">
              <a:rPr lang="fr-FR" smtClean="0"/>
              <a:t>04/04/2024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2865914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3247000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3531008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smtClean="0"/>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884040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smtClean="0"/>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7460C33-7669-4DE4-8ABA-0BE4E4EE0542}" type="datetimeFigureOut">
              <a:rPr lang="fr-FR" smtClean="0"/>
              <a:t>04/04/2024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489367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7460C33-7669-4DE4-8ABA-0BE4E4EE0542}" type="datetimeFigureOut">
              <a:rPr lang="fr-FR" smtClean="0"/>
              <a:t>04/04/2024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33609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7460C33-7669-4DE4-8ABA-0BE4E4EE0542}" type="datetimeFigureOut">
              <a:rPr lang="fr-FR" smtClean="0"/>
              <a:t>04/04/2024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783257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7460C33-7669-4DE4-8ABA-0BE4E4EE0542}" type="datetimeFigureOut">
              <a:rPr lang="fr-FR" smtClean="0"/>
              <a:t>04/04/2024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1711645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60C33-7669-4DE4-8ABA-0BE4E4EE0542}" type="datetimeFigureOut">
              <a:rPr lang="fr-FR" smtClean="0"/>
              <a:t>04/04/2024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3180971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smtClean="0"/>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7460C33-7669-4DE4-8ABA-0BE4E4EE0542}" type="datetimeFigureOut">
              <a:rPr lang="fr-FR" smtClean="0"/>
              <a:t>04/04/2024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174212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smtClean="0"/>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27460C33-7669-4DE4-8ABA-0BE4E4EE0542}" type="datetimeFigureOut">
              <a:rPr lang="fr-FR" smtClean="0"/>
              <a:t>04/04/2024</a:t>
            </a:fld>
            <a:endParaRPr lang="fr-FR"/>
          </a:p>
        </p:txBody>
      </p:sp>
      <p:sp>
        <p:nvSpPr>
          <p:cNvPr id="6" name="Footer Placeholder 5"/>
          <p:cNvSpPr>
            <a:spLocks noGrp="1"/>
          </p:cNvSpPr>
          <p:nvPr>
            <p:ph type="ftr" sz="quarter" idx="11"/>
          </p:nvPr>
        </p:nvSpPr>
        <p:spPr>
          <a:xfrm>
            <a:off x="590396" y="6041362"/>
            <a:ext cx="3295413" cy="365125"/>
          </a:xfrm>
        </p:spPr>
        <p:txBody>
          <a:bodyPr/>
          <a:lstStyle/>
          <a:p>
            <a:endParaRPr lang="fr-FR"/>
          </a:p>
        </p:txBody>
      </p:sp>
      <p:sp>
        <p:nvSpPr>
          <p:cNvPr id="7" name="Slide Number Placeholder 6"/>
          <p:cNvSpPr>
            <a:spLocks noGrp="1"/>
          </p:cNvSpPr>
          <p:nvPr>
            <p:ph type="sldNum" sz="quarter" idx="12"/>
          </p:nvPr>
        </p:nvSpPr>
        <p:spPr>
          <a:xfrm>
            <a:off x="4862689" y="5915888"/>
            <a:ext cx="1062155" cy="490599"/>
          </a:xfrm>
        </p:spPr>
        <p:txBody>
          <a:bodyPr/>
          <a:lstStyle/>
          <a:p>
            <a:fld id="{4F5E630D-1532-4F6C-BEC2-A9DA96888BFA}" type="slidenum">
              <a:rPr lang="fr-FR" smtClean="0"/>
              <a:t>‹N°›</a:t>
            </a:fld>
            <a:endParaRPr lang="fr-FR"/>
          </a:p>
        </p:txBody>
      </p:sp>
    </p:spTree>
    <p:extLst>
      <p:ext uri="{BB962C8B-B14F-4D97-AF65-F5344CB8AC3E}">
        <p14:creationId xmlns:p14="http://schemas.microsoft.com/office/powerpoint/2010/main" val="326521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fr-FR"/>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27460C33-7669-4DE4-8ABA-0BE4E4EE0542}" type="datetimeFigureOut">
              <a:rPr lang="fr-FR" smtClean="0"/>
              <a:t>04/04/2024</a:t>
            </a:fld>
            <a:endParaRPr lang="fr-FR"/>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4F5E630D-1532-4F6C-BEC2-A9DA96888BFA}" type="slidenum">
              <a:rPr lang="fr-FR" smtClean="0"/>
              <a:t>‹N°›</a:t>
            </a:fld>
            <a:endParaRPr lang="fr-FR"/>
          </a:p>
        </p:txBody>
      </p:sp>
    </p:spTree>
    <p:extLst>
      <p:ext uri="{BB962C8B-B14F-4D97-AF65-F5344CB8AC3E}">
        <p14:creationId xmlns:p14="http://schemas.microsoft.com/office/powerpoint/2010/main" val="2633315994"/>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10001" y="220848"/>
            <a:ext cx="10572000" cy="2971051"/>
          </a:xfrm>
        </p:spPr>
        <p:txBody>
          <a:bodyPr/>
          <a:lstStyle/>
          <a:p>
            <a:pPr algn="r"/>
            <a:r>
              <a:rPr lang="ar-SA" sz="6000" u="sng" dirty="0" smtClean="0">
                <a:latin typeface="Simplified Arabic" panose="02020603050405020304" pitchFamily="18" charset="-78"/>
                <a:cs typeface="Simplified Arabic" panose="02020603050405020304" pitchFamily="18" charset="-78"/>
              </a:rPr>
              <a:t>الخريطة الذهنية لمادة التنمية الإدارية</a:t>
            </a:r>
            <a:r>
              <a:rPr lang="ar-SA" sz="6000" u="sng" dirty="0">
                <a:latin typeface="Simplified Arabic" panose="02020603050405020304" pitchFamily="18" charset="-78"/>
                <a:cs typeface="Simplified Arabic" panose="02020603050405020304" pitchFamily="18" charset="-78"/>
              </a:rPr>
              <a:t>:</a:t>
            </a:r>
            <a:endParaRPr lang="fr-FR" sz="6000" u="sng" dirty="0">
              <a:latin typeface="Simplified Arabic" panose="02020603050405020304" pitchFamily="18" charset="-78"/>
              <a:cs typeface="Simplified Arabic" panose="02020603050405020304" pitchFamily="18" charset="-78"/>
            </a:endParaRPr>
          </a:p>
        </p:txBody>
      </p:sp>
      <p:sp>
        <p:nvSpPr>
          <p:cNvPr id="3" name="Sous-titre 2"/>
          <p:cNvSpPr>
            <a:spLocks noGrp="1"/>
          </p:cNvSpPr>
          <p:nvPr>
            <p:ph type="subTitle" idx="1"/>
          </p:nvPr>
        </p:nvSpPr>
        <p:spPr>
          <a:xfrm>
            <a:off x="810001" y="5280846"/>
            <a:ext cx="10572000" cy="1010771"/>
          </a:xfrm>
        </p:spPr>
        <p:txBody>
          <a:bodyPr>
            <a:normAutofit fontScale="40000" lnSpcReduction="20000"/>
          </a:bodyPr>
          <a:lstStyle/>
          <a:p>
            <a:pPr algn="r"/>
            <a:r>
              <a:rPr lang="ar-SA" sz="8600" b="1" u="sng" dirty="0" smtClean="0">
                <a:latin typeface="Simplified Arabic" panose="02020603050405020304" pitchFamily="18" charset="-78"/>
                <a:cs typeface="Simplified Arabic" panose="02020603050405020304" pitchFamily="18" charset="-78"/>
              </a:rPr>
              <a:t>موجه لطلبة السنة الثالثة ليسانس، تخصص تنظيمات سياسية وإدارية، علوم سياسية</a:t>
            </a:r>
          </a:p>
          <a:p>
            <a:endParaRPr lang="fr-FR" dirty="0"/>
          </a:p>
        </p:txBody>
      </p:sp>
    </p:spTree>
    <p:extLst>
      <p:ext uri="{BB962C8B-B14F-4D97-AF65-F5344CB8AC3E}">
        <p14:creationId xmlns:p14="http://schemas.microsoft.com/office/powerpoint/2010/main" val="9888824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الثامنة:</a:t>
            </a:r>
            <a:endParaRPr lang="fr-FR" dirty="0"/>
          </a:p>
        </p:txBody>
      </p:sp>
      <p:sp>
        <p:nvSpPr>
          <p:cNvPr id="3" name="Espace réservé du contenu 2"/>
          <p:cNvSpPr>
            <a:spLocks noGrp="1"/>
          </p:cNvSpPr>
          <p:nvPr>
            <p:ph idx="1"/>
          </p:nvPr>
        </p:nvSpPr>
        <p:spPr/>
        <p:txBody>
          <a:bodyPr/>
          <a:lstStyle/>
          <a:p>
            <a:pPr marL="0" indent="0" algn="r">
              <a:buNone/>
            </a:pPr>
            <a:r>
              <a:rPr lang="ar-SA" sz="2400" dirty="0" smtClean="0">
                <a:latin typeface="Simplified Arabic" panose="02020603050405020304" pitchFamily="18" charset="-78"/>
                <a:cs typeface="Simplified Arabic" panose="02020603050405020304" pitchFamily="18" charset="-78"/>
              </a:rPr>
              <a:t>تقدم </a:t>
            </a:r>
            <a:r>
              <a:rPr lang="ar-SA" sz="2400" dirty="0">
                <a:latin typeface="Simplified Arabic" panose="02020603050405020304" pitchFamily="18" charset="-78"/>
                <a:cs typeface="Simplified Arabic" panose="02020603050405020304" pitchFamily="18" charset="-78"/>
              </a:rPr>
              <a:t>هذه المحاضرة مجموعة من </a:t>
            </a:r>
            <a:r>
              <a:rPr lang="ar-SA" sz="2400" dirty="0" smtClean="0">
                <a:latin typeface="Simplified Arabic" panose="02020603050405020304" pitchFamily="18" charset="-78"/>
                <a:cs typeface="Simplified Arabic" panose="02020603050405020304" pitchFamily="18" charset="-78"/>
              </a:rPr>
              <a:t>المبادئ </a:t>
            </a:r>
            <a:r>
              <a:rPr lang="ar-SA" sz="2400" dirty="0">
                <a:latin typeface="Simplified Arabic" panose="02020603050405020304" pitchFamily="18" charset="-78"/>
                <a:cs typeface="Simplified Arabic" panose="02020603050405020304" pitchFamily="18" charset="-78"/>
              </a:rPr>
              <a:t>والارشادات والمراحل في مجال ادارة الازمات </a:t>
            </a:r>
            <a:r>
              <a:rPr lang="ar-SA" sz="2400" dirty="0" smtClean="0">
                <a:latin typeface="Simplified Arabic" panose="02020603050405020304" pitchFamily="18" charset="-78"/>
                <a:cs typeface="Simplified Arabic" panose="02020603050405020304" pitchFamily="18" charset="-78"/>
              </a:rPr>
              <a:t>لأجل </a:t>
            </a:r>
            <a:r>
              <a:rPr lang="ar-SA" sz="2400" dirty="0">
                <a:latin typeface="Simplified Arabic" panose="02020603050405020304" pitchFamily="18" charset="-78"/>
                <a:cs typeface="Simplified Arabic" panose="02020603050405020304" pitchFamily="18" charset="-78"/>
              </a:rPr>
              <a:t>التمكن في الاستفادة منها في مجال التنمية </a:t>
            </a:r>
            <a:r>
              <a:rPr lang="ar-SA" sz="2400" dirty="0" smtClean="0">
                <a:latin typeface="Simplified Arabic" panose="02020603050405020304" pitchFamily="18" charset="-78"/>
                <a:cs typeface="Simplified Arabic" panose="02020603050405020304" pitchFamily="18" charset="-78"/>
              </a:rPr>
              <a:t>الإدارية.</a:t>
            </a:r>
            <a:r>
              <a:rPr lang="fr-FR" dirty="0" smtClean="0"/>
              <a:t>.</a:t>
            </a:r>
            <a:r>
              <a:rPr lang="fr-FR" dirty="0"/>
              <a:t/>
            </a:r>
            <a:br>
              <a:rPr lang="fr-FR" dirty="0"/>
            </a:br>
            <a:endParaRPr lang="fr-FR" dirty="0"/>
          </a:p>
        </p:txBody>
      </p:sp>
    </p:spTree>
    <p:extLst>
      <p:ext uri="{BB962C8B-B14F-4D97-AF65-F5344CB8AC3E}">
        <p14:creationId xmlns:p14="http://schemas.microsoft.com/office/powerpoint/2010/main" val="185341541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التاسعة:</a:t>
            </a:r>
            <a:endParaRPr lang="fr-FR" dirty="0"/>
          </a:p>
        </p:txBody>
      </p:sp>
      <p:sp>
        <p:nvSpPr>
          <p:cNvPr id="3" name="Espace réservé du contenu 2"/>
          <p:cNvSpPr>
            <a:spLocks noGrp="1"/>
          </p:cNvSpPr>
          <p:nvPr>
            <p:ph idx="1"/>
          </p:nvPr>
        </p:nvSpPr>
        <p:spPr/>
        <p:txBody>
          <a:bodyPr/>
          <a:lstStyle/>
          <a:p>
            <a:pPr marL="0" indent="0" algn="r">
              <a:buNone/>
            </a:pPr>
            <a:r>
              <a:rPr lang="ar-SA" sz="2400" dirty="0" smtClean="0">
                <a:latin typeface="Simplified Arabic" panose="02020603050405020304" pitchFamily="18" charset="-78"/>
                <a:cs typeface="Simplified Arabic" panose="02020603050405020304" pitchFamily="18" charset="-78"/>
              </a:rPr>
              <a:t>كما </a:t>
            </a:r>
            <a:r>
              <a:rPr lang="ar-SA" sz="2400" dirty="0">
                <a:latin typeface="Simplified Arabic" panose="02020603050405020304" pitchFamily="18" charset="-78"/>
                <a:cs typeface="Simplified Arabic" panose="02020603050405020304" pitchFamily="18" charset="-78"/>
              </a:rPr>
              <a:t>تقدم هذه المحاضرة مجموعة من النماذج العلمية التي تستخدم في ادارة الازمات والتي لابد ان تكون من </a:t>
            </a:r>
            <a:r>
              <a:rPr lang="ar-SA" sz="2400" dirty="0" smtClean="0">
                <a:latin typeface="Simplified Arabic" panose="02020603050405020304" pitchFamily="18" charset="-78"/>
                <a:cs typeface="Simplified Arabic" panose="02020603050405020304" pitchFamily="18" charset="-78"/>
              </a:rPr>
              <a:t>مباد</a:t>
            </a:r>
            <a:r>
              <a:rPr lang="ar-SA" sz="2400" dirty="0">
                <a:latin typeface="Simplified Arabic" panose="02020603050405020304" pitchFamily="18" charset="-78"/>
                <a:cs typeface="Simplified Arabic" panose="02020603050405020304" pitchFamily="18" charset="-78"/>
              </a:rPr>
              <a:t>ئ</a:t>
            </a:r>
            <a:r>
              <a:rPr lang="ar-SA" sz="2400" dirty="0" smtClean="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عمل المنظمات وهذا ما تدعو له التنمية الادارية استخدام مختلف الاساليب والنماذج العلمية في تحسين اداء المنظمات، ومن هذه النماذج نجد نظرية المحاكاة، نظرية </a:t>
            </a:r>
            <a:r>
              <a:rPr lang="ar-SA" sz="2400" dirty="0" smtClean="0">
                <a:latin typeface="Simplified Arabic" panose="02020603050405020304" pitchFamily="18" charset="-78"/>
                <a:cs typeface="Simplified Arabic" panose="02020603050405020304" pitchFamily="18" charset="-78"/>
              </a:rPr>
              <a:t>المباريات.</a:t>
            </a:r>
            <a:r>
              <a:rPr lang="fr-FR" dirty="0" smtClean="0"/>
              <a:t>.</a:t>
            </a:r>
            <a:r>
              <a:rPr lang="fr-FR" dirty="0"/>
              <a:t/>
            </a:r>
            <a:br>
              <a:rPr lang="fr-FR" dirty="0"/>
            </a:br>
            <a:endParaRPr lang="fr-FR" dirty="0"/>
          </a:p>
        </p:txBody>
      </p:sp>
    </p:spTree>
    <p:extLst>
      <p:ext uri="{BB962C8B-B14F-4D97-AF65-F5344CB8AC3E}">
        <p14:creationId xmlns:p14="http://schemas.microsoft.com/office/powerpoint/2010/main" val="202837715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العاشرة:</a:t>
            </a:r>
            <a:endParaRPr lang="fr-FR" dirty="0"/>
          </a:p>
        </p:txBody>
      </p:sp>
      <p:sp>
        <p:nvSpPr>
          <p:cNvPr id="3" name="Espace réservé du contenu 2"/>
          <p:cNvSpPr>
            <a:spLocks noGrp="1"/>
          </p:cNvSpPr>
          <p:nvPr>
            <p:ph idx="1"/>
          </p:nvPr>
        </p:nvSpPr>
        <p:spPr/>
        <p:txBody>
          <a:bodyPr/>
          <a:lstStyle/>
          <a:p>
            <a:pPr marL="0" indent="0" algn="r">
              <a:buNone/>
            </a:pPr>
            <a:r>
              <a:rPr lang="ar-SA" dirty="0" smtClean="0"/>
              <a:t>ن</a:t>
            </a:r>
            <a:r>
              <a:rPr lang="ar-SA" sz="2400" dirty="0" smtClean="0">
                <a:latin typeface="Simplified Arabic" panose="02020603050405020304" pitchFamily="18" charset="-78"/>
                <a:cs typeface="Simplified Arabic" panose="02020603050405020304" pitchFamily="18" charset="-78"/>
              </a:rPr>
              <a:t>تحدث </a:t>
            </a:r>
            <a:r>
              <a:rPr lang="ar-SA" sz="2400" dirty="0">
                <a:latin typeface="Simplified Arabic" panose="02020603050405020304" pitchFamily="18" charset="-78"/>
                <a:cs typeface="Simplified Arabic" panose="02020603050405020304" pitchFamily="18" charset="-78"/>
              </a:rPr>
              <a:t>في هذه المحاضرة حول مصطلح اتخاذ القرار كأساس مهم جدا في المنظمات تسعى التنمية الادارية الى تطويره وتعزيز الاهتمام به، من خلال معرفة اهميته واهدافه وبعض تقنياته المهمة وهي تقنية</a:t>
            </a:r>
            <a:r>
              <a:rPr lang="fr-FR" sz="2400" dirty="0">
                <a:latin typeface="Simplified Arabic" panose="02020603050405020304" pitchFamily="18" charset="-78"/>
                <a:cs typeface="Simplified Arabic" panose="02020603050405020304" pitchFamily="18" charset="-78"/>
              </a:rPr>
              <a:t> </a:t>
            </a:r>
            <a:r>
              <a:rPr lang="fr-FR" sz="2400" dirty="0" err="1">
                <a:latin typeface="Simplified Arabic" panose="02020603050405020304" pitchFamily="18" charset="-78"/>
                <a:cs typeface="Simplified Arabic" panose="02020603050405020304" pitchFamily="18" charset="-78"/>
              </a:rPr>
              <a:t>swot</a:t>
            </a:r>
            <a:r>
              <a:rPr lang="ar-SA" sz="2400" dirty="0">
                <a:latin typeface="Simplified Arabic" panose="02020603050405020304" pitchFamily="18" charset="-78"/>
                <a:cs typeface="Simplified Arabic" panose="02020603050405020304" pitchFamily="18" charset="-78"/>
              </a:rPr>
              <a:t>، وهنا نعرف هذه التقنية وطريقة عملها واهدافها وعلاقتها بالتنمية </a:t>
            </a:r>
            <a:r>
              <a:rPr lang="ar-SA" sz="2400" dirty="0" smtClean="0">
                <a:latin typeface="Simplified Arabic" panose="02020603050405020304" pitchFamily="18" charset="-78"/>
                <a:cs typeface="Simplified Arabic" panose="02020603050405020304" pitchFamily="18" charset="-78"/>
              </a:rPr>
              <a:t>الإدارية.</a:t>
            </a:r>
            <a:r>
              <a:rPr lang="fr-FR" dirty="0" smtClean="0"/>
              <a:t>.</a:t>
            </a:r>
            <a:endParaRPr lang="fr-FR" dirty="0"/>
          </a:p>
        </p:txBody>
      </p:sp>
    </p:spTree>
    <p:extLst>
      <p:ext uri="{BB962C8B-B14F-4D97-AF65-F5344CB8AC3E}">
        <p14:creationId xmlns:p14="http://schemas.microsoft.com/office/powerpoint/2010/main" val="372361735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الحادية عشر:</a:t>
            </a:r>
            <a:endParaRPr lang="fr-FR" dirty="0"/>
          </a:p>
        </p:txBody>
      </p:sp>
      <p:sp>
        <p:nvSpPr>
          <p:cNvPr id="3" name="Espace réservé du contenu 2"/>
          <p:cNvSpPr>
            <a:spLocks noGrp="1"/>
          </p:cNvSpPr>
          <p:nvPr>
            <p:ph idx="1"/>
          </p:nvPr>
        </p:nvSpPr>
        <p:spPr/>
        <p:txBody>
          <a:bodyPr/>
          <a:lstStyle/>
          <a:p>
            <a:pPr marL="0" indent="0" algn="r">
              <a:buNone/>
            </a:pPr>
            <a:r>
              <a:rPr lang="ar-SA" sz="2400" dirty="0" smtClean="0">
                <a:latin typeface="Simplified Arabic" panose="02020603050405020304" pitchFamily="18" charset="-78"/>
                <a:cs typeface="Simplified Arabic" panose="02020603050405020304" pitchFamily="18" charset="-78"/>
              </a:rPr>
              <a:t>تحاول </a:t>
            </a:r>
            <a:r>
              <a:rPr lang="ar-SA" sz="2400" dirty="0">
                <a:latin typeface="Simplified Arabic" panose="02020603050405020304" pitchFamily="18" charset="-78"/>
                <a:cs typeface="Simplified Arabic" panose="02020603050405020304" pitchFamily="18" charset="-78"/>
              </a:rPr>
              <a:t>هذه المحاضرة تسليط الضوء على احد اهم مصطلحات الادارة والتنمية الادارية الا وهو مصطلح (ادارة الاداء) كوسيلة تستخدم في المنظمات وليس كهدف فقط، تسعى الادارة من خلاله الى رفع اداء موظفيها وبالتالي نحاول من خلال هذه المحاضرة اعطاء تصور نظري لعلاقة هذا المصطلح بالتنمية الادارية وكيف يمكن استغلاله لتحقيق هذه </a:t>
            </a:r>
            <a:r>
              <a:rPr lang="ar-SA" sz="2400" dirty="0" smtClean="0">
                <a:latin typeface="Simplified Arabic" panose="02020603050405020304" pitchFamily="18" charset="-78"/>
                <a:cs typeface="Simplified Arabic" panose="02020603050405020304" pitchFamily="18" charset="-78"/>
              </a:rPr>
              <a:t>الأخيرة.</a:t>
            </a:r>
            <a:r>
              <a:rPr lang="fr-FR" dirty="0" smtClean="0"/>
              <a:t>.</a:t>
            </a:r>
            <a:endParaRPr lang="fr-FR" dirty="0"/>
          </a:p>
        </p:txBody>
      </p:sp>
    </p:spTree>
    <p:extLst>
      <p:ext uri="{BB962C8B-B14F-4D97-AF65-F5344CB8AC3E}">
        <p14:creationId xmlns:p14="http://schemas.microsoft.com/office/powerpoint/2010/main" val="111955412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الثانية عشر:</a:t>
            </a:r>
            <a:endParaRPr lang="fr-FR" dirty="0"/>
          </a:p>
        </p:txBody>
      </p:sp>
      <p:sp>
        <p:nvSpPr>
          <p:cNvPr id="3" name="Espace réservé du contenu 2"/>
          <p:cNvSpPr>
            <a:spLocks noGrp="1"/>
          </p:cNvSpPr>
          <p:nvPr>
            <p:ph idx="1"/>
          </p:nvPr>
        </p:nvSpPr>
        <p:spPr/>
        <p:txBody>
          <a:bodyPr/>
          <a:lstStyle/>
          <a:p>
            <a:pPr marL="0" indent="0" algn="r">
              <a:buNone/>
            </a:pPr>
            <a:r>
              <a:rPr lang="ar-SA" sz="2400" dirty="0" smtClean="0">
                <a:latin typeface="Simplified Arabic" panose="02020603050405020304" pitchFamily="18" charset="-78"/>
                <a:cs typeface="Simplified Arabic" panose="02020603050405020304" pitchFamily="18" charset="-78"/>
              </a:rPr>
              <a:t>في </a:t>
            </a:r>
            <a:r>
              <a:rPr lang="ar-SA" sz="2400" dirty="0">
                <a:latin typeface="Simplified Arabic" panose="02020603050405020304" pitchFamily="18" charset="-78"/>
                <a:cs typeface="Simplified Arabic" panose="02020603050405020304" pitchFamily="18" charset="-78"/>
              </a:rPr>
              <a:t>هذه المحاضرة نحاول توضيح بعض المتطلبات التي يجب ان تتوفر حتى نحقق من خلالها اسلوب ادارة الاداء، وبالتالي هناك مجموعة من المتطلبات يجب ان يتعرف عليها الطالب حتى يتمكن من فهم اعمق لكيفية الاستفادة من ادارة الاداء في تحقيق التنمية </a:t>
            </a:r>
            <a:r>
              <a:rPr lang="ar-SA" sz="2400" dirty="0" smtClean="0">
                <a:latin typeface="Simplified Arabic" panose="02020603050405020304" pitchFamily="18" charset="-78"/>
                <a:cs typeface="Simplified Arabic" panose="02020603050405020304" pitchFamily="18" charset="-78"/>
              </a:rPr>
              <a:t>الإدارية.</a:t>
            </a:r>
            <a:r>
              <a:rPr lang="fr-FR" dirty="0" smtClean="0"/>
              <a:t>.</a:t>
            </a:r>
            <a:endParaRPr lang="fr-FR" dirty="0"/>
          </a:p>
        </p:txBody>
      </p:sp>
    </p:spTree>
    <p:extLst>
      <p:ext uri="{BB962C8B-B14F-4D97-AF65-F5344CB8AC3E}">
        <p14:creationId xmlns:p14="http://schemas.microsoft.com/office/powerpoint/2010/main" val="210742351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الثالثة عشر:</a:t>
            </a:r>
            <a:endParaRPr lang="fr-FR" dirty="0"/>
          </a:p>
        </p:txBody>
      </p:sp>
      <p:sp>
        <p:nvSpPr>
          <p:cNvPr id="3" name="Espace réservé du contenu 2"/>
          <p:cNvSpPr>
            <a:spLocks noGrp="1"/>
          </p:cNvSpPr>
          <p:nvPr>
            <p:ph idx="1"/>
          </p:nvPr>
        </p:nvSpPr>
        <p:spPr/>
        <p:txBody>
          <a:bodyPr>
            <a:normAutofit/>
          </a:bodyPr>
          <a:lstStyle/>
          <a:p>
            <a:pPr marL="0" indent="0" algn="r">
              <a:buNone/>
            </a:pPr>
            <a:r>
              <a:rPr lang="ar-SA" sz="2400" dirty="0" smtClean="0">
                <a:latin typeface="Simplified Arabic" panose="02020603050405020304" pitchFamily="18" charset="-78"/>
                <a:cs typeface="Simplified Arabic" panose="02020603050405020304" pitchFamily="18" charset="-78"/>
              </a:rPr>
              <a:t>نتعرف </a:t>
            </a:r>
            <a:r>
              <a:rPr lang="ar-SA" sz="2400" dirty="0">
                <a:latin typeface="Simplified Arabic" panose="02020603050405020304" pitchFamily="18" charset="-78"/>
                <a:cs typeface="Simplified Arabic" panose="02020603050405020304" pitchFamily="18" charset="-78"/>
              </a:rPr>
              <a:t>في هذه المحاضرة على مبادئ القيادة كأساس رئيسي في تحقيق التنمية الادارية وذلك من خلال افتراض بانه كلما كان القائد اداريا، كلما تحقق النجاح الاداري وهذا ما تهدف الى تحقيقه التنمية الادارية من خلال تعزيز مصطلح القيادة الادارية </a:t>
            </a:r>
            <a:r>
              <a:rPr lang="ar-SA" sz="2400" dirty="0" smtClean="0">
                <a:latin typeface="Simplified Arabic" panose="02020603050405020304" pitchFamily="18" charset="-78"/>
                <a:cs typeface="Simplified Arabic" panose="02020603050405020304" pitchFamily="18" charset="-78"/>
              </a:rPr>
              <a:t>وتطويرها.</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507009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الرابعة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تهتم </a:t>
            </a:r>
            <a:r>
              <a:rPr lang="ar-SA" sz="2400" dirty="0">
                <a:latin typeface="Simplified Arabic" panose="02020603050405020304" pitchFamily="18" charset="-78"/>
                <a:cs typeface="Simplified Arabic" panose="02020603050405020304" pitchFamily="18" charset="-78"/>
              </a:rPr>
              <a:t>هذه المحاضرة بتوضيح فكرة المشاركة والتعددية الادارية، حيث تهدف التنمية الادارية الى تعزيز فكرة تعدد الآراء والتشاركية في اتخاذ القرارات في المنظمات وتعدد مستويات اتخاذ القرار، وذلك من خلال تعزيز مجموعة من العناصر في المنظمة وهي: الاتصال، التدريب، نظام الحوافز، النمط القيادي </a:t>
            </a:r>
            <a:r>
              <a:rPr lang="ar-SA" sz="2400" dirty="0" smtClean="0">
                <a:latin typeface="Simplified Arabic" panose="02020603050405020304" pitchFamily="18" charset="-78"/>
                <a:cs typeface="Simplified Arabic" panose="02020603050405020304" pitchFamily="18" charset="-78"/>
              </a:rPr>
              <a:t>الديمقراطي.</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57934637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الخامسة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تحاول </a:t>
            </a:r>
            <a:r>
              <a:rPr lang="ar-SA" sz="2400" dirty="0">
                <a:latin typeface="Simplified Arabic" panose="02020603050405020304" pitchFamily="18" charset="-78"/>
                <a:cs typeface="Simplified Arabic" panose="02020603050405020304" pitchFamily="18" charset="-78"/>
              </a:rPr>
              <a:t>هذه المحاضرة تقديم شرح اكبر لهذه العناصر المذكورة في المحاضرة السابقة حتى يحدث فهم معمق للطالب في </a:t>
            </a:r>
            <a:r>
              <a:rPr lang="ar-SA" sz="2400" dirty="0" err="1">
                <a:latin typeface="Simplified Arabic" panose="02020603050405020304" pitchFamily="18" charset="-78"/>
                <a:cs typeface="Simplified Arabic" panose="02020603050405020304" pitchFamily="18" charset="-78"/>
              </a:rPr>
              <a:t>كبفية</a:t>
            </a:r>
            <a:r>
              <a:rPr lang="ar-SA" sz="2400" dirty="0">
                <a:latin typeface="Simplified Arabic" panose="02020603050405020304" pitchFamily="18" charset="-78"/>
                <a:cs typeface="Simplified Arabic" panose="02020603050405020304" pitchFamily="18" charset="-78"/>
              </a:rPr>
              <a:t> تحقيق التعددية الادارية والمشاركة الادارية في مختلف </a:t>
            </a:r>
            <a:r>
              <a:rPr lang="ar-SA" sz="2400" dirty="0" smtClean="0">
                <a:latin typeface="Simplified Arabic" panose="02020603050405020304" pitchFamily="18" charset="-78"/>
                <a:cs typeface="Simplified Arabic" panose="02020603050405020304" pitchFamily="18" charset="-78"/>
              </a:rPr>
              <a:t>مستوياتها.</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27951585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السادسة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تركز </a:t>
            </a:r>
            <a:r>
              <a:rPr lang="ar-SA" sz="2400" dirty="0">
                <a:latin typeface="Simplified Arabic" panose="02020603050405020304" pitchFamily="18" charset="-78"/>
                <a:cs typeface="Simplified Arabic" panose="02020603050405020304" pitchFamily="18" charset="-78"/>
              </a:rPr>
              <a:t>هذه المحاضرة على نموذج معين من اساليب التدريب الاداري والتي يمكن من خلالها تحقيق المشاركة والتعددية الادارية وهذا النموذج يعتبر خير مثال على ذلك وهو أسلوب التمكين الاداري، حيث تقدم المحاضرة تعريفا لهذا المصطلح وتقدم اهميته واهدافه وبالتالي تتوضح هنا علاقته بالتنمية </a:t>
            </a:r>
            <a:r>
              <a:rPr lang="ar-SA" sz="2400" dirty="0" smtClean="0">
                <a:latin typeface="Simplified Arabic" panose="02020603050405020304" pitchFamily="18" charset="-78"/>
                <a:cs typeface="Simplified Arabic" panose="02020603050405020304" pitchFamily="18" charset="-78"/>
              </a:rPr>
              <a:t>الإدارية.</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4846719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السابعة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تتحدث </a:t>
            </a:r>
            <a:r>
              <a:rPr lang="ar-SA" sz="2400" dirty="0">
                <a:latin typeface="Simplified Arabic" panose="02020603050405020304" pitchFamily="18" charset="-78"/>
                <a:cs typeface="Simplified Arabic" panose="02020603050405020304" pitchFamily="18" charset="-78"/>
              </a:rPr>
              <a:t>هذه المحاضرة عن الهندسة الادارية، وتسعى هذه المحاضرة الى فهم مصطلح الهندسة الادارية في حد ذاتها وعلاقتها كمصطلح بالتنمية الادارية، وبما انها مدخل من مداخل علم الادارة الحديثة فيجب فهم كيفية عمل هذه الاخيرة ولابد ان يكون هناك فهم عام لهذا المصطلح ثم نقوم بربطه بالتنمية </a:t>
            </a:r>
            <a:r>
              <a:rPr lang="ar-SA" sz="2400" dirty="0" smtClean="0">
                <a:latin typeface="Simplified Arabic" panose="02020603050405020304" pitchFamily="18" charset="-78"/>
                <a:cs typeface="Simplified Arabic" panose="02020603050405020304" pitchFamily="18" charset="-78"/>
              </a:rPr>
              <a:t>الإدارية.</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3367020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dirty="0" smtClean="0"/>
              <a:t>المحاور الأساسية للمادة:</a:t>
            </a:r>
            <a:br>
              <a:rPr lang="ar-SA" dirty="0" smtClean="0"/>
            </a:br>
            <a:endParaRPr lang="fr-FR" dirty="0"/>
          </a:p>
        </p:txBody>
      </p:sp>
      <p:sp>
        <p:nvSpPr>
          <p:cNvPr id="3" name="Espace réservé du contenu 2"/>
          <p:cNvSpPr>
            <a:spLocks noGrp="1"/>
          </p:cNvSpPr>
          <p:nvPr>
            <p:ph idx="1"/>
          </p:nvPr>
        </p:nvSpPr>
        <p:spPr/>
        <p:txBody>
          <a:bodyPr>
            <a:noAutofit/>
          </a:bodyPr>
          <a:lstStyle/>
          <a:p>
            <a:pPr algn="r" rtl="1"/>
            <a:r>
              <a:rPr lang="ar-SA" sz="2800" dirty="0" smtClean="0"/>
              <a:t/>
            </a:r>
            <a:br>
              <a:rPr lang="ar-SA" sz="2800" dirty="0" smtClean="0"/>
            </a:br>
            <a:r>
              <a:rPr lang="ar-SA" sz="2800" dirty="0">
                <a:latin typeface="Simplified Arabic" panose="02020603050405020304" pitchFamily="18" charset="-78"/>
                <a:cs typeface="Simplified Arabic" panose="02020603050405020304" pitchFamily="18" charset="-78"/>
              </a:rPr>
              <a:t>الخريطة الذهنية للمقياس تقوم على تقسيم المحاضرات أ</a:t>
            </a:r>
            <a:r>
              <a:rPr lang="ar-SA" sz="2800" dirty="0" smtClean="0">
                <a:latin typeface="Simplified Arabic" panose="02020603050405020304" pitchFamily="18" charset="-78"/>
                <a:cs typeface="Simplified Arabic" panose="02020603050405020304" pitchFamily="18" charset="-78"/>
              </a:rPr>
              <a:t>ولا </a:t>
            </a:r>
            <a:r>
              <a:rPr lang="ar-SA" sz="2800" dirty="0">
                <a:latin typeface="Simplified Arabic" panose="02020603050405020304" pitchFamily="18" charset="-78"/>
                <a:cs typeface="Simplified Arabic" panose="02020603050405020304" pitchFamily="18" charset="-78"/>
              </a:rPr>
              <a:t>الى مجموعة من المحاور الاساسية، كل محور يعالج جزئيات معينة ومهمة جدا في المقياس يتحقق من خلالها فهم معمق للطالب للمادة التي يتناولها الا وهي التنمية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dirty="0">
                <a:latin typeface="Simplified Arabic" panose="02020603050405020304" pitchFamily="18" charset="-78"/>
                <a:cs typeface="Simplified Arabic" panose="02020603050405020304" pitchFamily="18" charset="-78"/>
              </a:rPr>
              <a:t>ولهذا اولا قمنا بتقسيم المادة الى خمس محاور أساسية هي:</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b="1" u="sng" dirty="0">
                <a:latin typeface="Simplified Arabic" panose="02020603050405020304" pitchFamily="18" charset="-78"/>
                <a:cs typeface="Simplified Arabic" panose="02020603050405020304" pitchFamily="18" charset="-78"/>
              </a:rPr>
              <a:t>المحور الاول: </a:t>
            </a:r>
            <a:r>
              <a:rPr lang="ar-SA" sz="2800" dirty="0">
                <a:latin typeface="Simplified Arabic" panose="02020603050405020304" pitchFamily="18" charset="-78"/>
                <a:cs typeface="Simplified Arabic" panose="02020603050405020304" pitchFamily="18" charset="-78"/>
              </a:rPr>
              <a:t>ماهية التنمية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u="sng" dirty="0">
                <a:latin typeface="Simplified Arabic" panose="02020603050405020304" pitchFamily="18" charset="-78"/>
                <a:cs typeface="Simplified Arabic" panose="02020603050405020304" pitchFamily="18" charset="-78"/>
              </a:rPr>
              <a:t>المحور</a:t>
            </a:r>
            <a:r>
              <a:rPr lang="ar-SA" sz="2800" b="1" u="sng" dirty="0">
                <a:latin typeface="Simplified Arabic" panose="02020603050405020304" pitchFamily="18" charset="-78"/>
                <a:cs typeface="Simplified Arabic" panose="02020603050405020304" pitchFamily="18" charset="-78"/>
              </a:rPr>
              <a:t> الثاني</a:t>
            </a:r>
            <a:r>
              <a:rPr lang="ar-SA" sz="2800" b="1" dirty="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البنى الفكرية للتنمية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b="1" u="sng" dirty="0" smtClean="0">
                <a:latin typeface="Simplified Arabic" panose="02020603050405020304" pitchFamily="18" charset="-78"/>
                <a:cs typeface="Simplified Arabic" panose="02020603050405020304" pitchFamily="18" charset="-78"/>
              </a:rPr>
              <a:t>المحور الثالث</a:t>
            </a:r>
            <a:r>
              <a:rPr lang="ar-SA" sz="2800" dirty="0" smtClean="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المشاركة والتعددية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b="1" u="sng" dirty="0" smtClean="0">
                <a:latin typeface="Simplified Arabic" panose="02020603050405020304" pitchFamily="18" charset="-78"/>
                <a:cs typeface="Simplified Arabic" panose="02020603050405020304" pitchFamily="18" charset="-78"/>
              </a:rPr>
              <a:t>المحور </a:t>
            </a:r>
            <a:r>
              <a:rPr lang="ar-SA" sz="2800" b="1" u="sng" dirty="0">
                <a:latin typeface="Simplified Arabic" panose="02020603050405020304" pitchFamily="18" charset="-78"/>
                <a:cs typeface="Simplified Arabic" panose="02020603050405020304" pitchFamily="18" charset="-78"/>
              </a:rPr>
              <a:t>الرابع: </a:t>
            </a:r>
            <a:r>
              <a:rPr lang="ar-SA" sz="2800" dirty="0">
                <a:latin typeface="Simplified Arabic" panose="02020603050405020304" pitchFamily="18" charset="-78"/>
                <a:cs typeface="Simplified Arabic" panose="02020603050405020304" pitchFamily="18" charset="-78"/>
              </a:rPr>
              <a:t>الهندسة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b="1" u="sng" dirty="0">
                <a:latin typeface="Simplified Arabic" panose="02020603050405020304" pitchFamily="18" charset="-78"/>
                <a:cs typeface="Simplified Arabic" panose="02020603050405020304" pitchFamily="18" charset="-78"/>
              </a:rPr>
              <a:t>المحور الخامس: </a:t>
            </a:r>
            <a:r>
              <a:rPr lang="ar-SA" sz="2800" dirty="0">
                <a:latin typeface="Simplified Arabic" panose="02020603050405020304" pitchFamily="18" charset="-78"/>
                <a:cs typeface="Simplified Arabic" panose="02020603050405020304" pitchFamily="18" charset="-78"/>
              </a:rPr>
              <a:t>ترشيد العملية الادارية.</a:t>
            </a:r>
            <a:r>
              <a:rPr lang="ar-SA" sz="2800" dirty="0" smtClean="0">
                <a:latin typeface="Simplified Arabic" panose="02020603050405020304" pitchFamily="18" charset="-78"/>
                <a:cs typeface="Simplified Arabic" panose="02020603050405020304" pitchFamily="18" charset="-78"/>
              </a:rPr>
              <a:t/>
            </a:r>
            <a:br>
              <a:rPr lang="ar-SA" sz="2800" dirty="0" smtClean="0">
                <a:latin typeface="Simplified Arabic" panose="02020603050405020304" pitchFamily="18" charset="-78"/>
                <a:cs typeface="Simplified Arabic" panose="02020603050405020304" pitchFamily="18" charset="-78"/>
              </a:rPr>
            </a:br>
            <a:r>
              <a:rPr lang="ar-SA" sz="2800" dirty="0">
                <a:latin typeface="Simplified Arabic" panose="02020603050405020304" pitchFamily="18" charset="-78"/>
                <a:cs typeface="Simplified Arabic" panose="02020603050405020304" pitchFamily="18" charset="-78"/>
              </a:rPr>
              <a:t>يتخلل كل محاضرة مجموعة من مواد الدعم (كتب، مقالات، صور، اشكال، اسئلة تحاورية مع الطلبة، اعمال فردية للطلبة…الخ).</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30029077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الثامنة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بما </a:t>
            </a:r>
            <a:r>
              <a:rPr lang="ar-SA" sz="2400" dirty="0">
                <a:latin typeface="Simplified Arabic" panose="02020603050405020304" pitchFamily="18" charset="-78"/>
                <a:cs typeface="Simplified Arabic" panose="02020603050405020304" pitchFamily="18" charset="-78"/>
              </a:rPr>
              <a:t>ان الهندسة الادارية عبارة عن مدخل كامل في علم الادارة الحديث، فهذا يؤدي بنا الى ضرورة معرفة منهجية عمل هذا المدخل العلمي، وهذا ما نحاول توضيحه في هذه المحاضرة حتى يتمكن الطالب من الربط بين التنمية الادارية والهندسة </a:t>
            </a:r>
            <a:r>
              <a:rPr lang="ar-SA" sz="2400" dirty="0" smtClean="0">
                <a:latin typeface="Simplified Arabic" panose="02020603050405020304" pitchFamily="18" charset="-78"/>
                <a:cs typeface="Simplified Arabic" panose="02020603050405020304" pitchFamily="18" charset="-78"/>
              </a:rPr>
              <a:t>الإدارية. </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63485594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التاسعة عشر:</a:t>
            </a:r>
            <a:endParaRPr lang="fr-FR" dirty="0"/>
          </a:p>
        </p:txBody>
      </p:sp>
      <p:sp>
        <p:nvSpPr>
          <p:cNvPr id="3" name="Espace réservé du contenu 2"/>
          <p:cNvSpPr>
            <a:spLocks noGrp="1"/>
          </p:cNvSpPr>
          <p:nvPr>
            <p:ph idx="1"/>
          </p:nvPr>
        </p:nvSpPr>
        <p:spPr/>
        <p:txBody>
          <a:bodyPr>
            <a:normAutofit/>
          </a:bodyPr>
          <a:lstStyle/>
          <a:p>
            <a:pPr algn="r"/>
            <a:r>
              <a:rPr lang="ar-SA" sz="2400" dirty="0" smtClean="0">
                <a:latin typeface="Simplified Arabic" panose="02020603050405020304" pitchFamily="18" charset="-78"/>
                <a:cs typeface="Simplified Arabic" panose="02020603050405020304" pitchFamily="18" charset="-78"/>
              </a:rPr>
              <a:t>تهتم </a:t>
            </a:r>
            <a:r>
              <a:rPr lang="ar-SA" sz="2400" dirty="0">
                <a:latin typeface="Simplified Arabic" panose="02020603050405020304" pitchFamily="18" charset="-78"/>
                <a:cs typeface="Simplified Arabic" panose="02020603050405020304" pitchFamily="18" charset="-78"/>
              </a:rPr>
              <a:t>هذه المحاضرة بتوضيح مصطلح ترشيد العملية الادارية على اساس انها من احد اهم المبادئ التي تسعى التنمية الادارية الى تطويرها في الفكر الاداري من مبدأ تقليل نفقات العمليات الادارية وتعظيم الربح فيها سواء كان ماديا او معنويا، وعليه تقدم المحاضرة نموذج الادارة الإلكترونية كأحد اهم النماذج الناجحة في ترشيد العمليات </a:t>
            </a:r>
            <a:r>
              <a:rPr lang="ar-SA" sz="2400" dirty="0" smtClean="0">
                <a:latin typeface="Simplified Arabic" panose="02020603050405020304" pitchFamily="18" charset="-78"/>
                <a:cs typeface="Simplified Arabic" panose="02020603050405020304" pitchFamily="18" charset="-78"/>
              </a:rPr>
              <a:t>الإدارية.</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8557441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العشرون:</a:t>
            </a:r>
            <a:endParaRPr lang="fr-FR" dirty="0"/>
          </a:p>
        </p:txBody>
      </p:sp>
      <p:sp>
        <p:nvSpPr>
          <p:cNvPr id="3" name="Espace réservé du contenu 2"/>
          <p:cNvSpPr>
            <a:spLocks noGrp="1"/>
          </p:cNvSpPr>
          <p:nvPr>
            <p:ph idx="1"/>
          </p:nvPr>
        </p:nvSpPr>
        <p:spPr/>
        <p:txBody>
          <a:bodyPr/>
          <a:lstStyle/>
          <a:p>
            <a:pPr algn="r"/>
            <a:r>
              <a:rPr lang="ar-SA" sz="2400" dirty="0" smtClean="0">
                <a:latin typeface="Simplified Arabic" panose="02020603050405020304" pitchFamily="18" charset="-78"/>
                <a:cs typeface="Simplified Arabic" panose="02020603050405020304" pitchFamily="18" charset="-78"/>
              </a:rPr>
              <a:t>في </a:t>
            </a:r>
            <a:r>
              <a:rPr lang="ar-SA" sz="2400" dirty="0">
                <a:latin typeface="Simplified Arabic" panose="02020603050405020304" pitchFamily="18" charset="-78"/>
                <a:cs typeface="Simplified Arabic" panose="02020603050405020304" pitchFamily="18" charset="-78"/>
              </a:rPr>
              <a:t>هذه المحاضرة نقدم شرحا اكبر لهذا النموذج ونوضح علاقته اكثر بعملية ترشيد العمليات الادارية وبالتالي تحقيق اهداف التنمية الادارية، كما تقدم المحاضرة في الاخير نموذج عن الادارة الإلكترونية في الجزائر وتحاول المحاضرة هنا تقريب الصورة الذهنية للطالب عن موضوع الادارة الالكترونية بما هو موجود في الواقع من خلال تجربة الادارة الالكترونية في دولته </a:t>
            </a:r>
            <a:r>
              <a:rPr lang="ar-SA" sz="2400" dirty="0" smtClean="0">
                <a:latin typeface="Simplified Arabic" panose="02020603050405020304" pitchFamily="18" charset="-78"/>
                <a:cs typeface="Simplified Arabic" panose="02020603050405020304" pitchFamily="18" charset="-78"/>
              </a:rPr>
              <a:t>الجزائر.</a:t>
            </a:r>
            <a:r>
              <a:rPr lang="ar-SA" dirty="0" smtClean="0"/>
              <a:t/>
            </a:r>
            <a:br>
              <a:rPr lang="ar-SA" dirty="0" smtClean="0"/>
            </a:br>
            <a:endParaRPr lang="fr-FR" dirty="0"/>
          </a:p>
        </p:txBody>
      </p:sp>
    </p:spTree>
    <p:extLst>
      <p:ext uri="{BB962C8B-B14F-4D97-AF65-F5344CB8AC3E}">
        <p14:creationId xmlns:p14="http://schemas.microsoft.com/office/powerpoint/2010/main" val="124621651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latin typeface="Simplified Arabic" panose="02020603050405020304" pitchFamily="18" charset="-78"/>
                <a:cs typeface="Simplified Arabic" panose="02020603050405020304" pitchFamily="18" charset="-78"/>
              </a:rPr>
              <a:t>المحاضرة الأولى:</a:t>
            </a: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p:txBody>
          <a:bodyPr>
            <a:normAutofit/>
          </a:bodyPr>
          <a:lstStyle/>
          <a:p>
            <a:pPr algn="r" rtl="1"/>
            <a:r>
              <a:rPr lang="ar-SA" sz="2400" dirty="0">
                <a:latin typeface="Simplified Arabic" panose="02020603050405020304" pitchFamily="18" charset="-78"/>
                <a:cs typeface="Simplified Arabic" panose="02020603050405020304" pitchFamily="18" charset="-78"/>
              </a:rPr>
              <a:t>المحاضرة الاولى: نتحدث عن مفهوم التنمية الادارية، من خلال تعريف المصطلح وفهم معانيه اي فهم التنمية اولا كمصطلح منفرد بذاته واهدافه، ثم نقوم بفهم علاقته </a:t>
            </a:r>
            <a:r>
              <a:rPr lang="ar-SA" sz="2400" dirty="0" smtClean="0">
                <a:latin typeface="Simplified Arabic" panose="02020603050405020304" pitchFamily="18" charset="-78"/>
                <a:cs typeface="Simplified Arabic" panose="02020603050405020304" pitchFamily="18" charset="-78"/>
              </a:rPr>
              <a:t>بال</a:t>
            </a:r>
            <a:r>
              <a:rPr lang="ar-SA" sz="2400" dirty="0">
                <a:latin typeface="Simplified Arabic" panose="02020603050405020304" pitchFamily="18" charset="-78"/>
                <a:cs typeface="Simplified Arabic" panose="02020603050405020304" pitchFamily="18" charset="-78"/>
              </a:rPr>
              <a:t>إ</a:t>
            </a:r>
            <a:r>
              <a:rPr lang="ar-SA" sz="2400" dirty="0" smtClean="0">
                <a:latin typeface="Simplified Arabic" panose="02020603050405020304" pitchFamily="18" charset="-78"/>
                <a:cs typeface="Simplified Arabic" panose="02020603050405020304" pitchFamily="18" charset="-78"/>
              </a:rPr>
              <a:t>دارة </a:t>
            </a:r>
            <a:r>
              <a:rPr lang="ar-SA" sz="2400" dirty="0">
                <a:latin typeface="Simplified Arabic" panose="02020603050405020304" pitchFamily="18" charset="-78"/>
                <a:cs typeface="Simplified Arabic" panose="02020603050405020304" pitchFamily="18" charset="-78"/>
              </a:rPr>
              <a:t>وعليه نعرف التنمية الادارية والمعني الحقيقي الذي </a:t>
            </a:r>
            <a:r>
              <a:rPr lang="ar-SA" sz="2400" dirty="0" smtClean="0">
                <a:latin typeface="Simplified Arabic" panose="02020603050405020304" pitchFamily="18" charset="-78"/>
                <a:cs typeface="Simplified Arabic" panose="02020603050405020304" pitchFamily="18" charset="-78"/>
              </a:rPr>
              <a:t>وجد لأجله هذا المصطلح الأكاديمي.</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8144063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latin typeface="Simplified Arabic" panose="02020603050405020304" pitchFamily="18" charset="-78"/>
                <a:cs typeface="Simplified Arabic" panose="02020603050405020304" pitchFamily="18" charset="-78"/>
              </a:rPr>
              <a:t>المحاضرة الثانية:</a:t>
            </a: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نحاول </a:t>
            </a:r>
            <a:r>
              <a:rPr lang="ar-SA" sz="2400" dirty="0">
                <a:latin typeface="Simplified Arabic" panose="02020603050405020304" pitchFamily="18" charset="-78"/>
                <a:cs typeface="Simplified Arabic" panose="02020603050405020304" pitchFamily="18" charset="-78"/>
              </a:rPr>
              <a:t>هنا تبسيط المصطلح للطلبة حتى يتم فهم المصطلح بعمق من خلال استنتاج مجموعة من الخصائص للتنمية الادارية التي تؤهل الطالب </a:t>
            </a:r>
            <a:r>
              <a:rPr lang="ar-SA" sz="2400" dirty="0" err="1" smtClean="0">
                <a:latin typeface="Simplified Arabic" panose="02020603050405020304" pitchFamily="18" charset="-78"/>
                <a:cs typeface="Simplified Arabic" panose="02020603050405020304" pitchFamily="18" charset="-78"/>
              </a:rPr>
              <a:t>لإدارك</a:t>
            </a:r>
            <a:r>
              <a:rPr lang="ar-SA" sz="2400" dirty="0" smtClean="0">
                <a:latin typeface="Simplified Arabic" panose="02020603050405020304" pitchFamily="18" charset="-78"/>
                <a:cs typeface="Simplified Arabic" panose="02020603050405020304" pitchFamily="18" charset="-78"/>
              </a:rPr>
              <a:t> مجموعة </a:t>
            </a:r>
            <a:r>
              <a:rPr lang="ar-SA" sz="2400" dirty="0">
                <a:latin typeface="Simplified Arabic" panose="02020603050405020304" pitchFamily="18" charset="-78"/>
                <a:cs typeface="Simplified Arabic" panose="02020603050405020304" pitchFamily="18" charset="-78"/>
              </a:rPr>
              <a:t>من الاجراءات التي تتبعها التنمية الادارية </a:t>
            </a:r>
            <a:r>
              <a:rPr lang="ar-SA" sz="2400" dirty="0" smtClean="0">
                <a:latin typeface="Simplified Arabic" panose="02020603050405020304" pitchFamily="18" charset="-78"/>
                <a:cs typeface="Simplified Arabic" panose="02020603050405020304" pitchFamily="18" charset="-78"/>
              </a:rPr>
              <a:t>ل</a:t>
            </a:r>
            <a:r>
              <a:rPr lang="ar-SA" sz="2400" dirty="0">
                <a:latin typeface="Simplified Arabic" panose="02020603050405020304" pitchFamily="18" charset="-78"/>
                <a:cs typeface="Simplified Arabic" panose="02020603050405020304" pitchFamily="18" charset="-78"/>
              </a:rPr>
              <a:t>أ</a:t>
            </a:r>
            <a:r>
              <a:rPr lang="ar-SA" sz="2400" dirty="0" smtClean="0">
                <a:latin typeface="Simplified Arabic" panose="02020603050405020304" pitchFamily="18" charset="-78"/>
                <a:cs typeface="Simplified Arabic" panose="02020603050405020304" pitchFamily="18" charset="-78"/>
              </a:rPr>
              <a:t>جل </a:t>
            </a:r>
            <a:r>
              <a:rPr lang="ar-SA" sz="2400" dirty="0">
                <a:latin typeface="Simplified Arabic" panose="02020603050405020304" pitchFamily="18" charset="-78"/>
                <a:cs typeface="Simplified Arabic" panose="02020603050405020304" pitchFamily="18" charset="-78"/>
              </a:rPr>
              <a:t>تحقيق اهداف المنظمات وهنا يدرك الطالب أهمية هذا المصطلح الأكاديمي عليما وعمليا</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373833533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t>المحاضرة الثالثة:</a:t>
            </a:r>
            <a:endParaRPr lang="fr-FR" dirty="0"/>
          </a:p>
        </p:txBody>
      </p:sp>
      <p:sp>
        <p:nvSpPr>
          <p:cNvPr id="3" name="Espace réservé du contenu 2"/>
          <p:cNvSpPr>
            <a:spLocks noGrp="1"/>
          </p:cNvSpPr>
          <p:nvPr>
            <p:ph idx="1"/>
          </p:nvPr>
        </p:nvSpPr>
        <p:spPr>
          <a:xfrm>
            <a:off x="1308028" y="1539350"/>
            <a:ext cx="8946541" cy="4195481"/>
          </a:xfrm>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في </a:t>
            </a:r>
            <a:r>
              <a:rPr lang="ar-SA" sz="2400" dirty="0">
                <a:latin typeface="Simplified Arabic" panose="02020603050405020304" pitchFamily="18" charset="-78"/>
                <a:cs typeface="Simplified Arabic" panose="02020603050405020304" pitchFamily="18" charset="-78"/>
              </a:rPr>
              <a:t>هذه المحاضرة نحاول وضع حدود للمصطلح مقارنة مع بعض المصطلحات المشابهة له، وبالتالي يتمكن الطالب من التفريق بين التنمية الادارية وبعض المصطلحات مثل الاصلاح الاداري، التطوير الاداري، النمو الاداري، التخطيط الاداري…الخ</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293793651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t>المحاضرة الرابعة:</a:t>
            </a:r>
            <a:endParaRPr lang="fr-FR" dirty="0"/>
          </a:p>
        </p:txBody>
      </p:sp>
      <p:sp>
        <p:nvSpPr>
          <p:cNvPr id="3" name="Espace réservé du contenu 2"/>
          <p:cNvSpPr>
            <a:spLocks noGrp="1"/>
          </p:cNvSpPr>
          <p:nvPr>
            <p:ph idx="1"/>
          </p:nvPr>
        </p:nvSpPr>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في </a:t>
            </a:r>
            <a:r>
              <a:rPr lang="ar-SA" sz="2400" dirty="0">
                <a:latin typeface="Simplified Arabic" panose="02020603050405020304" pitchFamily="18" charset="-78"/>
                <a:cs typeface="Simplified Arabic" panose="02020603050405020304" pitchFamily="18" charset="-78"/>
              </a:rPr>
              <a:t>هذه المحاضرة يحاول الطالب معرفة مكونات وعناصر التنمية الادارية والتي من خلالها يتمكن الطالب من ادارك بأن هذه العملية تحتاج إلى مكونات مادية ومعنوية لتحقق الاهداف المنشودة للمنظمات</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51256325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t>المحاضرة الخامسة:</a:t>
            </a:r>
            <a:endParaRPr lang="fr-FR" dirty="0"/>
          </a:p>
        </p:txBody>
      </p:sp>
      <p:sp>
        <p:nvSpPr>
          <p:cNvPr id="3" name="Espace réservé du contenu 2"/>
          <p:cNvSpPr>
            <a:spLocks noGrp="1"/>
          </p:cNvSpPr>
          <p:nvPr>
            <p:ph idx="1"/>
          </p:nvPr>
        </p:nvSpPr>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في </a:t>
            </a:r>
            <a:r>
              <a:rPr lang="ar-SA" sz="2400" dirty="0">
                <a:latin typeface="Simplified Arabic" panose="02020603050405020304" pitchFamily="18" charset="-78"/>
                <a:cs typeface="Simplified Arabic" panose="02020603050405020304" pitchFamily="18" charset="-78"/>
              </a:rPr>
              <a:t>هذه المحاضرة يبدا الطالب يتعرف على البنى الفكرية للتنمية الادارية، والتي تتمثل في بعض الاسس والمفاهيم التي تساعد على تحقيق التنمية الادارية على غرار التخطيط الاستراتيجي</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157852102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smtClean="0"/>
              <a:t>المحاضرة السادسة:</a:t>
            </a:r>
            <a:endParaRPr lang="fr-FR" dirty="0"/>
          </a:p>
        </p:txBody>
      </p:sp>
      <p:sp>
        <p:nvSpPr>
          <p:cNvPr id="3" name="Espace réservé du contenu 2"/>
          <p:cNvSpPr>
            <a:spLocks noGrp="1"/>
          </p:cNvSpPr>
          <p:nvPr>
            <p:ph idx="1"/>
          </p:nvPr>
        </p:nvSpPr>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يتعرف </a:t>
            </a:r>
            <a:r>
              <a:rPr lang="ar-SA" sz="2400" dirty="0">
                <a:latin typeface="Simplified Arabic" panose="02020603050405020304" pitchFamily="18" charset="-78"/>
                <a:cs typeface="Simplified Arabic" panose="02020603050405020304" pitchFamily="18" charset="-78"/>
              </a:rPr>
              <a:t>الطالب في هذه المحاضرة بشكل اكبر على مفهوم التخطيط الاستراتيجي، اهدافه، اهميته، وتحصل هنا معرفة لدى الطالب بعلاقة التخطيط الاستراتيجي بالتنمية الادارية</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237058773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المحاضرة السابعة:</a:t>
            </a:r>
            <a:endParaRPr lang="fr-FR" dirty="0"/>
          </a:p>
        </p:txBody>
      </p:sp>
      <p:sp>
        <p:nvSpPr>
          <p:cNvPr id="3" name="Espace réservé du contenu 2"/>
          <p:cNvSpPr>
            <a:spLocks noGrp="1"/>
          </p:cNvSpPr>
          <p:nvPr>
            <p:ph idx="1"/>
          </p:nvPr>
        </p:nvSpPr>
        <p:spPr/>
        <p:txBody>
          <a:bodyPr>
            <a:normAutofit/>
          </a:bodyPr>
          <a:lstStyle/>
          <a:p>
            <a:pPr marL="0" indent="0" algn="r" rtl="1">
              <a:buNone/>
            </a:pPr>
            <a:r>
              <a:rPr lang="ar-SA" sz="2400" dirty="0" smtClean="0">
                <a:latin typeface="Simplified Arabic" panose="02020603050405020304" pitchFamily="18" charset="-78"/>
                <a:cs typeface="Simplified Arabic" panose="02020603050405020304" pitchFamily="18" charset="-78"/>
              </a:rPr>
              <a:t>نقدم </a:t>
            </a:r>
            <a:r>
              <a:rPr lang="ar-SA" sz="2400" dirty="0">
                <a:latin typeface="Simplified Arabic" panose="02020603050405020304" pitchFamily="18" charset="-78"/>
                <a:cs typeface="Simplified Arabic" panose="02020603050405020304" pitchFamily="18" charset="-78"/>
              </a:rPr>
              <a:t>في هذه المحاضرة اسلوب اخر كبنية فكرية اخرى في التنمية الادارية تعتبر من اهم الاسس التي يجب ان تهتم بها التنمية الادارية، ونتحدث هنا هن ادارة الازمات، وتحاول المحاضرة هنا ضبط هذا المصطلح من حيث التعريف والاهمية وعلاقته بالتنمية الادارية</a:t>
            </a:r>
            <a:r>
              <a:rPr lang="fr-FR" sz="2400" dirty="0">
                <a:latin typeface="Simplified Arabic" panose="02020603050405020304" pitchFamily="18" charset="-78"/>
                <a:cs typeface="Simplified Arabic" panose="02020603050405020304" pitchFamily="18" charset="-78"/>
              </a:rPr>
              <a:t>.</a:t>
            </a:r>
          </a:p>
        </p:txBody>
      </p:sp>
    </p:spTree>
    <p:extLst>
      <p:ext uri="{BB962C8B-B14F-4D97-AF65-F5344CB8AC3E}">
        <p14:creationId xmlns:p14="http://schemas.microsoft.com/office/powerpoint/2010/main" val="176319038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oncis">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ncis">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49</TotalTime>
  <Words>891</Words>
  <Application>Microsoft Office PowerPoint</Application>
  <PresentationFormat>Grand écran</PresentationFormat>
  <Paragraphs>44</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Century Gothic</vt:lpstr>
      <vt:lpstr>Simplified Arabic</vt:lpstr>
      <vt:lpstr>Tahoma</vt:lpstr>
      <vt:lpstr>Wingdings 2</vt:lpstr>
      <vt:lpstr>Concis</vt:lpstr>
      <vt:lpstr>الخريطة الذهنية لمادة التنمية الإدارية:</vt:lpstr>
      <vt:lpstr>المحاور الأساسية للمادة: </vt:lpstr>
      <vt:lpstr>المحاضرة الأولى:</vt:lpstr>
      <vt:lpstr>المحاضرة الثانية:</vt:lpstr>
      <vt:lpstr>المحاضرة الثالثة:</vt:lpstr>
      <vt:lpstr>المحاضرة الرابعة:</vt:lpstr>
      <vt:lpstr>المحاضرة الخامسة:</vt:lpstr>
      <vt:lpstr>المحاضرة السادسة:</vt:lpstr>
      <vt:lpstr>المحاضرة السابعة:</vt:lpstr>
      <vt:lpstr>المحاضرة الثامنة:</vt:lpstr>
      <vt:lpstr>المحاضرة التاسعة:</vt:lpstr>
      <vt:lpstr>المحاضرة العاشرة:</vt:lpstr>
      <vt:lpstr>المحاضرة الحادية عشر:</vt:lpstr>
      <vt:lpstr>المحاضرة الثانية عشر:</vt:lpstr>
      <vt:lpstr>المحاضرة الثالثة عشر:</vt:lpstr>
      <vt:lpstr>المحاضرة الرابعة عشر:</vt:lpstr>
      <vt:lpstr>المحاضرة الخامسة عشر:</vt:lpstr>
      <vt:lpstr>المحاضرة السادسة عشر:</vt:lpstr>
      <vt:lpstr>المحاضرة السابعة عشر:</vt:lpstr>
      <vt:lpstr>المحاضرة الثامنة عشر:</vt:lpstr>
      <vt:lpstr>المحاضرة التاسعة عشر:</vt:lpstr>
      <vt:lpstr>المحاضرة العشرون: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الخريطة الذهنية لمادة التنمية الإدارية</dc:title>
  <dc:creator>Expert Info</dc:creator>
  <cp:lastModifiedBy>Expert Info</cp:lastModifiedBy>
  <cp:revision>8</cp:revision>
  <dcterms:created xsi:type="dcterms:W3CDTF">2024-04-04T14:38:29Z</dcterms:created>
  <dcterms:modified xsi:type="dcterms:W3CDTF">2024-04-04T15:27:58Z</dcterms:modified>
</cp:coreProperties>
</file>