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5" r:id="rId8"/>
    <p:sldId id="262"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ستطيل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07D8204-4528-4104-B67B-5E268BC58A33}" type="datetimeFigureOut">
              <a:rPr lang="ar-SA" smtClean="0"/>
              <a:t>3/5/1438</a:t>
            </a:fld>
            <a:endParaRPr lang="ar-SA"/>
          </a:p>
        </p:txBody>
      </p:sp>
      <p:sp>
        <p:nvSpPr>
          <p:cNvPr id="17" name="عنصر نائب للتذييل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SA"/>
          </a:p>
        </p:txBody>
      </p:sp>
      <p:sp>
        <p:nvSpPr>
          <p:cNvPr id="29"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fld id="{CAECA226-CEE9-4FEE-AFB3-13FFF5365239}"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07D8204-4528-4104-B67B-5E268BC58A33}" type="datetimeFigureOut">
              <a:rPr lang="ar-SA" smtClean="0"/>
              <a:t>3/5/1438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AECA226-CEE9-4FEE-AFB3-13FFF5365239}"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609600"/>
            <a:ext cx="2057400" cy="55165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6553200" y="6248402"/>
            <a:ext cx="2209800" cy="365125"/>
          </a:xfrm>
        </p:spPr>
        <p:txBody>
          <a:bodyPr/>
          <a:lstStyle/>
          <a:p>
            <a:fld id="{107D8204-4528-4104-B67B-5E268BC58A33}" type="datetimeFigureOut">
              <a:rPr lang="ar-SA" smtClean="0"/>
              <a:t>3/5/1438</a:t>
            </a:fld>
            <a:endParaRPr lang="ar-SA"/>
          </a:p>
        </p:txBody>
      </p:sp>
      <p:sp>
        <p:nvSpPr>
          <p:cNvPr id="5" name="عنصر نائب للتذييل 4"/>
          <p:cNvSpPr>
            <a:spLocks noGrp="1"/>
          </p:cNvSpPr>
          <p:nvPr>
            <p:ph type="ftr" sz="quarter" idx="11"/>
          </p:nvPr>
        </p:nvSpPr>
        <p:spPr>
          <a:xfrm>
            <a:off x="457201" y="6248207"/>
            <a:ext cx="5573483" cy="365125"/>
          </a:xfrm>
        </p:spPr>
        <p:txBody>
          <a:bodyPr/>
          <a:lstStyle/>
          <a:p>
            <a:endParaRPr lang="ar-SA"/>
          </a:p>
        </p:txBody>
      </p:sp>
      <p:sp>
        <p:nvSpPr>
          <p:cNvPr id="7" name="مستطيل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rot="5400000">
            <a:off x="5989638" y="144462"/>
            <a:ext cx="533400" cy="244476"/>
          </a:xfrm>
        </p:spPr>
        <p:txBody>
          <a:bodyPr/>
          <a:lstStyle/>
          <a:p>
            <a:fld id="{CAECA226-CEE9-4FEE-AFB3-13FFF5365239}"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107D8204-4528-4104-B67B-5E268BC58A33}" type="datetimeFigureOut">
              <a:rPr lang="ar-SA" smtClean="0"/>
              <a:t>3/5/1438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lvl1pPr>
              <a:defRPr>
                <a:solidFill>
                  <a:srgbClr val="FFFFFF"/>
                </a:solidFill>
              </a:defRPr>
            </a:lvl1pPr>
          </a:lstStyle>
          <a:p>
            <a:fld id="{CAECA226-CEE9-4FEE-AFB3-13FFF5365239}" type="slidenum">
              <a:rPr lang="ar-SA" smtClean="0"/>
              <a:t>‹#›</a:t>
            </a:fld>
            <a:endParaRPr lang="ar-SA"/>
          </a:p>
        </p:txBody>
      </p:sp>
      <p:sp>
        <p:nvSpPr>
          <p:cNvPr id="8" name="عنصر نائب للمحتوى 7"/>
          <p:cNvSpPr>
            <a:spLocks noGrp="1"/>
          </p:cNvSpPr>
          <p:nvPr>
            <p:ph sz="quarter" idx="1"/>
          </p:nvPr>
        </p:nvSpPr>
        <p:spPr>
          <a:xfrm>
            <a:off x="612648" y="1600200"/>
            <a:ext cx="8153400" cy="44958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7"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107D8204-4528-4104-B67B-5E268BC58A33}" type="datetimeFigureOut">
              <a:rPr lang="ar-SA" smtClean="0"/>
              <a:t>3/5/1438</a:t>
            </a:fld>
            <a:endParaRPr lang="ar-SA"/>
          </a:p>
        </p:txBody>
      </p:sp>
      <p:sp>
        <p:nvSpPr>
          <p:cNvPr id="13" name="عنصر نائب لرقم الشريحة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CAECA226-CEE9-4FEE-AFB3-13FFF5365239}" type="slidenum">
              <a:rPr lang="ar-SA" smtClean="0"/>
              <a:t>‹#›</a:t>
            </a:fld>
            <a:endParaRPr lang="ar-SA"/>
          </a:p>
        </p:txBody>
      </p:sp>
      <p:sp>
        <p:nvSpPr>
          <p:cNvPr id="14" name="عنصر نائب للتذييل 13"/>
          <p:cNvSpPr>
            <a:spLocks noGrp="1"/>
          </p:cNvSpPr>
          <p:nvPr>
            <p:ph type="ftr" sz="quarter" idx="12"/>
          </p:nvPr>
        </p:nvSpPr>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9" name="عنصر نائب للمحتوى 8"/>
          <p:cNvSpPr>
            <a:spLocks noGrp="1"/>
          </p:cNvSpPr>
          <p:nvPr>
            <p:ph sz="quarter" idx="1"/>
          </p:nvPr>
        </p:nvSpPr>
        <p:spPr>
          <a:xfrm>
            <a:off x="609600"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844901"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8" name="عنصر نائب للتاريخ 7"/>
          <p:cNvSpPr>
            <a:spLocks noGrp="1"/>
          </p:cNvSpPr>
          <p:nvPr>
            <p:ph type="dt" sz="half" idx="15"/>
          </p:nvPr>
        </p:nvSpPr>
        <p:spPr/>
        <p:txBody>
          <a:bodyPr rtlCol="0"/>
          <a:lstStyle/>
          <a:p>
            <a:fld id="{107D8204-4528-4104-B67B-5E268BC58A33}" type="datetimeFigureOut">
              <a:rPr lang="ar-SA" smtClean="0"/>
              <a:t>3/5/1438</a:t>
            </a:fld>
            <a:endParaRPr lang="ar-SA"/>
          </a:p>
        </p:txBody>
      </p:sp>
      <p:sp>
        <p:nvSpPr>
          <p:cNvPr id="10" name="عنصر نائب لرقم الشريحة 9"/>
          <p:cNvSpPr>
            <a:spLocks noGrp="1"/>
          </p:cNvSpPr>
          <p:nvPr>
            <p:ph type="sldNum" sz="quarter" idx="16"/>
          </p:nvPr>
        </p:nvSpPr>
        <p:spPr/>
        <p:txBody>
          <a:bodyPr rtlCol="0"/>
          <a:lstStyle/>
          <a:p>
            <a:fld id="{CAECA226-CEE9-4FEE-AFB3-13FFF5365239}" type="slidenum">
              <a:rPr lang="ar-SA" smtClean="0"/>
              <a:t>‹#›</a:t>
            </a:fld>
            <a:endParaRPr lang="ar-SA"/>
          </a:p>
        </p:txBody>
      </p:sp>
      <p:sp>
        <p:nvSpPr>
          <p:cNvPr id="12" name="عنصر نائب للتذييل 11"/>
          <p:cNvSpPr>
            <a:spLocks noGrp="1"/>
          </p:cNvSpPr>
          <p:nvPr>
            <p:ph type="ftr" sz="quarter" idx="17"/>
          </p:nvPr>
        </p:nvSpPr>
        <p:spPr/>
        <p:txBody>
          <a:bodyPr rtlCol="0"/>
          <a:lstStyle/>
          <a:p>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nchor="ctr"/>
          <a:lstStyle>
            <a:lvl1pPr>
              <a:defRPr/>
            </a:lvl1pPr>
          </a:lstStyle>
          <a:p>
            <a:r>
              <a:rPr kumimoji="0" lang="ar-SA" smtClean="0"/>
              <a:t>انقر لتحرير نمط العنوان الرئيسي</a:t>
            </a:r>
            <a:endParaRPr kumimoji="0" lang="en-US"/>
          </a:p>
        </p:txBody>
      </p:sp>
      <p:sp>
        <p:nvSpPr>
          <p:cNvPr id="11" name="عنصر نائب للمحتوى 10"/>
          <p:cNvSpPr>
            <a:spLocks noGrp="1"/>
          </p:cNvSpPr>
          <p:nvPr>
            <p:ph sz="quarter" idx="2"/>
          </p:nvPr>
        </p:nvSpPr>
        <p:spPr>
          <a:xfrm>
            <a:off x="609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800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5"/>
          </p:nvPr>
        </p:nvSpPr>
        <p:spPr/>
        <p:txBody>
          <a:bodyPr rtlCol="0"/>
          <a:lstStyle/>
          <a:p>
            <a:fld id="{107D8204-4528-4104-B67B-5E268BC58A33}" type="datetimeFigureOut">
              <a:rPr lang="ar-SA" smtClean="0"/>
              <a:t>3/5/1438</a:t>
            </a:fld>
            <a:endParaRPr lang="ar-SA"/>
          </a:p>
        </p:txBody>
      </p:sp>
      <p:sp>
        <p:nvSpPr>
          <p:cNvPr id="12" name="عنصر نائب لرقم الشريحة 11"/>
          <p:cNvSpPr>
            <a:spLocks noGrp="1"/>
          </p:cNvSpPr>
          <p:nvPr>
            <p:ph type="sldNum" sz="quarter" idx="16"/>
          </p:nvPr>
        </p:nvSpPr>
        <p:spPr/>
        <p:txBody>
          <a:bodyPr rtlCol="0"/>
          <a:lstStyle/>
          <a:p>
            <a:fld id="{CAECA226-CEE9-4FEE-AFB3-13FFF5365239}" type="slidenum">
              <a:rPr lang="ar-SA" smtClean="0"/>
              <a:t>‹#›</a:t>
            </a:fld>
            <a:endParaRPr lang="ar-SA"/>
          </a:p>
        </p:txBody>
      </p:sp>
      <p:sp>
        <p:nvSpPr>
          <p:cNvPr id="14" name="عنصر نائب للتذييل 13"/>
          <p:cNvSpPr>
            <a:spLocks noGrp="1"/>
          </p:cNvSpPr>
          <p:nvPr>
            <p:ph type="ftr" sz="quarter" idx="17"/>
          </p:nvPr>
        </p:nvSpPr>
        <p:spPr/>
        <p:txBody>
          <a:bodyPr rtlCol="0"/>
          <a:lstStyle/>
          <a:p>
            <a:endParaRPr lang="ar-SA"/>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07D8204-4528-4104-B67B-5E268BC58A33}" type="datetimeFigureOut">
              <a:rPr lang="ar-SA" smtClean="0"/>
              <a:t>3/5/1438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lvl1pPr>
              <a:defRPr>
                <a:solidFill>
                  <a:srgbClr val="FFFFFF"/>
                </a:solidFill>
              </a:defRPr>
            </a:lvl1pPr>
          </a:lstStyle>
          <a:p>
            <a:fld id="{CAECA226-CEE9-4FEE-AFB3-13FFF5365239}"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07D8204-4528-4104-B67B-5E268BC58A33}" type="datetimeFigureOut">
              <a:rPr lang="ar-SA" smtClean="0"/>
              <a:t>3/5/1438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fld id="{CAECA226-CEE9-4FEE-AFB3-13FFF5365239}"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nchor="ctr"/>
          <a:lstStyle>
            <a:lvl1pPr algn="l">
              <a:buNone/>
              <a:defRPr sz="4400" b="0"/>
            </a:lvl1p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07D8204-4528-4104-B67B-5E268BC58A33}" type="datetimeFigureOut">
              <a:rPr lang="ar-SA" smtClean="0"/>
              <a:t>3/5/1438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lvl1pPr>
              <a:defRPr>
                <a:solidFill>
                  <a:srgbClr val="FFFFFF"/>
                </a:solidFill>
              </a:defRPr>
            </a:lvl1pPr>
          </a:lstStyle>
          <a:p>
            <a:fld id="{CAECA226-CEE9-4FEE-AFB3-13FFF5365239}" type="slidenum">
              <a:rPr lang="ar-SA" smtClean="0"/>
              <a:t>‹#›</a:t>
            </a:fld>
            <a:endParaRPr lang="ar-SA"/>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8" name="مستطيل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ar-SA" smtClean="0"/>
              <a:t>انقر لتحرير نمط العنوان الرئيسي</a:t>
            </a:r>
            <a:endParaRPr kumimoji="0" lang="en-US"/>
          </a:p>
        </p:txBody>
      </p:sp>
      <p:sp>
        <p:nvSpPr>
          <p:cNvPr id="11" name="مستطيل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تاريخ 11"/>
          <p:cNvSpPr>
            <a:spLocks noGrp="1"/>
          </p:cNvSpPr>
          <p:nvPr>
            <p:ph type="dt" sz="half" idx="10"/>
          </p:nvPr>
        </p:nvSpPr>
        <p:spPr>
          <a:xfrm>
            <a:off x="6248400" y="6248400"/>
            <a:ext cx="2667000" cy="365125"/>
          </a:xfrm>
        </p:spPr>
        <p:txBody>
          <a:bodyPr rtlCol="0"/>
          <a:lstStyle/>
          <a:p>
            <a:fld id="{107D8204-4528-4104-B67B-5E268BC58A33}" type="datetimeFigureOut">
              <a:rPr lang="ar-SA" smtClean="0"/>
              <a:t>3/5/1438</a:t>
            </a:fld>
            <a:endParaRPr lang="ar-SA"/>
          </a:p>
        </p:txBody>
      </p:sp>
      <p:sp>
        <p:nvSpPr>
          <p:cNvPr id="13" name="عنصر نائب لرقم الشريحة 12"/>
          <p:cNvSpPr>
            <a:spLocks noGrp="1"/>
          </p:cNvSpPr>
          <p:nvPr>
            <p:ph type="sldNum" sz="quarter" idx="11"/>
          </p:nvPr>
        </p:nvSpPr>
        <p:spPr>
          <a:xfrm>
            <a:off x="0" y="4667249"/>
            <a:ext cx="1447800" cy="663578"/>
          </a:xfrm>
        </p:spPr>
        <p:txBody>
          <a:bodyPr rtlCol="0"/>
          <a:lstStyle>
            <a:lvl1pPr>
              <a:defRPr sz="2800"/>
            </a:lvl1pPr>
          </a:lstStyle>
          <a:p>
            <a:fld id="{CAECA226-CEE9-4FEE-AFB3-13FFF5365239}" type="slidenum">
              <a:rPr lang="ar-SA" smtClean="0"/>
              <a:t>‹#›</a:t>
            </a:fld>
            <a:endParaRPr lang="ar-SA"/>
          </a:p>
        </p:txBody>
      </p:sp>
      <p:sp>
        <p:nvSpPr>
          <p:cNvPr id="14" name="عنصر نائب للتذييل 13"/>
          <p:cNvSpPr>
            <a:spLocks noGrp="1"/>
          </p:cNvSpPr>
          <p:nvPr>
            <p:ph type="ftr" sz="quarter" idx="12"/>
          </p:nvPr>
        </p:nvSpPr>
        <p:spPr>
          <a:xfrm>
            <a:off x="1600200" y="6248206"/>
            <a:ext cx="4572000" cy="365125"/>
          </a:xfrm>
        </p:spPr>
        <p:txBody>
          <a:bodyPr rtlCol="0"/>
          <a:lstStyle/>
          <a:p>
            <a:endParaRPr lang="ar-SA"/>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ar-SA" smtClean="0"/>
              <a:t>انقر فوق الأيقونة لإضافة صورة</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openDmnd">
          <a:fgClr>
            <a:schemeClr val="bg2"/>
          </a:fgClr>
          <a:bgClr>
            <a:schemeClr val="bg1"/>
          </a:bgClr>
        </a:pattFill>
        <a:effectLst/>
      </p:bgPr>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609600" y="228600"/>
            <a:ext cx="8153400" cy="9906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07D8204-4528-4104-B67B-5E268BC58A33}" type="datetimeFigureOut">
              <a:rPr lang="ar-SA" smtClean="0"/>
              <a:t>3/5/1438</a:t>
            </a:fld>
            <a:endParaRPr lang="ar-SA"/>
          </a:p>
        </p:txBody>
      </p:sp>
      <p:sp>
        <p:nvSpPr>
          <p:cNvPr id="3" name="عنصر نائب للتذييل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SA"/>
          </a:p>
        </p:txBody>
      </p:sp>
      <p:sp>
        <p:nvSpPr>
          <p:cNvPr id="7" name="مستطيل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AECA226-CEE9-4FEE-AFB3-13FFF5365239}"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75656" y="1556792"/>
            <a:ext cx="6477000" cy="1828800"/>
          </a:xfrm>
        </p:spPr>
        <p:txBody>
          <a:bodyPr>
            <a:normAutofit/>
          </a:bodyPr>
          <a:lstStyle/>
          <a:p>
            <a:pPr algn="ctr"/>
            <a:r>
              <a:rPr lang="ar-SA" sz="4800" b="1" dirty="0" smtClean="0">
                <a:solidFill>
                  <a:srgbClr val="00B0F0"/>
                </a:solidFill>
                <a:cs typeface="PT Bold Heading" pitchFamily="2" charset="-78"/>
              </a:rPr>
              <a:t>إعداد المواد البرامجية</a:t>
            </a:r>
            <a:endParaRPr lang="ar-SA" sz="4800" b="1" dirty="0">
              <a:solidFill>
                <a:srgbClr val="00B0F0"/>
              </a:solidFill>
              <a:cs typeface="PT Bold Heading" pitchFamily="2" charset="-78"/>
            </a:endParaRPr>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val="3217523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200" dirty="0">
                <a:solidFill>
                  <a:srgbClr val="002060"/>
                </a:solidFill>
                <a:cs typeface="PT Bold Heading" pitchFamily="2" charset="-78"/>
              </a:rPr>
              <a:t>أنواع وأشكال البرامج وفقاً للمضمون</a:t>
            </a:r>
            <a:r>
              <a:rPr lang="ar-SA" dirty="0" smtClean="0">
                <a:solidFill>
                  <a:srgbClr val="002060"/>
                </a:solidFill>
                <a:cs typeface="PT Bold Heading" pitchFamily="2" charset="-78"/>
              </a:rPr>
              <a:t>:</a:t>
            </a:r>
            <a:endParaRPr lang="ar-SA" dirty="0"/>
          </a:p>
        </p:txBody>
      </p:sp>
      <p:sp>
        <p:nvSpPr>
          <p:cNvPr id="3" name="عنصر نائب للمحتوى 2"/>
          <p:cNvSpPr>
            <a:spLocks noGrp="1"/>
          </p:cNvSpPr>
          <p:nvPr>
            <p:ph sz="quarter" idx="1"/>
          </p:nvPr>
        </p:nvSpPr>
        <p:spPr>
          <a:xfrm>
            <a:off x="612648" y="1600200"/>
            <a:ext cx="8153400" cy="4853136"/>
          </a:xfrm>
        </p:spPr>
        <p:txBody>
          <a:bodyPr>
            <a:noAutofit/>
          </a:bodyPr>
          <a:lstStyle/>
          <a:p>
            <a:pPr algn="just">
              <a:buFont typeface="Wingdings" pitchFamily="2" charset="2"/>
              <a:buChar char="v"/>
            </a:pPr>
            <a:r>
              <a:rPr lang="ar-SA" sz="2400" b="1" dirty="0">
                <a:solidFill>
                  <a:srgbClr val="FF0000"/>
                </a:solidFill>
                <a:latin typeface="Simplified Arabic" pitchFamily="18" charset="-78"/>
                <a:cs typeface="Simplified Arabic" pitchFamily="18" charset="-78"/>
              </a:rPr>
              <a:t>البرامج الثقافية والتربوية</a:t>
            </a:r>
            <a:r>
              <a:rPr lang="ar-SA" sz="2400" b="1" dirty="0" smtClean="0">
                <a:solidFill>
                  <a:srgbClr val="FF0000"/>
                </a:solidFill>
                <a:latin typeface="Simplified Arabic" pitchFamily="18" charset="-78"/>
                <a:cs typeface="Simplified Arabic" pitchFamily="18" charset="-78"/>
              </a:rPr>
              <a:t>:</a:t>
            </a:r>
          </a:p>
          <a:p>
            <a:pPr algn="just">
              <a:buFont typeface="Wingdings" pitchFamily="2" charset="2"/>
              <a:buChar char="v"/>
            </a:pPr>
            <a:endParaRPr lang="ar-SA" sz="2400" b="1" dirty="0">
              <a:solidFill>
                <a:srgbClr val="FF0000"/>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تتطلب مستوى ثقافي جيد.</a:t>
            </a:r>
          </a:p>
          <a:p>
            <a:pPr algn="just"/>
            <a:r>
              <a:rPr lang="ar-SA" sz="2400" b="1" dirty="0">
                <a:solidFill>
                  <a:schemeClr val="accent4">
                    <a:lumMod val="50000"/>
                  </a:schemeClr>
                </a:solidFill>
                <a:latin typeface="Simplified Arabic" pitchFamily="18" charset="-78"/>
                <a:cs typeface="Simplified Arabic" pitchFamily="18" charset="-78"/>
              </a:rPr>
              <a:t>الجمهور غالباً من المثقفين.</a:t>
            </a:r>
          </a:p>
          <a:p>
            <a:pPr algn="just"/>
            <a:r>
              <a:rPr lang="ar-SA" sz="2400" b="1" dirty="0">
                <a:solidFill>
                  <a:schemeClr val="accent4">
                    <a:lumMod val="50000"/>
                  </a:schemeClr>
                </a:solidFill>
                <a:latin typeface="Simplified Arabic" pitchFamily="18" charset="-78"/>
                <a:cs typeface="Simplified Arabic" pitchFamily="18" charset="-78"/>
              </a:rPr>
              <a:t>الإعداد للبرنامج الثقافي يحتاج إلى تعاون أكثر من طرف.</a:t>
            </a:r>
          </a:p>
          <a:p>
            <a:pPr algn="just"/>
            <a:r>
              <a:rPr lang="ar-SA" sz="2400" b="1" dirty="0">
                <a:solidFill>
                  <a:schemeClr val="accent4">
                    <a:lumMod val="50000"/>
                  </a:schemeClr>
                </a:solidFill>
                <a:latin typeface="Simplified Arabic" pitchFamily="18" charset="-78"/>
                <a:cs typeface="Simplified Arabic" pitchFamily="18" charset="-78"/>
              </a:rPr>
              <a:t>الاهتمام بكل جزئية من البرنامج أمر بالغ الأهمية.</a:t>
            </a:r>
          </a:p>
          <a:p>
            <a:pPr algn="just"/>
            <a:r>
              <a:rPr lang="ar-SA" sz="2400" b="1" dirty="0">
                <a:solidFill>
                  <a:schemeClr val="accent4">
                    <a:lumMod val="50000"/>
                  </a:schemeClr>
                </a:solidFill>
                <a:latin typeface="Simplified Arabic" pitchFamily="18" charset="-78"/>
                <a:cs typeface="Simplified Arabic" pitchFamily="18" charset="-78"/>
              </a:rPr>
              <a:t>الموسيقى اللازمة للبرامج الثقافية هادئة، ومعزوفة بأدوات شرقية، أو كلاسيكية.</a:t>
            </a:r>
          </a:p>
          <a:p>
            <a:pPr algn="just"/>
            <a:r>
              <a:rPr lang="ar-SA" sz="2400" b="1" dirty="0">
                <a:solidFill>
                  <a:schemeClr val="accent4">
                    <a:lumMod val="50000"/>
                  </a:schemeClr>
                </a:solidFill>
                <a:latin typeface="Simplified Arabic" pitchFamily="18" charset="-78"/>
                <a:cs typeface="Simplified Arabic" pitchFamily="18" charset="-78"/>
              </a:rPr>
              <a:t>تعنى القنوات الإذاعية والتلفزيونية بتخصيص معد متخصص لبرامجها الثقافية أو شاعر أو أديب.</a:t>
            </a:r>
          </a:p>
          <a:p>
            <a:pPr algn="just"/>
            <a:r>
              <a:rPr lang="ar-SA" sz="2400" b="1" dirty="0">
                <a:solidFill>
                  <a:schemeClr val="accent4">
                    <a:lumMod val="50000"/>
                  </a:schemeClr>
                </a:solidFill>
                <a:latin typeface="Simplified Arabic" pitchFamily="18" charset="-78"/>
                <a:cs typeface="Simplified Arabic" pitchFamily="18" charset="-78"/>
              </a:rPr>
              <a:t>يتخذ البرنامج  الثقافي طابعاً رسمياً بعيداً عن الهزل، ولا نقصد بذلك الجمود.</a:t>
            </a:r>
          </a:p>
        </p:txBody>
      </p:sp>
    </p:spTree>
    <p:extLst>
      <p:ext uri="{BB962C8B-B14F-4D97-AF65-F5344CB8AC3E}">
        <p14:creationId xmlns:p14="http://schemas.microsoft.com/office/powerpoint/2010/main" val="2579944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أنواع وأشكال البرامج وفقاً للمضمون:</a:t>
            </a:r>
            <a:endParaRPr lang="ar-SA" sz="3200" dirty="0"/>
          </a:p>
        </p:txBody>
      </p:sp>
      <p:sp>
        <p:nvSpPr>
          <p:cNvPr id="3" name="عنصر نائب للمحتوى 2"/>
          <p:cNvSpPr>
            <a:spLocks noGrp="1"/>
          </p:cNvSpPr>
          <p:nvPr>
            <p:ph sz="quarter" idx="1"/>
          </p:nvPr>
        </p:nvSpPr>
        <p:spPr/>
        <p:txBody>
          <a:bodyPr>
            <a:normAutofit/>
          </a:bodyPr>
          <a:lstStyle/>
          <a:p>
            <a:pPr algn="just">
              <a:buFont typeface="Wingdings" pitchFamily="2" charset="2"/>
              <a:buChar char="v"/>
            </a:pPr>
            <a:r>
              <a:rPr lang="ar-SA" sz="2400" b="1" dirty="0">
                <a:solidFill>
                  <a:srgbClr val="FF0000"/>
                </a:solidFill>
                <a:latin typeface="Simplified Arabic" pitchFamily="18" charset="-78"/>
                <a:cs typeface="Simplified Arabic" pitchFamily="18" charset="-78"/>
              </a:rPr>
              <a:t>البرامج الاجتماعية:</a:t>
            </a:r>
          </a:p>
          <a:p>
            <a:pPr algn="just"/>
            <a:r>
              <a:rPr lang="ar-SA" sz="2400" b="1" dirty="0">
                <a:solidFill>
                  <a:schemeClr val="accent4">
                    <a:lumMod val="50000"/>
                  </a:schemeClr>
                </a:solidFill>
                <a:latin typeface="Simplified Arabic" pitchFamily="18" charset="-78"/>
                <a:cs typeface="Simplified Arabic" pitchFamily="18" charset="-78"/>
              </a:rPr>
              <a:t>يعد من البرامج الأكثر تعدداً.</a:t>
            </a:r>
          </a:p>
          <a:p>
            <a:pPr algn="just"/>
            <a:r>
              <a:rPr lang="ar-SA" sz="2400" b="1" dirty="0">
                <a:solidFill>
                  <a:schemeClr val="accent4">
                    <a:lumMod val="50000"/>
                  </a:schemeClr>
                </a:solidFill>
                <a:latin typeface="Simplified Arabic" pitchFamily="18" charset="-78"/>
                <a:cs typeface="Simplified Arabic" pitchFamily="18" charset="-78"/>
              </a:rPr>
              <a:t>يشمل البرامج الموجهة للأسرة وبرامج الشباب والمرأة والطفل.</a:t>
            </a:r>
          </a:p>
          <a:p>
            <a:pPr algn="just"/>
            <a:r>
              <a:rPr lang="ar-SA" sz="2400" b="1" dirty="0">
                <a:solidFill>
                  <a:schemeClr val="accent4">
                    <a:lumMod val="50000"/>
                  </a:schemeClr>
                </a:solidFill>
                <a:latin typeface="Simplified Arabic" pitchFamily="18" charset="-78"/>
                <a:cs typeface="Simplified Arabic" pitchFamily="18" charset="-78"/>
              </a:rPr>
              <a:t>يعتمد مضمون البرنامج على الموضوع والفئة الموجهة له.</a:t>
            </a:r>
          </a:p>
          <a:p>
            <a:pPr algn="just"/>
            <a:r>
              <a:rPr lang="ar-SA" sz="2400" b="1" dirty="0">
                <a:solidFill>
                  <a:schemeClr val="accent4">
                    <a:lumMod val="50000"/>
                  </a:schemeClr>
                </a:solidFill>
                <a:latin typeface="Simplified Arabic" pitchFamily="18" charset="-78"/>
                <a:cs typeface="Simplified Arabic" pitchFamily="18" charset="-78"/>
              </a:rPr>
              <a:t>يتصف بقربه من الجمهور، وتناول المواضيع القريبة من اهتماماتهم.</a:t>
            </a:r>
          </a:p>
          <a:p>
            <a:pPr algn="just"/>
            <a:r>
              <a:rPr lang="ar-SA" sz="2400" b="1" dirty="0">
                <a:solidFill>
                  <a:schemeClr val="accent4">
                    <a:lumMod val="50000"/>
                  </a:schemeClr>
                </a:solidFill>
                <a:latin typeface="Simplified Arabic" pitchFamily="18" charset="-78"/>
                <a:cs typeface="Simplified Arabic" pitchFamily="18" charset="-78"/>
              </a:rPr>
              <a:t>يقوم غالباً على مبدأ المشاركة الجماهيرية من خلال المقابلات الميدانية، والاتصالات الهاتفية، والأثمار الاصطناعية</a:t>
            </a:r>
            <a:r>
              <a:rPr lang="ar-SA" sz="2400" b="1" dirty="0" smtClean="0">
                <a:solidFill>
                  <a:schemeClr val="accent4">
                    <a:lumMod val="50000"/>
                  </a:schemeClr>
                </a:solidFill>
                <a:latin typeface="Simplified Arabic" pitchFamily="18" charset="-78"/>
                <a:cs typeface="Simplified Arabic" pitchFamily="18" charset="-78"/>
              </a:rPr>
              <a:t>.</a:t>
            </a:r>
          </a:p>
          <a:p>
            <a:pPr algn="just"/>
            <a:r>
              <a:rPr lang="ar-SA" sz="2400" b="1" dirty="0" smtClean="0">
                <a:solidFill>
                  <a:schemeClr val="accent4">
                    <a:lumMod val="50000"/>
                  </a:schemeClr>
                </a:solidFill>
                <a:latin typeface="Simplified Arabic" pitchFamily="18" charset="-78"/>
                <a:cs typeface="Simplified Arabic" pitchFamily="18" charset="-78"/>
              </a:rPr>
              <a:t>مضمون البرنامج الاجتماعي هو الجمهور نفسه.</a:t>
            </a:r>
          </a:p>
          <a:p>
            <a:pPr algn="just"/>
            <a:r>
              <a:rPr lang="ar-SA" sz="2400" b="1" dirty="0" smtClean="0">
                <a:solidFill>
                  <a:schemeClr val="accent4">
                    <a:lumMod val="50000"/>
                  </a:schemeClr>
                </a:solidFill>
                <a:latin typeface="Simplified Arabic" pitchFamily="18" charset="-78"/>
                <a:cs typeface="Simplified Arabic" pitchFamily="18" charset="-78"/>
              </a:rPr>
              <a:t>يتطلب الإعداد الجيد لهذا البرنامج إيجاد علاقات مع اجتماعية مع الناس عامة ومع المختصين.</a:t>
            </a:r>
          </a:p>
        </p:txBody>
      </p:sp>
    </p:spTree>
    <p:extLst>
      <p:ext uri="{BB962C8B-B14F-4D97-AF65-F5344CB8AC3E}">
        <p14:creationId xmlns:p14="http://schemas.microsoft.com/office/powerpoint/2010/main" val="3623232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188640"/>
            <a:ext cx="8153400" cy="990600"/>
          </a:xfrm>
        </p:spPr>
        <p:txBody>
          <a:bodyPr>
            <a:normAutofit/>
          </a:bodyPr>
          <a:lstStyle/>
          <a:p>
            <a:pPr algn="r"/>
            <a:r>
              <a:rPr lang="ar-SA" sz="3200" dirty="0">
                <a:solidFill>
                  <a:srgbClr val="002060"/>
                </a:solidFill>
                <a:cs typeface="PT Bold Heading" pitchFamily="2" charset="-78"/>
              </a:rPr>
              <a:t>أنواع وأشكال البرامج وفقاً للمضمون:</a:t>
            </a:r>
            <a:endParaRPr lang="ar-SA" sz="3200" dirty="0"/>
          </a:p>
        </p:txBody>
      </p:sp>
      <p:sp>
        <p:nvSpPr>
          <p:cNvPr id="3" name="عنصر نائب للمحتوى 2"/>
          <p:cNvSpPr>
            <a:spLocks noGrp="1"/>
          </p:cNvSpPr>
          <p:nvPr>
            <p:ph sz="quarter" idx="1"/>
          </p:nvPr>
        </p:nvSpPr>
        <p:spPr/>
        <p:txBody>
          <a:bodyPr/>
          <a:lstStyle/>
          <a:p>
            <a:pPr>
              <a:buFont typeface="Wingdings" pitchFamily="2" charset="2"/>
              <a:buChar char="v"/>
            </a:pPr>
            <a:r>
              <a:rPr lang="ar-SA" sz="2400" b="1" dirty="0">
                <a:solidFill>
                  <a:srgbClr val="FF0000"/>
                </a:solidFill>
                <a:latin typeface="Simplified Arabic" pitchFamily="18" charset="-78"/>
                <a:cs typeface="Simplified Arabic" pitchFamily="18" charset="-78"/>
              </a:rPr>
              <a:t>البرامج الاقتصادية</a:t>
            </a:r>
            <a:r>
              <a:rPr lang="ar-SA" sz="2400" b="1" dirty="0" smtClean="0">
                <a:solidFill>
                  <a:srgbClr val="FF0000"/>
                </a:solidFill>
                <a:latin typeface="Simplified Arabic" pitchFamily="18" charset="-78"/>
                <a:cs typeface="Simplified Arabic" pitchFamily="18" charset="-78"/>
              </a:rPr>
              <a:t>:</a:t>
            </a:r>
          </a:p>
          <a:p>
            <a:pPr>
              <a:buFont typeface="Wingdings" pitchFamily="2" charset="2"/>
              <a:buChar char="v"/>
            </a:pPr>
            <a:endParaRPr lang="ar-SA" sz="2400" b="1" dirty="0">
              <a:solidFill>
                <a:srgbClr val="FF0000"/>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تركز على القضايا التنموية في المجالات كافة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يتمحور مضمونه في التثقيف والتوعية والشرح</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لابد من مراعاة الفئة التي يتم التحدث إليها، مثل: المزارعين، والمستثمرين.</a:t>
            </a:r>
          </a:p>
        </p:txBody>
      </p:sp>
    </p:spTree>
    <p:extLst>
      <p:ext uri="{BB962C8B-B14F-4D97-AF65-F5344CB8AC3E}">
        <p14:creationId xmlns:p14="http://schemas.microsoft.com/office/powerpoint/2010/main" val="1188631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200" dirty="0">
                <a:solidFill>
                  <a:srgbClr val="002060"/>
                </a:solidFill>
                <a:cs typeface="PT Bold Heading" pitchFamily="2" charset="-78"/>
              </a:rPr>
              <a:t>أنواع وأشكال البرامج وفقاً للمضمون</a:t>
            </a:r>
            <a:r>
              <a:rPr lang="ar-SA" dirty="0">
                <a:solidFill>
                  <a:srgbClr val="002060"/>
                </a:solidFill>
                <a:cs typeface="PT Bold Heading" pitchFamily="2" charset="-78"/>
              </a:rPr>
              <a:t>:</a:t>
            </a:r>
            <a:endParaRPr lang="ar-SA" dirty="0"/>
          </a:p>
        </p:txBody>
      </p:sp>
      <p:sp>
        <p:nvSpPr>
          <p:cNvPr id="3" name="عنصر نائب للمحتوى 2"/>
          <p:cNvSpPr>
            <a:spLocks noGrp="1"/>
          </p:cNvSpPr>
          <p:nvPr>
            <p:ph sz="quarter" idx="1"/>
          </p:nvPr>
        </p:nvSpPr>
        <p:spPr>
          <a:xfrm>
            <a:off x="179512" y="1600200"/>
            <a:ext cx="8586536" cy="5069160"/>
          </a:xfrm>
        </p:spPr>
        <p:txBody>
          <a:bodyPr>
            <a:normAutofit/>
          </a:bodyPr>
          <a:lstStyle/>
          <a:p>
            <a:pPr>
              <a:buFont typeface="Wingdings" pitchFamily="2" charset="2"/>
              <a:buChar char="v"/>
            </a:pPr>
            <a:r>
              <a:rPr lang="ar-SA" sz="2800" b="1" dirty="0">
                <a:solidFill>
                  <a:srgbClr val="FF0000"/>
                </a:solidFill>
                <a:latin typeface="Simplified Arabic" pitchFamily="18" charset="-78"/>
                <a:cs typeface="Simplified Arabic" pitchFamily="18" charset="-78"/>
              </a:rPr>
              <a:t>البرامج الدينية</a:t>
            </a:r>
            <a:r>
              <a:rPr lang="ar-SA" sz="2800" dirty="0" smtClean="0">
                <a:solidFill>
                  <a:srgbClr val="FF0000"/>
                </a:solidFill>
              </a:rPr>
              <a:t>:</a:t>
            </a:r>
          </a:p>
          <a:p>
            <a:pPr algn="just"/>
            <a:r>
              <a:rPr lang="ar-SA" sz="2400" b="1" dirty="0">
                <a:solidFill>
                  <a:schemeClr val="accent4">
                    <a:lumMod val="50000"/>
                  </a:schemeClr>
                </a:solidFill>
                <a:latin typeface="Simplified Arabic" pitchFamily="18" charset="-78"/>
                <a:cs typeface="Simplified Arabic" pitchFamily="18" charset="-78"/>
              </a:rPr>
              <a:t>من الممكن أن تكون تثقيفية وإرشادية، أو نقلاً لحدث أو مناسبة دينية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يستند مضمونه إلى مصادر التشريع في الشريعة الإسلامية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يوكل إعداده إلى شخص مثقف دينياً، أو مختص</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يصبغ البرنامج بصبغة خاصة تعكس تدين المعد وثقافته الدينية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قد تتضمن البرامج الدينية تقديم بعض التعليمات الخاصة بمناسك العبادات، أو طرح مواضيع للنقاش.</a:t>
            </a:r>
          </a:p>
          <a:p>
            <a:endParaRPr lang="ar-SA" dirty="0"/>
          </a:p>
        </p:txBody>
      </p:sp>
    </p:spTree>
    <p:extLst>
      <p:ext uri="{BB962C8B-B14F-4D97-AF65-F5344CB8AC3E}">
        <p14:creationId xmlns:p14="http://schemas.microsoft.com/office/powerpoint/2010/main" val="1999495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أنواع وأشكال البرامج وفقاً للمضمون:</a:t>
            </a:r>
            <a:endParaRPr lang="ar-SA" sz="3200" dirty="0"/>
          </a:p>
        </p:txBody>
      </p:sp>
      <p:sp>
        <p:nvSpPr>
          <p:cNvPr id="3" name="عنصر نائب للمحتوى 2"/>
          <p:cNvSpPr>
            <a:spLocks noGrp="1"/>
          </p:cNvSpPr>
          <p:nvPr>
            <p:ph sz="quarter" idx="1"/>
          </p:nvPr>
        </p:nvSpPr>
        <p:spPr/>
        <p:txBody>
          <a:bodyPr>
            <a:normAutofit lnSpcReduction="10000"/>
          </a:bodyPr>
          <a:lstStyle/>
          <a:p>
            <a:pPr>
              <a:buFont typeface="Wingdings" pitchFamily="2" charset="2"/>
              <a:buChar char="v"/>
            </a:pPr>
            <a:r>
              <a:rPr lang="ar-SA" sz="2800" b="1" dirty="0">
                <a:solidFill>
                  <a:srgbClr val="FF0000"/>
                </a:solidFill>
                <a:latin typeface="Simplified Arabic" pitchFamily="18" charset="-78"/>
                <a:cs typeface="Simplified Arabic" pitchFamily="18" charset="-78"/>
              </a:rPr>
              <a:t>البرامج الرياضية</a:t>
            </a:r>
            <a:r>
              <a:rPr lang="ar-SA" sz="2800" b="1" dirty="0" smtClean="0">
                <a:solidFill>
                  <a:srgbClr val="FF0000"/>
                </a:solidFill>
                <a:latin typeface="Simplified Arabic" pitchFamily="18" charset="-78"/>
                <a:cs typeface="Simplified Arabic" pitchFamily="18" charset="-78"/>
              </a:rPr>
              <a:t>:</a:t>
            </a:r>
          </a:p>
          <a:p>
            <a:pPr>
              <a:buFont typeface="Wingdings" pitchFamily="2" charset="2"/>
              <a:buChar char="v"/>
            </a:pPr>
            <a:endParaRPr lang="ar-SA" sz="2800" b="1" dirty="0">
              <a:solidFill>
                <a:srgbClr val="FF0000"/>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من أهم البرامج التي تقدم في القنوات الإذاعية أو التلفزيونية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يتضمن تقديم بعض المعلومات حول لعبة رياضية معينة، ومناقشة المضامين الرياضية مع المهتمين</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تتضمن التشويق وتجذب الاهتمام</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smtClean="0">
              <a:solidFill>
                <a:schemeClr val="accent4">
                  <a:lumMod val="50000"/>
                </a:schemeClr>
              </a:solidFill>
              <a:latin typeface="Simplified Arabic" pitchFamily="18" charset="-78"/>
              <a:cs typeface="Simplified Arabic" pitchFamily="18" charset="-78"/>
            </a:endParaRPr>
          </a:p>
          <a:p>
            <a:pPr algn="just"/>
            <a:r>
              <a:rPr lang="ar-SA" sz="2400" b="1" dirty="0" smtClean="0">
                <a:solidFill>
                  <a:schemeClr val="accent4">
                    <a:lumMod val="50000"/>
                  </a:schemeClr>
                </a:solidFill>
                <a:latin typeface="Simplified Arabic" pitchFamily="18" charset="-78"/>
                <a:cs typeface="Simplified Arabic" pitchFamily="18" charset="-78"/>
              </a:rPr>
              <a:t>تحتاج </a:t>
            </a:r>
            <a:r>
              <a:rPr lang="ar-SA" sz="2400" b="1" dirty="0">
                <a:solidFill>
                  <a:schemeClr val="accent4">
                    <a:lumMod val="50000"/>
                  </a:schemeClr>
                </a:solidFill>
                <a:latin typeface="Simplified Arabic" pitchFamily="18" charset="-78"/>
                <a:cs typeface="Simplified Arabic" pitchFamily="18" charset="-78"/>
              </a:rPr>
              <a:t>إلى معد مثقف رياضياً.</a:t>
            </a:r>
          </a:p>
          <a:p>
            <a:endParaRPr lang="ar-SA" dirty="0"/>
          </a:p>
        </p:txBody>
      </p:sp>
    </p:spTree>
    <p:extLst>
      <p:ext uri="{BB962C8B-B14F-4D97-AF65-F5344CB8AC3E}">
        <p14:creationId xmlns:p14="http://schemas.microsoft.com/office/powerpoint/2010/main" val="973686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أنواع وأشكال البرامج وفقاً للمضمون:</a:t>
            </a:r>
            <a:endParaRPr lang="ar-SA" sz="3200" dirty="0"/>
          </a:p>
        </p:txBody>
      </p:sp>
      <p:sp>
        <p:nvSpPr>
          <p:cNvPr id="3" name="عنصر نائب للمحتوى 2"/>
          <p:cNvSpPr>
            <a:spLocks noGrp="1"/>
          </p:cNvSpPr>
          <p:nvPr>
            <p:ph sz="quarter" idx="1"/>
          </p:nvPr>
        </p:nvSpPr>
        <p:spPr>
          <a:xfrm>
            <a:off x="179512" y="1600200"/>
            <a:ext cx="8586536" cy="5141168"/>
          </a:xfrm>
        </p:spPr>
        <p:txBody>
          <a:bodyPr>
            <a:normAutofit/>
          </a:bodyPr>
          <a:lstStyle/>
          <a:p>
            <a:pPr>
              <a:buFont typeface="Wingdings" pitchFamily="2" charset="2"/>
              <a:buChar char="v"/>
            </a:pPr>
            <a:r>
              <a:rPr lang="ar-SA" sz="2800" b="1" dirty="0">
                <a:solidFill>
                  <a:srgbClr val="FF0000"/>
                </a:solidFill>
                <a:latin typeface="Simplified Arabic" pitchFamily="18" charset="-78"/>
                <a:cs typeface="Simplified Arabic" pitchFamily="18" charset="-78"/>
              </a:rPr>
              <a:t>البرامج الخفيفة (المنوعة):</a:t>
            </a:r>
          </a:p>
          <a:p>
            <a:pPr algn="just"/>
            <a:r>
              <a:rPr lang="ar-SA" sz="2600" b="1" dirty="0">
                <a:solidFill>
                  <a:schemeClr val="accent4">
                    <a:lumMod val="50000"/>
                  </a:schemeClr>
                </a:solidFill>
                <a:latin typeface="Simplified Arabic" pitchFamily="18" charset="-78"/>
                <a:cs typeface="Simplified Arabic" pitchFamily="18" charset="-78"/>
              </a:rPr>
              <a:t>تتنوع بتنوع أفكارها.</a:t>
            </a:r>
          </a:p>
          <a:p>
            <a:pPr algn="just"/>
            <a:r>
              <a:rPr lang="ar-SA" sz="2600" b="1" dirty="0">
                <a:solidFill>
                  <a:schemeClr val="accent4">
                    <a:lumMod val="50000"/>
                  </a:schemeClr>
                </a:solidFill>
                <a:latin typeface="Simplified Arabic" pitchFamily="18" charset="-78"/>
                <a:cs typeface="Simplified Arabic" pitchFamily="18" charset="-78"/>
              </a:rPr>
              <a:t>تعد من أكثر البرامج اتساعاً.</a:t>
            </a:r>
          </a:p>
          <a:p>
            <a:pPr algn="just"/>
            <a:r>
              <a:rPr lang="ar-SA" sz="2600" b="1" dirty="0">
                <a:solidFill>
                  <a:schemeClr val="accent4">
                    <a:lumMod val="50000"/>
                  </a:schemeClr>
                </a:solidFill>
                <a:latin typeface="Simplified Arabic" pitchFamily="18" charset="-78"/>
                <a:cs typeface="Simplified Arabic" pitchFamily="18" charset="-78"/>
              </a:rPr>
              <a:t>تركز على المرح بهدف إمتاع الجمهور، والتخفيف عنه.</a:t>
            </a:r>
          </a:p>
          <a:p>
            <a:pPr algn="just"/>
            <a:r>
              <a:rPr lang="ar-SA" sz="2600" b="1" dirty="0">
                <a:solidFill>
                  <a:schemeClr val="accent4">
                    <a:lumMod val="50000"/>
                  </a:schemeClr>
                </a:solidFill>
                <a:latin typeface="Simplified Arabic" pitchFamily="18" charset="-78"/>
                <a:cs typeface="Simplified Arabic" pitchFamily="18" charset="-78"/>
              </a:rPr>
              <a:t>بعيدة عن التعقيد، سلسة الصياغة، تستخدم عبارات ومفردات سهلة، قد تكون من اللهجة الشعبية.</a:t>
            </a:r>
          </a:p>
          <a:p>
            <a:pPr algn="just"/>
            <a:r>
              <a:rPr lang="ar-SA" sz="2600" b="1" dirty="0">
                <a:solidFill>
                  <a:schemeClr val="accent4">
                    <a:lumMod val="50000"/>
                  </a:schemeClr>
                </a:solidFill>
                <a:latin typeface="Simplified Arabic" pitchFamily="18" charset="-78"/>
                <a:cs typeface="Simplified Arabic" pitchFamily="18" charset="-78"/>
              </a:rPr>
              <a:t>لا توجد قاعدة واحدة في لإعداد البرنامج المنوع؛ إذ يعتمد ذلك على فكرة البرنامج، وأسلوبه.</a:t>
            </a:r>
          </a:p>
          <a:p>
            <a:pPr algn="just"/>
            <a:r>
              <a:rPr lang="ar-SA" sz="2600" b="1" dirty="0">
                <a:solidFill>
                  <a:schemeClr val="accent4">
                    <a:lumMod val="50000"/>
                  </a:schemeClr>
                </a:solidFill>
                <a:latin typeface="Simplified Arabic" pitchFamily="18" charset="-78"/>
                <a:cs typeface="Simplified Arabic" pitchFamily="18" charset="-78"/>
              </a:rPr>
              <a:t>تظهر شخصية المذيع أكثر في هذا النوع من البرامج التي لا تعتمد عل نص حرفي مكتوب</a:t>
            </a:r>
            <a:r>
              <a:rPr lang="ar-SA" dirty="0" smtClean="0"/>
              <a:t>.</a:t>
            </a:r>
          </a:p>
        </p:txBody>
      </p:sp>
    </p:spTree>
    <p:extLst>
      <p:ext uri="{BB962C8B-B14F-4D97-AF65-F5344CB8AC3E}">
        <p14:creationId xmlns:p14="http://schemas.microsoft.com/office/powerpoint/2010/main" val="3996294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أنواع وأشكال البرامج وفقاً للمضمون:</a:t>
            </a:r>
            <a:endParaRPr lang="ar-SA" sz="3200" dirty="0"/>
          </a:p>
        </p:txBody>
      </p:sp>
      <p:sp>
        <p:nvSpPr>
          <p:cNvPr id="3" name="عنصر نائب للمحتوى 2"/>
          <p:cNvSpPr>
            <a:spLocks noGrp="1"/>
          </p:cNvSpPr>
          <p:nvPr>
            <p:ph sz="quarter" idx="1"/>
          </p:nvPr>
        </p:nvSpPr>
        <p:spPr/>
        <p:txBody>
          <a:bodyPr>
            <a:normAutofit/>
          </a:bodyPr>
          <a:lstStyle/>
          <a:p>
            <a:pPr>
              <a:buFont typeface="Wingdings" pitchFamily="2" charset="2"/>
              <a:buChar char="v"/>
            </a:pPr>
            <a:r>
              <a:rPr lang="ar-SA" sz="2800" b="1" dirty="0">
                <a:solidFill>
                  <a:srgbClr val="FF0000"/>
                </a:solidFill>
                <a:latin typeface="Simplified Arabic" pitchFamily="18" charset="-78"/>
                <a:cs typeface="Simplified Arabic" pitchFamily="18" charset="-78"/>
              </a:rPr>
              <a:t>البرامج السياسية:</a:t>
            </a:r>
          </a:p>
          <a:p>
            <a:pPr algn="just"/>
            <a:r>
              <a:rPr lang="ar-SA" sz="2400" b="1" dirty="0">
                <a:solidFill>
                  <a:schemeClr val="accent4">
                    <a:lumMod val="50000"/>
                  </a:schemeClr>
                </a:solidFill>
                <a:latin typeface="Simplified Arabic" pitchFamily="18" charset="-78"/>
                <a:cs typeface="Simplified Arabic" pitchFamily="18" charset="-78"/>
              </a:rPr>
              <a:t>يحتاج إلى معد مختص بحيث كون ناضجاً سياسياً وواعياً للمتغيرات والتطورات السياسية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لديه مقدرة على ربط الأحداث ببعضها البعض</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لا يعد البرنامج الإخباري النموذج الأوحد للبرامج السياسية، بل قد تركز هذه البرامج على قضية واحدة تتم مناقشتها من خلال اللقاءات أو الندوات في الاستديو، مثل: أكثر من رأي، الاتجاه المعاكس، بالمرصاد، مواجهة...</a:t>
            </a:r>
          </a:p>
        </p:txBody>
      </p:sp>
    </p:spTree>
    <p:extLst>
      <p:ext uri="{BB962C8B-B14F-4D97-AF65-F5344CB8AC3E}">
        <p14:creationId xmlns:p14="http://schemas.microsoft.com/office/powerpoint/2010/main" val="1367022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البرامج:</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p:txBody>
          <a:bodyPr>
            <a:normAutofit/>
          </a:bodyPr>
          <a:lstStyle/>
          <a:p>
            <a:pPr algn="just">
              <a:buFont typeface="Wingdings" pitchFamily="2" charset="2"/>
              <a:buChar char="v"/>
            </a:pPr>
            <a:r>
              <a:rPr lang="ar-SA" sz="2400" b="1" dirty="0">
                <a:solidFill>
                  <a:schemeClr val="accent4">
                    <a:lumMod val="50000"/>
                  </a:schemeClr>
                </a:solidFill>
                <a:latin typeface="Simplified Arabic" pitchFamily="18" charset="-78"/>
                <a:cs typeface="Simplified Arabic" pitchFamily="18" charset="-78"/>
              </a:rPr>
              <a:t>يمكن تصنيف البرامج الإذاعية والتلفزيونية من حيث أشكالها إلى أربعة أصناف رئيسة، وهي:</a:t>
            </a:r>
          </a:p>
          <a:p>
            <a:pPr algn="just"/>
            <a:r>
              <a:rPr lang="ar-SA" sz="2400" b="1" dirty="0">
                <a:solidFill>
                  <a:schemeClr val="accent4">
                    <a:lumMod val="50000"/>
                  </a:schemeClr>
                </a:solidFill>
                <a:latin typeface="Simplified Arabic" pitchFamily="18" charset="-78"/>
                <a:cs typeface="Simplified Arabic" pitchFamily="18" charset="-78"/>
              </a:rPr>
              <a:t>برامج المتن.</a:t>
            </a:r>
          </a:p>
          <a:p>
            <a:pPr algn="just"/>
            <a:r>
              <a:rPr lang="ar-SA" sz="2400" b="1" dirty="0">
                <a:solidFill>
                  <a:schemeClr val="accent4">
                    <a:lumMod val="50000"/>
                  </a:schemeClr>
                </a:solidFill>
                <a:latin typeface="Simplified Arabic" pitchFamily="18" charset="-78"/>
                <a:cs typeface="Simplified Arabic" pitchFamily="18" charset="-78"/>
              </a:rPr>
              <a:t>اللقاءات والندوات.</a:t>
            </a:r>
          </a:p>
          <a:p>
            <a:pPr algn="just"/>
            <a:r>
              <a:rPr lang="ar-SA" sz="2400" b="1" dirty="0">
                <a:solidFill>
                  <a:schemeClr val="accent4">
                    <a:lumMod val="50000"/>
                  </a:schemeClr>
                </a:solidFill>
                <a:latin typeface="Simplified Arabic" pitchFamily="18" charset="-78"/>
                <a:cs typeface="Simplified Arabic" pitchFamily="18" charset="-78"/>
              </a:rPr>
              <a:t>المجلة.</a:t>
            </a:r>
          </a:p>
          <a:p>
            <a:pPr algn="just"/>
            <a:r>
              <a:rPr lang="ar-SA" sz="2400" b="1" dirty="0">
                <a:solidFill>
                  <a:schemeClr val="accent4">
                    <a:lumMod val="50000"/>
                  </a:schemeClr>
                </a:solidFill>
                <a:latin typeface="Simplified Arabic" pitchFamily="18" charset="-78"/>
                <a:cs typeface="Simplified Arabic" pitchFamily="18" charset="-78"/>
              </a:rPr>
              <a:t>البرامج الحرة المباشرة.</a:t>
            </a:r>
            <a:endParaRPr lang="ar-SA" sz="24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533719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البرامج:</a:t>
            </a:r>
          </a:p>
        </p:txBody>
      </p:sp>
      <p:sp>
        <p:nvSpPr>
          <p:cNvPr id="3" name="عنصر نائب للمحتوى 2"/>
          <p:cNvSpPr>
            <a:spLocks noGrp="1"/>
          </p:cNvSpPr>
          <p:nvPr>
            <p:ph sz="quarter" idx="1"/>
          </p:nvPr>
        </p:nvSpPr>
        <p:spPr/>
        <p:txBody>
          <a:bodyPr>
            <a:normAutofit lnSpcReduction="10000"/>
          </a:bodyPr>
          <a:lstStyle/>
          <a:p>
            <a:pPr algn="just">
              <a:buFont typeface="Wingdings" pitchFamily="2" charset="2"/>
              <a:buChar char="v"/>
            </a:pPr>
            <a:r>
              <a:rPr lang="ar-SA" sz="2800" b="1" dirty="0">
                <a:solidFill>
                  <a:srgbClr val="FF0000"/>
                </a:solidFill>
                <a:latin typeface="Simplified Arabic" pitchFamily="18" charset="-78"/>
                <a:cs typeface="Simplified Arabic" pitchFamily="18" charset="-78"/>
              </a:rPr>
              <a:t>برامج المتن: </a:t>
            </a:r>
            <a:endParaRPr lang="ar-SA" sz="2800" b="1" dirty="0" smtClean="0">
              <a:solidFill>
                <a:srgbClr val="FF0000"/>
              </a:solidFill>
              <a:latin typeface="Simplified Arabic" pitchFamily="18" charset="-78"/>
              <a:cs typeface="Simplified Arabic" pitchFamily="18" charset="-78"/>
            </a:endParaRPr>
          </a:p>
          <a:p>
            <a:pPr algn="just"/>
            <a:r>
              <a:rPr lang="ar-SA" sz="2400" b="1" dirty="0" smtClean="0">
                <a:solidFill>
                  <a:schemeClr val="accent4">
                    <a:lumMod val="50000"/>
                  </a:schemeClr>
                </a:solidFill>
                <a:latin typeface="Simplified Arabic" pitchFamily="18" charset="-78"/>
                <a:cs typeface="Simplified Arabic" pitchFamily="18" charset="-78"/>
              </a:rPr>
              <a:t>هي </a:t>
            </a:r>
            <a:r>
              <a:rPr lang="ar-SA" sz="2400" b="1" dirty="0">
                <a:solidFill>
                  <a:schemeClr val="accent4">
                    <a:lumMod val="50000"/>
                  </a:schemeClr>
                </a:solidFill>
                <a:latin typeface="Simplified Arabic" pitchFamily="18" charset="-78"/>
                <a:cs typeface="Simplified Arabic" pitchFamily="18" charset="-78"/>
              </a:rPr>
              <a:t>التي تعتمد على النص المكتوب فقط، بحيث يكون البرنامج معتمداً على قراءة من قبل المقدم دون تقسيم البرنامج إلى زوايا وفقرات، بل يتم سرد المادة المكتوبة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قد تتخلله بعض الفواصل الموسيقية فقط إذا كان هذا النص مطولاً </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إذا كان البرنامج معداً للتلفزيون فإن النص ترافقه صور مناسبة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مدة هذه البرامج قصيرة لا تتجاوز 10 دقائق، مضافاً إليها إشارة البداية وإشارة النهاية.</a:t>
            </a:r>
          </a:p>
          <a:p>
            <a:endParaRPr lang="ar-SA" dirty="0"/>
          </a:p>
        </p:txBody>
      </p:sp>
    </p:spTree>
    <p:extLst>
      <p:ext uri="{BB962C8B-B14F-4D97-AF65-F5344CB8AC3E}">
        <p14:creationId xmlns:p14="http://schemas.microsoft.com/office/powerpoint/2010/main" val="4287286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البرامج:</a:t>
            </a:r>
          </a:p>
        </p:txBody>
      </p:sp>
      <p:sp>
        <p:nvSpPr>
          <p:cNvPr id="3" name="عنصر نائب للمحتوى 2"/>
          <p:cNvSpPr>
            <a:spLocks noGrp="1"/>
          </p:cNvSpPr>
          <p:nvPr>
            <p:ph sz="quarter" idx="1"/>
          </p:nvPr>
        </p:nvSpPr>
        <p:spPr>
          <a:xfrm>
            <a:off x="612648" y="1600200"/>
            <a:ext cx="8153400" cy="5257800"/>
          </a:xfrm>
        </p:spPr>
        <p:txBody>
          <a:bodyPr>
            <a:normAutofit lnSpcReduction="10000"/>
          </a:bodyPr>
          <a:lstStyle/>
          <a:p>
            <a:pPr algn="just">
              <a:buFont typeface="Wingdings" pitchFamily="2" charset="2"/>
              <a:buChar char="v"/>
            </a:pPr>
            <a:r>
              <a:rPr lang="ar-SA" sz="2400" b="1" dirty="0">
                <a:solidFill>
                  <a:srgbClr val="FF0000"/>
                </a:solidFill>
                <a:latin typeface="Simplified Arabic" pitchFamily="18" charset="-78"/>
                <a:cs typeface="Simplified Arabic" pitchFamily="18" charset="-78"/>
              </a:rPr>
              <a:t>اللقاءات والندوات: </a:t>
            </a:r>
          </a:p>
          <a:p>
            <a:pPr algn="just"/>
            <a:r>
              <a:rPr lang="ar-SA" sz="2400" b="1" dirty="0">
                <a:solidFill>
                  <a:schemeClr val="accent4">
                    <a:lumMod val="50000"/>
                  </a:schemeClr>
                </a:solidFill>
                <a:latin typeface="Simplified Arabic" pitchFamily="18" charset="-78"/>
                <a:cs typeface="Simplified Arabic" pitchFamily="18" charset="-78"/>
              </a:rPr>
              <a:t>هذه البرامج التي تقدم داخل الاستديو</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تستضيف شخصيات اجتماعية، أو فنية، أو  سياسية، أو ثقافية... </a:t>
            </a:r>
            <a:r>
              <a:rPr lang="ar-SA" sz="2400" b="1" dirty="0">
                <a:solidFill>
                  <a:schemeClr val="accent4">
                    <a:lumMod val="50000"/>
                  </a:schemeClr>
                </a:solidFill>
                <a:latin typeface="Simplified Arabic" pitchFamily="18" charset="-78"/>
                <a:cs typeface="Simplified Arabic" pitchFamily="18" charset="-78"/>
              </a:rPr>
              <a:t>للحديث عن موضوع ما</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يعتمد البرنامج بأكمله على هذه الشخصيات</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قد يتضمن هذا البرنامج بعض الاستراحات القصيرة، مثل: الفواصل الموسيقية، أو المقاطع الغنائية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تسمى هذه البرامج برامج الطاولة المستديرة، أي: البرامج التي تستضيف أكثر من شخصية للحديث عن موضوع ما، أو مواضيع مختلفة.</a:t>
            </a:r>
            <a:endParaRPr lang="ar-SA" sz="24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62453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smtClean="0">
                <a:solidFill>
                  <a:srgbClr val="002060"/>
                </a:solidFill>
                <a:cs typeface="PT Bold Heading" pitchFamily="2" charset="-78"/>
              </a:rPr>
              <a:t>إعداد المواد البرامجية:</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p:txBody>
          <a:bodyPr/>
          <a:lstStyle/>
          <a:p>
            <a:pPr algn="just"/>
            <a:r>
              <a:rPr lang="ar-SA" sz="2800" b="1" dirty="0" smtClean="0">
                <a:solidFill>
                  <a:schemeClr val="accent4">
                    <a:lumMod val="50000"/>
                  </a:schemeClr>
                </a:solidFill>
                <a:latin typeface="Simplified Arabic" pitchFamily="18" charset="-78"/>
                <a:cs typeface="Simplified Arabic" pitchFamily="18" charset="-78"/>
              </a:rPr>
              <a:t>تعد البرامج الركيزة الأساسية والعمود الفقري لأي قناة تلفزيونية.</a:t>
            </a:r>
          </a:p>
          <a:p>
            <a:pPr algn="just"/>
            <a:endParaRPr lang="ar-SA" sz="2800" b="1" dirty="0" smtClean="0">
              <a:solidFill>
                <a:schemeClr val="accent4">
                  <a:lumMod val="50000"/>
                </a:schemeClr>
              </a:solidFill>
              <a:latin typeface="Simplified Arabic" pitchFamily="18" charset="-78"/>
              <a:cs typeface="Simplified Arabic" pitchFamily="18" charset="-78"/>
            </a:endParaRPr>
          </a:p>
          <a:p>
            <a:pPr algn="just"/>
            <a:r>
              <a:rPr lang="ar-SA" sz="2800" b="1" dirty="0" smtClean="0">
                <a:solidFill>
                  <a:schemeClr val="accent4">
                    <a:lumMod val="50000"/>
                  </a:schemeClr>
                </a:solidFill>
                <a:latin typeface="Simplified Arabic" pitchFamily="18" charset="-78"/>
                <a:cs typeface="Simplified Arabic" pitchFamily="18" charset="-78"/>
              </a:rPr>
              <a:t>البرامج التي تنتجها أي قناة تكشف عن بصماتها المهنية، والفنية، </a:t>
            </a:r>
            <a:r>
              <a:rPr lang="ar-SA" sz="2800" b="1" dirty="0" err="1" smtClean="0">
                <a:solidFill>
                  <a:schemeClr val="accent4">
                    <a:lumMod val="50000"/>
                  </a:schemeClr>
                </a:solidFill>
                <a:latin typeface="Simplified Arabic" pitchFamily="18" charset="-78"/>
                <a:cs typeface="Simplified Arabic" pitchFamily="18" charset="-78"/>
              </a:rPr>
              <a:t>والمهاراتية</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smtClean="0">
              <a:solidFill>
                <a:schemeClr val="accent4">
                  <a:lumMod val="50000"/>
                </a:schemeClr>
              </a:solidFill>
              <a:latin typeface="Simplified Arabic" pitchFamily="18" charset="-78"/>
              <a:cs typeface="Simplified Arabic" pitchFamily="18" charset="-78"/>
            </a:endParaRPr>
          </a:p>
          <a:p>
            <a:pPr algn="just"/>
            <a:r>
              <a:rPr lang="ar-SA" sz="2800" b="1" dirty="0" smtClean="0">
                <a:solidFill>
                  <a:schemeClr val="accent4">
                    <a:lumMod val="50000"/>
                  </a:schemeClr>
                </a:solidFill>
                <a:latin typeface="Simplified Arabic" pitchFamily="18" charset="-78"/>
                <a:cs typeface="Simplified Arabic" pitchFamily="18" charset="-78"/>
              </a:rPr>
              <a:t>تمر عملية إعداد وتقديم المواد البرامجية بعدة مراحل.</a:t>
            </a:r>
          </a:p>
          <a:p>
            <a:pPr algn="just"/>
            <a:endParaRPr lang="ar-SA" sz="2800" b="1" dirty="0" smtClean="0">
              <a:solidFill>
                <a:schemeClr val="accent4">
                  <a:lumMod val="50000"/>
                </a:schemeClr>
              </a:solidFill>
              <a:latin typeface="Simplified Arabic" pitchFamily="18" charset="-78"/>
              <a:cs typeface="Simplified Arabic" pitchFamily="18" charset="-78"/>
            </a:endParaRPr>
          </a:p>
          <a:p>
            <a:pPr algn="just"/>
            <a:r>
              <a:rPr lang="ar-SA" sz="2800" b="1" dirty="0" smtClean="0">
                <a:solidFill>
                  <a:schemeClr val="accent4">
                    <a:lumMod val="50000"/>
                  </a:schemeClr>
                </a:solidFill>
                <a:latin typeface="Simplified Arabic" pitchFamily="18" charset="-78"/>
                <a:cs typeface="Simplified Arabic" pitchFamily="18" charset="-78"/>
              </a:rPr>
              <a:t>تشتمل كل مرحلة على عدد من الخطوات والعمليات المهنية والفنية.</a:t>
            </a:r>
          </a:p>
          <a:p>
            <a:endParaRPr lang="ar-SA" dirty="0"/>
          </a:p>
        </p:txBody>
      </p:sp>
    </p:spTree>
    <p:extLst>
      <p:ext uri="{BB962C8B-B14F-4D97-AF65-F5344CB8AC3E}">
        <p14:creationId xmlns:p14="http://schemas.microsoft.com/office/powerpoint/2010/main" val="3372253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البرامج:</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p:txBody>
          <a:bodyPr>
            <a:normAutofit/>
          </a:bodyPr>
          <a:lstStyle/>
          <a:p>
            <a:pPr algn="just"/>
            <a:r>
              <a:rPr lang="ar-SA" sz="2400" b="1" dirty="0">
                <a:solidFill>
                  <a:schemeClr val="accent4">
                    <a:lumMod val="50000"/>
                  </a:schemeClr>
                </a:solidFill>
                <a:latin typeface="Simplified Arabic" pitchFamily="18" charset="-78"/>
                <a:cs typeface="Simplified Arabic" pitchFamily="18" charset="-78"/>
              </a:rPr>
              <a:t>غالباً ما تكون اللقاءات الثنائية (المقدم مع شخص آخر) جزءاً من برنامج آخر</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يكون الاعتماد الأكبر في برامج الندوات على مقدم البرنامج بوصفه المرتب لمجريات الأمور داخل الاستديو.</a:t>
            </a:r>
            <a:endParaRPr lang="ar-SA" sz="24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295009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a:t>
            </a:r>
            <a:r>
              <a:rPr lang="ar-SA" sz="3200" dirty="0" smtClean="0">
                <a:solidFill>
                  <a:srgbClr val="002060"/>
                </a:solidFill>
                <a:cs typeface="PT Bold Heading" pitchFamily="2" charset="-78"/>
              </a:rPr>
              <a:t>البرامج</a:t>
            </a:r>
            <a:r>
              <a:rPr lang="ar-SA" sz="3200" dirty="0">
                <a:solidFill>
                  <a:srgbClr val="002060"/>
                </a:solidFill>
                <a:cs typeface="PT Bold Heading" pitchFamily="2" charset="-78"/>
              </a:rPr>
              <a:t>:</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a:xfrm>
            <a:off x="612648" y="1600200"/>
            <a:ext cx="8153400" cy="4997152"/>
          </a:xfrm>
        </p:spPr>
        <p:txBody>
          <a:bodyPr>
            <a:normAutofit/>
          </a:bodyPr>
          <a:lstStyle/>
          <a:p>
            <a:pPr algn="just">
              <a:buFont typeface="Wingdings" pitchFamily="2" charset="2"/>
              <a:buChar char="v"/>
            </a:pPr>
            <a:r>
              <a:rPr lang="ar-SA" sz="2400" b="1" dirty="0">
                <a:solidFill>
                  <a:srgbClr val="FF0000"/>
                </a:solidFill>
                <a:latin typeface="Simplified Arabic" pitchFamily="18" charset="-78"/>
                <a:cs typeface="Simplified Arabic" pitchFamily="18" charset="-78"/>
              </a:rPr>
              <a:t>المجلة:</a:t>
            </a:r>
          </a:p>
          <a:p>
            <a:pPr algn="just"/>
            <a:r>
              <a:rPr lang="ar-SA" sz="2400" b="1" dirty="0">
                <a:solidFill>
                  <a:schemeClr val="accent4">
                    <a:lumMod val="50000"/>
                  </a:schemeClr>
                </a:solidFill>
                <a:latin typeface="Simplified Arabic" pitchFamily="18" charset="-78"/>
                <a:cs typeface="Simplified Arabic" pitchFamily="18" charset="-78"/>
              </a:rPr>
              <a:t>تحتوي هذه البرامج على أكثر من زاوية، وربما أكثر من موضوع في الحلقة الواحدة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هذه البرامج متعددة الزوايا والفقرات</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ينتقل المقدم خلالها من فقرة إلى أخرى، ويتحول من موضوع لآخر</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قد تكون مسجلة، وقد تكون على الهواء مباشرة.</a:t>
            </a:r>
            <a:endParaRPr lang="ar-SA" sz="24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956318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البرامج:</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p:txBody>
          <a:bodyPr/>
          <a:lstStyle/>
          <a:p>
            <a:pPr algn="just">
              <a:buFont typeface="Wingdings" pitchFamily="2" charset="2"/>
              <a:buChar char="v"/>
            </a:pPr>
            <a:r>
              <a:rPr lang="ar-SA" sz="2800" b="1" dirty="0">
                <a:solidFill>
                  <a:srgbClr val="FF0000"/>
                </a:solidFill>
                <a:latin typeface="Simplified Arabic" pitchFamily="18" charset="-78"/>
                <a:cs typeface="Simplified Arabic" pitchFamily="18" charset="-78"/>
              </a:rPr>
              <a:t>البرامج الجماهيرية المباشرة (الارتجالية</a:t>
            </a:r>
            <a:r>
              <a:rPr lang="ar-SA" sz="2800" b="1" dirty="0" smtClean="0">
                <a:solidFill>
                  <a:srgbClr val="FF0000"/>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يقوم في هذه البرامج مقدم البرنامج بإعداد محاور عامة للموضوع الذي سيناقش على الهواء مباشرة بمشاركة الجماهير من خلال خط هاتفي، أو البريد الإلكتروني، أو شبكات التواصل الاجتماعي، أو جمهور داخل الاستديو</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قوم على المشاركة الجماهيرية حول موضوع أو أكثر</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لا يكون المقدم على علم بتفاصيل حديث الجمهور بل يعمل بالتعاون مع المعد على تحديد الفكرة، ووضع تصور عام غير دقيق لسير البرنامج</a:t>
            </a:r>
            <a:r>
              <a:rPr lang="ar-SA" dirty="0" smtClean="0"/>
              <a:t>.</a:t>
            </a:r>
          </a:p>
          <a:p>
            <a:endParaRPr lang="ar-SA" dirty="0"/>
          </a:p>
        </p:txBody>
      </p:sp>
    </p:spTree>
    <p:extLst>
      <p:ext uri="{BB962C8B-B14F-4D97-AF65-F5344CB8AC3E}">
        <p14:creationId xmlns:p14="http://schemas.microsoft.com/office/powerpoint/2010/main" val="1669595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البرامج:</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a:xfrm>
            <a:off x="612648" y="1600200"/>
            <a:ext cx="8153400" cy="5069160"/>
          </a:xfrm>
        </p:spPr>
        <p:txBody>
          <a:bodyPr>
            <a:normAutofit lnSpcReduction="10000"/>
          </a:bodyPr>
          <a:lstStyle/>
          <a:p>
            <a:pPr algn="just"/>
            <a:r>
              <a:rPr lang="ar-SA" sz="2400" b="1" dirty="0">
                <a:solidFill>
                  <a:schemeClr val="accent4">
                    <a:lumMod val="50000"/>
                  </a:schemeClr>
                </a:solidFill>
                <a:latin typeface="Simplified Arabic" pitchFamily="18" charset="-78"/>
                <a:cs typeface="Simplified Arabic" pitchFamily="18" charset="-78"/>
              </a:rPr>
              <a:t>يتطلب ذلك من المقدم مقدرة كافية على مناقشة جمهوره، ودراية كاملة بالموضوع المطروح</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تكون هذه البرامج حرة أو ارتجالية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لا يتم خلق النص مسبقاً، بل يحدث ذلك أثناء تقديم البرنامج</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قد يتخلل البرنامج الحر بعض المقاطع الموسيقية أو الفواصل أو التقارير المعدة مسبقاً</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تستضيف هذه البرامج في بعض الحالات شخصاً أو أكثر من المختصين في الموضوع المطروح أو المهتمين فيه.</a:t>
            </a:r>
          </a:p>
        </p:txBody>
      </p:sp>
    </p:spTree>
    <p:extLst>
      <p:ext uri="{BB962C8B-B14F-4D97-AF65-F5344CB8AC3E}">
        <p14:creationId xmlns:p14="http://schemas.microsoft.com/office/powerpoint/2010/main" val="2509692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أشكال البرامج:</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p:txBody>
          <a:bodyPr>
            <a:normAutofit/>
          </a:bodyPr>
          <a:lstStyle/>
          <a:p>
            <a:pPr algn="just"/>
            <a:r>
              <a:rPr lang="ar-SA" sz="2400" b="1" dirty="0">
                <a:solidFill>
                  <a:schemeClr val="accent4">
                    <a:lumMod val="50000"/>
                  </a:schemeClr>
                </a:solidFill>
                <a:latin typeface="Simplified Arabic" pitchFamily="18" charset="-78"/>
                <a:cs typeface="Simplified Arabic" pitchFamily="18" charset="-78"/>
              </a:rPr>
              <a:t>قد تتداخل بعض البرامج من حيث الشكل</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buFont typeface="Wingdings" pitchFamily="2" charset="2"/>
              <a:buChar char="Ø"/>
            </a:pPr>
            <a:r>
              <a:rPr lang="ar-SA" sz="2400" b="1" dirty="0">
                <a:solidFill>
                  <a:schemeClr val="accent4">
                    <a:lumMod val="50000"/>
                  </a:schemeClr>
                </a:solidFill>
                <a:latin typeface="Simplified Arabic" pitchFamily="18" charset="-78"/>
                <a:cs typeface="Simplified Arabic" pitchFamily="18" charset="-78"/>
              </a:rPr>
              <a:t>مثال:</a:t>
            </a:r>
          </a:p>
          <a:p>
            <a:pPr algn="just">
              <a:buFont typeface="Wingdings" pitchFamily="2" charset="2"/>
              <a:buChar char="§"/>
            </a:pPr>
            <a:r>
              <a:rPr lang="ar-SA" sz="2400" b="1" dirty="0">
                <a:solidFill>
                  <a:schemeClr val="accent4">
                    <a:lumMod val="50000"/>
                  </a:schemeClr>
                </a:solidFill>
                <a:latin typeface="Simplified Arabic" pitchFamily="18" charset="-78"/>
                <a:cs typeface="Simplified Arabic" pitchFamily="18" charset="-78"/>
              </a:rPr>
              <a:t>قد يكون البرنامج مجلة اقتصادية، وتكون إحدى زواياها ندوة للحديث عن موضوع اقتصادي هام</a:t>
            </a:r>
            <a:r>
              <a:rPr lang="ar-SA" sz="2400" b="1" dirty="0" smtClean="0">
                <a:solidFill>
                  <a:schemeClr val="accent4">
                    <a:lumMod val="50000"/>
                  </a:schemeClr>
                </a:solidFill>
                <a:latin typeface="Simplified Arabic" pitchFamily="18" charset="-78"/>
                <a:cs typeface="Simplified Arabic" pitchFamily="18" charset="-78"/>
              </a:rPr>
              <a:t>.</a:t>
            </a:r>
          </a:p>
          <a:p>
            <a:pPr algn="just">
              <a:buFont typeface="Wingdings" pitchFamily="2" charset="2"/>
              <a:buChar char="§"/>
            </a:pPr>
            <a:endParaRPr lang="ar-SA" sz="2400" b="1" dirty="0">
              <a:solidFill>
                <a:schemeClr val="accent4">
                  <a:lumMod val="50000"/>
                </a:schemeClr>
              </a:solidFill>
              <a:latin typeface="Simplified Arabic" pitchFamily="18" charset="-78"/>
              <a:cs typeface="Simplified Arabic" pitchFamily="18" charset="-78"/>
            </a:endParaRPr>
          </a:p>
          <a:p>
            <a:pPr algn="just">
              <a:buFont typeface="Wingdings" pitchFamily="2" charset="2"/>
              <a:buChar char="§"/>
            </a:pPr>
            <a:r>
              <a:rPr lang="ar-SA" sz="2400" b="1" dirty="0">
                <a:solidFill>
                  <a:schemeClr val="accent4">
                    <a:lumMod val="50000"/>
                  </a:schemeClr>
                </a:solidFill>
                <a:latin typeface="Simplified Arabic" pitchFamily="18" charset="-78"/>
                <a:cs typeface="Simplified Arabic" pitchFamily="18" charset="-78"/>
              </a:rPr>
              <a:t>الفصل بين كل شكل من هذه الأشكال يكاد يكون مستحيلاً إلى حد ما.</a:t>
            </a:r>
            <a:endParaRPr lang="ar-SA" sz="24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455575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توقيت</a:t>
            </a:r>
            <a:r>
              <a:rPr lang="ar-SA" sz="3200" dirty="0">
                <a:solidFill>
                  <a:srgbClr val="002060"/>
                </a:solidFill>
                <a:cs typeface="PT Bold Heading" pitchFamily="2" charset="-78"/>
              </a:rPr>
              <a:t> البرامج:</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a:xfrm>
            <a:off x="107504" y="1600200"/>
            <a:ext cx="8658544" cy="5141168"/>
          </a:xfrm>
        </p:spPr>
        <p:txBody>
          <a:bodyPr>
            <a:normAutofit lnSpcReduction="10000"/>
          </a:bodyPr>
          <a:lstStyle/>
          <a:p>
            <a:pPr algn="just">
              <a:buFont typeface="Wingdings" pitchFamily="2" charset="2"/>
              <a:buChar char="v"/>
            </a:pPr>
            <a:r>
              <a:rPr lang="ar-SA" sz="2400" b="1" dirty="0">
                <a:solidFill>
                  <a:srgbClr val="FF0000"/>
                </a:solidFill>
                <a:latin typeface="Simplified Arabic" pitchFamily="18" charset="-78"/>
                <a:cs typeface="Simplified Arabic" pitchFamily="18" charset="-78"/>
              </a:rPr>
              <a:t>يقصد بتوقيت البرامج أمرين أساسيين:</a:t>
            </a:r>
          </a:p>
          <a:p>
            <a:pPr algn="just">
              <a:buFont typeface="Arial" pitchFamily="34" charset="0"/>
              <a:buChar char="•"/>
            </a:pPr>
            <a:r>
              <a:rPr lang="ar-SA" sz="2400" b="1" dirty="0">
                <a:solidFill>
                  <a:schemeClr val="accent4">
                    <a:lumMod val="50000"/>
                  </a:schemeClr>
                </a:solidFill>
                <a:latin typeface="Simplified Arabic" pitchFamily="18" charset="-78"/>
                <a:cs typeface="Simplified Arabic" pitchFamily="18" charset="-78"/>
              </a:rPr>
              <a:t>المدة الزمنية للبرنامج ( مدة عرض أو بث البرنامج).</a:t>
            </a:r>
          </a:p>
          <a:p>
            <a:pPr algn="just">
              <a:buFont typeface="Arial" pitchFamily="34" charset="0"/>
              <a:buChar char="•"/>
            </a:pPr>
            <a:r>
              <a:rPr lang="ar-SA" sz="2400" b="1" dirty="0">
                <a:solidFill>
                  <a:schemeClr val="accent4">
                    <a:lumMod val="50000"/>
                  </a:schemeClr>
                </a:solidFill>
                <a:latin typeface="Simplified Arabic" pitchFamily="18" charset="-78"/>
                <a:cs typeface="Simplified Arabic" pitchFamily="18" charset="-78"/>
              </a:rPr>
              <a:t>موعد بث البرنامج</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من الأهمية بمكان التزام المعد بالفترة الزمنية المحددة للبرنامج.</a:t>
            </a:r>
          </a:p>
          <a:p>
            <a:pPr algn="just"/>
            <a:r>
              <a:rPr lang="ar-SA" sz="2400" b="1" dirty="0">
                <a:solidFill>
                  <a:schemeClr val="accent4">
                    <a:lumMod val="50000"/>
                  </a:schemeClr>
                </a:solidFill>
                <a:latin typeface="Simplified Arabic" pitchFamily="18" charset="-78"/>
                <a:cs typeface="Simplified Arabic" pitchFamily="18" charset="-78"/>
              </a:rPr>
              <a:t>مهم جداً إنجاز البرنامج قبل موعد بثه بقترة مناسبة.</a:t>
            </a:r>
          </a:p>
          <a:p>
            <a:pPr algn="just"/>
            <a:r>
              <a:rPr lang="ar-SA" sz="2400" b="1" dirty="0">
                <a:solidFill>
                  <a:schemeClr val="accent4">
                    <a:lumMod val="50000"/>
                  </a:schemeClr>
                </a:solidFill>
                <a:latin typeface="Simplified Arabic" pitchFamily="18" charset="-78"/>
                <a:cs typeface="Simplified Arabic" pitchFamily="18" charset="-78"/>
              </a:rPr>
              <a:t>توقيت البرنامج يوجه المعد لاختيار الشكل المناسب لبرنامجه، والأسلوب الأمثل لعرضه</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buFont typeface="Wingdings" pitchFamily="2" charset="2"/>
              <a:buChar char="Ø"/>
            </a:pPr>
            <a:r>
              <a:rPr lang="ar-SA" sz="2400" b="1" dirty="0">
                <a:solidFill>
                  <a:schemeClr val="accent4">
                    <a:lumMod val="50000"/>
                  </a:schemeClr>
                </a:solidFill>
                <a:latin typeface="Simplified Arabic" pitchFamily="18" charset="-78"/>
                <a:cs typeface="Simplified Arabic" pitchFamily="18" charset="-78"/>
              </a:rPr>
              <a:t>مثال:</a:t>
            </a:r>
          </a:p>
          <a:p>
            <a:pPr algn="just">
              <a:buFont typeface="Wingdings" pitchFamily="2" charset="2"/>
              <a:buChar char="§"/>
            </a:pPr>
            <a:r>
              <a:rPr lang="ar-SA" sz="2400" b="1" dirty="0">
                <a:solidFill>
                  <a:schemeClr val="accent4">
                    <a:lumMod val="50000"/>
                  </a:schemeClr>
                </a:solidFill>
                <a:latin typeface="Simplified Arabic" pitchFamily="18" charset="-78"/>
                <a:cs typeface="Simplified Arabic" pitchFamily="18" charset="-78"/>
              </a:rPr>
              <a:t>إذا كانت المدة المتاحة لبرنامج ما لا تتجاوز خمس دقائق فلا يعقل أن يكون شكل هذا البرنامج وفقاً لشكل المجلة.</a:t>
            </a:r>
          </a:p>
        </p:txBody>
      </p:sp>
    </p:spTree>
    <p:extLst>
      <p:ext uri="{BB962C8B-B14F-4D97-AF65-F5344CB8AC3E}">
        <p14:creationId xmlns:p14="http://schemas.microsoft.com/office/powerpoint/2010/main" val="2301430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توقيت البرامج:</a:t>
            </a:r>
          </a:p>
        </p:txBody>
      </p:sp>
      <p:sp>
        <p:nvSpPr>
          <p:cNvPr id="3" name="عنصر نائب للمحتوى 2"/>
          <p:cNvSpPr>
            <a:spLocks noGrp="1"/>
          </p:cNvSpPr>
          <p:nvPr>
            <p:ph sz="quarter" idx="1"/>
          </p:nvPr>
        </p:nvSpPr>
        <p:spPr/>
        <p:txBody>
          <a:bodyPr>
            <a:normAutofit/>
          </a:bodyPr>
          <a:lstStyle/>
          <a:p>
            <a:pPr algn="just"/>
            <a:r>
              <a:rPr lang="ar-SA" sz="2400" b="1" dirty="0">
                <a:solidFill>
                  <a:schemeClr val="accent4">
                    <a:lumMod val="50000"/>
                  </a:schemeClr>
                </a:solidFill>
                <a:latin typeface="Simplified Arabic" pitchFamily="18" charset="-78"/>
                <a:cs typeface="Simplified Arabic" pitchFamily="18" charset="-78"/>
              </a:rPr>
              <a:t>على المعد أن يكون مدركاً لتوقيت البرنامج، وما يطلبه الجمهور في هذا الوقت أو ذاك</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يزداد الحديث عن توقيت البرنامج أهمية عندما يطلب من المعد وضع خطة برامجية يومية، أو شهرية، أو فصلية.</a:t>
            </a:r>
            <a:endParaRPr lang="ar-SA" sz="24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2370136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صعوبات إعداد البرامج:</a:t>
            </a:r>
            <a:endParaRPr lang="ar-SA" sz="3200" dirty="0">
              <a:solidFill>
                <a:srgbClr val="002060"/>
              </a:solidFill>
              <a:cs typeface="PT Bold Heading" pitchFamily="2" charset="-78"/>
            </a:endParaRPr>
          </a:p>
        </p:txBody>
      </p:sp>
      <p:sp>
        <p:nvSpPr>
          <p:cNvPr id="3" name="عنصر نائب للمحتوى 2"/>
          <p:cNvSpPr>
            <a:spLocks noGrp="1"/>
          </p:cNvSpPr>
          <p:nvPr>
            <p:ph sz="quarter" idx="1"/>
          </p:nvPr>
        </p:nvSpPr>
        <p:spPr/>
        <p:txBody>
          <a:bodyPr>
            <a:normAutofit/>
          </a:bodyPr>
          <a:lstStyle/>
          <a:p>
            <a:pPr algn="just"/>
            <a:r>
              <a:rPr lang="ar-SA" sz="2400" b="1" dirty="0">
                <a:solidFill>
                  <a:schemeClr val="accent4">
                    <a:lumMod val="50000"/>
                  </a:schemeClr>
                </a:solidFill>
                <a:latin typeface="Simplified Arabic" pitchFamily="18" charset="-78"/>
                <a:cs typeface="Simplified Arabic" pitchFamily="18" charset="-78"/>
              </a:rPr>
              <a:t>قلة المصادر والمراجع التي قد يستفيد منها المعد لإعداد برنامج ما</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عدم تمكن المعد من التنسيق مع أحد المعنيين بالبرنامج، أو عدم التزام الشخص المعني بالموعد المحدد للبرنامج</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عدم توفر بعض الفواصل الموسيقية أو المقاطع الغنائية في المكتبة الموسيقية التابعة للمحطة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عدم توفر الوقت الكافي لتسجيل البرنامج داخل الاستديو؛ لكثرة التسجيلات.</a:t>
            </a:r>
            <a:endParaRPr lang="ar-SA" sz="24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1331066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صعوبات إعداد البرامج:</a:t>
            </a:r>
          </a:p>
        </p:txBody>
      </p:sp>
      <p:sp>
        <p:nvSpPr>
          <p:cNvPr id="3" name="عنصر نائب للمحتوى 2"/>
          <p:cNvSpPr>
            <a:spLocks noGrp="1"/>
          </p:cNvSpPr>
          <p:nvPr>
            <p:ph sz="quarter" idx="1"/>
          </p:nvPr>
        </p:nvSpPr>
        <p:spPr/>
        <p:txBody>
          <a:bodyPr/>
          <a:lstStyle/>
          <a:p>
            <a:pPr algn="just"/>
            <a:r>
              <a:rPr lang="ar-SA" sz="2400" b="1" dirty="0">
                <a:solidFill>
                  <a:schemeClr val="accent4">
                    <a:lumMod val="50000"/>
                  </a:schemeClr>
                </a:solidFill>
                <a:latin typeface="Simplified Arabic" pitchFamily="18" charset="-78"/>
                <a:cs typeface="Simplified Arabic" pitchFamily="18" charset="-78"/>
              </a:rPr>
              <a:t>عدم التفاهم  مع مقدم البرنامج أو المخرج، وتمسك أحدهما بوجهة نظره</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عدم مشاركة الجماهير بالبرنامج إما لأسباب تتعلق بخلل في البرنامج ذاته، أو لأسباب فنية</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الضعف اللغوي لدى المعد</a:t>
            </a:r>
            <a:r>
              <a:rPr lang="ar-SA" sz="2400" b="1" dirty="0" smtClean="0">
                <a:solidFill>
                  <a:schemeClr val="accent4">
                    <a:lumMod val="50000"/>
                  </a:schemeClr>
                </a:solidFill>
                <a:latin typeface="Simplified Arabic" pitchFamily="18" charset="-78"/>
                <a:cs typeface="Simplified Arabic" pitchFamily="18" charset="-78"/>
              </a:rPr>
              <a:t>.</a:t>
            </a:r>
          </a:p>
          <a:p>
            <a:pPr algn="just"/>
            <a:endParaRPr lang="ar-SA" sz="2400" b="1" dirty="0">
              <a:solidFill>
                <a:schemeClr val="accent4">
                  <a:lumMod val="50000"/>
                </a:schemeClr>
              </a:solidFill>
              <a:latin typeface="Simplified Arabic" pitchFamily="18" charset="-78"/>
              <a:cs typeface="Simplified Arabic" pitchFamily="18" charset="-78"/>
            </a:endParaRPr>
          </a:p>
          <a:p>
            <a:pPr algn="just"/>
            <a:r>
              <a:rPr lang="ar-SA" sz="2400" b="1" dirty="0">
                <a:solidFill>
                  <a:schemeClr val="accent4">
                    <a:lumMod val="50000"/>
                  </a:schemeClr>
                </a:solidFill>
                <a:latin typeface="Simplified Arabic" pitchFamily="18" charset="-78"/>
                <a:cs typeface="Simplified Arabic" pitchFamily="18" charset="-78"/>
              </a:rPr>
              <a:t>الثقافة الضحلة لدى المعد.</a:t>
            </a:r>
          </a:p>
          <a:p>
            <a:endParaRPr lang="ar-SA" dirty="0"/>
          </a:p>
        </p:txBody>
      </p:sp>
    </p:spTree>
    <p:extLst>
      <p:ext uri="{BB962C8B-B14F-4D97-AF65-F5344CB8AC3E}">
        <p14:creationId xmlns:p14="http://schemas.microsoft.com/office/powerpoint/2010/main" val="1662102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إعداد المواد البرامجية:</a:t>
            </a:r>
            <a:endParaRPr lang="ar-SA" sz="3200" dirty="0"/>
          </a:p>
        </p:txBody>
      </p:sp>
      <p:sp>
        <p:nvSpPr>
          <p:cNvPr id="3" name="عنصر نائب للمحتوى 2"/>
          <p:cNvSpPr>
            <a:spLocks noGrp="1"/>
          </p:cNvSpPr>
          <p:nvPr>
            <p:ph sz="quarter" idx="1"/>
          </p:nvPr>
        </p:nvSpPr>
        <p:spPr>
          <a:xfrm>
            <a:off x="323528" y="1600200"/>
            <a:ext cx="8442520" cy="4997152"/>
          </a:xfrm>
        </p:spPr>
        <p:txBody>
          <a:bodyPr>
            <a:normAutofit lnSpcReduction="10000"/>
          </a:bodyPr>
          <a:lstStyle/>
          <a:p>
            <a:pPr algn="just">
              <a:buFont typeface="Wingdings" pitchFamily="2" charset="2"/>
              <a:buChar char="v"/>
            </a:pPr>
            <a:r>
              <a:rPr lang="ar-SA" sz="2800" b="1" dirty="0">
                <a:solidFill>
                  <a:srgbClr val="C00000"/>
                </a:solidFill>
                <a:latin typeface="Simplified Arabic" pitchFamily="18" charset="-78"/>
                <a:cs typeface="Simplified Arabic" pitchFamily="18" charset="-78"/>
              </a:rPr>
              <a:t>المرحلة الأولى- مرحلة ما قبل الإنتاج:</a:t>
            </a:r>
          </a:p>
          <a:p>
            <a:pPr marL="0" indent="0" algn="just">
              <a:buNone/>
            </a:pPr>
            <a:r>
              <a:rPr lang="ar-SA" sz="2800" b="1" dirty="0">
                <a:solidFill>
                  <a:schemeClr val="accent4">
                    <a:lumMod val="50000"/>
                  </a:schemeClr>
                </a:solidFill>
                <a:latin typeface="Simplified Arabic" pitchFamily="18" charset="-78"/>
                <a:cs typeface="Simplified Arabic" pitchFamily="18" charset="-78"/>
              </a:rPr>
              <a:t>تضم الخطوات الآتية:</a:t>
            </a:r>
          </a:p>
          <a:p>
            <a:pPr algn="just"/>
            <a:r>
              <a:rPr lang="ar-SA" sz="2800" b="1" dirty="0">
                <a:solidFill>
                  <a:schemeClr val="accent4">
                    <a:lumMod val="50000"/>
                  </a:schemeClr>
                </a:solidFill>
                <a:latin typeface="Simplified Arabic" pitchFamily="18" charset="-78"/>
                <a:cs typeface="Simplified Arabic" pitchFamily="18" charset="-78"/>
              </a:rPr>
              <a:t>اختيار فكرة أو موضوع البرنامج، اسم البرنامج، هدف البرنامج</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تحديد الجمهور ، تحديد أبرز خصائصه واحتياجاته</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البحث وجمع المعلومات، تحضير مادة البرنامج، تجهيز السيناريو، تقسيم البرنامج إلى وحدات</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تجهيز الأسئلة المحورية لطرحها على الضيوف والمتحدثين.</a:t>
            </a:r>
          </a:p>
          <a:p>
            <a:pPr marL="0" indent="0" algn="just">
              <a:buNone/>
            </a:pPr>
            <a:endParaRPr lang="ar-SA" sz="28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933271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إعداد المواد البرامجية:</a:t>
            </a:r>
            <a:endParaRPr lang="ar-SA" sz="3200" dirty="0"/>
          </a:p>
        </p:txBody>
      </p:sp>
      <p:sp>
        <p:nvSpPr>
          <p:cNvPr id="3" name="عنصر نائب للمحتوى 2"/>
          <p:cNvSpPr>
            <a:spLocks noGrp="1"/>
          </p:cNvSpPr>
          <p:nvPr>
            <p:ph sz="quarter" idx="1"/>
          </p:nvPr>
        </p:nvSpPr>
        <p:spPr>
          <a:xfrm>
            <a:off x="612648" y="1600200"/>
            <a:ext cx="8153400" cy="4925144"/>
          </a:xfrm>
        </p:spPr>
        <p:txBody>
          <a:bodyPr>
            <a:normAutofit/>
          </a:bodyPr>
          <a:lstStyle/>
          <a:p>
            <a:pPr algn="just"/>
            <a:r>
              <a:rPr lang="ar-SA" sz="2800" b="1" dirty="0">
                <a:solidFill>
                  <a:schemeClr val="accent4">
                    <a:lumMod val="50000"/>
                  </a:schemeClr>
                </a:solidFill>
                <a:latin typeface="Simplified Arabic" pitchFamily="18" charset="-78"/>
                <a:cs typeface="Simplified Arabic" pitchFamily="18" charset="-78"/>
              </a:rPr>
              <a:t>وضع خطة أولية للبرنامج، وتشمل: وقت البث للبرنامج، اللغة المناسبة المستخدمة، قالب وشكل البرنامج، الزمن المخصص له</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اختيار المتحدثين والمصادر اللازمة، واختيار المؤثرات الصوتية اللازمة، واختيار الصور والموسيقى الملائمة، وإعداد خطة التسجيل </a:t>
            </a:r>
            <a:r>
              <a:rPr lang="ar-SA" sz="2800" b="1" dirty="0" smtClean="0">
                <a:solidFill>
                  <a:schemeClr val="accent4">
                    <a:lumMod val="50000"/>
                  </a:schemeClr>
                </a:solidFill>
                <a:latin typeface="Simplified Arabic" pitchFamily="18" charset="-78"/>
                <a:cs typeface="Simplified Arabic" pitchFamily="18" charset="-78"/>
              </a:rPr>
              <a:t>أو التصوير.</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وضع البرنامج كله في مخطط تفصيلي متكامل مع نصوصه المختلفة وترتيب فقراته، وتوفير الإمكانيات الفنية والمادية والبشرية اللازمة للإنتاج.</a:t>
            </a:r>
          </a:p>
          <a:p>
            <a:endParaRPr lang="ar-SA" sz="3200" b="1" dirty="0" smtClean="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500556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إعداد المواد البرامجية:</a:t>
            </a:r>
            <a:endParaRPr lang="ar-SA" sz="3200" dirty="0"/>
          </a:p>
        </p:txBody>
      </p:sp>
      <p:sp>
        <p:nvSpPr>
          <p:cNvPr id="3" name="عنصر نائب للمحتوى 2"/>
          <p:cNvSpPr>
            <a:spLocks noGrp="1"/>
          </p:cNvSpPr>
          <p:nvPr>
            <p:ph sz="quarter" idx="1"/>
          </p:nvPr>
        </p:nvSpPr>
        <p:spPr>
          <a:xfrm>
            <a:off x="179512" y="1600200"/>
            <a:ext cx="8856984" cy="5141168"/>
          </a:xfrm>
        </p:spPr>
        <p:txBody>
          <a:bodyPr>
            <a:normAutofit fontScale="85000" lnSpcReduction="20000"/>
          </a:bodyPr>
          <a:lstStyle/>
          <a:p>
            <a:pPr algn="just">
              <a:buFont typeface="Wingdings" pitchFamily="2" charset="2"/>
              <a:buChar char="v"/>
            </a:pPr>
            <a:r>
              <a:rPr lang="ar-SA" sz="2800" b="1" dirty="0">
                <a:solidFill>
                  <a:srgbClr val="C00000"/>
                </a:solidFill>
                <a:latin typeface="Simplified Arabic" pitchFamily="18" charset="-78"/>
                <a:cs typeface="Simplified Arabic" pitchFamily="18" charset="-78"/>
              </a:rPr>
              <a:t>المرحلة الثانية- مرحلة الإنتاج:</a:t>
            </a:r>
          </a:p>
          <a:p>
            <a:pPr marL="0" indent="0" algn="just">
              <a:buNone/>
            </a:pPr>
            <a:r>
              <a:rPr lang="ar-SA" sz="2800" b="1" dirty="0">
                <a:solidFill>
                  <a:schemeClr val="accent4">
                    <a:lumMod val="50000"/>
                  </a:schemeClr>
                </a:solidFill>
                <a:latin typeface="Simplified Arabic" pitchFamily="18" charset="-78"/>
                <a:cs typeface="Simplified Arabic" pitchFamily="18" charset="-78"/>
              </a:rPr>
              <a:t>خطوات مرحلة تنفيذ البرنامج:</a:t>
            </a:r>
          </a:p>
          <a:p>
            <a:pPr algn="just"/>
            <a:r>
              <a:rPr lang="ar-SA" sz="2800" b="1" dirty="0">
                <a:solidFill>
                  <a:schemeClr val="accent4">
                    <a:lumMod val="50000"/>
                  </a:schemeClr>
                </a:solidFill>
                <a:latin typeface="Simplified Arabic" pitchFamily="18" charset="-78"/>
                <a:cs typeface="Simplified Arabic" pitchFamily="18" charset="-78"/>
              </a:rPr>
              <a:t>ترتيب فقرات البرنامج بصورته الأخيرة</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التسجيل أو التصوير</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إجراء </a:t>
            </a:r>
            <a:r>
              <a:rPr lang="ar-SA" sz="2800" b="1" dirty="0" err="1">
                <a:solidFill>
                  <a:schemeClr val="accent4">
                    <a:lumMod val="50000"/>
                  </a:schemeClr>
                </a:solidFill>
                <a:latin typeface="Simplified Arabic" pitchFamily="18" charset="-78"/>
                <a:cs typeface="Simplified Arabic" pitchFamily="18" charset="-78"/>
              </a:rPr>
              <a:t>الحوارت</a:t>
            </a:r>
            <a:r>
              <a:rPr lang="ar-SA" sz="2800" b="1" dirty="0">
                <a:solidFill>
                  <a:schemeClr val="accent4">
                    <a:lumMod val="50000"/>
                  </a:schemeClr>
                </a:solidFill>
                <a:latin typeface="Simplified Arabic" pitchFamily="18" charset="-78"/>
                <a:cs typeface="Simplified Arabic" pitchFamily="18" charset="-78"/>
              </a:rPr>
              <a:t> اللازمة داخل أو خارج الاستديو</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التقديم الإذاعي أو التلفزيوني</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اللقطات بأنواعها، والأصوات المسجلة والحية</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chemeClr val="accent4">
                    <a:lumMod val="50000"/>
                  </a:schemeClr>
                </a:solidFill>
                <a:latin typeface="Simplified Arabic" pitchFamily="18" charset="-78"/>
                <a:cs typeface="Simplified Arabic" pitchFamily="18" charset="-78"/>
              </a:rPr>
              <a:t>متابعة الاتصالات من الجمهور (حسب شكل البرنامج).</a:t>
            </a:r>
          </a:p>
          <a:p>
            <a:endParaRPr lang="ar-SA" dirty="0"/>
          </a:p>
        </p:txBody>
      </p:sp>
    </p:spTree>
    <p:extLst>
      <p:ext uri="{BB962C8B-B14F-4D97-AF65-F5344CB8AC3E}">
        <p14:creationId xmlns:p14="http://schemas.microsoft.com/office/powerpoint/2010/main" val="2037812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إعداد المواد البرامجية:</a:t>
            </a:r>
            <a:endParaRPr lang="ar-SA" sz="3200" dirty="0"/>
          </a:p>
        </p:txBody>
      </p:sp>
      <p:sp>
        <p:nvSpPr>
          <p:cNvPr id="3" name="عنصر نائب للمحتوى 2"/>
          <p:cNvSpPr>
            <a:spLocks noGrp="1"/>
          </p:cNvSpPr>
          <p:nvPr>
            <p:ph sz="quarter" idx="1"/>
          </p:nvPr>
        </p:nvSpPr>
        <p:spPr/>
        <p:txBody>
          <a:bodyPr/>
          <a:lstStyle/>
          <a:p>
            <a:r>
              <a:rPr lang="ar-SA" sz="2800" b="1" dirty="0">
                <a:solidFill>
                  <a:srgbClr val="C00000"/>
                </a:solidFill>
                <a:latin typeface="Simplified Arabic" pitchFamily="18" charset="-78"/>
                <a:cs typeface="Simplified Arabic" pitchFamily="18" charset="-78"/>
              </a:rPr>
              <a:t>المرحلة الثالثة- خطوات مرحلة ما بعد الإنتاج: </a:t>
            </a:r>
          </a:p>
          <a:p>
            <a:pPr algn="just"/>
            <a:r>
              <a:rPr lang="ar-SA" sz="2800" b="1" dirty="0" smtClean="0">
                <a:solidFill>
                  <a:schemeClr val="accent4">
                    <a:lumMod val="50000"/>
                  </a:schemeClr>
                </a:solidFill>
                <a:latin typeface="Simplified Arabic" pitchFamily="18" charset="-78"/>
                <a:cs typeface="Simplified Arabic" pitchFamily="18" charset="-78"/>
              </a:rPr>
              <a:t>الاستماع، </a:t>
            </a:r>
            <a:r>
              <a:rPr lang="ar-SA" sz="2800" b="1" dirty="0">
                <a:solidFill>
                  <a:schemeClr val="accent4">
                    <a:lumMod val="50000"/>
                  </a:schemeClr>
                </a:solidFill>
                <a:latin typeface="Simplified Arabic" pitchFamily="18" charset="-78"/>
                <a:cs typeface="Simplified Arabic" pitchFamily="18" charset="-78"/>
              </a:rPr>
              <a:t>أو مشاهدة المادة المسجلة أو المصورة، والمراجعة، والتأكد من صلاحيتها</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smtClean="0">
              <a:solidFill>
                <a:schemeClr val="accent4">
                  <a:lumMod val="50000"/>
                </a:schemeClr>
              </a:solidFill>
              <a:latin typeface="Simplified Arabic" pitchFamily="18" charset="-78"/>
              <a:cs typeface="Simplified Arabic" pitchFamily="18" charset="-78"/>
            </a:endParaRPr>
          </a:p>
          <a:p>
            <a:pPr algn="just"/>
            <a:r>
              <a:rPr lang="ar-SA" sz="2800" b="1" dirty="0" smtClean="0">
                <a:solidFill>
                  <a:schemeClr val="accent4">
                    <a:lumMod val="50000"/>
                  </a:schemeClr>
                </a:solidFill>
                <a:latin typeface="Simplified Arabic" pitchFamily="18" charset="-78"/>
                <a:cs typeface="Simplified Arabic" pitchFamily="18" charset="-78"/>
              </a:rPr>
              <a:t>التقييم</a:t>
            </a:r>
            <a:r>
              <a:rPr lang="ar-SA" sz="2800" b="1" dirty="0">
                <a:solidFill>
                  <a:schemeClr val="accent4">
                    <a:lumMod val="50000"/>
                  </a:schemeClr>
                </a:solidFill>
                <a:latin typeface="Simplified Arabic" pitchFamily="18" charset="-78"/>
                <a:cs typeface="Simplified Arabic" pitchFamily="18" charset="-78"/>
              </a:rPr>
              <a:t>.</a:t>
            </a:r>
          </a:p>
        </p:txBody>
      </p:sp>
    </p:spTree>
    <p:extLst>
      <p:ext uri="{BB962C8B-B14F-4D97-AF65-F5344CB8AC3E}">
        <p14:creationId xmlns:p14="http://schemas.microsoft.com/office/powerpoint/2010/main" val="4050890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إعداد المواد البرامجية:</a:t>
            </a:r>
            <a:endParaRPr lang="ar-SA" sz="3200" dirty="0"/>
          </a:p>
        </p:txBody>
      </p:sp>
      <p:sp>
        <p:nvSpPr>
          <p:cNvPr id="3" name="عنصر نائب للمحتوى 2"/>
          <p:cNvSpPr>
            <a:spLocks noGrp="1"/>
          </p:cNvSpPr>
          <p:nvPr>
            <p:ph sz="quarter" idx="1"/>
          </p:nvPr>
        </p:nvSpPr>
        <p:spPr/>
        <p:txBody>
          <a:bodyPr>
            <a:normAutofit fontScale="92500" lnSpcReduction="20000"/>
          </a:bodyPr>
          <a:lstStyle/>
          <a:p>
            <a:pPr algn="just">
              <a:lnSpc>
                <a:spcPct val="80000"/>
              </a:lnSpc>
              <a:buFont typeface="Wingdings" pitchFamily="2" charset="2"/>
              <a:buChar char="v"/>
            </a:pPr>
            <a:r>
              <a:rPr lang="ar-SA" sz="3000" b="1" dirty="0">
                <a:solidFill>
                  <a:srgbClr val="C00000"/>
                </a:solidFill>
                <a:latin typeface="Simplified Arabic" pitchFamily="18" charset="-78"/>
                <a:cs typeface="Simplified Arabic" pitchFamily="18" charset="-78"/>
              </a:rPr>
              <a:t>خطوات إعداد البرنامج:</a:t>
            </a:r>
          </a:p>
          <a:p>
            <a:pPr algn="just"/>
            <a:r>
              <a:rPr lang="ar-SA" sz="2800" b="1" dirty="0">
                <a:solidFill>
                  <a:srgbClr val="C00000"/>
                </a:solidFill>
                <a:latin typeface="Simplified Arabic" pitchFamily="18" charset="-78"/>
                <a:cs typeface="Simplified Arabic" pitchFamily="18" charset="-78"/>
              </a:rPr>
              <a:t>الفكرة: </a:t>
            </a:r>
            <a:r>
              <a:rPr lang="ar-SA" sz="2800" b="1" dirty="0">
                <a:solidFill>
                  <a:schemeClr val="accent4">
                    <a:lumMod val="50000"/>
                  </a:schemeClr>
                </a:solidFill>
                <a:latin typeface="Simplified Arabic" pitchFamily="18" charset="-78"/>
                <a:cs typeface="Simplified Arabic" pitchFamily="18" charset="-78"/>
              </a:rPr>
              <a:t>يجب أن يتم تحديد الفكرة أو الأفكار التي يتضمنها البرنامج، التي قد تكون بناء على طلب القناة، أو يتقدم بها المعد</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rgbClr val="C00000"/>
                </a:solidFill>
                <a:latin typeface="Simplified Arabic" pitchFamily="18" charset="-78"/>
                <a:cs typeface="Simplified Arabic" pitchFamily="18" charset="-78"/>
              </a:rPr>
              <a:t>تحديد المحاور العامة للبرنامج: </a:t>
            </a:r>
            <a:r>
              <a:rPr lang="ar-SA" sz="2800" b="1" dirty="0">
                <a:solidFill>
                  <a:schemeClr val="accent4">
                    <a:lumMod val="50000"/>
                  </a:schemeClr>
                </a:solidFill>
                <a:latin typeface="Simplified Arabic" pitchFamily="18" charset="-78"/>
                <a:cs typeface="Simplified Arabic" pitchFamily="18" charset="-78"/>
              </a:rPr>
              <a:t>يتم ترجمة الفكرة أو الأفكار الرئيسة للبرنامج عبر وضع محاور عامة مع توضيح كل محور ومستلزماته من: التقارير، والصور، والأرشيف، واللقاءات، والموسيقى، والتنسيق مع الضيوف وغير ذلك</a:t>
            </a:r>
            <a:r>
              <a:rPr lang="ar-SA" sz="2800" b="1" dirty="0" smtClean="0">
                <a:solidFill>
                  <a:schemeClr val="accent4">
                    <a:lumMod val="50000"/>
                  </a:schemeClr>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a:solidFill>
                  <a:srgbClr val="C00000"/>
                </a:solidFill>
                <a:latin typeface="Simplified Arabic" pitchFamily="18" charset="-78"/>
                <a:cs typeface="Simplified Arabic" pitchFamily="18" charset="-78"/>
              </a:rPr>
              <a:t>تحديد المواضيع الخاصة بكل محور على حدة</a:t>
            </a:r>
            <a:r>
              <a:rPr lang="ar-SA" sz="2800" b="1" dirty="0" smtClean="0">
                <a:solidFill>
                  <a:srgbClr val="C00000"/>
                </a:solidFill>
                <a:latin typeface="Simplified Arabic" pitchFamily="18" charset="-78"/>
                <a:cs typeface="Simplified Arabic" pitchFamily="18" charset="-78"/>
              </a:rPr>
              <a:t>.</a:t>
            </a:r>
          </a:p>
          <a:p>
            <a:pPr algn="just"/>
            <a:endParaRPr lang="ar-SA" sz="2800" b="1" dirty="0">
              <a:solidFill>
                <a:schemeClr val="accent4">
                  <a:lumMod val="50000"/>
                </a:schemeClr>
              </a:solidFill>
              <a:latin typeface="Simplified Arabic" pitchFamily="18" charset="-78"/>
              <a:cs typeface="Simplified Arabic" pitchFamily="18" charset="-78"/>
            </a:endParaRPr>
          </a:p>
          <a:p>
            <a:pPr algn="just"/>
            <a:r>
              <a:rPr lang="ar-SA" sz="2800" b="1" dirty="0" smtClean="0">
                <a:solidFill>
                  <a:srgbClr val="C00000"/>
                </a:solidFill>
                <a:latin typeface="Simplified Arabic" pitchFamily="18" charset="-78"/>
                <a:cs typeface="Simplified Arabic" pitchFamily="18" charset="-78"/>
              </a:rPr>
              <a:t>التوقيت: </a:t>
            </a:r>
            <a:r>
              <a:rPr lang="ar-SA" sz="2800" b="1" dirty="0" smtClean="0">
                <a:solidFill>
                  <a:schemeClr val="accent4">
                    <a:lumMod val="50000"/>
                  </a:schemeClr>
                </a:solidFill>
                <a:latin typeface="Simplified Arabic" pitchFamily="18" charset="-78"/>
                <a:cs typeface="Simplified Arabic" pitchFamily="18" charset="-78"/>
              </a:rPr>
              <a:t>مراعاة توقيت البرنامج والأوقات الممنوحة لكل فقرة داخله.</a:t>
            </a:r>
            <a:endParaRPr lang="ar-SA" sz="2800" b="1" dirty="0">
              <a:solidFill>
                <a:schemeClr val="accent4">
                  <a:lumMod val="50000"/>
                </a:schemeClr>
              </a:solidFill>
              <a:latin typeface="Simplified Arabic" pitchFamily="18" charset="-78"/>
              <a:cs typeface="Simplified Arabic" pitchFamily="18" charset="-78"/>
            </a:endParaRPr>
          </a:p>
          <a:p>
            <a:pPr marL="0" indent="0">
              <a:buNone/>
            </a:pPr>
            <a:endParaRPr lang="ar-SA" dirty="0" smtClean="0"/>
          </a:p>
          <a:p>
            <a:endParaRPr lang="ar-SA" dirty="0"/>
          </a:p>
        </p:txBody>
      </p:sp>
    </p:spTree>
    <p:extLst>
      <p:ext uri="{BB962C8B-B14F-4D97-AF65-F5344CB8AC3E}">
        <p14:creationId xmlns:p14="http://schemas.microsoft.com/office/powerpoint/2010/main" val="934838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إعداد المواد البرامجية:</a:t>
            </a:r>
            <a:endParaRPr lang="ar-SA" sz="3200" dirty="0"/>
          </a:p>
        </p:txBody>
      </p:sp>
      <p:sp>
        <p:nvSpPr>
          <p:cNvPr id="3" name="عنصر نائب للمحتوى 2"/>
          <p:cNvSpPr>
            <a:spLocks noGrp="1"/>
          </p:cNvSpPr>
          <p:nvPr>
            <p:ph sz="quarter" idx="1"/>
          </p:nvPr>
        </p:nvSpPr>
        <p:spPr>
          <a:xfrm>
            <a:off x="612648" y="1600200"/>
            <a:ext cx="8153400" cy="4997152"/>
          </a:xfrm>
        </p:spPr>
        <p:txBody>
          <a:bodyPr>
            <a:normAutofit lnSpcReduction="10000"/>
          </a:bodyPr>
          <a:lstStyle/>
          <a:p>
            <a:pPr algn="just">
              <a:lnSpc>
                <a:spcPct val="80000"/>
              </a:lnSpc>
            </a:pPr>
            <a:r>
              <a:rPr lang="ar-SA" sz="2600" b="1" dirty="0">
                <a:solidFill>
                  <a:srgbClr val="C00000"/>
                </a:solidFill>
                <a:latin typeface="Simplified Arabic" pitchFamily="18" charset="-78"/>
                <a:cs typeface="Simplified Arabic" pitchFamily="18" charset="-78"/>
              </a:rPr>
              <a:t>جمع المعلومات : </a:t>
            </a:r>
            <a:r>
              <a:rPr lang="ar-SA" sz="2600" b="1" dirty="0">
                <a:solidFill>
                  <a:schemeClr val="accent4">
                    <a:lumMod val="50000"/>
                  </a:schemeClr>
                </a:solidFill>
                <a:latin typeface="Simplified Arabic" pitchFamily="18" charset="-78"/>
                <a:cs typeface="Simplified Arabic" pitchFamily="18" charset="-78"/>
              </a:rPr>
              <a:t>يتلى المذيع جمع ما يتعلق بمادة البرنامج، لا سيما الفقرات والتسجيلات والمقابلات</a:t>
            </a:r>
            <a:r>
              <a:rPr lang="ar-SA" sz="2600" b="1" dirty="0" smtClean="0">
                <a:solidFill>
                  <a:schemeClr val="accent4">
                    <a:lumMod val="50000"/>
                  </a:schemeClr>
                </a:solidFill>
                <a:latin typeface="Simplified Arabic" pitchFamily="18" charset="-78"/>
                <a:cs typeface="Simplified Arabic" pitchFamily="18" charset="-78"/>
              </a:rPr>
              <a:t>.</a:t>
            </a:r>
          </a:p>
          <a:p>
            <a:pPr algn="just">
              <a:lnSpc>
                <a:spcPct val="80000"/>
              </a:lnSpc>
            </a:pPr>
            <a:endParaRPr lang="ar-SA" sz="2600" b="1" dirty="0" smtClean="0">
              <a:solidFill>
                <a:schemeClr val="accent4">
                  <a:lumMod val="50000"/>
                </a:schemeClr>
              </a:solidFill>
              <a:latin typeface="Simplified Arabic" pitchFamily="18" charset="-78"/>
              <a:cs typeface="Simplified Arabic" pitchFamily="18" charset="-78"/>
            </a:endParaRPr>
          </a:p>
          <a:p>
            <a:pPr algn="just">
              <a:lnSpc>
                <a:spcPct val="80000"/>
              </a:lnSpc>
            </a:pPr>
            <a:r>
              <a:rPr lang="ar-SA" sz="2600" b="1" dirty="0" smtClean="0">
                <a:solidFill>
                  <a:srgbClr val="C00000"/>
                </a:solidFill>
                <a:latin typeface="Simplified Arabic" pitchFamily="18" charset="-78"/>
                <a:cs typeface="Simplified Arabic" pitchFamily="18" charset="-78"/>
              </a:rPr>
              <a:t>التنسيق: </a:t>
            </a:r>
            <a:r>
              <a:rPr lang="ar-SA" sz="2600" b="1" dirty="0" smtClean="0">
                <a:solidFill>
                  <a:schemeClr val="accent4">
                    <a:lumMod val="50000"/>
                  </a:schemeClr>
                </a:solidFill>
                <a:latin typeface="Simplified Arabic" pitchFamily="18" charset="-78"/>
                <a:cs typeface="Simplified Arabic" pitchFamily="18" charset="-78"/>
              </a:rPr>
              <a:t>يعمل معد البرنامج بالتعاون مع فريق العمل على ترتيب المواعيد مع الأطراف المعنية كافة، وتحديد الأوقات الملائمة للطرفين، وترتيب التسجيلات، وتحضير الاستديو، ومواد الأرشيف اللازمة للفقرات، وتحديد مواعيد التسجيل.</a:t>
            </a:r>
          </a:p>
          <a:p>
            <a:pPr algn="just">
              <a:lnSpc>
                <a:spcPct val="80000"/>
              </a:lnSpc>
            </a:pPr>
            <a:endParaRPr lang="ar-SA" sz="2600" b="1" dirty="0" smtClean="0">
              <a:solidFill>
                <a:schemeClr val="accent4">
                  <a:lumMod val="50000"/>
                </a:schemeClr>
              </a:solidFill>
              <a:latin typeface="Simplified Arabic" pitchFamily="18" charset="-78"/>
              <a:cs typeface="Simplified Arabic" pitchFamily="18" charset="-78"/>
            </a:endParaRPr>
          </a:p>
          <a:p>
            <a:pPr algn="just">
              <a:lnSpc>
                <a:spcPct val="80000"/>
              </a:lnSpc>
            </a:pPr>
            <a:r>
              <a:rPr lang="ar-SA" sz="2600" b="1" dirty="0" smtClean="0">
                <a:solidFill>
                  <a:srgbClr val="C00000"/>
                </a:solidFill>
                <a:latin typeface="Simplified Arabic" pitchFamily="18" charset="-78"/>
                <a:cs typeface="Simplified Arabic" pitchFamily="18" charset="-78"/>
              </a:rPr>
              <a:t>ترتيب فقرات البرنامج: </a:t>
            </a:r>
            <a:r>
              <a:rPr lang="ar-SA" sz="2600" b="1" dirty="0" smtClean="0">
                <a:solidFill>
                  <a:schemeClr val="accent4">
                    <a:lumMod val="50000"/>
                  </a:schemeClr>
                </a:solidFill>
                <a:latin typeface="Simplified Arabic" pitchFamily="18" charset="-78"/>
                <a:cs typeface="Simplified Arabic" pitchFamily="18" charset="-78"/>
              </a:rPr>
              <a:t>يصل المقدم والمعد إلى مرحلة ترتيب فقرات البرنامج بعد استكمال التجهيزات والترتيبات، وفي هذا الإطار  يتم إعداد مخطط تنفيذي للبرنامج يتضمن تفاصيل كاملة لكل فقرة وما تحتويه، والتوقيت الخاص بها.</a:t>
            </a:r>
          </a:p>
          <a:p>
            <a:pPr algn="just">
              <a:lnSpc>
                <a:spcPct val="80000"/>
              </a:lnSpc>
            </a:pPr>
            <a:endParaRPr lang="ar-SA" sz="2600" b="1" dirty="0">
              <a:solidFill>
                <a:schemeClr val="accent4">
                  <a:lumMod val="50000"/>
                </a:schemeClr>
              </a:solidFill>
              <a:latin typeface="Simplified Arabic" pitchFamily="18" charset="-78"/>
              <a:cs typeface="Simplified Arabic" pitchFamily="18" charset="-78"/>
            </a:endParaRPr>
          </a:p>
          <a:p>
            <a:pPr algn="just">
              <a:lnSpc>
                <a:spcPct val="80000"/>
              </a:lnSpc>
            </a:pPr>
            <a:r>
              <a:rPr lang="ar-SA" sz="2600" b="1" dirty="0" smtClean="0">
                <a:solidFill>
                  <a:srgbClr val="C00000"/>
                </a:solidFill>
                <a:latin typeface="Simplified Arabic" pitchFamily="18" charset="-78"/>
                <a:cs typeface="Simplified Arabic" pitchFamily="18" charset="-78"/>
              </a:rPr>
              <a:t>الصياغة: </a:t>
            </a:r>
            <a:r>
              <a:rPr lang="ar-SA" sz="2600" b="1" dirty="0" smtClean="0">
                <a:solidFill>
                  <a:schemeClr val="accent4">
                    <a:lumMod val="50000"/>
                  </a:schemeClr>
                </a:solidFill>
                <a:latin typeface="Simplified Arabic" pitchFamily="18" charset="-78"/>
                <a:cs typeface="Simplified Arabic" pitchFamily="18" charset="-78"/>
              </a:rPr>
              <a:t>قبل صياغة أي برنامج على المعد أن يسأل نفسه السؤالين الآتيين : عن ماذا أكتب؟ لمن أكتب؟ مع مراعاة نوع البرنامج.</a:t>
            </a:r>
          </a:p>
          <a:p>
            <a:pPr marL="0" indent="0" algn="just">
              <a:lnSpc>
                <a:spcPct val="80000"/>
              </a:lnSpc>
              <a:buNone/>
            </a:pPr>
            <a:endParaRPr lang="ar-SA" sz="2600" b="1" dirty="0" smtClean="0">
              <a:solidFill>
                <a:schemeClr val="accent4">
                  <a:lumMod val="50000"/>
                </a:schemeClr>
              </a:solidFill>
              <a:latin typeface="Simplified Arabic" pitchFamily="18" charset="-78"/>
              <a:cs typeface="Simplified Arabic" pitchFamily="18" charset="-78"/>
            </a:endParaRPr>
          </a:p>
          <a:p>
            <a:pPr algn="just">
              <a:lnSpc>
                <a:spcPct val="80000"/>
              </a:lnSpc>
            </a:pPr>
            <a:endParaRPr lang="ar-SA" sz="2600"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067154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200" dirty="0">
                <a:solidFill>
                  <a:srgbClr val="002060"/>
                </a:solidFill>
                <a:cs typeface="PT Bold Heading" pitchFamily="2" charset="-78"/>
              </a:rPr>
              <a:t>أنواع وأشكال البرامج:</a:t>
            </a:r>
          </a:p>
        </p:txBody>
      </p:sp>
      <p:sp>
        <p:nvSpPr>
          <p:cNvPr id="3" name="عنصر نائب للمحتوى 2"/>
          <p:cNvSpPr>
            <a:spLocks noGrp="1"/>
          </p:cNvSpPr>
          <p:nvPr>
            <p:ph sz="quarter" idx="1"/>
          </p:nvPr>
        </p:nvSpPr>
        <p:spPr/>
        <p:txBody>
          <a:bodyPr>
            <a:normAutofit/>
          </a:bodyPr>
          <a:lstStyle/>
          <a:p>
            <a:pPr algn="just"/>
            <a:r>
              <a:rPr lang="ar-SA" sz="2800" b="1" dirty="0">
                <a:solidFill>
                  <a:schemeClr val="accent4">
                    <a:lumMod val="50000"/>
                  </a:schemeClr>
                </a:solidFill>
                <a:latin typeface="Simplified Arabic" pitchFamily="18" charset="-78"/>
                <a:cs typeface="Simplified Arabic" pitchFamily="18" charset="-78"/>
              </a:rPr>
              <a:t>لا تتخذ البرامج الإذاعية والتلفزيونية شكلاً واحداً، وإنما تتنوع وفقاً لعدد من الاعتبارات.</a:t>
            </a:r>
          </a:p>
          <a:p>
            <a:pPr algn="just">
              <a:buFont typeface="Wingdings" pitchFamily="2" charset="2"/>
              <a:buChar char="v"/>
            </a:pPr>
            <a:r>
              <a:rPr lang="ar-SA" sz="2800" b="1" dirty="0">
                <a:solidFill>
                  <a:schemeClr val="accent4">
                    <a:lumMod val="50000"/>
                  </a:schemeClr>
                </a:solidFill>
                <a:latin typeface="Simplified Arabic" pitchFamily="18" charset="-78"/>
                <a:cs typeface="Simplified Arabic" pitchFamily="18" charset="-78"/>
              </a:rPr>
              <a:t>يمكن تقسيم البرامج وفقاً لـ:</a:t>
            </a:r>
          </a:p>
          <a:p>
            <a:pPr algn="just"/>
            <a:r>
              <a:rPr lang="ar-SA" sz="2800" b="1" dirty="0">
                <a:solidFill>
                  <a:schemeClr val="accent4">
                    <a:lumMod val="50000"/>
                  </a:schemeClr>
                </a:solidFill>
                <a:latin typeface="Simplified Arabic" pitchFamily="18" charset="-78"/>
                <a:cs typeface="Simplified Arabic" pitchFamily="18" charset="-78"/>
              </a:rPr>
              <a:t>المضمون الذي يحتويه، وطبيعة المواد والموضوعات التي يقدمها.</a:t>
            </a:r>
          </a:p>
          <a:p>
            <a:pPr algn="just"/>
            <a:r>
              <a:rPr lang="ar-SA" sz="2800" b="1" dirty="0">
                <a:solidFill>
                  <a:schemeClr val="accent4">
                    <a:lumMod val="50000"/>
                  </a:schemeClr>
                </a:solidFill>
                <a:latin typeface="Simplified Arabic" pitchFamily="18" charset="-78"/>
                <a:cs typeface="Simplified Arabic" pitchFamily="18" charset="-78"/>
              </a:rPr>
              <a:t>وفقاً للشكل الذي يقدم به البرنامج.</a:t>
            </a:r>
          </a:p>
        </p:txBody>
      </p:sp>
    </p:spTree>
    <p:extLst>
      <p:ext uri="{BB962C8B-B14F-4D97-AF65-F5344CB8AC3E}">
        <p14:creationId xmlns:p14="http://schemas.microsoft.com/office/powerpoint/2010/main" val="379943537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302</TotalTime>
  <Words>1671</Words>
  <Application>Microsoft Office PowerPoint</Application>
  <PresentationFormat>عرض على الشاشة (3:4)‏</PresentationFormat>
  <Paragraphs>224</Paragraphs>
  <Slides>28</Slides>
  <Notes>0</Notes>
  <HiddenSlides>0</HiddenSlides>
  <MMClips>0</MMClips>
  <ScaleCrop>false</ScaleCrop>
  <HeadingPairs>
    <vt:vector size="4" baseType="variant">
      <vt:variant>
        <vt:lpstr>نسق</vt:lpstr>
      </vt:variant>
      <vt:variant>
        <vt:i4>1</vt:i4>
      </vt:variant>
      <vt:variant>
        <vt:lpstr>عناوين الشرائح</vt:lpstr>
      </vt:variant>
      <vt:variant>
        <vt:i4>28</vt:i4>
      </vt:variant>
    </vt:vector>
  </HeadingPairs>
  <TitlesOfParts>
    <vt:vector size="29" baseType="lpstr">
      <vt:lpstr>ألوان متوسطة</vt:lpstr>
      <vt:lpstr>إعداد المواد البرامجية</vt:lpstr>
      <vt:lpstr>إعداد المواد البرامجية:</vt:lpstr>
      <vt:lpstr>إعداد المواد البرامجية:</vt:lpstr>
      <vt:lpstr>إعداد المواد البرامجية:</vt:lpstr>
      <vt:lpstr>إعداد المواد البرامجية:</vt:lpstr>
      <vt:lpstr>إعداد المواد البرامجية:</vt:lpstr>
      <vt:lpstr>إعداد المواد البرامجية:</vt:lpstr>
      <vt:lpstr>إعداد المواد البرامجية:</vt:lpstr>
      <vt:lpstr>أنواع وأشكال البرامج:</vt:lpstr>
      <vt:lpstr>أنواع وأشكال البرامج وفقاً للمضمون:</vt:lpstr>
      <vt:lpstr>أنواع وأشكال البرامج وفقاً للمضمون:</vt:lpstr>
      <vt:lpstr>أنواع وأشكال البرامج وفقاً للمضمون:</vt:lpstr>
      <vt:lpstr>أنواع وأشكال البرامج وفقاً للمضمون:</vt:lpstr>
      <vt:lpstr>أنواع وأشكال البرامج وفقاً للمضمون:</vt:lpstr>
      <vt:lpstr>أنواع وأشكال البرامج وفقاً للمضمون:</vt:lpstr>
      <vt:lpstr>أنواع وأشكال البرامج وفقاً للمضمون:</vt:lpstr>
      <vt:lpstr>أشكال البرامج:</vt:lpstr>
      <vt:lpstr>أشكال البرامج:</vt:lpstr>
      <vt:lpstr>أشكال البرامج:</vt:lpstr>
      <vt:lpstr>أشكال البرامج:</vt:lpstr>
      <vt:lpstr>أشكال البرامج:</vt:lpstr>
      <vt:lpstr>أشكال البرامج:</vt:lpstr>
      <vt:lpstr>أشكال البرامج:</vt:lpstr>
      <vt:lpstr>أشكال البرامج:</vt:lpstr>
      <vt:lpstr>توقيت البرامج:</vt:lpstr>
      <vt:lpstr>توقيت البرامج:</vt:lpstr>
      <vt:lpstr>صعوبات إعداد البرامج:</vt:lpstr>
      <vt:lpstr>صعوبات إعداد البرامج: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Computer Connect</dc:creator>
  <cp:lastModifiedBy>Computer Connect</cp:lastModifiedBy>
  <cp:revision>80</cp:revision>
  <dcterms:created xsi:type="dcterms:W3CDTF">2016-11-29T13:00:58Z</dcterms:created>
  <dcterms:modified xsi:type="dcterms:W3CDTF">2016-12-04T15:55:39Z</dcterms:modified>
</cp:coreProperties>
</file>