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9" r:id="rId3"/>
    <p:sldId id="306" r:id="rId4"/>
    <p:sldId id="262" r:id="rId5"/>
    <p:sldId id="383" r:id="rId6"/>
    <p:sldId id="393" r:id="rId7"/>
    <p:sldId id="387" r:id="rId8"/>
    <p:sldId id="394" r:id="rId9"/>
    <p:sldId id="395" r:id="rId10"/>
    <p:sldId id="386" r:id="rId11"/>
    <p:sldId id="379" r:id="rId12"/>
    <p:sldId id="338" r:id="rId13"/>
  </p:sldIdLst>
  <p:sldSz cx="9144000" cy="5143500" type="screen16x9"/>
  <p:notesSz cx="6858000" cy="9144000"/>
  <p:embeddedFontLst>
    <p:embeddedFont>
      <p:font typeface="Livvic" pitchFamily="2" charset="0"/>
      <p:regular r:id="rId15"/>
      <p:bold r:id="rId16"/>
      <p:italic r:id="rId17"/>
      <p:boldItalic r:id="rId18"/>
    </p:embeddedFont>
    <p:embeddedFont>
      <p:font typeface="Merriweather" panose="00000500000000000000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DA8889-4E32-42C1-BF95-809C2DD56890}">
          <p14:sldIdLst>
            <p14:sldId id="256"/>
            <p14:sldId id="259"/>
            <p14:sldId id="306"/>
            <p14:sldId id="262"/>
            <p14:sldId id="383"/>
            <p14:sldId id="393"/>
            <p14:sldId id="387"/>
            <p14:sldId id="394"/>
            <p14:sldId id="395"/>
            <p14:sldId id="386"/>
            <p14:sldId id="379"/>
            <p14:sldId id="338"/>
          </p14:sldIdLst>
        </p14:section>
        <p14:section name="Untitled Section" id="{7A4C8EB6-BBE5-4567-A6B3-15DDA1C269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za Laichi" initials="KL" lastIdx="1" clrIdx="0">
    <p:extLst>
      <p:ext uri="{19B8F6BF-5375-455C-9EA6-DF929625EA0E}">
        <p15:presenceInfo xmlns:p15="http://schemas.microsoft.com/office/powerpoint/2012/main" userId="6bc492d1f8b44f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76684" autoAdjust="0"/>
  </p:normalViewPr>
  <p:slideViewPr>
    <p:cSldViewPr snapToGrid="0">
      <p:cViewPr varScale="1">
        <p:scale>
          <a:sx n="82" d="100"/>
          <a:sy n="8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9D9E4BB1-DA89-4075-A6E3-C39A8CC8275F}"/>
    <pc:docChg chg="custSel delSld modSld modSection">
      <pc:chgData name="Kenza Laichi" userId="6bc492d1f8b44f4f" providerId="LiveId" clId="{9D9E4BB1-DA89-4075-A6E3-C39A8CC8275F}" dt="2023-04-11T08:11:28.026" v="531" actId="14100"/>
      <pc:docMkLst>
        <pc:docMk/>
      </pc:docMkLst>
      <pc:sldChg chg="del">
        <pc:chgData name="Kenza Laichi" userId="6bc492d1f8b44f4f" providerId="LiveId" clId="{9D9E4BB1-DA89-4075-A6E3-C39A8CC8275F}" dt="2023-04-11T08:03:22.872" v="451" actId="2696"/>
        <pc:sldMkLst>
          <pc:docMk/>
          <pc:sldMk cId="0" sldId="268"/>
        </pc:sldMkLst>
      </pc:sldChg>
      <pc:sldChg chg="modSp mod">
        <pc:chgData name="Kenza Laichi" userId="6bc492d1f8b44f4f" providerId="LiveId" clId="{9D9E4BB1-DA89-4075-A6E3-C39A8CC8275F}" dt="2023-04-11T07:59:18.865" v="195" actId="20577"/>
        <pc:sldMkLst>
          <pc:docMk/>
          <pc:sldMk cId="3099327000" sldId="306"/>
        </pc:sldMkLst>
        <pc:spChg chg="mod">
          <ac:chgData name="Kenza Laichi" userId="6bc492d1f8b44f4f" providerId="LiveId" clId="{9D9E4BB1-DA89-4075-A6E3-C39A8CC8275F}" dt="2023-04-11T07:59:18.865" v="195" actId="20577"/>
          <ac:spMkLst>
            <pc:docMk/>
            <pc:sldMk cId="3099327000" sldId="306"/>
            <ac:spMk id="5" creationId="{8358E4FE-35FC-88B8-31C8-CFBFEA07CED2}"/>
          </ac:spMkLst>
        </pc:spChg>
      </pc:sldChg>
      <pc:sldChg chg="modSp mod">
        <pc:chgData name="Kenza Laichi" userId="6bc492d1f8b44f4f" providerId="LiveId" clId="{9D9E4BB1-DA89-4075-A6E3-C39A8CC8275F}" dt="2023-04-11T08:11:28.026" v="531" actId="14100"/>
        <pc:sldMkLst>
          <pc:docMk/>
          <pc:sldMk cId="2715657966" sldId="338"/>
        </pc:sldMkLst>
        <pc:spChg chg="mod">
          <ac:chgData name="Kenza Laichi" userId="6bc492d1f8b44f4f" providerId="LiveId" clId="{9D9E4BB1-DA89-4075-A6E3-C39A8CC8275F}" dt="2023-04-11T08:11:28.026" v="531" actId="14100"/>
          <ac:spMkLst>
            <pc:docMk/>
            <pc:sldMk cId="2715657966" sldId="338"/>
            <ac:spMk id="4" creationId="{5AE43822-0A27-4255-90C5-D0470A2E0269}"/>
          </ac:spMkLst>
        </pc:spChg>
      </pc:sldChg>
      <pc:sldChg chg="modSp mod">
        <pc:chgData name="Kenza Laichi" userId="6bc492d1f8b44f4f" providerId="LiveId" clId="{9D9E4BB1-DA89-4075-A6E3-C39A8CC8275F}" dt="2023-04-11T08:03:11.275" v="450" actId="207"/>
        <pc:sldMkLst>
          <pc:docMk/>
          <pc:sldMk cId="3629201521" sldId="379"/>
        </pc:sldMkLst>
        <pc:spChg chg="mod">
          <ac:chgData name="Kenza Laichi" userId="6bc492d1f8b44f4f" providerId="LiveId" clId="{9D9E4BB1-DA89-4075-A6E3-C39A8CC8275F}" dt="2023-04-11T08:03:11.275" v="450" actId="207"/>
          <ac:spMkLst>
            <pc:docMk/>
            <pc:sldMk cId="3629201521" sldId="379"/>
            <ac:spMk id="4" creationId="{5AE43822-0A27-4255-90C5-D0470A2E0269}"/>
          </ac:spMkLst>
        </pc:spChg>
      </pc:sldChg>
      <pc:sldChg chg="modSp mod">
        <pc:chgData name="Kenza Laichi" userId="6bc492d1f8b44f4f" providerId="LiveId" clId="{9D9E4BB1-DA89-4075-A6E3-C39A8CC8275F}" dt="2023-04-11T08:00:18.737" v="258" actId="20577"/>
        <pc:sldMkLst>
          <pc:docMk/>
          <pc:sldMk cId="3059932454" sldId="383"/>
        </pc:sldMkLst>
        <pc:spChg chg="mod">
          <ac:chgData name="Kenza Laichi" userId="6bc492d1f8b44f4f" providerId="LiveId" clId="{9D9E4BB1-DA89-4075-A6E3-C39A8CC8275F}" dt="2023-04-11T08:00:18.737" v="258" actId="20577"/>
          <ac:spMkLst>
            <pc:docMk/>
            <pc:sldMk cId="3059932454" sldId="383"/>
            <ac:spMk id="4" creationId="{5AE43822-0A27-4255-90C5-D0470A2E0269}"/>
          </ac:spMkLst>
        </pc:spChg>
      </pc:sldChg>
      <pc:sldChg chg="del">
        <pc:chgData name="Kenza Laichi" userId="6bc492d1f8b44f4f" providerId="LiveId" clId="{9D9E4BB1-DA89-4075-A6E3-C39A8CC8275F}" dt="2023-04-11T08:01:32.051" v="348" actId="2696"/>
        <pc:sldMkLst>
          <pc:docMk/>
          <pc:sldMk cId="2568871387" sldId="384"/>
        </pc:sldMkLst>
      </pc:sldChg>
      <pc:sldChg chg="del">
        <pc:chgData name="Kenza Laichi" userId="6bc492d1f8b44f4f" providerId="LiveId" clId="{9D9E4BB1-DA89-4075-A6E3-C39A8CC8275F}" dt="2023-04-11T08:01:39.824" v="351" actId="2696"/>
        <pc:sldMkLst>
          <pc:docMk/>
          <pc:sldMk cId="1197164209" sldId="385"/>
        </pc:sldMkLst>
      </pc:sldChg>
      <pc:sldChg chg="modSp mod">
        <pc:chgData name="Kenza Laichi" userId="6bc492d1f8b44f4f" providerId="LiveId" clId="{9D9E4BB1-DA89-4075-A6E3-C39A8CC8275F}" dt="2023-04-11T08:00:55.582" v="347" actId="1036"/>
        <pc:sldMkLst>
          <pc:docMk/>
          <pc:sldMk cId="2990318076" sldId="387"/>
        </pc:sldMkLst>
        <pc:spChg chg="mod">
          <ac:chgData name="Kenza Laichi" userId="6bc492d1f8b44f4f" providerId="LiveId" clId="{9D9E4BB1-DA89-4075-A6E3-C39A8CC8275F}" dt="2023-04-11T08:00:46.855" v="324" actId="20577"/>
          <ac:spMkLst>
            <pc:docMk/>
            <pc:sldMk cId="2990318076" sldId="387"/>
            <ac:spMk id="4" creationId="{5AE43822-0A27-4255-90C5-D0470A2E0269}"/>
          </ac:spMkLst>
        </pc:spChg>
        <pc:picChg chg="mod">
          <ac:chgData name="Kenza Laichi" userId="6bc492d1f8b44f4f" providerId="LiveId" clId="{9D9E4BB1-DA89-4075-A6E3-C39A8CC8275F}" dt="2023-04-11T08:00:55.582" v="347" actId="1036"/>
          <ac:picMkLst>
            <pc:docMk/>
            <pc:sldMk cId="2990318076" sldId="387"/>
            <ac:picMk id="8" creationId="{0BD82BE9-B422-F4ED-2961-9416B224E276}"/>
          </ac:picMkLst>
        </pc:picChg>
      </pc:sldChg>
      <pc:sldChg chg="del">
        <pc:chgData name="Kenza Laichi" userId="6bc492d1f8b44f4f" providerId="LiveId" clId="{9D9E4BB1-DA89-4075-A6E3-C39A8CC8275F}" dt="2023-04-11T08:01:34.495" v="349" actId="2696"/>
        <pc:sldMkLst>
          <pc:docMk/>
          <pc:sldMk cId="3458060093" sldId="388"/>
        </pc:sldMkLst>
      </pc:sldChg>
      <pc:sldChg chg="del">
        <pc:chgData name="Kenza Laichi" userId="6bc492d1f8b44f4f" providerId="LiveId" clId="{9D9E4BB1-DA89-4075-A6E3-C39A8CC8275F}" dt="2023-04-11T08:01:37.402" v="350" actId="2696"/>
        <pc:sldMkLst>
          <pc:docMk/>
          <pc:sldMk cId="220809348" sldId="389"/>
        </pc:sldMkLst>
      </pc:sldChg>
      <pc:sldChg chg="del">
        <pc:chgData name="Kenza Laichi" userId="6bc492d1f8b44f4f" providerId="LiveId" clId="{9D9E4BB1-DA89-4075-A6E3-C39A8CC8275F}" dt="2023-04-11T08:01:42.152" v="352" actId="2696"/>
        <pc:sldMkLst>
          <pc:docMk/>
          <pc:sldMk cId="1235937132" sldId="390"/>
        </pc:sldMkLst>
      </pc:sldChg>
      <pc:sldChg chg="del">
        <pc:chgData name="Kenza Laichi" userId="6bc492d1f8b44f4f" providerId="LiveId" clId="{9D9E4BB1-DA89-4075-A6E3-C39A8CC8275F}" dt="2023-04-11T08:01:45.214" v="353" actId="2696"/>
        <pc:sldMkLst>
          <pc:docMk/>
          <pc:sldMk cId="3699869637" sldId="391"/>
        </pc:sldMkLst>
      </pc:sldChg>
      <pc:sldChg chg="del">
        <pc:chgData name="Kenza Laichi" userId="6bc492d1f8b44f4f" providerId="LiveId" clId="{9D9E4BB1-DA89-4075-A6E3-C39A8CC8275F}" dt="2023-04-11T08:03:31.075" v="452" actId="2696"/>
        <pc:sldMkLst>
          <pc:docMk/>
          <pc:sldMk cId="706469423" sldId="392"/>
        </pc:sldMkLst>
      </pc:sldChg>
      <pc:sldMasterChg chg="delSldLayout">
        <pc:chgData name="Kenza Laichi" userId="6bc492d1f8b44f4f" providerId="LiveId" clId="{9D9E4BB1-DA89-4075-A6E3-C39A8CC8275F}" dt="2023-04-11T08:03:22.872" v="451" actId="2696"/>
        <pc:sldMasterMkLst>
          <pc:docMk/>
          <pc:sldMasterMk cId="0" sldId="2147483673"/>
        </pc:sldMasterMkLst>
        <pc:sldLayoutChg chg="del">
          <pc:chgData name="Kenza Laichi" userId="6bc492d1f8b44f4f" providerId="LiveId" clId="{9D9E4BB1-DA89-4075-A6E3-C39A8CC8275F}" dt="2023-04-11T08:03:22.872" v="451" actId="2696"/>
          <pc:sldLayoutMkLst>
            <pc:docMk/>
            <pc:sldMasterMk cId="0" sldId="2147483673"/>
            <pc:sldLayoutMk cId="0" sldId="2147483665"/>
          </pc:sldLayoutMkLst>
        </pc:sldLayoutChg>
      </pc:sldMasterChg>
    </pc:docChg>
  </pc:docChgLst>
  <pc:docChgLst>
    <pc:chgData name="Kenza Laichi" userId="6bc492d1f8b44f4f" providerId="LiveId" clId="{199918E5-AD32-4B8C-89A6-B415C5FC5674}"/>
    <pc:docChg chg="custSel modSld">
      <pc:chgData name="Kenza Laichi" userId="6bc492d1f8b44f4f" providerId="LiveId" clId="{199918E5-AD32-4B8C-89A6-B415C5FC5674}" dt="2023-03-26T10:11:32.296" v="276" actId="20577"/>
      <pc:docMkLst>
        <pc:docMk/>
      </pc:docMkLst>
      <pc:sldChg chg="modSp mod">
        <pc:chgData name="Kenza Laichi" userId="6bc492d1f8b44f4f" providerId="LiveId" clId="{199918E5-AD32-4B8C-89A6-B415C5FC5674}" dt="2023-03-26T10:11:32.296" v="276" actId="20577"/>
        <pc:sldMkLst>
          <pc:docMk/>
          <pc:sldMk cId="2036731153" sldId="395"/>
        </pc:sldMkLst>
        <pc:spChg chg="mod">
          <ac:chgData name="Kenza Laichi" userId="6bc492d1f8b44f4f" providerId="LiveId" clId="{199918E5-AD32-4B8C-89A6-B415C5FC5674}" dt="2023-03-26T09:33:31.099" v="29" actId="1035"/>
          <ac:spMkLst>
            <pc:docMk/>
            <pc:sldMk cId="2036731153" sldId="395"/>
            <ac:spMk id="3" creationId="{6948117C-7293-4718-1D25-DD4AE64DDF68}"/>
          </ac:spMkLst>
        </pc:spChg>
        <pc:spChg chg="mod">
          <ac:chgData name="Kenza Laichi" userId="6bc492d1f8b44f4f" providerId="LiveId" clId="{199918E5-AD32-4B8C-89A6-B415C5FC5674}" dt="2023-03-26T10:11:32.296" v="276" actId="20577"/>
          <ac:spMkLst>
            <pc:docMk/>
            <pc:sldMk cId="2036731153" sldId="395"/>
            <ac:spMk id="4" creationId="{5AE43822-0A27-4255-90C5-D0470A2E0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7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08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2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5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3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6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45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3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tammanylibrary.org/blogs/post/brief-history-of-african-american-literature-part-1-slave-narratives/#:~:text=Slave%20narratives%20were%20mostly%20autobiographical,recognized%20writers%20of%20slave%20narratives" TargetMode="External"/><Relationship Id="rId2" Type="http://schemas.openxmlformats.org/officeDocument/2006/relationships/hyperlink" Target="https://www.britannica.com/art/slave-narrativ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El Bouaghi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344DD37-115C-48CA-A87E-0F5D28D8A2FE}"/>
              </a:ext>
            </a:extLst>
          </p:cNvPr>
          <p:cNvSpPr txBox="1"/>
          <p:nvPr/>
        </p:nvSpPr>
        <p:spPr>
          <a:xfrm>
            <a:off x="183964" y="4179066"/>
            <a:ext cx="85515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by: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Salah Eddine AAID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77314" y="2060509"/>
            <a:ext cx="6609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The 19</a:t>
            </a:r>
            <a:r>
              <a:rPr lang="en-GB" sz="3600" b="1" baseline="30000" dirty="0">
                <a:latin typeface="+mj-lt"/>
              </a:rPr>
              <a:t>th</a:t>
            </a:r>
            <a:r>
              <a:rPr lang="en-GB" sz="3600" b="1" dirty="0">
                <a:latin typeface="+mj-lt"/>
              </a:rPr>
              <a:t> Century Incongruities of American Literature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894724"/>
            <a:ext cx="6966850" cy="2893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Tutorial 02</a:t>
            </a:r>
            <a:endParaRPr lang="fr-FR" sz="40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64328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The            Explore the following topics:</a:t>
            </a: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1- Edgar Allan Poe and the Burden of Memory in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“The Raven” (1845)</a:t>
            </a: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2- Tropes of Utopian Socialism versus Downfalls of Dystopian Frontier :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Edward Bellamy’s </a:t>
            </a:r>
            <a:r>
              <a:rPr lang="en-US" sz="2600" i="1" dirty="0">
                <a:solidFill>
                  <a:srgbClr val="FF0000"/>
                </a:solidFill>
                <a:latin typeface="+mj-lt"/>
              </a:rPr>
              <a:t>Looking Backward 2000-1887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vs.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Mark Twain’s </a:t>
            </a:r>
            <a:r>
              <a:rPr lang="en-US" sz="2600" i="1" dirty="0">
                <a:solidFill>
                  <a:srgbClr val="FF0000"/>
                </a:solidFill>
                <a:latin typeface="+mj-lt"/>
              </a:rPr>
              <a:t>Connecticut Yankee in King Arthur’s Court</a:t>
            </a: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097122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707503" y="289249"/>
            <a:ext cx="535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S</a:t>
            </a:r>
            <a:r>
              <a:rPr lang="en-GB" sz="2800" dirty="0" err="1">
                <a:latin typeface="+mj-lt"/>
              </a:rPr>
              <a:t>ection</a:t>
            </a:r>
            <a:r>
              <a:rPr lang="en-GB" sz="2800" dirty="0">
                <a:latin typeface="+mj-lt"/>
              </a:rPr>
              <a:t> 02: Topics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2920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06" y="1002889"/>
            <a:ext cx="8933736" cy="262671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High, Peter B. 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An Outline of American Literature.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Longman, 1986. </a:t>
            </a:r>
          </a:p>
          <a:p>
            <a:pPr marL="177800" indent="0" algn="just">
              <a:buNone/>
            </a:pPr>
            <a:endParaRPr lang="en-US" dirty="0">
              <a:latin typeface="+mj-lt"/>
            </a:endParaRPr>
          </a:p>
          <a:p>
            <a:pPr marL="177800" indent="0" algn="just">
              <a:buNone/>
            </a:pPr>
            <a:r>
              <a:rPr lang="en-US" dirty="0" err="1">
                <a:latin typeface="+mj-lt"/>
              </a:rPr>
              <a:t>Britanica</a:t>
            </a:r>
            <a:r>
              <a:rPr lang="en-US" dirty="0">
                <a:latin typeface="+mj-lt"/>
              </a:rPr>
              <a:t>, Slave Narrative. </a:t>
            </a:r>
            <a:r>
              <a:rPr lang="en-US" dirty="0">
                <a:latin typeface="+mj-lt"/>
                <a:hlinkClick r:id="rId2"/>
              </a:rPr>
              <a:t>https://www.britannica.com/art/slave-narrative</a:t>
            </a:r>
            <a:r>
              <a:rPr lang="en-US" dirty="0"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dirty="0">
              <a:latin typeface="+mj-lt"/>
            </a:endParaRPr>
          </a:p>
          <a:p>
            <a:pPr marL="177800" indent="0" algn="just">
              <a:buNone/>
            </a:pPr>
            <a:r>
              <a:rPr lang="en-US" dirty="0">
                <a:latin typeface="+mj-lt"/>
              </a:rPr>
              <a:t>STPL Reference </a:t>
            </a:r>
            <a:r>
              <a:rPr lang="en-US" dirty="0" err="1">
                <a:latin typeface="+mj-lt"/>
              </a:rPr>
              <a:t>Convington</a:t>
            </a:r>
            <a:r>
              <a:rPr lang="en-US" dirty="0">
                <a:latin typeface="+mj-lt"/>
              </a:rPr>
              <a:t>. “Brief History of African-American Literature. Part 1. Slave Narratives”. 2020. </a:t>
            </a:r>
            <a:r>
              <a:rPr lang="en-US" dirty="0">
                <a:latin typeface="+mj-lt"/>
                <a:hlinkClick r:id="rId3"/>
              </a:rPr>
              <a:t>https://www.sttammanylibrary.org/blogs/post/brief-history-of-african-american-literature-part-1-slave-narratives/#:~:text=Slave%20narratives%20were%20mostly%20autobiographical,recognized%20writers%20of%20slave%20narratives</a:t>
            </a:r>
            <a:r>
              <a:rPr lang="en-US" dirty="0">
                <a:latin typeface="+mj-lt"/>
              </a:rPr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08288"/>
            <a:ext cx="6273477" cy="894601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1565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/>
          <p:nvPr/>
        </p:nvSpPr>
        <p:spPr>
          <a:xfrm rot="537707">
            <a:off x="590537" y="1612530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 rot="1143741">
            <a:off x="3632648" y="4558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j-lt"/>
              </a:rPr>
              <a:t>Introduction</a:t>
            </a:r>
            <a:endParaRPr sz="4400" dirty="0">
              <a:latin typeface="+mj-lt"/>
            </a:endParaRPr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2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01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2" name="Google Shape;482;p31"/>
          <p:cNvSpPr/>
          <p:nvPr/>
        </p:nvSpPr>
        <p:spPr>
          <a:xfrm rot="537707">
            <a:off x="590537" y="153749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3632648" y="380813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546411"/>
            <a:ext cx="8780181" cy="4190006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sp>
        <p:nvSpPr>
          <p:cNvPr id="4" name="Google Shape;4581;p32">
            <a:extLst>
              <a:ext uri="{FF2B5EF4-FFF2-40B4-BE49-F238E27FC236}">
                <a16:creationId xmlns:a16="http://schemas.microsoft.com/office/drawing/2014/main" id="{07CEC244-82E0-FF28-E868-B8420FE560EA}"/>
              </a:ext>
            </a:extLst>
          </p:cNvPr>
          <p:cNvSpPr/>
          <p:nvPr/>
        </p:nvSpPr>
        <p:spPr>
          <a:xfrm>
            <a:off x="265470" y="546410"/>
            <a:ext cx="8756373" cy="436012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8E4FE-35FC-88B8-31C8-CFBFEA07CED2}"/>
              </a:ext>
            </a:extLst>
          </p:cNvPr>
          <p:cNvSpPr txBox="1"/>
          <p:nvPr/>
        </p:nvSpPr>
        <p:spPr>
          <a:xfrm>
            <a:off x="363820" y="654699"/>
            <a:ext cx="87801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1830’s &amp; 1840’s the American frontier moving  quickly towards the West. </a:t>
            </a:r>
            <a:endParaRPr lang="en-GB" sz="2400" dirty="0">
              <a:highlight>
                <a:srgbClr val="FFFF00"/>
              </a:highligh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The nation as an Atlantic community </a:t>
            </a:r>
            <a:endParaRPr lang="en-GB" sz="2400" dirty="0">
              <a:highlight>
                <a:srgbClr val="FFFF00"/>
              </a:highligh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>
                <a:highlight>
                  <a:srgbClr val="FFFFFF"/>
                </a:highlight>
                <a:latin typeface="+mj-lt"/>
              </a:rPr>
              <a:t>North American Review </a:t>
            </a:r>
            <a:r>
              <a:rPr lang="en-GB" sz="2400" dirty="0">
                <a:highlight>
                  <a:srgbClr val="FFFFFF"/>
                </a:highlight>
                <a:latin typeface="+mj-lt"/>
              </a:rPr>
              <a:t>&amp; </a:t>
            </a:r>
            <a:r>
              <a:rPr lang="en-GB" sz="2400" i="1" dirty="0">
                <a:highlight>
                  <a:srgbClr val="FFFFFF"/>
                </a:highlight>
                <a:latin typeface="+mj-lt"/>
              </a:rPr>
              <a:t>Useful knowledge Society</a:t>
            </a:r>
            <a:r>
              <a:rPr lang="en-GB" sz="2400" dirty="0">
                <a:highlight>
                  <a:srgbClr val="FFFFFF"/>
                </a:highlight>
                <a:latin typeface="+mj-lt"/>
              </a:rPr>
              <a:t>: “New Spiritual Era” in Boston  </a:t>
            </a:r>
            <a:endParaRPr lang="en-GB" sz="2400" dirty="0">
              <a:highlight>
                <a:srgbClr val="FFFF00"/>
              </a:highligh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The Rise of the Abolitionist movement &amp; The Civil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FFFF00"/>
              </a:highligh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32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894724"/>
            <a:ext cx="6966850" cy="2893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I-Transcendental Voices VS. The Dark Shades of Romanticism &amp; Naturalism </a:t>
            </a:r>
            <a:endParaRPr lang="fr-FR" sz="40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314036"/>
            <a:ext cx="8583168" cy="4655127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Transcendentalism</a:t>
            </a:r>
            <a:r>
              <a:rPr lang="en-US" sz="2600" dirty="0">
                <a:latin typeface="+mj-lt"/>
              </a:rPr>
              <a:t>: </a:t>
            </a:r>
            <a:r>
              <a:rPr lang="en-US" sz="2000" dirty="0">
                <a:latin typeface="+mj-lt"/>
              </a:rPr>
              <a:t>a movement of feelings and belief rather than a philosophy: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</a:rPr>
              <a:t>Rejected conservative Puritanism and liberal Unitarianism.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</a:rPr>
              <a:t> Seeking truth via feelings and intuition rather than logic.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</a:rPr>
              <a:t> Finding God in Man &amp; Nature.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</a:rPr>
              <a:t>Social reform &amp; the individual.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marL="17780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           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Criticism: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“ Every comfortable view of life refuses to see the darker half, which will destroy it in the end” (54)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0" y="416653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26602345-731F-04A5-0B1F-4F7D616927B7}"/>
              </a:ext>
            </a:extLst>
          </p:cNvPr>
          <p:cNvSpPr/>
          <p:nvPr/>
        </p:nvSpPr>
        <p:spPr>
          <a:xfrm>
            <a:off x="-121204" y="2571750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8B77A-D0A9-54C4-4400-CB1EAED6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1" y="3284343"/>
            <a:ext cx="7923113" cy="16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546411"/>
            <a:ext cx="8780181" cy="4190006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AB78C-693C-5105-290F-F82D2F82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6591"/>
            <a:ext cx="7827033" cy="367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06575-3984-6645-AA2D-31CAB8DCE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" y="3697281"/>
            <a:ext cx="3774551" cy="1296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46E54-C52E-537E-6DC5-D66D75C20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08" y="3745683"/>
            <a:ext cx="43719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447869"/>
            <a:ext cx="8583168" cy="449665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R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alph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Waldo Emerson (1803-1882)</a:t>
            </a:r>
          </a:p>
          <a:p>
            <a:pPr algn="just"/>
            <a:r>
              <a:rPr lang="fr-FR" sz="2000" dirty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Transcendental </a:t>
            </a:r>
            <a:r>
              <a:rPr lang="fr-FR" sz="2000" dirty="0">
                <a:latin typeface="+mj-lt"/>
              </a:rPr>
              <a:t>Club / </a:t>
            </a:r>
            <a:r>
              <a:rPr lang="fr-FR" sz="2000" i="1" dirty="0">
                <a:latin typeface="+mj-lt"/>
              </a:rPr>
              <a:t>The Dial </a:t>
            </a:r>
            <a:r>
              <a:rPr lang="fr-FR" sz="2000" dirty="0">
                <a:latin typeface="+mj-lt"/>
              </a:rPr>
              <a:t>(1836)</a:t>
            </a:r>
          </a:p>
          <a:p>
            <a:pPr algn="just"/>
            <a:r>
              <a:rPr lang="fr-FR" sz="2000" dirty="0">
                <a:latin typeface="+mj-lt"/>
              </a:rPr>
              <a:t>Brook </a:t>
            </a:r>
            <a:r>
              <a:rPr lang="en-GB" sz="2000" dirty="0">
                <a:latin typeface="+mj-lt"/>
              </a:rPr>
              <a:t>Farm</a:t>
            </a:r>
            <a:r>
              <a:rPr lang="fr-FR" sz="2000" dirty="0">
                <a:latin typeface="+mj-lt"/>
              </a:rPr>
              <a:t> Institute</a:t>
            </a:r>
          </a:p>
          <a:p>
            <a:pPr algn="just"/>
            <a:r>
              <a:rPr lang="fr-FR" sz="2000" i="1" dirty="0">
                <a:latin typeface="+mj-lt"/>
              </a:rPr>
              <a:t>Nature </a:t>
            </a:r>
            <a:r>
              <a:rPr lang="fr-FR" sz="2000" dirty="0">
                <a:latin typeface="+mj-lt"/>
              </a:rPr>
              <a:t>(Beyond </a:t>
            </a:r>
            <a:r>
              <a:rPr lang="en-GB" sz="2000" dirty="0">
                <a:latin typeface="+mj-lt"/>
              </a:rPr>
              <a:t>usefulness</a:t>
            </a:r>
            <a:r>
              <a:rPr lang="fr-FR" sz="2000" dirty="0">
                <a:latin typeface="+mj-lt"/>
              </a:rPr>
              <a:t> &amp; Reason and </a:t>
            </a:r>
            <a:r>
              <a:rPr lang="en-GB" sz="2000" dirty="0">
                <a:latin typeface="+mj-lt"/>
              </a:rPr>
              <a:t>Senses</a:t>
            </a:r>
            <a:r>
              <a:rPr lang="fr-FR" sz="2000" dirty="0">
                <a:latin typeface="+mj-lt"/>
              </a:rPr>
              <a:t>)</a:t>
            </a:r>
          </a:p>
          <a:p>
            <a:pPr algn="just"/>
            <a:r>
              <a:rPr lang="fr-FR" sz="2000" dirty="0">
                <a:latin typeface="+mj-lt"/>
              </a:rPr>
              <a:t>Original </a:t>
            </a:r>
            <a:r>
              <a:rPr lang="en-GB" sz="2000" dirty="0">
                <a:latin typeface="+mj-lt"/>
              </a:rPr>
              <a:t>thinker</a:t>
            </a:r>
            <a:r>
              <a:rPr lang="fr-FR" sz="2000" dirty="0">
                <a:latin typeface="+mj-lt"/>
              </a:rPr>
              <a:t>: </a:t>
            </a:r>
            <a:r>
              <a:rPr lang="en-GB" sz="2000" dirty="0">
                <a:latin typeface="+mj-lt"/>
              </a:rPr>
              <a:t>self-discovery</a:t>
            </a:r>
            <a:r>
              <a:rPr lang="fr-FR" sz="2000" dirty="0">
                <a:latin typeface="+mj-lt"/>
              </a:rPr>
              <a:t> by intuition and </a:t>
            </a:r>
          </a:p>
          <a:p>
            <a:pPr marL="177800" indent="0" algn="just">
              <a:buNone/>
            </a:pPr>
            <a:r>
              <a:rPr lang="fr-FR" sz="2000" dirty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study</a:t>
            </a:r>
            <a:r>
              <a:rPr lang="fr-FR" sz="2000" dirty="0">
                <a:latin typeface="+mj-lt"/>
              </a:rPr>
              <a:t> of nature (not </a:t>
            </a:r>
            <a:r>
              <a:rPr lang="en-GB" sz="2000" dirty="0">
                <a:latin typeface="+mj-lt"/>
              </a:rPr>
              <a:t>learning</a:t>
            </a:r>
            <a:r>
              <a:rPr lang="fr-FR" sz="2000" dirty="0">
                <a:latin typeface="+mj-lt"/>
              </a:rPr>
              <a:t> via books)</a:t>
            </a:r>
          </a:p>
          <a:p>
            <a:pPr marL="17780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        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Henry David Thoreau (1817-1862</a:t>
            </a:r>
            <a:r>
              <a:rPr lang="fr-FR" sz="20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fr-FR" sz="2000" dirty="0">
                <a:solidFill>
                  <a:schemeClr val="bg2"/>
                </a:solidFill>
                <a:latin typeface="+mj-lt"/>
              </a:rPr>
              <a:t>« 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Wisdom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does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not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inspect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it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beholds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»</a:t>
            </a:r>
          </a:p>
          <a:p>
            <a:pPr algn="just"/>
            <a:r>
              <a:rPr lang="fr-FR" sz="2000" i="1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en-GB" sz="2000" i="1" dirty="0">
                <a:solidFill>
                  <a:schemeClr val="tx1"/>
                </a:solidFill>
                <a:latin typeface="+mj-lt"/>
              </a:rPr>
              <a:t>Disobedience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(1849)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</a:rPr>
              <a:t>Walden Pond (45-47)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  <a:latin typeface="+mj-lt"/>
              </a:rPr>
              <a:t>Walden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(1854) /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81672" y="518624"/>
            <a:ext cx="110912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</a:t>
            </a:r>
            <a:endParaRPr lang="fr-FR" dirty="0"/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6948117C-7293-4718-1D25-DD4AE64DDF68}"/>
              </a:ext>
            </a:extLst>
          </p:cNvPr>
          <p:cNvSpPr/>
          <p:nvPr/>
        </p:nvSpPr>
        <p:spPr>
          <a:xfrm>
            <a:off x="39551" y="2686437"/>
            <a:ext cx="11933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0DCB7-2A01-66BD-5EBC-7742DF3E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11" y="1183529"/>
            <a:ext cx="2371725" cy="117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82BE9-B422-F4ED-2961-9416B224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491" y="4250790"/>
            <a:ext cx="6117945" cy="4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546411"/>
            <a:ext cx="8780181" cy="4190006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8FC72-648D-CF3F-6FD4-974BFA3A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613"/>
            <a:ext cx="3176145" cy="2847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BB22B-BD80-308F-599C-546C664AD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02" y="908613"/>
            <a:ext cx="3084025" cy="2728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FBB4FD-EA4C-8E8A-2A06-8E4C01723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358" y="908613"/>
            <a:ext cx="2785485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5D083-5729-F818-7AA7-C518AD420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101" y="3734277"/>
            <a:ext cx="4924425" cy="14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447869"/>
            <a:ext cx="8583168" cy="449665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Nathaniel Hawthorne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(1804-1864) /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human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darkness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just"/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Celestial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Railroad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(1843), Young Goodman Brown (1835) &amp; 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The </a:t>
            </a:r>
            <a:r>
              <a:rPr lang="fr-FR" sz="2000" i="1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Scarlet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Letter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(1850) .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+mj-lt"/>
              </a:rPr>
              <a:t>The effects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doubt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and sin in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human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life/ society &amp; the world of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allegory</a:t>
            </a:r>
            <a:endParaRPr lang="fr-FR" sz="2400" dirty="0">
              <a:solidFill>
                <a:srgbClr val="FF0000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fr-FR" sz="2400" dirty="0">
                <a:solidFill>
                  <a:srgbClr val="FF0000"/>
                </a:solidFill>
                <a:latin typeface="+mj-lt"/>
              </a:rPr>
              <a:t>        Herman Melville (1819-1891)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+mj-lt"/>
              </a:rPr>
              <a:t>« 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Harvard and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Yale »,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Typee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(1846), 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Moby-Dick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(1851)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&amp;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Bartleby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the Scrivener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(1853). 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+mj-lt"/>
              </a:rPr>
              <a:t>A world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divided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into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two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warring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parts</a:t>
            </a:r>
          </a:p>
          <a:p>
            <a:pPr marL="17780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Edgar Allan Poe (1809-1849) </a:t>
            </a:r>
          </a:p>
          <a:p>
            <a:pPr algn="just"/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The </a:t>
            </a:r>
            <a:r>
              <a:rPr lang="fr-FR" sz="2000" i="1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Fall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of the House of Usher 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(1839)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The Tell-Tale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Heart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(1843) &amp; </a:t>
            </a:r>
            <a:r>
              <a:rPr lang="fr-FR" sz="20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The Raven (1845)  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+mj-lt"/>
              </a:rPr>
              <a:t>« 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Unity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effect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everything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 »/  Gothic tales &amp; « the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rhythmic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creation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of beauty ».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81672" y="518624"/>
            <a:ext cx="110912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</a:t>
            </a:r>
            <a:endParaRPr lang="fr-FR" dirty="0"/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6948117C-7293-4718-1D25-DD4AE64DDF68}"/>
              </a:ext>
            </a:extLst>
          </p:cNvPr>
          <p:cNvSpPr/>
          <p:nvPr/>
        </p:nvSpPr>
        <p:spPr>
          <a:xfrm>
            <a:off x="0" y="3122913"/>
            <a:ext cx="11933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</a:t>
            </a:r>
            <a:endParaRPr lang="fr-FR" dirty="0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C3F3FF96-E5E0-4FEA-6F5E-B5668FF72289}"/>
              </a:ext>
            </a:extLst>
          </p:cNvPr>
          <p:cNvSpPr/>
          <p:nvPr/>
        </p:nvSpPr>
        <p:spPr>
          <a:xfrm>
            <a:off x="39551" y="1747917"/>
            <a:ext cx="119336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73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95692</TotalTime>
  <Words>542</Words>
  <Application>Microsoft Office PowerPoint</Application>
  <PresentationFormat>On-screen Show (16:9)</PresentationFormat>
  <Paragraphs>68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Merriweather</vt:lpstr>
      <vt:lpstr>Arial</vt:lpstr>
      <vt:lpstr>Wingdings</vt:lpstr>
      <vt:lpstr>Livvic</vt:lpstr>
      <vt:lpstr>Times New Roman</vt:lpstr>
      <vt:lpstr>Nunito Light</vt:lpstr>
      <vt:lpstr>Writing History Thesis by Slidesgo</vt:lpstr>
      <vt:lpstr>PowerPoint Presentation</vt:lpstr>
      <vt:lpstr>Introduction</vt:lpstr>
      <vt:lpstr> </vt:lpstr>
      <vt:lpstr>I-Transcendental Voices VS. The Dark Shades of Romanticism &amp; Naturalism </vt:lpstr>
      <vt:lpstr>PowerPoint Presentation</vt:lpstr>
      <vt:lpstr> </vt:lpstr>
      <vt:lpstr>PowerPoint Presentation</vt:lpstr>
      <vt:lpstr> </vt:lpstr>
      <vt:lpstr>PowerPoint Presentation</vt:lpstr>
      <vt:lpstr>Tutorial 02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194</cp:revision>
  <dcterms:modified xsi:type="dcterms:W3CDTF">2023-04-11T08:11:33Z</dcterms:modified>
</cp:coreProperties>
</file>