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72" r:id="rId12"/>
    <p:sldId id="271" r:id="rId13"/>
    <p:sldId id="265" r:id="rId14"/>
    <p:sldId id="266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1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1.png"/><Relationship Id="rId7" Type="http://schemas.openxmlformats.org/officeDocument/2006/relationships/image" Target="../media/image1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376D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009724" y="2371725"/>
            <a:ext cx="8162720" cy="733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4940"/>
              </a:lnSpc>
              <a:spcBef>
                <a:spcPts val="0"/>
              </a:spcBef>
              <a:spcAft>
                <a:spcPts val="1560"/>
              </a:spcAft>
            </a:pPr>
            <a:r>
              <a:rPr sz="3827" b="1">
                <a:solidFill>
                  <a:srgbClr val="FFFFFF"/>
                </a:solidFill>
              </a:rPr>
              <a:t>Introduction to Business Plans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9724" y="3333749"/>
            <a:ext cx="8162720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2600"/>
              </a:spcAft>
            </a:pPr>
            <a:r>
              <a:rPr sz="1674" b="0">
                <a:solidFill>
                  <a:srgbClr val="FFFFFF"/>
                </a:solidFill>
              </a:rPr>
              <a:t>Writing &amp; Presenting Effective Business Plans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22129" y="4219800"/>
            <a:ext cx="1737912" cy="2948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FFFFFF"/>
                </a:solidFill>
              </a:rPr>
              <a:t>Session Length: </a:t>
            </a:r>
            <a:r>
              <a:rPr lang="en-US" sz="1196" b="1" dirty="0">
                <a:solidFill>
                  <a:srgbClr val="64B5F6"/>
                </a:solidFill>
              </a:rPr>
              <a:t>1.5 </a:t>
            </a:r>
            <a:r>
              <a:rPr sz="1196" b="1" dirty="0">
                <a:solidFill>
                  <a:srgbClr val="64B5F6"/>
                </a:solidFill>
              </a:rPr>
              <a:t>hours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Analytical Frameworks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4160" y="1355312"/>
            <a:ext cx="3305092" cy="4708731"/>
          </a:xfrm>
          <a:prstGeom prst="roundRect">
            <a:avLst>
              <a:gd name="adj" fmla="val 461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 Same Side Corner Rectangle 14"/>
          <p:cNvSpPr/>
          <p:nvPr/>
        </p:nvSpPr>
        <p:spPr>
          <a:xfrm rot="16200000">
            <a:off x="-1813056" y="3652528"/>
            <a:ext cx="4708730" cy="11429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2754" y="1623255"/>
            <a:ext cx="419089" cy="26421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46140" y="1622013"/>
            <a:ext cx="131441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SWOT Analysis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2754" y="2079212"/>
            <a:ext cx="2886002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Strengths</a:t>
            </a:r>
            <a:r>
              <a:rPr sz="1196" b="0">
                <a:solidFill>
                  <a:srgbClr val="000000"/>
                </a:solidFill>
              </a:rPr>
              <a:t> &amp; </a:t>
            </a:r>
            <a:r>
              <a:rPr sz="1196" b="1">
                <a:solidFill>
                  <a:srgbClr val="19376D"/>
                </a:solidFill>
              </a:rPr>
              <a:t>Weaknesses</a:t>
            </a:r>
            <a:r>
              <a:rPr sz="1196" b="0">
                <a:solidFill>
                  <a:srgbClr val="000000"/>
                </a:solidFill>
              </a:rPr>
              <a:t> (internal)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754" y="2120692"/>
            <a:ext cx="171445" cy="8849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12754" y="2403063"/>
            <a:ext cx="2886002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Opportunities</a:t>
            </a:r>
            <a:r>
              <a:rPr sz="1196" b="0">
                <a:solidFill>
                  <a:srgbClr val="000000"/>
                </a:solidFill>
              </a:rPr>
              <a:t> &amp; </a:t>
            </a:r>
            <a:r>
              <a:rPr sz="1196" b="1">
                <a:solidFill>
                  <a:srgbClr val="19376D"/>
                </a:solidFill>
              </a:rPr>
              <a:t>Threats</a:t>
            </a:r>
            <a:r>
              <a:rPr sz="1196" b="0">
                <a:solidFill>
                  <a:srgbClr val="000000"/>
                </a:solidFill>
              </a:rPr>
              <a:t> (external)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754" y="2444542"/>
            <a:ext cx="171445" cy="8849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12754" y="2726913"/>
            <a:ext cx="2886002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Summarizes internal/external fit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754" y="2768392"/>
            <a:ext cx="171445" cy="88490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666733" y="7181849"/>
            <a:ext cx="3543211" cy="5467349"/>
          </a:xfrm>
          <a:prstGeom prst="roundRect">
            <a:avLst>
              <a:gd name="adj" fmla="val 430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 Same Side Corner Rectangle 24"/>
          <p:cNvSpPr/>
          <p:nvPr/>
        </p:nvSpPr>
        <p:spPr>
          <a:xfrm rot="16200000">
            <a:off x="-2000901" y="9849483"/>
            <a:ext cx="546734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5327" y="7404238"/>
            <a:ext cx="419089" cy="35532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428714" y="7448549"/>
            <a:ext cx="145728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PESTEL Analysis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5327" y="7905749"/>
            <a:ext cx="3124121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Political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Economic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Social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7947229"/>
            <a:ext cx="171445" cy="88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95327" y="8229600"/>
            <a:ext cx="3124121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Technological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Environmental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Legal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8271079"/>
            <a:ext cx="171445" cy="8849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95327" y="8553450"/>
            <a:ext cx="3124121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Identifies macro risks &amp; regulatory considerations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8594929"/>
            <a:ext cx="171445" cy="88490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438539" y="7181849"/>
            <a:ext cx="3305092" cy="5467349"/>
          </a:xfrm>
          <a:prstGeom prst="roundRect">
            <a:avLst>
              <a:gd name="adj" fmla="val 461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 Same Side Corner Rectangle 34"/>
          <p:cNvSpPr/>
          <p:nvPr/>
        </p:nvSpPr>
        <p:spPr>
          <a:xfrm rot="16200000">
            <a:off x="1770905" y="9849483"/>
            <a:ext cx="546734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67133" y="7379183"/>
            <a:ext cx="419089" cy="40543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200519" y="7448549"/>
            <a:ext cx="175255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Porter's Five Forces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67133" y="7905749"/>
            <a:ext cx="2886002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Threat of new entrants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buyer power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7133" y="7947229"/>
            <a:ext cx="171445" cy="8849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667133" y="8477249"/>
            <a:ext cx="2886002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Supplier power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threat of substitutes</a:t>
            </a:r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7133" y="8518729"/>
            <a:ext cx="171445" cy="8849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667133" y="9048749"/>
            <a:ext cx="2886002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Competitive rivalry</a:t>
            </a:r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7133" y="9090229"/>
            <a:ext cx="171445" cy="88490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4876677" y="1123949"/>
            <a:ext cx="5558712" cy="5316955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8124621" y="7534274"/>
            <a:ext cx="3400339" cy="3276599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46"/>
          <p:cNvSpPr/>
          <p:nvPr/>
        </p:nvSpPr>
        <p:spPr>
          <a:xfrm>
            <a:off x="8124621" y="11001375"/>
            <a:ext cx="3400339" cy="1638299"/>
          </a:xfrm>
          <a:prstGeom prst="roundRect">
            <a:avLst>
              <a:gd name="adj" fmla="val 9302"/>
            </a:avLst>
          </a:prstGeom>
          <a:solidFill>
            <a:srgbClr val="19376D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ound Same Side Corner Rectangle 47"/>
          <p:cNvSpPr/>
          <p:nvPr/>
        </p:nvSpPr>
        <p:spPr>
          <a:xfrm rot="16200000">
            <a:off x="7371512" y="11754484"/>
            <a:ext cx="16382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8315117" y="11153775"/>
            <a:ext cx="305744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Practical Tip</a:t>
            </a:r>
          </a:p>
        </p:txBody>
      </p:sp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15117" y="11189969"/>
            <a:ext cx="228594" cy="194309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315117" y="11496675"/>
            <a:ext cx="3057448" cy="9905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Convert each framework into specific bullets that feed sections of the plan (e.g., PESTEL points → Risk Analysis; BMC → Business Model &amp; Marketing)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Analytical Frameworks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47642" y="1142495"/>
            <a:ext cx="3543211" cy="2579273"/>
          </a:xfrm>
          <a:prstGeom prst="roundRect">
            <a:avLst>
              <a:gd name="adj" fmla="val 430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 Same Side Corner Rectangle 24"/>
          <p:cNvSpPr/>
          <p:nvPr/>
        </p:nvSpPr>
        <p:spPr>
          <a:xfrm rot="16200000">
            <a:off x="-975954" y="2366091"/>
            <a:ext cx="2579273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6236" y="1364884"/>
            <a:ext cx="419089" cy="35532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009623" y="1409195"/>
            <a:ext cx="145728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PESTEL Analysis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6236" y="1866395"/>
            <a:ext cx="3124121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Political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Economic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Social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36" y="1907875"/>
            <a:ext cx="171445" cy="88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76236" y="2190246"/>
            <a:ext cx="3124121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Technological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Environmental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Legal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36" y="2231725"/>
            <a:ext cx="171445" cy="8849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76236" y="2514096"/>
            <a:ext cx="3124121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Identifies macro risks &amp; regulatory considerations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36" y="2555575"/>
            <a:ext cx="171445" cy="88490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247641" y="3988468"/>
            <a:ext cx="3543211" cy="2579273"/>
          </a:xfrm>
          <a:prstGeom prst="roundRect">
            <a:avLst>
              <a:gd name="adj" fmla="val 461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 Same Side Corner Rectangle 34"/>
          <p:cNvSpPr/>
          <p:nvPr/>
        </p:nvSpPr>
        <p:spPr>
          <a:xfrm rot="16200000">
            <a:off x="-971196" y="5207306"/>
            <a:ext cx="2579273" cy="1415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36" y="4185802"/>
            <a:ext cx="449283" cy="40543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09621" y="4231936"/>
            <a:ext cx="1878821" cy="31316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Porter's Five Forces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6235" y="4802634"/>
            <a:ext cx="3093927" cy="314766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Threat of new entrants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buyer power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36" y="4753848"/>
            <a:ext cx="183797" cy="8849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76235" y="5374134"/>
            <a:ext cx="3093927" cy="314766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Supplier power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threat of substitutes</a:t>
            </a:r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36" y="5325348"/>
            <a:ext cx="183797" cy="8849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76235" y="5821810"/>
            <a:ext cx="3093927" cy="314766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Competitive rivalry</a:t>
            </a:r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36" y="5896848"/>
            <a:ext cx="183797" cy="88490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4395677" y="1142495"/>
            <a:ext cx="4595923" cy="423163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46"/>
          <p:cNvSpPr/>
          <p:nvPr/>
        </p:nvSpPr>
        <p:spPr>
          <a:xfrm>
            <a:off x="8752541" y="5219701"/>
            <a:ext cx="3400339" cy="1638299"/>
          </a:xfrm>
          <a:prstGeom prst="roundRect">
            <a:avLst>
              <a:gd name="adj" fmla="val 9302"/>
            </a:avLst>
          </a:prstGeom>
          <a:solidFill>
            <a:srgbClr val="19376D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ound Same Side Corner Rectangle 47"/>
          <p:cNvSpPr/>
          <p:nvPr/>
        </p:nvSpPr>
        <p:spPr>
          <a:xfrm rot="16200000">
            <a:off x="7982685" y="5972810"/>
            <a:ext cx="16382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8993878" y="5414204"/>
            <a:ext cx="305744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Practical Tip</a:t>
            </a:r>
          </a:p>
        </p:txBody>
      </p:sp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37730" y="5429570"/>
            <a:ext cx="228594" cy="194309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993878" y="5757104"/>
            <a:ext cx="3057448" cy="9905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000000"/>
                </a:solidFill>
              </a:rPr>
              <a:t>Convert each framework into specific bullets that feed sections of the plan (e.g., PESTEL points → Risk Analysis; BMC → Business Model &amp; Marketing)</a:t>
            </a:r>
          </a:p>
        </p:txBody>
      </p:sp>
    </p:spTree>
    <p:extLst>
      <p:ext uri="{BB962C8B-B14F-4D97-AF65-F5344CB8AC3E}">
        <p14:creationId xmlns:p14="http://schemas.microsoft.com/office/powerpoint/2010/main" val="1494679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Analytical Frameworks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49"/>
            <a:ext cx="3543211" cy="5715000"/>
          </a:xfrm>
          <a:prstGeom prst="roundRect">
            <a:avLst>
              <a:gd name="adj" fmla="val 430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-2124727" y="4029709"/>
            <a:ext cx="57150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5327" y="1474304"/>
            <a:ext cx="419089" cy="3279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714" y="1504950"/>
            <a:ext cx="206687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Business Model Canvas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27" y="1962149"/>
            <a:ext cx="3124121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9 blocks</a:t>
            </a:r>
            <a:r>
              <a:rPr sz="1196" b="0">
                <a:solidFill>
                  <a:srgbClr val="000000"/>
                </a:solidFill>
              </a:rPr>
              <a:t> covering key business elements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2003629"/>
            <a:ext cx="171445" cy="884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5327" y="2533649"/>
            <a:ext cx="3124121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Customer segments, value propositions, channels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2575129"/>
            <a:ext cx="171445" cy="884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95327" y="3105149"/>
            <a:ext cx="3124121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Revenue streams, key resources, cost structure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3146629"/>
            <a:ext cx="171445" cy="88490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666733" y="7181849"/>
            <a:ext cx="3543211" cy="5467349"/>
          </a:xfrm>
          <a:prstGeom prst="roundRect">
            <a:avLst>
              <a:gd name="adj" fmla="val 430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 Same Side Corner Rectangle 24"/>
          <p:cNvSpPr/>
          <p:nvPr/>
        </p:nvSpPr>
        <p:spPr>
          <a:xfrm rot="16200000">
            <a:off x="-2000901" y="9849483"/>
            <a:ext cx="546734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5327" y="7404238"/>
            <a:ext cx="419089" cy="35532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428714" y="7448549"/>
            <a:ext cx="145728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PESTEL Analysis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5327" y="7905749"/>
            <a:ext cx="3124121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Political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Economic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Social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7947229"/>
            <a:ext cx="171445" cy="88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95327" y="8229600"/>
            <a:ext cx="3124121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Technological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Environmental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Legal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8271079"/>
            <a:ext cx="171445" cy="8849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95327" y="8553450"/>
            <a:ext cx="3124121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Identifies macro risks &amp; regulatory considerations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8594929"/>
            <a:ext cx="171445" cy="88490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4438539" y="7181849"/>
            <a:ext cx="3305092" cy="5467349"/>
          </a:xfrm>
          <a:prstGeom prst="roundRect">
            <a:avLst>
              <a:gd name="adj" fmla="val 461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 Same Side Corner Rectangle 34"/>
          <p:cNvSpPr/>
          <p:nvPr/>
        </p:nvSpPr>
        <p:spPr>
          <a:xfrm rot="16200000">
            <a:off x="1770905" y="9849483"/>
            <a:ext cx="546734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67133" y="7379183"/>
            <a:ext cx="419089" cy="40543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200519" y="7448549"/>
            <a:ext cx="175255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19376D"/>
                </a:solidFill>
              </a:rPr>
              <a:t>Porter's Five Forces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67133" y="7905749"/>
            <a:ext cx="2886002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Threat of new entrants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buyer power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7133" y="7947229"/>
            <a:ext cx="171445" cy="8849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667133" y="8477249"/>
            <a:ext cx="2886002" cy="4952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Supplier power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threat of substitutes</a:t>
            </a:r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7133" y="8518729"/>
            <a:ext cx="171445" cy="8849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667133" y="9048749"/>
            <a:ext cx="2886002" cy="24764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196" b="1">
                <a:solidFill>
                  <a:srgbClr val="19376D"/>
                </a:solidFill>
              </a:rPr>
              <a:t>Competitive rivalry</a:t>
            </a:r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7133" y="9090229"/>
            <a:ext cx="171445" cy="88490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8124621" y="7534274"/>
            <a:ext cx="3400339" cy="3276599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46"/>
          <p:cNvSpPr/>
          <p:nvPr/>
        </p:nvSpPr>
        <p:spPr>
          <a:xfrm>
            <a:off x="8124621" y="11001375"/>
            <a:ext cx="3400339" cy="1638299"/>
          </a:xfrm>
          <a:prstGeom prst="roundRect">
            <a:avLst>
              <a:gd name="adj" fmla="val 9302"/>
            </a:avLst>
          </a:prstGeom>
          <a:solidFill>
            <a:srgbClr val="19376D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ound Same Side Corner Rectangle 47"/>
          <p:cNvSpPr/>
          <p:nvPr/>
        </p:nvSpPr>
        <p:spPr>
          <a:xfrm rot="16200000">
            <a:off x="7371512" y="11754484"/>
            <a:ext cx="16382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8315117" y="11153775"/>
            <a:ext cx="305744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Practical Tip</a:t>
            </a:r>
          </a:p>
        </p:txBody>
      </p:sp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15117" y="11189969"/>
            <a:ext cx="228594" cy="194309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315117" y="11496675"/>
            <a:ext cx="3057448" cy="9905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Convert each framework into specific bullets that feed sections of the plan (e.g., PESTEL points → Risk Analysis; BMC → Business Model &amp; Marketing)</a:t>
            </a:r>
          </a:p>
        </p:txBody>
      </p:sp>
      <p:sp>
        <p:nvSpPr>
          <p:cNvPr id="52" name="Rounded Rectangle 38">
            <a:extLst>
              <a:ext uri="{FF2B5EF4-FFF2-40B4-BE49-F238E27FC236}">
                <a16:creationId xmlns:a16="http://schemas.microsoft.com/office/drawing/2014/main" id="{1160C6B7-D312-799B-0C01-5AEDAA50789E}"/>
              </a:ext>
            </a:extLst>
          </p:cNvPr>
          <p:cNvSpPr/>
          <p:nvPr/>
        </p:nvSpPr>
        <p:spPr>
          <a:xfrm>
            <a:off x="4209944" y="885822"/>
            <a:ext cx="7797572" cy="5429252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104969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Evidence-Based Guidance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49"/>
            <a:ext cx="6286342" cy="1543050"/>
          </a:xfrm>
          <a:prstGeom prst="roundRect">
            <a:avLst>
              <a:gd name="adj" fmla="val 9876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-38752" y="1943734"/>
            <a:ext cx="15430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3426" y="1571210"/>
            <a:ext cx="457188" cy="2484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3011" y="1443617"/>
            <a:ext cx="2006640" cy="31316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lang="en-US" sz="1315" b="1" dirty="0">
                <a:solidFill>
                  <a:srgbClr val="19376D"/>
                </a:solidFill>
              </a:rPr>
              <a:t>Marketing &amp; sales strategy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43011" y="1914837"/>
            <a:ext cx="5181470" cy="5327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196" b="0" dirty="0">
                <a:solidFill>
                  <a:srgbClr val="000000"/>
                </a:solidFill>
              </a:rPr>
              <a:t>•	Positioning, brand, channels, sales cycle, promotions, partnerships, 6–12 month launch plan.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712" y="3143749"/>
            <a:ext cx="6286342" cy="2011279"/>
          </a:xfrm>
          <a:prstGeom prst="roundRect">
            <a:avLst>
              <a:gd name="adj" fmla="val 11764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 Same Side Corner Rectangle 9"/>
          <p:cNvSpPr/>
          <p:nvPr/>
        </p:nvSpPr>
        <p:spPr>
          <a:xfrm rot="16200000">
            <a:off x="-280887" y="4083349"/>
            <a:ext cx="201128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534990" y="3414590"/>
            <a:ext cx="5253205" cy="1453218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lang="en-GB" sz="1315" b="1" dirty="0">
                <a:solidFill>
                  <a:srgbClr val="19376D"/>
                </a:solidFill>
              </a:rPr>
              <a:t>Financial plan</a:t>
            </a:r>
          </a:p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lang="en-GB" sz="1315" b="1" dirty="0">
                <a:solidFill>
                  <a:srgbClr val="19376D"/>
                </a:solidFill>
              </a:rPr>
              <a:t>•	3-year (minimum) pro forma</a:t>
            </a:r>
            <a:r>
              <a:rPr lang="en-GB" sz="1315" dirty="0">
                <a:solidFill>
                  <a:srgbClr val="19376D"/>
                </a:solidFill>
              </a:rPr>
              <a:t>: </a:t>
            </a:r>
            <a:r>
              <a:rPr lang="en-GB" sz="1315" dirty="0"/>
              <a:t>income statement, cash-flow, balance sheet (top-level), unit economics, break-even analysis, sensitivity scenarios (best / base / worst).</a:t>
            </a:r>
          </a:p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lang="en-GB" sz="1315" b="1" dirty="0">
                <a:solidFill>
                  <a:srgbClr val="19376D"/>
                </a:solidFill>
              </a:rPr>
              <a:t>•	State assumptions explicitly </a:t>
            </a:r>
            <a:r>
              <a:rPr lang="en-GB" sz="1315" dirty="0"/>
              <a:t>(how price, volume, and working capital were derived).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34066" y="1238249"/>
            <a:ext cx="4190895" cy="236219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7334066" y="3790949"/>
            <a:ext cx="4190895" cy="227647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>
            <a:extLst>
              <a:ext uri="{FF2B5EF4-FFF2-40B4-BE49-F238E27FC236}">
                <a16:creationId xmlns:a16="http://schemas.microsoft.com/office/drawing/2014/main" id="{42FB8E6E-82F5-3EBD-A2DC-79395B078D5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7307" y="3498851"/>
            <a:ext cx="457188" cy="24847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Common Mistakes &amp; Red Flags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49"/>
            <a:ext cx="3047923" cy="1733550"/>
          </a:xfrm>
          <a:prstGeom prst="roundRect">
            <a:avLst>
              <a:gd name="adj" fmla="val 879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-134002" y="2038984"/>
            <a:ext cx="1733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5327" y="1533110"/>
            <a:ext cx="457188" cy="2484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04912" y="1428750"/>
            <a:ext cx="201924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Over-optimistic Projections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4912" y="2038349"/>
            <a:ext cx="2019249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Revenue forecasts without </a:t>
            </a:r>
            <a:r>
              <a:rPr sz="1196" b="1">
                <a:solidFill>
                  <a:srgbClr val="19376D"/>
                </a:solidFill>
              </a:rPr>
              <a:t>evidence</a:t>
            </a:r>
            <a:r>
              <a:rPr sz="1196" b="0">
                <a:solidFill>
                  <a:srgbClr val="000000"/>
                </a:solidFill>
              </a:rPr>
              <a:t> or justification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905152" y="1238249"/>
            <a:ext cx="3047923" cy="1733550"/>
          </a:xfrm>
          <a:prstGeom prst="roundRect">
            <a:avLst>
              <a:gd name="adj" fmla="val 879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 Same Side Corner Rectangle 9"/>
          <p:cNvSpPr/>
          <p:nvPr/>
        </p:nvSpPr>
        <p:spPr>
          <a:xfrm rot="16200000">
            <a:off x="3104417" y="2038984"/>
            <a:ext cx="1733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3746" y="1493354"/>
            <a:ext cx="457188" cy="32799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3331" y="1428750"/>
            <a:ext cx="201924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Inconsistent Assumptions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43331" y="2038349"/>
            <a:ext cx="2019249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Growth rate not matching </a:t>
            </a:r>
            <a:r>
              <a:rPr sz="1196" b="1">
                <a:solidFill>
                  <a:srgbClr val="19376D"/>
                </a:solidFill>
              </a:rPr>
              <a:t>market size</a:t>
            </a:r>
            <a:r>
              <a:rPr sz="1196" b="0">
                <a:solidFill>
                  <a:srgbClr val="000000"/>
                </a:solidFill>
              </a:rPr>
              <a:t> or constraints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733" y="3162299"/>
            <a:ext cx="3047923" cy="1733550"/>
          </a:xfrm>
          <a:prstGeom prst="roundRect">
            <a:avLst>
              <a:gd name="adj" fmla="val 879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 Same Side Corner Rectangle 14"/>
          <p:cNvSpPr/>
          <p:nvPr/>
        </p:nvSpPr>
        <p:spPr>
          <a:xfrm rot="16200000">
            <a:off x="-134002" y="3963034"/>
            <a:ext cx="1733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5327" y="3402495"/>
            <a:ext cx="457188" cy="35780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04912" y="3352800"/>
            <a:ext cx="201924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No Clear Unit Economics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4912" y="3962399"/>
            <a:ext cx="2019249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Missing </a:t>
            </a:r>
            <a:r>
              <a:rPr sz="1196" b="1">
                <a:solidFill>
                  <a:srgbClr val="19376D"/>
                </a:solidFill>
              </a:rPr>
              <a:t>cash flow</a:t>
            </a:r>
            <a:r>
              <a:rPr sz="1196" b="0">
                <a:solidFill>
                  <a:srgbClr val="000000"/>
                </a:solidFill>
              </a:rPr>
              <a:t> analysis or profitability metrics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05152" y="3162299"/>
            <a:ext cx="3047923" cy="1733550"/>
          </a:xfrm>
          <a:prstGeom prst="roundRect">
            <a:avLst>
              <a:gd name="adj" fmla="val 879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 Same Side Corner Rectangle 19"/>
          <p:cNvSpPr/>
          <p:nvPr/>
        </p:nvSpPr>
        <p:spPr>
          <a:xfrm rot="16200000">
            <a:off x="3104417" y="3963034"/>
            <a:ext cx="1733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33746" y="3417404"/>
            <a:ext cx="457188" cy="32799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743331" y="3352800"/>
            <a:ext cx="201924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Ignoring Customer Costs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43331" y="3962399"/>
            <a:ext cx="201924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No consideration of </a:t>
            </a:r>
            <a:r>
              <a:rPr sz="1196" b="1">
                <a:solidFill>
                  <a:srgbClr val="19376D"/>
                </a:solidFill>
              </a:rPr>
              <a:t>CAC</a:t>
            </a:r>
            <a:r>
              <a:rPr sz="1196" b="0">
                <a:solidFill>
                  <a:srgbClr val="000000"/>
                </a:solidFill>
              </a:rPr>
              <a:t> or channel constraints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66733" y="5086350"/>
            <a:ext cx="3047923" cy="1466849"/>
          </a:xfrm>
          <a:prstGeom prst="roundRect">
            <a:avLst>
              <a:gd name="adj" fmla="val 10389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 Same Side Corner Rectangle 24"/>
          <p:cNvSpPr/>
          <p:nvPr/>
        </p:nvSpPr>
        <p:spPr>
          <a:xfrm rot="16200000">
            <a:off x="-651" y="5753734"/>
            <a:ext cx="146684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327" y="5381210"/>
            <a:ext cx="457188" cy="24847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504912" y="5276850"/>
            <a:ext cx="201924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Lack of Credible Team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04912" y="5619750"/>
            <a:ext cx="201924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Missing </a:t>
            </a:r>
            <a:r>
              <a:rPr sz="1196" b="1">
                <a:solidFill>
                  <a:srgbClr val="19376D"/>
                </a:solidFill>
              </a:rPr>
              <a:t>governance</a:t>
            </a:r>
            <a:r>
              <a:rPr sz="1196" b="0">
                <a:solidFill>
                  <a:srgbClr val="000000"/>
                </a:solidFill>
              </a:rPr>
              <a:t> plan or relevant experience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905152" y="5086350"/>
            <a:ext cx="3047923" cy="1466849"/>
          </a:xfrm>
          <a:prstGeom prst="roundRect">
            <a:avLst>
              <a:gd name="adj" fmla="val 10389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 Same Side Corner Rectangle 29"/>
          <p:cNvSpPr/>
          <p:nvPr/>
        </p:nvSpPr>
        <p:spPr>
          <a:xfrm rot="16200000">
            <a:off x="3237768" y="5753734"/>
            <a:ext cx="146684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33746" y="5351393"/>
            <a:ext cx="457188" cy="30811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743331" y="5276850"/>
            <a:ext cx="201924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Excessive Jargon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43331" y="5619750"/>
            <a:ext cx="2019249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Complex language without </a:t>
            </a:r>
            <a:r>
              <a:rPr sz="1196" b="1">
                <a:solidFill>
                  <a:srgbClr val="19376D"/>
                </a:solidFill>
              </a:rPr>
              <a:t>evidence citations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34066" y="1238249"/>
            <a:ext cx="4190895" cy="2790824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34"/>
          <p:cNvSpPr/>
          <p:nvPr/>
        </p:nvSpPr>
        <p:spPr>
          <a:xfrm>
            <a:off x="7334066" y="5048250"/>
            <a:ext cx="4190895" cy="1504950"/>
          </a:xfrm>
          <a:prstGeom prst="roundRect">
            <a:avLst>
              <a:gd name="adj" fmla="val 10126"/>
            </a:avLst>
          </a:prstGeom>
          <a:solidFill>
            <a:srgbClr val="19376D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 Same Side Corner Rectangle 35"/>
          <p:cNvSpPr/>
          <p:nvPr/>
        </p:nvSpPr>
        <p:spPr>
          <a:xfrm rot="16200000">
            <a:off x="6647631" y="5734685"/>
            <a:ext cx="15049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7562660" y="5238749"/>
            <a:ext cx="377180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Instructor Activity</a:t>
            </a:r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562660" y="5273516"/>
            <a:ext cx="228594" cy="19716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562660" y="5619750"/>
            <a:ext cx="3771805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Provide 3 anonymized sample bad plan excerpts. Have students identify errors and rewrite one paragraph.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Assignment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97629" y="1267826"/>
            <a:ext cx="6286342" cy="2352675"/>
          </a:xfrm>
          <a:prstGeom prst="roundRect">
            <a:avLst>
              <a:gd name="adj" fmla="val 503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-412669" y="2378124"/>
            <a:ext cx="23526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3397" y="1448672"/>
            <a:ext cx="1829283" cy="33162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040"/>
              </a:spcAft>
            </a:pPr>
            <a:r>
              <a:rPr sz="1104" dirty="0"/>
              <a:t>  </a:t>
            </a:r>
            <a:r>
              <a:rPr sz="1435" b="1" dirty="0">
                <a:solidFill>
                  <a:srgbClr val="19376D"/>
                </a:solidFill>
              </a:rPr>
              <a:t> Deliverables (</a:t>
            </a:r>
            <a:r>
              <a:rPr lang="en-US" sz="1435" b="1" dirty="0">
                <a:solidFill>
                  <a:srgbClr val="19376D"/>
                </a:solidFill>
              </a:rPr>
              <a:t>Group</a:t>
            </a:r>
            <a:r>
              <a:rPr sz="1435" b="1" dirty="0">
                <a:solidFill>
                  <a:srgbClr val="19376D"/>
                </a:solidFill>
              </a:rPr>
              <a:t>)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3426" y="1520666"/>
            <a:ext cx="228594" cy="197167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3426" y="1957387"/>
            <a:ext cx="380990" cy="2952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66813" y="1914525"/>
            <a:ext cx="464808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Executive Summary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6813" y="2157191"/>
            <a:ext cx="1810047" cy="3147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000000"/>
                </a:solidFill>
              </a:rPr>
              <a:t>One page / </a:t>
            </a:r>
            <a:r>
              <a:rPr sz="1196" b="1" dirty="0">
                <a:solidFill>
                  <a:srgbClr val="19376D"/>
                </a:solidFill>
              </a:rPr>
              <a:t>300-400 words</a:t>
            </a:r>
            <a:endParaRPr sz="1196" b="0" dirty="0">
              <a:solidFill>
                <a:srgbClr val="000000"/>
              </a:solidFill>
            </a:endParaRP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3426" y="2633662"/>
            <a:ext cx="380990" cy="29527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466813" y="2562449"/>
            <a:ext cx="1507079" cy="2948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lang="en-US" sz="1196" b="1" dirty="0">
                <a:solidFill>
                  <a:srgbClr val="19376D"/>
                </a:solidFill>
              </a:rPr>
              <a:t>Company Description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6813" y="2833467"/>
            <a:ext cx="790537" cy="3147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000000"/>
                </a:solidFill>
              </a:rPr>
              <a:t>One-page </a:t>
            </a:r>
            <a:endParaRPr sz="1196" b="1" dirty="0">
              <a:solidFill>
                <a:srgbClr val="19376D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70795" y="4001502"/>
            <a:ext cx="9247288" cy="2286000"/>
          </a:xfrm>
          <a:prstGeom prst="roundRect">
            <a:avLst>
              <a:gd name="adj" fmla="val 6666"/>
            </a:avLst>
          </a:prstGeom>
          <a:solidFill>
            <a:srgbClr val="19376D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 Same Side Corner Rectangle 17"/>
          <p:cNvSpPr/>
          <p:nvPr/>
        </p:nvSpPr>
        <p:spPr>
          <a:xfrm rot="16200000">
            <a:off x="-306165" y="5078462"/>
            <a:ext cx="22860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37488" y="4230102"/>
            <a:ext cx="5791055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040"/>
              </a:spcAft>
            </a:pPr>
            <a:r>
              <a:rPr sz="1104" dirty="0"/>
              <a:t>  </a:t>
            </a:r>
            <a:r>
              <a:rPr sz="1435" b="1" dirty="0">
                <a:solidFill>
                  <a:srgbClr val="19376D"/>
                </a:solidFill>
              </a:rPr>
              <a:t> Grading Rubric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2080" y="4263441"/>
            <a:ext cx="228594" cy="185737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037488" y="4677778"/>
            <a:ext cx="2819329" cy="523874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81261" y="4773901"/>
            <a:ext cx="617285" cy="33162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35" b="1" dirty="0">
                <a:solidFill>
                  <a:srgbClr val="19376D"/>
                </a:solidFill>
              </a:rPr>
              <a:t>2 </a:t>
            </a:r>
            <a:r>
              <a:rPr lang="en-US" sz="1435" b="1" dirty="0" err="1">
                <a:solidFill>
                  <a:srgbClr val="19376D"/>
                </a:solidFill>
              </a:rPr>
              <a:t>pnts</a:t>
            </a:r>
            <a:endParaRPr sz="1435" b="1" dirty="0">
              <a:solidFill>
                <a:srgbClr val="19376D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42321" y="4820653"/>
            <a:ext cx="1571585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000000"/>
                </a:solidFill>
              </a:rPr>
              <a:t>Executive Summary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009214" y="4677778"/>
            <a:ext cx="2819329" cy="523874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052987" y="4773901"/>
            <a:ext cx="617285" cy="33162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35" b="1" dirty="0">
                <a:solidFill>
                  <a:srgbClr val="19376D"/>
                </a:solidFill>
              </a:rPr>
              <a:t>4 </a:t>
            </a:r>
            <a:r>
              <a:rPr lang="en-US" sz="1435" b="1" dirty="0" err="1">
                <a:solidFill>
                  <a:srgbClr val="19376D"/>
                </a:solidFill>
              </a:rPr>
              <a:t>pnts</a:t>
            </a:r>
            <a:endParaRPr sz="1435" b="1" dirty="0">
              <a:solidFill>
                <a:srgbClr val="19376D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14046" y="4792303"/>
            <a:ext cx="1370824" cy="2948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196" b="0" dirty="0">
                <a:solidFill>
                  <a:srgbClr val="000000"/>
                </a:solidFill>
              </a:rPr>
              <a:t>Group presentation</a:t>
            </a:r>
            <a:endParaRPr sz="1196" b="0" dirty="0">
              <a:solidFill>
                <a:srgbClr val="00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037488" y="5354053"/>
            <a:ext cx="2819329" cy="523875"/>
          </a:xfrm>
          <a:prstGeom prst="roundRect">
            <a:avLst>
              <a:gd name="adj" fmla="val 1621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81261" y="5478752"/>
            <a:ext cx="617285" cy="33162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35" b="1" dirty="0">
                <a:solidFill>
                  <a:srgbClr val="19376D"/>
                </a:solidFill>
              </a:rPr>
              <a:t>5 </a:t>
            </a:r>
            <a:r>
              <a:rPr lang="en-US" sz="1435" b="1" dirty="0" err="1">
                <a:solidFill>
                  <a:srgbClr val="19376D"/>
                </a:solidFill>
              </a:rPr>
              <a:t>pnts</a:t>
            </a:r>
            <a:endParaRPr sz="1435" b="1" dirty="0">
              <a:solidFill>
                <a:srgbClr val="19376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42321" y="5487308"/>
            <a:ext cx="1801583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200" b="0" i="0" dirty="0">
                <a:solidFill>
                  <a:srgbClr val="001D35"/>
                </a:solidFill>
                <a:effectLst/>
                <a:latin typeface="Google Sans"/>
              </a:rPr>
              <a:t>attendance for the session</a:t>
            </a:r>
            <a:endParaRPr sz="1196" b="0" dirty="0">
              <a:solidFill>
                <a:srgbClr val="00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009214" y="5354053"/>
            <a:ext cx="2819329" cy="523875"/>
          </a:xfrm>
          <a:prstGeom prst="roundRect">
            <a:avLst>
              <a:gd name="adj" fmla="val 1621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052987" y="5478752"/>
            <a:ext cx="617285" cy="33162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35" b="1" dirty="0">
                <a:solidFill>
                  <a:srgbClr val="19376D"/>
                </a:solidFill>
              </a:rPr>
              <a:t>4 </a:t>
            </a:r>
            <a:r>
              <a:rPr lang="en-US" sz="1435" b="1" dirty="0" err="1">
                <a:solidFill>
                  <a:srgbClr val="19376D"/>
                </a:solidFill>
              </a:rPr>
              <a:t>pnts</a:t>
            </a:r>
            <a:endParaRPr sz="1435" b="1" dirty="0">
              <a:solidFill>
                <a:srgbClr val="19376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14046" y="5492391"/>
            <a:ext cx="2000199" cy="2948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196" dirty="0">
                <a:solidFill>
                  <a:srgbClr val="000000"/>
                </a:solidFill>
              </a:rPr>
              <a:t>BP Document</a:t>
            </a:r>
            <a:endParaRPr sz="1196" b="0" dirty="0">
              <a:solidFill>
                <a:srgbClr val="000000"/>
              </a:solidFill>
            </a:endParaRPr>
          </a:p>
        </p:txBody>
      </p:sp>
      <p:sp>
        <p:nvSpPr>
          <p:cNvPr id="44" name="Rounded Rectangle 20">
            <a:extLst>
              <a:ext uri="{FF2B5EF4-FFF2-40B4-BE49-F238E27FC236}">
                <a16:creationId xmlns:a16="http://schemas.microsoft.com/office/drawing/2014/main" id="{5E983FC2-72F9-9BEC-88D3-255084E8C97A}"/>
              </a:ext>
            </a:extLst>
          </p:cNvPr>
          <p:cNvSpPr/>
          <p:nvPr/>
        </p:nvSpPr>
        <p:spPr>
          <a:xfrm>
            <a:off x="7035990" y="4677778"/>
            <a:ext cx="2819329" cy="523874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C289670-3474-612F-40DA-8F43DEBA2E30}"/>
              </a:ext>
            </a:extLst>
          </p:cNvPr>
          <p:cNvSpPr txBox="1"/>
          <p:nvPr/>
        </p:nvSpPr>
        <p:spPr>
          <a:xfrm>
            <a:off x="7079763" y="4773901"/>
            <a:ext cx="617285" cy="33162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35" b="1" dirty="0">
                <a:solidFill>
                  <a:srgbClr val="19376D"/>
                </a:solidFill>
              </a:rPr>
              <a:t>4 </a:t>
            </a:r>
            <a:r>
              <a:rPr lang="en-US" sz="1435" b="1" dirty="0" err="1">
                <a:solidFill>
                  <a:srgbClr val="19376D"/>
                </a:solidFill>
              </a:rPr>
              <a:t>pnts</a:t>
            </a:r>
            <a:endParaRPr sz="1435" b="1" dirty="0">
              <a:solidFill>
                <a:srgbClr val="19376D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5F692E3-7EB7-CB4A-2F2C-C18172EDC81A}"/>
              </a:ext>
            </a:extLst>
          </p:cNvPr>
          <p:cNvSpPr txBox="1"/>
          <p:nvPr/>
        </p:nvSpPr>
        <p:spPr>
          <a:xfrm>
            <a:off x="7740823" y="4792303"/>
            <a:ext cx="856260" cy="2948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196" b="0" dirty="0">
                <a:solidFill>
                  <a:srgbClr val="000000"/>
                </a:solidFill>
              </a:rPr>
              <a:t>Short exa</a:t>
            </a:r>
            <a:r>
              <a:rPr lang="en-US" sz="1196" dirty="0">
                <a:solidFill>
                  <a:srgbClr val="000000"/>
                </a:solidFill>
              </a:rPr>
              <a:t>m</a:t>
            </a:r>
            <a:endParaRPr sz="1196" b="0" dirty="0">
              <a:solidFill>
                <a:srgbClr val="000000"/>
              </a:solidFill>
            </a:endParaRPr>
          </a:p>
        </p:txBody>
      </p:sp>
      <p:sp>
        <p:nvSpPr>
          <p:cNvPr id="47" name="Rounded Rectangle 20">
            <a:extLst>
              <a:ext uri="{FF2B5EF4-FFF2-40B4-BE49-F238E27FC236}">
                <a16:creationId xmlns:a16="http://schemas.microsoft.com/office/drawing/2014/main" id="{B53256BA-F9EB-DE3A-E8AE-6BE4EF50F08F}"/>
              </a:ext>
            </a:extLst>
          </p:cNvPr>
          <p:cNvSpPr/>
          <p:nvPr/>
        </p:nvSpPr>
        <p:spPr>
          <a:xfrm>
            <a:off x="7021669" y="5400806"/>
            <a:ext cx="2819329" cy="523874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61BB90-934F-49B1-6898-8BA972D1789A}"/>
              </a:ext>
            </a:extLst>
          </p:cNvPr>
          <p:cNvSpPr txBox="1"/>
          <p:nvPr/>
        </p:nvSpPr>
        <p:spPr>
          <a:xfrm>
            <a:off x="7065442" y="5496929"/>
            <a:ext cx="617285" cy="33162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35" b="1" dirty="0">
                <a:solidFill>
                  <a:srgbClr val="19376D"/>
                </a:solidFill>
              </a:rPr>
              <a:t>1 </a:t>
            </a:r>
            <a:r>
              <a:rPr lang="en-US" sz="1435" b="1" dirty="0" err="1">
                <a:solidFill>
                  <a:srgbClr val="19376D"/>
                </a:solidFill>
              </a:rPr>
              <a:t>pnts</a:t>
            </a:r>
            <a:endParaRPr sz="1435" b="1" dirty="0">
              <a:solidFill>
                <a:srgbClr val="19376D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464506B-E470-F458-BD74-7E4ACBE5773B}"/>
              </a:ext>
            </a:extLst>
          </p:cNvPr>
          <p:cNvSpPr txBox="1"/>
          <p:nvPr/>
        </p:nvSpPr>
        <p:spPr>
          <a:xfrm>
            <a:off x="7726502" y="5515010"/>
            <a:ext cx="965649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200" b="1" i="0" dirty="0">
                <a:solidFill>
                  <a:srgbClr val="001D35"/>
                </a:solidFill>
                <a:effectLst/>
                <a:latin typeface="Google Sans"/>
              </a:rPr>
              <a:t>Participation</a:t>
            </a:r>
            <a:endParaRPr sz="1196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376D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28874" y="990599"/>
            <a:ext cx="6133946" cy="733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4940"/>
              </a:lnSpc>
              <a:spcBef>
                <a:spcPts val="0"/>
              </a:spcBef>
              <a:spcAft>
                <a:spcPts val="2600"/>
              </a:spcAft>
            </a:pPr>
            <a:r>
              <a:rPr sz="3827" b="1">
                <a:solidFill>
                  <a:srgbClr val="FFFFFF"/>
                </a:solidFill>
              </a:rPr>
              <a:t>Thank You &amp;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00439" y="2105024"/>
            <a:ext cx="3381290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3900"/>
              </a:spcAft>
            </a:pPr>
            <a:r>
              <a:rPr sz="1674" b="0">
                <a:solidFill>
                  <a:srgbClr val="FFFFFF"/>
                </a:solidFill>
              </a:rPr>
              <a:t>Introduction to Business Plans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24041" y="3400425"/>
            <a:ext cx="7543611" cy="1247775"/>
          </a:xfrm>
          <a:prstGeom prst="roundRect">
            <a:avLst>
              <a:gd name="adj" fmla="val 12213"/>
            </a:avLst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705032" y="3629025"/>
            <a:ext cx="6781630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040"/>
              </a:spcAft>
            </a:pPr>
            <a:r>
              <a:rPr sz="1674" b="1">
                <a:solidFill>
                  <a:srgbClr val="64B5F6"/>
                </a:solidFill>
              </a:rPr>
              <a:t>Next Steps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1537" y="4098131"/>
            <a:ext cx="6291283" cy="34765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315" b="0" dirty="0">
                <a:solidFill>
                  <a:srgbClr val="FFFFFF"/>
                </a:solidFill>
              </a:rPr>
              <a:t>Complete your </a:t>
            </a:r>
            <a:r>
              <a:rPr sz="1315" b="1" dirty="0">
                <a:solidFill>
                  <a:srgbClr val="64B5F6"/>
                </a:solidFill>
              </a:rPr>
              <a:t>Executive Summary</a:t>
            </a:r>
            <a:r>
              <a:rPr sz="1315" b="0" dirty="0">
                <a:solidFill>
                  <a:srgbClr val="FFFFFF"/>
                </a:solidFill>
              </a:rPr>
              <a:t> and </a:t>
            </a:r>
            <a:r>
              <a:rPr lang="en-US" sz="1315" b="1" dirty="0">
                <a:solidFill>
                  <a:srgbClr val="64B5F6"/>
                </a:solidFill>
              </a:rPr>
              <a:t>Company Description </a:t>
            </a:r>
            <a:r>
              <a:rPr sz="1315" b="0" dirty="0">
                <a:solidFill>
                  <a:srgbClr val="FFFFFF"/>
                </a:solidFill>
              </a:rPr>
              <a:t>by next week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0955" y="5079682"/>
            <a:ext cx="228594" cy="1657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14678" y="5005968"/>
            <a:ext cx="2505238" cy="31316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315" b="0" dirty="0">
                <a:solidFill>
                  <a:srgbClr val="FFFFFF"/>
                </a:solidFill>
              </a:rPr>
              <a:t>Benzouai.med.cherif</a:t>
            </a:r>
            <a:r>
              <a:rPr sz="1315" b="0" dirty="0">
                <a:solidFill>
                  <a:srgbClr val="FFFFFF"/>
                </a:solidFill>
              </a:rPr>
              <a:t>@univ</a:t>
            </a:r>
            <a:r>
              <a:rPr lang="en-US" sz="1315" b="0" dirty="0">
                <a:solidFill>
                  <a:srgbClr val="FFFFFF"/>
                </a:solidFill>
              </a:rPr>
              <a:t>-oeb</a:t>
            </a:r>
            <a:r>
              <a:rPr sz="1315" b="0" dirty="0">
                <a:solidFill>
                  <a:srgbClr val="FFFFFF"/>
                </a:solidFill>
              </a:rPr>
              <a:t>.</a:t>
            </a:r>
            <a:r>
              <a:rPr lang="en-US" sz="1315" b="0" dirty="0">
                <a:solidFill>
                  <a:srgbClr val="FFFFFF"/>
                </a:solidFill>
              </a:rPr>
              <a:t>dz</a:t>
            </a:r>
            <a:endParaRPr sz="1315" b="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Learning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6981650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0">
                <a:solidFill>
                  <a:srgbClr val="000000"/>
                </a:solidFill>
              </a:rPr>
              <a:t>By the end of this session, students will be able to: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6733" y="1695449"/>
            <a:ext cx="6981650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560"/>
              </a:spcAft>
            </a:pPr>
            <a:r>
              <a:rPr sz="1196" b="0">
                <a:solidFill>
                  <a:srgbClr val="000000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 Give a </a:t>
            </a:r>
            <a:r>
              <a:rPr sz="1196" b="1">
                <a:solidFill>
                  <a:srgbClr val="19376D"/>
                </a:solidFill>
              </a:rPr>
              <a:t>precise, multi-dimensional definition</a:t>
            </a:r>
            <a:r>
              <a:rPr sz="1196" b="0">
                <a:solidFill>
                  <a:srgbClr val="000000"/>
                </a:solidFill>
              </a:rPr>
              <a:t> of a business plan 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733" y="1712595"/>
            <a:ext cx="228594" cy="1943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6733" y="2162174"/>
            <a:ext cx="6981650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560"/>
              </a:spcAft>
            </a:pPr>
            <a:r>
              <a:rPr sz="1196" b="0">
                <a:solidFill>
                  <a:srgbClr val="000000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 Explain the </a:t>
            </a:r>
            <a:r>
              <a:rPr sz="1196" b="1">
                <a:solidFill>
                  <a:srgbClr val="19376D"/>
                </a:solidFill>
              </a:rPr>
              <a:t>main functions</a:t>
            </a:r>
            <a:r>
              <a:rPr sz="1196" b="0">
                <a:solidFill>
                  <a:srgbClr val="000000"/>
                </a:solidFill>
              </a:rPr>
              <a:t> of business planning 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733" y="2179320"/>
            <a:ext cx="228594" cy="1943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6733" y="2628900"/>
            <a:ext cx="6981650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560"/>
              </a:spcAft>
            </a:pPr>
            <a:r>
              <a:rPr sz="1196" b="0">
                <a:solidFill>
                  <a:srgbClr val="000000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 Differentiate </a:t>
            </a:r>
            <a:r>
              <a:rPr sz="1196" b="1">
                <a:solidFill>
                  <a:srgbClr val="19376D"/>
                </a:solidFill>
              </a:rPr>
              <a:t>types of business plans</a:t>
            </a:r>
            <a:r>
              <a:rPr sz="1196" b="0">
                <a:solidFill>
                  <a:srgbClr val="000000"/>
                </a:solidFill>
              </a:rPr>
              <a:t> and map to stakeholder expectations 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733" y="2646045"/>
            <a:ext cx="228594" cy="1943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733" y="3095625"/>
            <a:ext cx="6981650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560"/>
              </a:spcAft>
            </a:pPr>
            <a:r>
              <a:rPr sz="1196" b="0">
                <a:solidFill>
                  <a:srgbClr val="000000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 Describe the </a:t>
            </a:r>
            <a:r>
              <a:rPr sz="1196" b="1">
                <a:solidFill>
                  <a:srgbClr val="19376D"/>
                </a:solidFill>
              </a:rPr>
              <a:t>full anatomy</a:t>
            </a:r>
            <a:r>
              <a:rPr sz="1196" b="0">
                <a:solidFill>
                  <a:srgbClr val="000000"/>
                </a:solidFill>
              </a:rPr>
              <a:t> of a professional business plan 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733" y="3112770"/>
            <a:ext cx="228594" cy="1943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6733" y="3562349"/>
            <a:ext cx="6981650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560"/>
              </a:spcAft>
            </a:pPr>
            <a:r>
              <a:rPr sz="1196" b="0">
                <a:solidFill>
                  <a:srgbClr val="000000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 Use </a:t>
            </a:r>
            <a:r>
              <a:rPr sz="1196" b="1">
                <a:solidFill>
                  <a:srgbClr val="19376D"/>
                </a:solidFill>
              </a:rPr>
              <a:t>analytical frameworks</a:t>
            </a:r>
            <a:r>
              <a:rPr sz="1196" b="0">
                <a:solidFill>
                  <a:srgbClr val="000000"/>
                </a:solidFill>
              </a:rPr>
              <a:t> (BMC, SWOT, Porter's Five Forces) 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733" y="3579495"/>
            <a:ext cx="228594" cy="19430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66733" y="4029075"/>
            <a:ext cx="6981650" cy="238124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560"/>
              </a:spcAft>
            </a:pPr>
            <a:r>
              <a:rPr sz="1196" b="0">
                <a:solidFill>
                  <a:srgbClr val="000000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000000"/>
                </a:solidFill>
              </a:rPr>
              <a:t> Produce a concise </a:t>
            </a:r>
            <a:r>
              <a:rPr sz="1196" b="1">
                <a:solidFill>
                  <a:srgbClr val="19376D"/>
                </a:solidFill>
              </a:rPr>
              <a:t>executive summary</a:t>
            </a:r>
            <a:r>
              <a:rPr sz="1196" b="0">
                <a:solidFill>
                  <a:srgbClr val="000000"/>
                </a:solidFill>
              </a:rPr>
              <a:t> and Business Model Canvas 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6733" y="4046220"/>
            <a:ext cx="228594" cy="194309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8029374" y="2762249"/>
            <a:ext cx="3495587" cy="218122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What is a Business Plan?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466849"/>
            <a:ext cx="6286342" cy="1257300"/>
          </a:xfrm>
          <a:prstGeom prst="roundRect">
            <a:avLst>
              <a:gd name="adj" fmla="val 1212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120633" y="2012949"/>
            <a:ext cx="1257300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1695449"/>
            <a:ext cx="495287" cy="419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2536" y="1657350"/>
            <a:ext cx="521004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Written Document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2536" y="2000250"/>
            <a:ext cx="521004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Organizes and communicates </a:t>
            </a:r>
            <a:r>
              <a:rPr sz="1196" b="1">
                <a:solidFill>
                  <a:srgbClr val="19376D"/>
                </a:solidFill>
              </a:rPr>
              <a:t>strategy, market, operations</a:t>
            </a:r>
            <a:r>
              <a:rPr sz="1196" b="0">
                <a:solidFill>
                  <a:srgbClr val="000000"/>
                </a:solidFill>
              </a:rPr>
              <a:t> and </a:t>
            </a:r>
            <a:r>
              <a:rPr sz="1196" b="1">
                <a:solidFill>
                  <a:srgbClr val="19376D"/>
                </a:solidFill>
              </a:rPr>
              <a:t>financial expectations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6733" y="3009900"/>
            <a:ext cx="6286342" cy="1257300"/>
          </a:xfrm>
          <a:prstGeom prst="roundRect">
            <a:avLst>
              <a:gd name="adj" fmla="val 1212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 Same Side Corner Rectangle 9"/>
          <p:cNvSpPr/>
          <p:nvPr/>
        </p:nvSpPr>
        <p:spPr>
          <a:xfrm rot="16200000">
            <a:off x="120633" y="3556000"/>
            <a:ext cx="1257300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3214687"/>
            <a:ext cx="495287" cy="4667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52536" y="3200400"/>
            <a:ext cx="521004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Planning Process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2536" y="3543300"/>
            <a:ext cx="521004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Forces founders to </a:t>
            </a:r>
            <a:r>
              <a:rPr sz="1196" b="1">
                <a:solidFill>
                  <a:srgbClr val="19376D"/>
                </a:solidFill>
              </a:rPr>
              <a:t>test assumptions</a:t>
            </a:r>
            <a:r>
              <a:rPr sz="1196" b="0">
                <a:solidFill>
                  <a:srgbClr val="000000"/>
                </a:solidFill>
              </a:rPr>
              <a:t>, collect evidence, and make choices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733" y="4552949"/>
            <a:ext cx="6286342" cy="990599"/>
          </a:xfrm>
          <a:prstGeom prst="roundRect">
            <a:avLst>
              <a:gd name="adj" fmla="val 15384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 Same Side Corner Rectangle 14"/>
          <p:cNvSpPr/>
          <p:nvPr/>
        </p:nvSpPr>
        <p:spPr>
          <a:xfrm rot="16200000">
            <a:off x="253984" y="4965698"/>
            <a:ext cx="990599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852" y="4800600"/>
            <a:ext cx="495287" cy="38099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52536" y="4743450"/>
            <a:ext cx="513384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Communication Signal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2536" y="5086350"/>
            <a:ext cx="513384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Conveys </a:t>
            </a:r>
            <a:r>
              <a:rPr sz="1196" b="1">
                <a:solidFill>
                  <a:srgbClr val="19376D"/>
                </a:solidFill>
              </a:rPr>
              <a:t>legitimacy, capacity</a:t>
            </a:r>
            <a:r>
              <a:rPr sz="1196" b="0">
                <a:solidFill>
                  <a:srgbClr val="000000"/>
                </a:solidFill>
              </a:rPr>
              <a:t> and intent to external stakeholders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6733" y="6019800"/>
            <a:ext cx="6286342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1300"/>
              </a:spcBef>
              <a:spcAft>
                <a:spcPts val="0"/>
              </a:spcAft>
            </a:pPr>
            <a:r>
              <a:rPr sz="1076" b="0">
                <a:solidFill>
                  <a:srgbClr val="666666"/>
                </a:solidFill>
              </a:rPr>
              <a:t>Good plans combine persuasive narrative with defensible data and clear assumptions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34066" y="2457450"/>
            <a:ext cx="4190895" cy="2790824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Main Purposes and Functions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314450"/>
            <a:ext cx="3028874" cy="1485900"/>
          </a:xfrm>
          <a:prstGeom prst="roundRect">
            <a:avLst>
              <a:gd name="adj" fmla="val 10256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-10177" y="1991360"/>
            <a:ext cx="14859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5327" y="1609310"/>
            <a:ext cx="457188" cy="2484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04912" y="1504950"/>
            <a:ext cx="200019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Planning &amp; Decision-making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4912" y="2114550"/>
            <a:ext cx="200019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Clarify </a:t>
            </a:r>
            <a:r>
              <a:rPr sz="1196" b="1">
                <a:solidFill>
                  <a:srgbClr val="19376D"/>
                </a:solidFill>
              </a:rPr>
              <a:t>goals</a:t>
            </a:r>
            <a:r>
              <a:rPr sz="1196" b="0">
                <a:solidFill>
                  <a:srgbClr val="000000"/>
                </a:solidFill>
              </a:rPr>
              <a:t>, milestones, resource needs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924201" y="1314450"/>
            <a:ext cx="3028874" cy="1485900"/>
          </a:xfrm>
          <a:prstGeom prst="roundRect">
            <a:avLst>
              <a:gd name="adj" fmla="val 10256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 Same Side Corner Rectangle 9"/>
          <p:cNvSpPr/>
          <p:nvPr/>
        </p:nvSpPr>
        <p:spPr>
          <a:xfrm rot="16200000">
            <a:off x="3247291" y="1991360"/>
            <a:ext cx="14859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2796" y="1529797"/>
            <a:ext cx="457188" cy="4075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62380" y="1504950"/>
            <a:ext cx="200019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Resource Mobilization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2380" y="2114550"/>
            <a:ext cx="200019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Show how funds will be </a:t>
            </a:r>
            <a:r>
              <a:rPr sz="1196" b="1">
                <a:solidFill>
                  <a:srgbClr val="19376D"/>
                </a:solidFill>
              </a:rPr>
              <a:t>used</a:t>
            </a:r>
            <a:r>
              <a:rPr sz="1196" b="0">
                <a:solidFill>
                  <a:srgbClr val="000000"/>
                </a:solidFill>
              </a:rPr>
              <a:t> and </a:t>
            </a:r>
            <a:r>
              <a:rPr sz="1196" b="1">
                <a:solidFill>
                  <a:srgbClr val="19376D"/>
                </a:solidFill>
              </a:rPr>
              <a:t>repaid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733" y="3028950"/>
            <a:ext cx="3028874" cy="1733550"/>
          </a:xfrm>
          <a:prstGeom prst="roundRect">
            <a:avLst>
              <a:gd name="adj" fmla="val 879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 Same Side Corner Rectangle 14"/>
          <p:cNvSpPr/>
          <p:nvPr/>
        </p:nvSpPr>
        <p:spPr>
          <a:xfrm rot="16200000">
            <a:off x="-134002" y="3829685"/>
            <a:ext cx="1733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5327" y="3244297"/>
            <a:ext cx="457188" cy="4075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04912" y="3219449"/>
            <a:ext cx="200019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Signaling &amp; Legitimacy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4912" y="3829050"/>
            <a:ext cx="2000199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Provide evidence of </a:t>
            </a:r>
            <a:r>
              <a:rPr sz="1196" b="1">
                <a:solidFill>
                  <a:srgbClr val="19376D"/>
                </a:solidFill>
              </a:rPr>
              <a:t>competence</a:t>
            </a:r>
            <a:r>
              <a:rPr sz="1196" b="0">
                <a:solidFill>
                  <a:srgbClr val="000000"/>
                </a:solidFill>
              </a:rPr>
              <a:t> and market knowledge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24201" y="3028950"/>
            <a:ext cx="3028874" cy="1733550"/>
          </a:xfrm>
          <a:prstGeom prst="roundRect">
            <a:avLst>
              <a:gd name="adj" fmla="val 8791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 Same Side Corner Rectangle 19"/>
          <p:cNvSpPr/>
          <p:nvPr/>
        </p:nvSpPr>
        <p:spPr>
          <a:xfrm rot="16200000">
            <a:off x="3123466" y="3829685"/>
            <a:ext cx="1733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2796" y="3269145"/>
            <a:ext cx="457188" cy="35780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762380" y="3219449"/>
            <a:ext cx="200019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Performance Monitoring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62380" y="3829050"/>
            <a:ext cx="200019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Set </a:t>
            </a:r>
            <a:r>
              <a:rPr sz="1196" b="1">
                <a:solidFill>
                  <a:srgbClr val="19376D"/>
                </a:solidFill>
              </a:rPr>
              <a:t>KPIs</a:t>
            </a:r>
            <a:r>
              <a:rPr sz="1196" b="0">
                <a:solidFill>
                  <a:srgbClr val="000000"/>
                </a:solidFill>
              </a:rPr>
              <a:t>, budgets and milestones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66733" y="4991100"/>
            <a:ext cx="6286342" cy="971550"/>
          </a:xfrm>
          <a:prstGeom prst="roundRect">
            <a:avLst>
              <a:gd name="adj" fmla="val 15686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 Same Side Corner Rectangle 24"/>
          <p:cNvSpPr/>
          <p:nvPr/>
        </p:nvSpPr>
        <p:spPr>
          <a:xfrm rot="16200000">
            <a:off x="246998" y="5410835"/>
            <a:ext cx="971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327" y="5231295"/>
            <a:ext cx="457188" cy="35780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504912" y="5181599"/>
            <a:ext cx="425756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Learning &amp; Adaptation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04912" y="5524499"/>
            <a:ext cx="4257568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Document assumptions and enable structured testing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6733" y="6191250"/>
            <a:ext cx="6286342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1560"/>
              </a:spcBef>
              <a:spcAft>
                <a:spcPts val="0"/>
              </a:spcAft>
            </a:pPr>
            <a:r>
              <a:rPr sz="1076" b="0">
                <a:solidFill>
                  <a:srgbClr val="666666"/>
                </a:solidFill>
              </a:rPr>
              <a:t>Which functions matter most for early-stage startups? For established firms?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334066" y="2381250"/>
            <a:ext cx="4190895" cy="2962274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Theoretical Perspectives &amp; Empirical Evidence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49"/>
            <a:ext cx="6286342" cy="971550"/>
          </a:xfrm>
          <a:prstGeom prst="roundRect">
            <a:avLst>
              <a:gd name="adj" fmla="val 15686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246998" y="1657984"/>
            <a:ext cx="971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5327" y="1513232"/>
            <a:ext cx="457188" cy="2882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04912" y="1428750"/>
            <a:ext cx="4886202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Causation vs Effectuation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4912" y="1771650"/>
            <a:ext cx="4886202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Sarasvathy (2001): </a:t>
            </a:r>
            <a:r>
              <a:rPr sz="1196" b="1">
                <a:solidFill>
                  <a:srgbClr val="19376D"/>
                </a:solidFill>
              </a:rPr>
              <a:t>Goal-first</a:t>
            </a:r>
            <a:r>
              <a:rPr sz="1196" b="0">
                <a:solidFill>
                  <a:srgbClr val="000000"/>
                </a:solidFill>
              </a:rPr>
              <a:t> planning vs </a:t>
            </a:r>
            <a:r>
              <a:rPr sz="1196" b="1">
                <a:solidFill>
                  <a:srgbClr val="19376D"/>
                </a:solidFill>
              </a:rPr>
              <a:t>means-first</a:t>
            </a:r>
            <a:r>
              <a:rPr sz="1196" b="0">
                <a:solidFill>
                  <a:srgbClr val="000000"/>
                </a:solidFill>
              </a:rPr>
              <a:t> iteration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6733" y="2571750"/>
            <a:ext cx="6286342" cy="971550"/>
          </a:xfrm>
          <a:prstGeom prst="roundRect">
            <a:avLst>
              <a:gd name="adj" fmla="val 15686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 Same Side Corner Rectangle 9"/>
          <p:cNvSpPr/>
          <p:nvPr/>
        </p:nvSpPr>
        <p:spPr>
          <a:xfrm rot="16200000">
            <a:off x="246998" y="2991485"/>
            <a:ext cx="9715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327" y="2829339"/>
            <a:ext cx="457188" cy="32302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04912" y="2762249"/>
            <a:ext cx="457188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Lean Startup Perspective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04912" y="3105149"/>
            <a:ext cx="4571885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Ries (2011): </a:t>
            </a:r>
            <a:r>
              <a:rPr sz="1196" b="1">
                <a:solidFill>
                  <a:srgbClr val="19376D"/>
                </a:solidFill>
              </a:rPr>
              <a:t>Hypothesis-driven</a:t>
            </a:r>
            <a:r>
              <a:rPr sz="1196" b="0">
                <a:solidFill>
                  <a:srgbClr val="000000"/>
                </a:solidFill>
              </a:rPr>
              <a:t> iterative testing with MVPs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733" y="3905249"/>
            <a:ext cx="6286342" cy="1219200"/>
          </a:xfrm>
          <a:prstGeom prst="roundRect">
            <a:avLst>
              <a:gd name="adj" fmla="val 1250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 Same Side Corner Rectangle 14"/>
          <p:cNvSpPr/>
          <p:nvPr/>
        </p:nvSpPr>
        <p:spPr>
          <a:xfrm rot="16200000">
            <a:off x="123173" y="4448809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5327" y="4152899"/>
            <a:ext cx="457188" cy="3429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04912" y="4095749"/>
            <a:ext cx="525766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Planning-Performance Evidence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4912" y="4438649"/>
            <a:ext cx="5257668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Brinckmann et al. (2010): </a:t>
            </a:r>
            <a:r>
              <a:rPr sz="1196" b="1">
                <a:solidFill>
                  <a:srgbClr val="19376D"/>
                </a:solidFill>
              </a:rPr>
              <a:t>Positive link</a:t>
            </a:r>
            <a:r>
              <a:rPr sz="1196" b="0">
                <a:solidFill>
                  <a:srgbClr val="000000"/>
                </a:solidFill>
              </a:rPr>
              <a:t> between formal planning and venture performance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66733" y="5581649"/>
            <a:ext cx="6286342" cy="895350"/>
          </a:xfrm>
          <a:prstGeom prst="roundRect">
            <a:avLst>
              <a:gd name="adj" fmla="val 17021"/>
            </a:avLst>
          </a:prstGeom>
          <a:solidFill>
            <a:srgbClr val="19376D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 Same Side Corner Rectangle 19"/>
          <p:cNvSpPr/>
          <p:nvPr/>
        </p:nvSpPr>
        <p:spPr>
          <a:xfrm rot="16200000">
            <a:off x="285098" y="5963284"/>
            <a:ext cx="8953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57228" y="5734050"/>
            <a:ext cx="5943451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Practical Implication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7228" y="5770244"/>
            <a:ext cx="228594" cy="19430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57228" y="6076950"/>
            <a:ext cx="5943451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Create </a:t>
            </a:r>
            <a:r>
              <a:rPr sz="1196" b="1">
                <a:solidFill>
                  <a:srgbClr val="19376D"/>
                </a:solidFill>
              </a:rPr>
              <a:t>evidence-based</a:t>
            </a:r>
            <a:r>
              <a:rPr sz="1196" b="0">
                <a:solidFill>
                  <a:srgbClr val="000000"/>
                </a:solidFill>
              </a:rPr>
              <a:t>, </a:t>
            </a:r>
            <a:r>
              <a:rPr sz="1196" b="1">
                <a:solidFill>
                  <a:srgbClr val="19376D"/>
                </a:solidFill>
              </a:rPr>
              <a:t>assumption-explicit</a:t>
            </a:r>
            <a:r>
              <a:rPr sz="1196" b="0">
                <a:solidFill>
                  <a:srgbClr val="000000"/>
                </a:solidFill>
              </a:rPr>
              <a:t>, and </a:t>
            </a:r>
            <a:r>
              <a:rPr sz="1196" b="1">
                <a:solidFill>
                  <a:srgbClr val="19376D"/>
                </a:solidFill>
              </a:rPr>
              <a:t>revision-friendly</a:t>
            </a:r>
            <a:r>
              <a:rPr sz="1196" b="0">
                <a:solidFill>
                  <a:srgbClr val="000000"/>
                </a:solidFill>
              </a:rPr>
              <a:t> plans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34066" y="2390774"/>
            <a:ext cx="4190895" cy="2933699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Types of Business Plans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087808"/>
            <a:ext cx="3028874" cy="2228850"/>
          </a:xfrm>
          <a:prstGeom prst="roundRect">
            <a:avLst>
              <a:gd name="adj" fmla="val 6837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-381652" y="2136193"/>
            <a:ext cx="22288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5327" y="1382669"/>
            <a:ext cx="457188" cy="2484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04912" y="1278309"/>
            <a:ext cx="200019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Startup/Investor Plan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4912" y="1621209"/>
            <a:ext cx="200019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19376D"/>
                </a:solidFill>
              </a:rPr>
              <a:t>Detailed</a:t>
            </a:r>
            <a:r>
              <a:rPr sz="1196" b="0">
                <a:solidFill>
                  <a:srgbClr val="000000"/>
                </a:solidFill>
              </a:rPr>
              <a:t> market/financials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4912" y="2116509"/>
            <a:ext cx="200019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Used to raise </a:t>
            </a:r>
            <a:r>
              <a:rPr sz="1196" b="1">
                <a:solidFill>
                  <a:srgbClr val="19376D"/>
                </a:solidFill>
              </a:rPr>
              <a:t>external equity</a:t>
            </a:r>
            <a:r>
              <a:rPr sz="1196" b="0">
                <a:solidFill>
                  <a:srgbClr val="000000"/>
                </a:solidFill>
              </a:rPr>
              <a:t> or VC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24201" y="1087808"/>
            <a:ext cx="3028874" cy="2228850"/>
          </a:xfrm>
          <a:prstGeom prst="roundRect">
            <a:avLst>
              <a:gd name="adj" fmla="val 6837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 Same Side Corner Rectangle 10"/>
          <p:cNvSpPr/>
          <p:nvPr/>
        </p:nvSpPr>
        <p:spPr>
          <a:xfrm rot="16200000">
            <a:off x="2875816" y="2136193"/>
            <a:ext cx="222885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2796" y="1313095"/>
            <a:ext cx="457188" cy="38762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62380" y="1278309"/>
            <a:ext cx="2000199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Operational/Internal Plan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62380" y="1887908"/>
            <a:ext cx="200019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Focus on </a:t>
            </a:r>
            <a:r>
              <a:rPr sz="1196" b="1">
                <a:solidFill>
                  <a:srgbClr val="19376D"/>
                </a:solidFill>
              </a:rPr>
              <a:t>processes</a:t>
            </a:r>
            <a:r>
              <a:rPr sz="1196" b="0">
                <a:solidFill>
                  <a:srgbClr val="000000"/>
                </a:solidFill>
              </a:rPr>
              <a:t>, staffing, KPIs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62380" y="2383208"/>
            <a:ext cx="2000199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Used to guide </a:t>
            </a:r>
            <a:r>
              <a:rPr sz="1196" b="1">
                <a:solidFill>
                  <a:srgbClr val="19376D"/>
                </a:solidFill>
              </a:rPr>
              <a:t>operations</a:t>
            </a:r>
            <a:r>
              <a:rPr sz="1196" b="0">
                <a:solidFill>
                  <a:srgbClr val="000000"/>
                </a:solidFill>
              </a:rPr>
              <a:t> and resource allocation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733" y="3513336"/>
            <a:ext cx="3028874" cy="1714500"/>
          </a:xfrm>
          <a:prstGeom prst="roundRect">
            <a:avLst>
              <a:gd name="adj" fmla="val 8888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 Same Side Corner Rectangle 16"/>
          <p:cNvSpPr/>
          <p:nvPr/>
        </p:nvSpPr>
        <p:spPr>
          <a:xfrm rot="16200000">
            <a:off x="-124477" y="4304546"/>
            <a:ext cx="17145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5327" y="3778380"/>
            <a:ext cx="457188" cy="30811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04912" y="3703837"/>
            <a:ext cx="200019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Strategic Plan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04912" y="4046737"/>
            <a:ext cx="200019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19376D"/>
                </a:solidFill>
              </a:rPr>
              <a:t>Long-term</a:t>
            </a:r>
            <a:r>
              <a:rPr sz="1196" b="0">
                <a:solidFill>
                  <a:srgbClr val="000000"/>
                </a:solidFill>
              </a:rPr>
              <a:t> goals, major initiatives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04912" y="4542036"/>
            <a:ext cx="2000199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Used at </a:t>
            </a:r>
            <a:r>
              <a:rPr sz="1196" b="1">
                <a:solidFill>
                  <a:srgbClr val="19376D"/>
                </a:solidFill>
              </a:rPr>
              <a:t>corporate level</a:t>
            </a:r>
            <a:r>
              <a:rPr sz="1196" b="0">
                <a:solidFill>
                  <a:srgbClr val="000000"/>
                </a:solidFill>
              </a:rPr>
              <a:t> for direction-setting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924201" y="3513336"/>
            <a:ext cx="3028874" cy="1714500"/>
          </a:xfrm>
          <a:prstGeom prst="roundRect">
            <a:avLst>
              <a:gd name="adj" fmla="val 8888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 Same Side Corner Rectangle 22"/>
          <p:cNvSpPr/>
          <p:nvPr/>
        </p:nvSpPr>
        <p:spPr>
          <a:xfrm rot="16200000">
            <a:off x="3132991" y="4304546"/>
            <a:ext cx="17145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2796" y="3738623"/>
            <a:ext cx="457188" cy="38762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762380" y="3703837"/>
            <a:ext cx="200019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Feasibility Plan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62380" y="4046737"/>
            <a:ext cx="2000199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19376D"/>
                </a:solidFill>
              </a:rPr>
              <a:t>Short</a:t>
            </a:r>
            <a:r>
              <a:rPr sz="1196" b="0">
                <a:solidFill>
                  <a:srgbClr val="000000"/>
                </a:solidFill>
              </a:rPr>
              <a:t>, targeted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62380" y="4294387"/>
            <a:ext cx="2000199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Used to test if a concept is </a:t>
            </a:r>
            <a:r>
              <a:rPr sz="1196" b="1">
                <a:solidFill>
                  <a:srgbClr val="19376D"/>
                </a:solidFill>
              </a:rPr>
              <a:t>viable</a:t>
            </a:r>
            <a:r>
              <a:rPr sz="1196" b="0">
                <a:solidFill>
                  <a:srgbClr val="000000"/>
                </a:solidFill>
              </a:rPr>
              <a:t> before investment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66733" y="5418337"/>
            <a:ext cx="6286342" cy="1219200"/>
          </a:xfrm>
          <a:prstGeom prst="roundRect">
            <a:avLst>
              <a:gd name="adj" fmla="val 1250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 Same Side Corner Rectangle 28"/>
          <p:cNvSpPr/>
          <p:nvPr/>
        </p:nvSpPr>
        <p:spPr>
          <a:xfrm rot="16200000">
            <a:off x="123173" y="5961897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327" y="5658533"/>
            <a:ext cx="457188" cy="35780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504912" y="5608838"/>
            <a:ext cx="389562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315" b="1">
                <a:solidFill>
                  <a:srgbClr val="19376D"/>
                </a:solidFill>
              </a:rPr>
              <a:t>Pitch/Executive Summary + Deck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04912" y="5951738"/>
            <a:ext cx="3895627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19376D"/>
                </a:solidFill>
              </a:rPr>
              <a:t>Condensed</a:t>
            </a:r>
            <a:r>
              <a:rPr sz="1196" b="0">
                <a:solidFill>
                  <a:srgbClr val="000000"/>
                </a:solidFill>
              </a:rPr>
              <a:t>, persuasive format for presentations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04912" y="6199388"/>
            <a:ext cx="3895627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000000"/>
                </a:solidFill>
              </a:rPr>
              <a:t>High-impact visual elements with key data points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468678" y="4863208"/>
            <a:ext cx="4284582" cy="800100"/>
          </a:xfrm>
          <a:prstGeom prst="roundRect">
            <a:avLst>
              <a:gd name="adj" fmla="val 19047"/>
            </a:avLst>
          </a:prstGeom>
          <a:solidFill>
            <a:srgbClr val="19376D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 Same Side Corner Rectangle 34"/>
          <p:cNvSpPr/>
          <p:nvPr/>
        </p:nvSpPr>
        <p:spPr>
          <a:xfrm rot="16200000">
            <a:off x="7113639" y="5218247"/>
            <a:ext cx="800100" cy="9002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59174" y="5190785"/>
            <a:ext cx="181770" cy="14494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8078263" y="4996869"/>
            <a:ext cx="3765239" cy="5327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1196" b="1" dirty="0">
                <a:solidFill>
                  <a:srgbClr val="19376D"/>
                </a:solidFill>
              </a:rPr>
              <a:t>Class Activity:</a:t>
            </a:r>
            <a:r>
              <a:rPr sz="1196" b="0" dirty="0">
                <a:solidFill>
                  <a:srgbClr val="000000"/>
                </a:solidFill>
              </a:rPr>
              <a:t> Pair up — list one real-world example where each plan type would be the best choice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399969" y="1346338"/>
            <a:ext cx="4190895" cy="2962274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Key Audiences and Their Concerns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BB0C421-C6E4-8F3D-E0A9-E5C801A01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711626"/>
              </p:ext>
            </p:extLst>
          </p:nvPr>
        </p:nvGraphicFramePr>
        <p:xfrm>
          <a:off x="1050325" y="1836898"/>
          <a:ext cx="9691815" cy="3184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0605">
                  <a:extLst>
                    <a:ext uri="{9D8B030D-6E8A-4147-A177-3AD203B41FA5}">
                      <a16:colId xmlns:a16="http://schemas.microsoft.com/office/drawing/2014/main" val="717417211"/>
                    </a:ext>
                  </a:extLst>
                </a:gridCol>
                <a:gridCol w="3230605">
                  <a:extLst>
                    <a:ext uri="{9D8B030D-6E8A-4147-A177-3AD203B41FA5}">
                      <a16:colId xmlns:a16="http://schemas.microsoft.com/office/drawing/2014/main" val="1724062512"/>
                    </a:ext>
                  </a:extLst>
                </a:gridCol>
                <a:gridCol w="3230605">
                  <a:extLst>
                    <a:ext uri="{9D8B030D-6E8A-4147-A177-3AD203B41FA5}">
                      <a16:colId xmlns:a16="http://schemas.microsoft.com/office/drawing/2014/main" val="3031057035"/>
                    </a:ext>
                  </a:extLst>
                </a:gridCol>
              </a:tblGrid>
              <a:tr h="3320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Audience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Primary concerns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Plan emphasis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39354366"/>
                  </a:ext>
                </a:extLst>
              </a:tr>
              <a:tr h="332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Equity investors (angels/VC)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Growth potential, exit, unit economics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Market size, traction, scalability, team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56054769"/>
                  </a:ext>
                </a:extLst>
              </a:tr>
              <a:tr h="6515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Banks / lenders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Repayment ability, collateral, cash flow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Forecasted cash flows, collateral, conservative assumptions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13250210"/>
                  </a:ext>
                </a:extLst>
              </a:tr>
              <a:tr h="6515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Strategic partners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Fit, collaboration benefits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Value proposition, joint benefits, operational roles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70010720"/>
                  </a:ext>
                </a:extLst>
              </a:tr>
              <a:tr h="3320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Internal managers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Execution, KPIs, resource allocation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Detailed operations, milestones, staffing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20331554"/>
                  </a:ext>
                </a:extLst>
              </a:tr>
              <a:tr h="6515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Regulators / grantors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Compliance, impact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Risk, governance, social/environmental impact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921589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Anatomy of a Professional Business Plan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49"/>
            <a:ext cx="3066973" cy="1219200"/>
          </a:xfrm>
          <a:prstGeom prst="roundRect">
            <a:avLst>
              <a:gd name="adj" fmla="val 1250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 Same Side Corner Rectangle 4"/>
          <p:cNvSpPr/>
          <p:nvPr/>
        </p:nvSpPr>
        <p:spPr>
          <a:xfrm rot="16200000">
            <a:off x="123173" y="1781809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7228" y="1419225"/>
            <a:ext cx="380990" cy="3238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52516" y="1390650"/>
            <a:ext cx="2228794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Cover Page &amp; Table of Contents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52516" y="1904999"/>
            <a:ext cx="2228794" cy="4000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Identify plan, author, date, confidentiality notice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6733" y="2609850"/>
            <a:ext cx="6286342" cy="1057275"/>
          </a:xfrm>
          <a:prstGeom prst="roundRect">
            <a:avLst>
              <a:gd name="adj" fmla="val 14414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 Same Side Corner Rectangle 9"/>
          <p:cNvSpPr/>
          <p:nvPr/>
        </p:nvSpPr>
        <p:spPr>
          <a:xfrm rot="16200000">
            <a:off x="204136" y="3072447"/>
            <a:ext cx="10572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228" y="2805112"/>
            <a:ext cx="380990" cy="29527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52516" y="2762249"/>
            <a:ext cx="544816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315" b="1">
                <a:solidFill>
                  <a:srgbClr val="19376D"/>
                </a:solidFill>
              </a:rPr>
              <a:t>Executive Summary (1 page)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52516" y="3067050"/>
            <a:ext cx="5448163" cy="4476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49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000000"/>
                </a:solidFill>
              </a:rPr>
              <a:t>Problem, solution, market, business model, traction, team, funding ask, milestones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733" y="3809999"/>
            <a:ext cx="3066973" cy="1171575"/>
          </a:xfrm>
          <a:prstGeom prst="roundRect">
            <a:avLst>
              <a:gd name="adj" fmla="val 13008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 Same Side Corner Rectangle 14"/>
          <p:cNvSpPr/>
          <p:nvPr/>
        </p:nvSpPr>
        <p:spPr>
          <a:xfrm rot="16200000">
            <a:off x="146986" y="4329746"/>
            <a:ext cx="11715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4005262"/>
            <a:ext cx="380990" cy="29527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52516" y="3962399"/>
            <a:ext cx="2228794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 dirty="0">
                <a:solidFill>
                  <a:srgbClr val="19376D"/>
                </a:solidFill>
              </a:rPr>
              <a:t>Company Description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52516" y="4238624"/>
            <a:ext cx="2228794" cy="4000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Legal form, history, mission, vision, current status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86102" y="3809999"/>
            <a:ext cx="3066973" cy="1171575"/>
          </a:xfrm>
          <a:prstGeom prst="roundRect">
            <a:avLst>
              <a:gd name="adj" fmla="val 13008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0" name="Round Same Side Corner Rectangle 19"/>
          <p:cNvSpPr/>
          <p:nvPr/>
        </p:nvSpPr>
        <p:spPr>
          <a:xfrm rot="16200000">
            <a:off x="3366355" y="4329746"/>
            <a:ext cx="11715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76598" y="4048124"/>
            <a:ext cx="380990" cy="2095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571885" y="3962399"/>
            <a:ext cx="2228794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Market Analysis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1885" y="4238624"/>
            <a:ext cx="2228794" cy="5905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 dirty="0">
                <a:solidFill>
                  <a:srgbClr val="000000"/>
                </a:solidFill>
              </a:rPr>
              <a:t>Segmentation, TAM/SAM/SOM, customer personas, competitive landscape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66733" y="5143500"/>
            <a:ext cx="3066973" cy="1219200"/>
          </a:xfrm>
          <a:prstGeom prst="roundRect">
            <a:avLst>
              <a:gd name="adj" fmla="val 1250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 Same Side Corner Rectangle 24"/>
          <p:cNvSpPr/>
          <p:nvPr/>
        </p:nvSpPr>
        <p:spPr>
          <a:xfrm rot="16200000">
            <a:off x="123173" y="5687060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7228" y="5324474"/>
            <a:ext cx="380990" cy="32384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352516" y="5295899"/>
            <a:ext cx="1979883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 dirty="0">
                <a:solidFill>
                  <a:srgbClr val="19376D"/>
                </a:solidFill>
              </a:rPr>
              <a:t>Products/Services &amp; Value Proposition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52516" y="5810249"/>
            <a:ext cx="2228794" cy="4000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Features, benefits, IP, lifecycle, R&amp;D roadmap, price points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886102" y="5143500"/>
            <a:ext cx="3066973" cy="1219200"/>
          </a:xfrm>
          <a:prstGeom prst="roundRect">
            <a:avLst>
              <a:gd name="adj" fmla="val 1250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 Same Side Corner Rectangle 29"/>
          <p:cNvSpPr/>
          <p:nvPr/>
        </p:nvSpPr>
        <p:spPr>
          <a:xfrm rot="16200000">
            <a:off x="3342542" y="5687060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76598" y="5324474"/>
            <a:ext cx="380990" cy="32384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71885" y="5295899"/>
            <a:ext cx="2228794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Business Model &amp; Revenue Model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71885" y="5792843"/>
            <a:ext cx="2228794" cy="43486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 dirty="0">
                <a:solidFill>
                  <a:srgbClr val="000000"/>
                </a:solidFill>
              </a:rPr>
              <a:t>How you charge, pricing logic, gross margin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638866" y="5038725"/>
            <a:ext cx="4190895" cy="1095374"/>
          </a:xfrm>
          <a:prstGeom prst="roundRect">
            <a:avLst>
              <a:gd name="adj" fmla="val 13913"/>
            </a:avLst>
          </a:prstGeom>
          <a:solidFill>
            <a:srgbClr val="19376D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ound Same Side Corner Rectangle 70"/>
          <p:cNvSpPr/>
          <p:nvPr/>
        </p:nvSpPr>
        <p:spPr>
          <a:xfrm rot="16200000">
            <a:off x="7157219" y="5520372"/>
            <a:ext cx="109537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4B5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7829361" y="5191124"/>
            <a:ext cx="384800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520"/>
              </a:spcAft>
            </a:pPr>
            <a:r>
              <a:rPr sz="1104"/>
              <a:t>  </a:t>
            </a:r>
            <a:r>
              <a:rPr sz="1315" b="1">
                <a:solidFill>
                  <a:srgbClr val="19376D"/>
                </a:solidFill>
              </a:rPr>
              <a:t> Key Tip</a:t>
            </a:r>
          </a:p>
        </p:txBody>
      </p:sp>
      <p:pic>
        <p:nvPicPr>
          <p:cNvPr id="73" name="Picture 72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29361" y="5227319"/>
            <a:ext cx="228594" cy="194309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7829361" y="5534024"/>
            <a:ext cx="3848003" cy="4476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49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000000"/>
                </a:solidFill>
              </a:rPr>
              <a:t>Write the </a:t>
            </a:r>
            <a:r>
              <a:rPr sz="1076" b="1">
                <a:solidFill>
                  <a:srgbClr val="19376D"/>
                </a:solidFill>
              </a:rPr>
              <a:t>Executive Summary last</a:t>
            </a:r>
            <a:r>
              <a:rPr sz="1076" b="0">
                <a:solidFill>
                  <a:srgbClr val="000000"/>
                </a:solidFill>
              </a:rPr>
              <a:t> but place it first. Make every sentence count and avoid jargon.</a:t>
            </a:r>
          </a:p>
        </p:txBody>
      </p:sp>
      <p:pic>
        <p:nvPicPr>
          <p:cNvPr id="2050" name="Picture 2" descr="Market Sizing with TAM SAM SOM (with calculator) | Seer ...">
            <a:extLst>
              <a:ext uri="{FF2B5EF4-FFF2-40B4-BE49-F238E27FC236}">
                <a16:creationId xmlns:a16="http://schemas.microsoft.com/office/drawing/2014/main" id="{31828012-FD5C-04E5-4614-BB81C31AA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015" y="1171072"/>
            <a:ext cx="4548830" cy="255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462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Anatomy of a Professional Business Plan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05786" y="1076325"/>
            <a:ext cx="3066973" cy="1219200"/>
          </a:xfrm>
          <a:prstGeom prst="roundRect">
            <a:avLst>
              <a:gd name="adj" fmla="val 1250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5" name="Round Same Side Corner Rectangle 34"/>
          <p:cNvSpPr/>
          <p:nvPr/>
        </p:nvSpPr>
        <p:spPr>
          <a:xfrm rot="16200000">
            <a:off x="-237774" y="1619885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6281" y="1281112"/>
            <a:ext cx="380990" cy="27622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991569" y="1228725"/>
            <a:ext cx="2228794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Marketing &amp; Sales Strategy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91569" y="1743075"/>
            <a:ext cx="2228794" cy="4000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 dirty="0">
                <a:solidFill>
                  <a:srgbClr val="000000"/>
                </a:solidFill>
              </a:rPr>
              <a:t>Positioning, brand, channels, sales cycle, promotions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525155" y="1076325"/>
            <a:ext cx="3066973" cy="1219200"/>
          </a:xfrm>
          <a:prstGeom prst="roundRect">
            <a:avLst>
              <a:gd name="adj" fmla="val 1250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 Same Side Corner Rectangle 39"/>
          <p:cNvSpPr/>
          <p:nvPr/>
        </p:nvSpPr>
        <p:spPr>
          <a:xfrm rot="16200000">
            <a:off x="2981595" y="1619885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5651" y="1257300"/>
            <a:ext cx="380990" cy="323849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210938" y="1228725"/>
            <a:ext cx="2228794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Operations Plan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210938" y="1504950"/>
            <a:ext cx="2228794" cy="4000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Production process, suppliers, capacity, quality control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05786" y="2447924"/>
            <a:ext cx="3066973" cy="1219200"/>
          </a:xfrm>
          <a:prstGeom prst="roundRect">
            <a:avLst>
              <a:gd name="adj" fmla="val 1250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 Same Side Corner Rectangle 44"/>
          <p:cNvSpPr/>
          <p:nvPr/>
        </p:nvSpPr>
        <p:spPr>
          <a:xfrm rot="16200000">
            <a:off x="-237774" y="2991484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6" name="Picture 4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281" y="2671762"/>
            <a:ext cx="380990" cy="238124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991569" y="2600325"/>
            <a:ext cx="2228794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Management &amp; Organization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91569" y="3114675"/>
            <a:ext cx="2228794" cy="4000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Org chart, key roles, bios, advisors, recruiting plan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525155" y="2447924"/>
            <a:ext cx="3066973" cy="1219200"/>
          </a:xfrm>
          <a:prstGeom prst="roundRect">
            <a:avLst>
              <a:gd name="adj" fmla="val 1250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 Same Side Corner Rectangle 49"/>
          <p:cNvSpPr/>
          <p:nvPr/>
        </p:nvSpPr>
        <p:spPr>
          <a:xfrm rot="16200000">
            <a:off x="2981595" y="2991484"/>
            <a:ext cx="1219200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15651" y="2619374"/>
            <a:ext cx="380990" cy="34290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210938" y="2600325"/>
            <a:ext cx="2228794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Financial Plan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210938" y="2876549"/>
            <a:ext cx="2228794" cy="4000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3-year pro forma, unit economics, break-even, sensitivity scenarios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305786" y="3819524"/>
            <a:ext cx="3066973" cy="1409699"/>
          </a:xfrm>
          <a:prstGeom prst="roundRect">
            <a:avLst>
              <a:gd name="adj" fmla="val 1081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 Same Side Corner Rectangle 54"/>
          <p:cNvSpPr/>
          <p:nvPr/>
        </p:nvSpPr>
        <p:spPr>
          <a:xfrm rot="16200000">
            <a:off x="-333023" y="4458333"/>
            <a:ext cx="14096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6281" y="4000500"/>
            <a:ext cx="380990" cy="323849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991569" y="3971925"/>
            <a:ext cx="2228794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Funding Request &amp; Use of Funds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91569" y="4486275"/>
            <a:ext cx="2228794" cy="5905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Ask amount, instrument, valuation, use of proceeds, milestones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3525155" y="3819524"/>
            <a:ext cx="3066973" cy="1409699"/>
          </a:xfrm>
          <a:prstGeom prst="roundRect">
            <a:avLst>
              <a:gd name="adj" fmla="val 10810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ound Same Side Corner Rectangle 59"/>
          <p:cNvSpPr/>
          <p:nvPr/>
        </p:nvSpPr>
        <p:spPr>
          <a:xfrm rot="16200000">
            <a:off x="2886346" y="4458333"/>
            <a:ext cx="14096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1" name="Picture 60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15651" y="4007643"/>
            <a:ext cx="380990" cy="309562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4210938" y="3971925"/>
            <a:ext cx="2152596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Risk Analysis &amp; Mitigation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210938" y="4248149"/>
            <a:ext cx="2152596" cy="2000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Top 5 risks and mitigation plans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145830" y="1238249"/>
            <a:ext cx="4379131" cy="297180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Rounded Rectangle 63"/>
          <p:cNvSpPr/>
          <p:nvPr/>
        </p:nvSpPr>
        <p:spPr>
          <a:xfrm>
            <a:off x="305786" y="5667875"/>
            <a:ext cx="3066973" cy="981074"/>
          </a:xfrm>
          <a:prstGeom prst="roundRect">
            <a:avLst>
              <a:gd name="adj" fmla="val 15533"/>
            </a:avLst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Round Same Side Corner Rectangle 64"/>
          <p:cNvSpPr/>
          <p:nvPr/>
        </p:nvSpPr>
        <p:spPr>
          <a:xfrm rot="16200000">
            <a:off x="-118711" y="6092372"/>
            <a:ext cx="981074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37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7" name="Picture 86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6281" y="5872662"/>
            <a:ext cx="380990" cy="276225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>
            <a:off x="991569" y="5820274"/>
            <a:ext cx="2228794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19376D"/>
                </a:solidFill>
              </a:rPr>
              <a:t>Appendices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91569" y="6096500"/>
            <a:ext cx="2228794" cy="4000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000000"/>
                </a:solidFill>
              </a:rPr>
              <a:t>Supporting data, survey results, supplier quotes, detailed financials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2191</TotalTime>
  <Words>1204</Words>
  <Application>Microsoft Office PowerPoint</Application>
  <PresentationFormat>Widescreen</PresentationFormat>
  <Paragraphs>192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Google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Mohamed cherif BENZOUAI</cp:lastModifiedBy>
  <cp:revision>2</cp:revision>
  <dcterms:created xsi:type="dcterms:W3CDTF">2013-01-27T09:14:16Z</dcterms:created>
  <dcterms:modified xsi:type="dcterms:W3CDTF">2025-10-09T19:33:29Z</dcterms:modified>
  <cp:category/>
</cp:coreProperties>
</file>