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0" d="100"/>
          <a:sy n="40" d="100"/>
        </p:scale>
        <p:origin x="1171"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CF0343-F533-4B4F-BE9E-52E81A3D9756}" type="doc">
      <dgm:prSet loTypeId="urn:microsoft.com/office/officeart/2011/layout/HexagonRadial" loCatId="cycle" qsTypeId="urn:microsoft.com/office/officeart/2005/8/quickstyle/3d3" qsCatId="3D" csTypeId="urn:microsoft.com/office/officeart/2005/8/colors/colorful1" csCatId="colorful" phldr="1"/>
      <dgm:spPr/>
      <dgm:t>
        <a:bodyPr/>
        <a:lstStyle/>
        <a:p>
          <a:endParaRPr lang="fr-FR"/>
        </a:p>
      </dgm:t>
    </dgm:pt>
    <dgm:pt modelId="{D74537F6-FEA5-4E26-A953-F0ACC3830537}">
      <dgm:prSet phldrT="[Text]"/>
      <dgm:spPr/>
      <dgm:t>
        <a:bodyPr/>
        <a:lstStyle/>
        <a:p>
          <a:r>
            <a:rPr lang="ar-SA" b="1" dirty="0" smtClean="0">
              <a:solidFill>
                <a:srgbClr val="FFFF00"/>
              </a:solidFill>
            </a:rPr>
            <a:t>مكونات خطة الأعمال</a:t>
          </a:r>
          <a:endParaRPr lang="fr-FR" b="1" dirty="0">
            <a:solidFill>
              <a:srgbClr val="FFFF00"/>
            </a:solidFill>
          </a:endParaRPr>
        </a:p>
      </dgm:t>
    </dgm:pt>
    <dgm:pt modelId="{AF48B090-57A2-41AC-945F-4CE95F46AC82}" type="parTrans" cxnId="{728B3F0F-7CA6-4D49-BB58-3278643CD4F8}">
      <dgm:prSet/>
      <dgm:spPr/>
      <dgm:t>
        <a:bodyPr/>
        <a:lstStyle/>
        <a:p>
          <a:endParaRPr lang="fr-FR"/>
        </a:p>
      </dgm:t>
    </dgm:pt>
    <dgm:pt modelId="{6B8C0E7A-0F57-4EDD-98F4-B49A6AC39BCF}" type="sibTrans" cxnId="{728B3F0F-7CA6-4D49-BB58-3278643CD4F8}">
      <dgm:prSet/>
      <dgm:spPr/>
      <dgm:t>
        <a:bodyPr/>
        <a:lstStyle/>
        <a:p>
          <a:endParaRPr lang="fr-FR"/>
        </a:p>
      </dgm:t>
    </dgm:pt>
    <dgm:pt modelId="{5789EF22-378F-44D7-9783-4080BEC44050}">
      <dgm:prSet phldrT="[Text]"/>
      <dgm:spPr/>
      <dgm:t>
        <a:bodyPr/>
        <a:lstStyle/>
        <a:p>
          <a:r>
            <a:rPr lang="ar-SA" b="1" dirty="0" smtClean="0">
              <a:solidFill>
                <a:schemeClr val="tx1"/>
              </a:solidFill>
            </a:rPr>
            <a:t>الملف المالي</a:t>
          </a:r>
          <a:r>
            <a:rPr lang="fr-FR" b="1" dirty="0" smtClean="0">
              <a:solidFill>
                <a:schemeClr val="tx1"/>
              </a:solidFill>
            </a:rPr>
            <a:t>+ </a:t>
          </a:r>
          <a:r>
            <a:rPr lang="ar-SA" b="1" dirty="0" smtClean="0">
              <a:solidFill>
                <a:schemeClr val="tx1"/>
              </a:solidFill>
            </a:rPr>
            <a:t>التمويل</a:t>
          </a:r>
          <a:endParaRPr lang="fr-FR" b="1" dirty="0">
            <a:solidFill>
              <a:schemeClr val="tx1"/>
            </a:solidFill>
          </a:endParaRPr>
        </a:p>
      </dgm:t>
    </dgm:pt>
    <dgm:pt modelId="{720F7CC5-EF18-45D0-B15E-89F73977DD06}" type="parTrans" cxnId="{ED869456-5F9C-48C8-BC54-D40067E1B460}">
      <dgm:prSet/>
      <dgm:spPr/>
      <dgm:t>
        <a:bodyPr/>
        <a:lstStyle/>
        <a:p>
          <a:endParaRPr lang="fr-FR"/>
        </a:p>
      </dgm:t>
    </dgm:pt>
    <dgm:pt modelId="{F2092D0A-C7F6-4A2C-BCEF-5E8C81ECF8E2}" type="sibTrans" cxnId="{ED869456-5F9C-48C8-BC54-D40067E1B460}">
      <dgm:prSet/>
      <dgm:spPr/>
      <dgm:t>
        <a:bodyPr/>
        <a:lstStyle/>
        <a:p>
          <a:endParaRPr lang="fr-FR"/>
        </a:p>
      </dgm:t>
    </dgm:pt>
    <dgm:pt modelId="{62710F5B-3360-4991-B2C3-D880672220CB}">
      <dgm:prSet phldrT="[Text]"/>
      <dgm:spPr/>
      <dgm:t>
        <a:bodyPr/>
        <a:lstStyle/>
        <a:p>
          <a:r>
            <a:rPr lang="ar-SA" b="1" dirty="0" smtClean="0">
              <a:solidFill>
                <a:schemeClr val="tx1"/>
              </a:solidFill>
            </a:rPr>
            <a:t>الموازنات التقديرية</a:t>
          </a:r>
          <a:endParaRPr lang="fr-FR" b="1" dirty="0">
            <a:solidFill>
              <a:schemeClr val="tx1"/>
            </a:solidFill>
          </a:endParaRPr>
        </a:p>
      </dgm:t>
    </dgm:pt>
    <dgm:pt modelId="{9AD19846-4EAD-43EF-A8F3-29CB4DAABC05}" type="parTrans" cxnId="{CAFD7C5E-8F56-42DB-8073-7CF0B7ACCC54}">
      <dgm:prSet/>
      <dgm:spPr/>
      <dgm:t>
        <a:bodyPr/>
        <a:lstStyle/>
        <a:p>
          <a:endParaRPr lang="fr-FR"/>
        </a:p>
      </dgm:t>
    </dgm:pt>
    <dgm:pt modelId="{778D51E8-95C6-406D-9CE4-E0BBEF92D21B}" type="sibTrans" cxnId="{CAFD7C5E-8F56-42DB-8073-7CF0B7ACCC54}">
      <dgm:prSet/>
      <dgm:spPr/>
      <dgm:t>
        <a:bodyPr/>
        <a:lstStyle/>
        <a:p>
          <a:endParaRPr lang="fr-FR"/>
        </a:p>
      </dgm:t>
    </dgm:pt>
    <dgm:pt modelId="{FE50A354-3750-471B-8A2A-150FD5AB2D61}">
      <dgm:prSet phldrT="[Text]"/>
      <dgm:spPr/>
      <dgm:t>
        <a:bodyPr/>
        <a:lstStyle/>
        <a:p>
          <a:r>
            <a:rPr lang="ar-SA" b="1" dirty="0" smtClean="0">
              <a:solidFill>
                <a:schemeClr val="tx1"/>
              </a:solidFill>
            </a:rPr>
            <a:t>الملخص</a:t>
          </a:r>
          <a:r>
            <a:rPr lang="fr-FR" b="1" dirty="0" smtClean="0">
              <a:solidFill>
                <a:schemeClr val="tx1"/>
              </a:solidFill>
            </a:rPr>
            <a:t>+ </a:t>
          </a:r>
          <a:r>
            <a:rPr lang="ar-SA" b="1" dirty="0" smtClean="0">
              <a:solidFill>
                <a:schemeClr val="tx1"/>
              </a:solidFill>
            </a:rPr>
            <a:t>التقديم العام للمشروع</a:t>
          </a:r>
          <a:endParaRPr lang="fr-FR" b="1" dirty="0">
            <a:solidFill>
              <a:schemeClr val="tx1"/>
            </a:solidFill>
          </a:endParaRPr>
        </a:p>
      </dgm:t>
    </dgm:pt>
    <dgm:pt modelId="{F15E74A1-5805-4819-A20E-9BA2FD8CFFFF}" type="parTrans" cxnId="{7A5EA4EE-437F-48B6-B12C-87D8D722963F}">
      <dgm:prSet/>
      <dgm:spPr/>
      <dgm:t>
        <a:bodyPr/>
        <a:lstStyle/>
        <a:p>
          <a:endParaRPr lang="fr-FR"/>
        </a:p>
      </dgm:t>
    </dgm:pt>
    <dgm:pt modelId="{9A9D0D50-8226-4370-A76C-1A4E1C33B5D5}" type="sibTrans" cxnId="{7A5EA4EE-437F-48B6-B12C-87D8D722963F}">
      <dgm:prSet/>
      <dgm:spPr/>
      <dgm:t>
        <a:bodyPr/>
        <a:lstStyle/>
        <a:p>
          <a:endParaRPr lang="fr-FR"/>
        </a:p>
      </dgm:t>
    </dgm:pt>
    <dgm:pt modelId="{3144E40A-219C-43E9-8C37-D464F6D5543B}">
      <dgm:prSet phldrT="[Text]"/>
      <dgm:spPr/>
      <dgm:t>
        <a:bodyPr/>
        <a:lstStyle/>
        <a:p>
          <a:r>
            <a:rPr lang="ar-SA" b="1" dirty="0" err="1" smtClean="0">
              <a:solidFill>
                <a:schemeClr val="tx1"/>
              </a:solidFill>
            </a:rPr>
            <a:t>الإستراتيجية</a:t>
          </a:r>
          <a:r>
            <a:rPr lang="ar-SA" b="1" dirty="0" smtClean="0">
              <a:solidFill>
                <a:schemeClr val="tx1"/>
              </a:solidFill>
            </a:rPr>
            <a:t> العامة</a:t>
          </a:r>
          <a:endParaRPr lang="fr-FR" b="1" dirty="0">
            <a:solidFill>
              <a:schemeClr val="tx1"/>
            </a:solidFill>
          </a:endParaRPr>
        </a:p>
      </dgm:t>
    </dgm:pt>
    <dgm:pt modelId="{9DE3F048-D043-49AB-A823-7F7638C5B455}" type="parTrans" cxnId="{AFBDAEAB-96A7-4A79-9361-B53C38DBEDD8}">
      <dgm:prSet/>
      <dgm:spPr/>
      <dgm:t>
        <a:bodyPr/>
        <a:lstStyle/>
        <a:p>
          <a:endParaRPr lang="fr-FR"/>
        </a:p>
      </dgm:t>
    </dgm:pt>
    <dgm:pt modelId="{78ECF663-840B-4E95-B632-86D137536F35}" type="sibTrans" cxnId="{AFBDAEAB-96A7-4A79-9361-B53C38DBEDD8}">
      <dgm:prSet/>
      <dgm:spPr/>
      <dgm:t>
        <a:bodyPr/>
        <a:lstStyle/>
        <a:p>
          <a:endParaRPr lang="fr-FR"/>
        </a:p>
      </dgm:t>
    </dgm:pt>
    <dgm:pt modelId="{9106BBEC-037B-4B5B-BCA6-B6815CAEFE2E}">
      <dgm:prSet phldrT="[Text]"/>
      <dgm:spPr/>
      <dgm:t>
        <a:bodyPr/>
        <a:lstStyle/>
        <a:p>
          <a:r>
            <a:rPr lang="ar-SA" b="1" dirty="0" smtClean="0">
              <a:solidFill>
                <a:schemeClr val="tx1"/>
              </a:solidFill>
            </a:rPr>
            <a:t>الفريق</a:t>
          </a:r>
          <a:r>
            <a:rPr lang="fr-FR" b="1" dirty="0" smtClean="0">
              <a:solidFill>
                <a:schemeClr val="tx1"/>
              </a:solidFill>
            </a:rPr>
            <a:t> </a:t>
          </a:r>
          <a:r>
            <a:rPr lang="ar-SA" b="1" dirty="0" smtClean="0">
              <a:solidFill>
                <a:schemeClr val="tx1"/>
              </a:solidFill>
            </a:rPr>
            <a:t>الوسائل والتنظيم</a:t>
          </a:r>
          <a:endParaRPr lang="fr-FR" b="1" dirty="0">
            <a:solidFill>
              <a:schemeClr val="tx1"/>
            </a:solidFill>
          </a:endParaRPr>
        </a:p>
      </dgm:t>
    </dgm:pt>
    <dgm:pt modelId="{F30DD50B-5922-459B-A256-2914DA76A55F}" type="parTrans" cxnId="{116331C8-88A3-445B-8AF0-E3CA87BB69B5}">
      <dgm:prSet/>
      <dgm:spPr/>
      <dgm:t>
        <a:bodyPr/>
        <a:lstStyle/>
        <a:p>
          <a:endParaRPr lang="fr-FR"/>
        </a:p>
      </dgm:t>
    </dgm:pt>
    <dgm:pt modelId="{69DDA455-26DE-4155-8DB1-3C95B4FA76DB}" type="sibTrans" cxnId="{116331C8-88A3-445B-8AF0-E3CA87BB69B5}">
      <dgm:prSet/>
      <dgm:spPr/>
      <dgm:t>
        <a:bodyPr/>
        <a:lstStyle/>
        <a:p>
          <a:endParaRPr lang="fr-FR"/>
        </a:p>
      </dgm:t>
    </dgm:pt>
    <dgm:pt modelId="{DB4AF442-AFE5-4738-BDE6-348B28E80A01}">
      <dgm:prSet phldrT="[Text]"/>
      <dgm:spPr/>
      <dgm:t>
        <a:bodyPr/>
        <a:lstStyle/>
        <a:p>
          <a:endParaRPr lang="fr-FR"/>
        </a:p>
      </dgm:t>
    </dgm:pt>
    <dgm:pt modelId="{30C7E983-9E1B-4F2C-AE4A-DC2260893509}" type="parTrans" cxnId="{4C44B541-6A3E-4664-B9DB-C2825A35863B}">
      <dgm:prSet/>
      <dgm:spPr/>
      <dgm:t>
        <a:bodyPr/>
        <a:lstStyle/>
        <a:p>
          <a:endParaRPr lang="fr-FR"/>
        </a:p>
      </dgm:t>
    </dgm:pt>
    <dgm:pt modelId="{E4BBBA08-7108-46D7-838C-9D4FE74A53EF}" type="sibTrans" cxnId="{4C44B541-6A3E-4664-B9DB-C2825A35863B}">
      <dgm:prSet/>
      <dgm:spPr/>
      <dgm:t>
        <a:bodyPr/>
        <a:lstStyle/>
        <a:p>
          <a:endParaRPr lang="fr-FR"/>
        </a:p>
      </dgm:t>
    </dgm:pt>
    <dgm:pt modelId="{A56F371F-C21E-4DB8-98C8-87A3A29F9524}">
      <dgm:prSet phldrT="[Text]"/>
      <dgm:spPr/>
      <dgm:t>
        <a:bodyPr/>
        <a:lstStyle/>
        <a:p>
          <a:r>
            <a:rPr lang="ar-SA" b="1" dirty="0" smtClean="0">
              <a:solidFill>
                <a:schemeClr val="tx1"/>
              </a:solidFill>
            </a:rPr>
            <a:t>السوق</a:t>
          </a:r>
          <a:endParaRPr lang="fr-FR" b="1" dirty="0">
            <a:solidFill>
              <a:schemeClr val="tx1"/>
            </a:solidFill>
          </a:endParaRPr>
        </a:p>
      </dgm:t>
    </dgm:pt>
    <dgm:pt modelId="{5D417C45-7DB1-4947-A880-1B0F78671DF1}" type="parTrans" cxnId="{F8F96950-0D3D-4484-8F7F-0B123B9B7A25}">
      <dgm:prSet/>
      <dgm:spPr/>
      <dgm:t>
        <a:bodyPr/>
        <a:lstStyle/>
        <a:p>
          <a:endParaRPr lang="fr-FR"/>
        </a:p>
      </dgm:t>
    </dgm:pt>
    <dgm:pt modelId="{1CF82B90-D056-45F8-BA17-E036DCD46491}" type="sibTrans" cxnId="{F8F96950-0D3D-4484-8F7F-0B123B9B7A25}">
      <dgm:prSet/>
      <dgm:spPr/>
      <dgm:t>
        <a:bodyPr/>
        <a:lstStyle/>
        <a:p>
          <a:endParaRPr lang="fr-FR"/>
        </a:p>
      </dgm:t>
    </dgm:pt>
    <dgm:pt modelId="{5B49873B-FC6C-4E06-A361-B18217B5DDDB}">
      <dgm:prSet phldrT="[Text]"/>
      <dgm:spPr/>
      <dgm:t>
        <a:bodyPr/>
        <a:lstStyle/>
        <a:p>
          <a:endParaRPr lang="fr-FR"/>
        </a:p>
      </dgm:t>
    </dgm:pt>
    <dgm:pt modelId="{F259FD3C-28FB-4E69-9438-AF2CE7D854B2}" type="parTrans" cxnId="{791FA51E-30FC-4E1D-94EF-CE6DE736C0DE}">
      <dgm:prSet/>
      <dgm:spPr/>
      <dgm:t>
        <a:bodyPr/>
        <a:lstStyle/>
        <a:p>
          <a:endParaRPr lang="fr-FR"/>
        </a:p>
      </dgm:t>
    </dgm:pt>
    <dgm:pt modelId="{C668002A-F307-43A2-BA11-97833E1E60C4}" type="sibTrans" cxnId="{791FA51E-30FC-4E1D-94EF-CE6DE736C0DE}">
      <dgm:prSet/>
      <dgm:spPr/>
      <dgm:t>
        <a:bodyPr/>
        <a:lstStyle/>
        <a:p>
          <a:endParaRPr lang="fr-FR"/>
        </a:p>
      </dgm:t>
    </dgm:pt>
    <dgm:pt modelId="{BE49349F-06AD-41D1-8FC3-4C1920AD39DA}">
      <dgm:prSet phldrT="[Text]"/>
      <dgm:spPr/>
      <dgm:t>
        <a:bodyPr/>
        <a:lstStyle/>
        <a:p>
          <a:endParaRPr lang="fr-FR"/>
        </a:p>
      </dgm:t>
    </dgm:pt>
    <dgm:pt modelId="{B127B351-AB6E-4FF4-8347-AA2DF5628D33}" type="parTrans" cxnId="{F44F7309-A54D-4D4B-9F77-29E4A649ACE8}">
      <dgm:prSet/>
      <dgm:spPr/>
      <dgm:t>
        <a:bodyPr/>
        <a:lstStyle/>
        <a:p>
          <a:endParaRPr lang="fr-FR"/>
        </a:p>
      </dgm:t>
    </dgm:pt>
    <dgm:pt modelId="{C780AEF4-0926-4BD4-986C-5144C61323E2}" type="sibTrans" cxnId="{F44F7309-A54D-4D4B-9F77-29E4A649ACE8}">
      <dgm:prSet/>
      <dgm:spPr/>
      <dgm:t>
        <a:bodyPr/>
        <a:lstStyle/>
        <a:p>
          <a:endParaRPr lang="fr-FR"/>
        </a:p>
      </dgm:t>
    </dgm:pt>
    <dgm:pt modelId="{723ACB0D-0989-46A5-856D-D3A10E295CF2}" type="pres">
      <dgm:prSet presAssocID="{98CF0343-F533-4B4F-BE9E-52E81A3D9756}" presName="Name0" presStyleCnt="0">
        <dgm:presLayoutVars>
          <dgm:chMax val="1"/>
          <dgm:chPref val="1"/>
          <dgm:dir/>
          <dgm:animOne val="branch"/>
          <dgm:animLvl val="lvl"/>
        </dgm:presLayoutVars>
      </dgm:prSet>
      <dgm:spPr/>
      <dgm:t>
        <a:bodyPr/>
        <a:lstStyle/>
        <a:p>
          <a:endParaRPr lang="fr-FR"/>
        </a:p>
      </dgm:t>
    </dgm:pt>
    <dgm:pt modelId="{2143F0C0-7C23-4E62-9925-7057D9D4556C}" type="pres">
      <dgm:prSet presAssocID="{D74537F6-FEA5-4E26-A953-F0ACC3830537}" presName="Parent" presStyleLbl="node0" presStyleIdx="0" presStyleCnt="1">
        <dgm:presLayoutVars>
          <dgm:chMax val="6"/>
          <dgm:chPref val="6"/>
        </dgm:presLayoutVars>
      </dgm:prSet>
      <dgm:spPr/>
      <dgm:t>
        <a:bodyPr/>
        <a:lstStyle/>
        <a:p>
          <a:endParaRPr lang="fr-FR"/>
        </a:p>
      </dgm:t>
    </dgm:pt>
    <dgm:pt modelId="{3E6D8BE0-578A-4C9C-B0A1-77D6F64D3C00}" type="pres">
      <dgm:prSet presAssocID="{5789EF22-378F-44D7-9783-4080BEC44050}" presName="Accent1" presStyleCnt="0"/>
      <dgm:spPr/>
    </dgm:pt>
    <dgm:pt modelId="{6342071B-6E4A-4CC0-A3D2-7953950EB45F}" type="pres">
      <dgm:prSet presAssocID="{5789EF22-378F-44D7-9783-4080BEC44050}" presName="Accent" presStyleLbl="bgShp" presStyleIdx="0" presStyleCnt="6"/>
      <dgm:spPr/>
    </dgm:pt>
    <dgm:pt modelId="{C9A12E39-1D0C-4961-BD22-5B2365337F77}" type="pres">
      <dgm:prSet presAssocID="{5789EF22-378F-44D7-9783-4080BEC44050}" presName="Child1" presStyleLbl="node1" presStyleIdx="0" presStyleCnt="6">
        <dgm:presLayoutVars>
          <dgm:chMax val="0"/>
          <dgm:chPref val="0"/>
          <dgm:bulletEnabled val="1"/>
        </dgm:presLayoutVars>
      </dgm:prSet>
      <dgm:spPr/>
      <dgm:t>
        <a:bodyPr/>
        <a:lstStyle/>
        <a:p>
          <a:endParaRPr lang="fr-FR"/>
        </a:p>
      </dgm:t>
    </dgm:pt>
    <dgm:pt modelId="{71C7F96C-4352-4E57-857A-1C129D0FAD2E}" type="pres">
      <dgm:prSet presAssocID="{62710F5B-3360-4991-B2C3-D880672220CB}" presName="Accent2" presStyleCnt="0"/>
      <dgm:spPr/>
    </dgm:pt>
    <dgm:pt modelId="{947680C6-8B80-44B1-957D-785568233BE5}" type="pres">
      <dgm:prSet presAssocID="{62710F5B-3360-4991-B2C3-D880672220CB}" presName="Accent" presStyleLbl="bgShp" presStyleIdx="1" presStyleCnt="6"/>
      <dgm:spPr/>
    </dgm:pt>
    <dgm:pt modelId="{BE65E99E-774C-4636-859A-89521BF5C99A}" type="pres">
      <dgm:prSet presAssocID="{62710F5B-3360-4991-B2C3-D880672220CB}" presName="Child2" presStyleLbl="node1" presStyleIdx="1" presStyleCnt="6">
        <dgm:presLayoutVars>
          <dgm:chMax val="0"/>
          <dgm:chPref val="0"/>
          <dgm:bulletEnabled val="1"/>
        </dgm:presLayoutVars>
      </dgm:prSet>
      <dgm:spPr/>
      <dgm:t>
        <a:bodyPr/>
        <a:lstStyle/>
        <a:p>
          <a:endParaRPr lang="fr-FR"/>
        </a:p>
      </dgm:t>
    </dgm:pt>
    <dgm:pt modelId="{7E5A7E58-0D84-4F67-A29F-35E1E40C8660}" type="pres">
      <dgm:prSet presAssocID="{FE50A354-3750-471B-8A2A-150FD5AB2D61}" presName="Accent3" presStyleCnt="0"/>
      <dgm:spPr/>
    </dgm:pt>
    <dgm:pt modelId="{431FC5FA-B48D-4720-8DE5-3B7AF5DF18AB}" type="pres">
      <dgm:prSet presAssocID="{FE50A354-3750-471B-8A2A-150FD5AB2D61}" presName="Accent" presStyleLbl="bgShp" presStyleIdx="2" presStyleCnt="6"/>
      <dgm:spPr/>
    </dgm:pt>
    <dgm:pt modelId="{014C16E9-ED70-4355-841B-D66B1E55E0BC}" type="pres">
      <dgm:prSet presAssocID="{FE50A354-3750-471B-8A2A-150FD5AB2D61}" presName="Child3" presStyleLbl="node1" presStyleIdx="2" presStyleCnt="6">
        <dgm:presLayoutVars>
          <dgm:chMax val="0"/>
          <dgm:chPref val="0"/>
          <dgm:bulletEnabled val="1"/>
        </dgm:presLayoutVars>
      </dgm:prSet>
      <dgm:spPr/>
      <dgm:t>
        <a:bodyPr/>
        <a:lstStyle/>
        <a:p>
          <a:endParaRPr lang="fr-FR"/>
        </a:p>
      </dgm:t>
    </dgm:pt>
    <dgm:pt modelId="{0EF9FDFF-437F-4645-B387-25D3864D2539}" type="pres">
      <dgm:prSet presAssocID="{3144E40A-219C-43E9-8C37-D464F6D5543B}" presName="Accent4" presStyleCnt="0"/>
      <dgm:spPr/>
    </dgm:pt>
    <dgm:pt modelId="{8378A165-61A3-4C72-9400-028EB07B34CF}" type="pres">
      <dgm:prSet presAssocID="{3144E40A-219C-43E9-8C37-D464F6D5543B}" presName="Accent" presStyleLbl="bgShp" presStyleIdx="3" presStyleCnt="6"/>
      <dgm:spPr/>
    </dgm:pt>
    <dgm:pt modelId="{B295A847-CFCF-4C54-BF58-7AF48DD3FABB}" type="pres">
      <dgm:prSet presAssocID="{3144E40A-219C-43E9-8C37-D464F6D5543B}" presName="Child4" presStyleLbl="node1" presStyleIdx="3" presStyleCnt="6">
        <dgm:presLayoutVars>
          <dgm:chMax val="0"/>
          <dgm:chPref val="0"/>
          <dgm:bulletEnabled val="1"/>
        </dgm:presLayoutVars>
      </dgm:prSet>
      <dgm:spPr/>
      <dgm:t>
        <a:bodyPr/>
        <a:lstStyle/>
        <a:p>
          <a:endParaRPr lang="fr-FR"/>
        </a:p>
      </dgm:t>
    </dgm:pt>
    <dgm:pt modelId="{C9A96359-29E1-43E4-B8AD-D871F1B2F3BE}" type="pres">
      <dgm:prSet presAssocID="{9106BBEC-037B-4B5B-BCA6-B6815CAEFE2E}" presName="Accent5" presStyleCnt="0"/>
      <dgm:spPr/>
    </dgm:pt>
    <dgm:pt modelId="{53005123-D966-4F2C-9994-367154167709}" type="pres">
      <dgm:prSet presAssocID="{9106BBEC-037B-4B5B-BCA6-B6815CAEFE2E}" presName="Accent" presStyleLbl="bgShp" presStyleIdx="4" presStyleCnt="6"/>
      <dgm:spPr/>
    </dgm:pt>
    <dgm:pt modelId="{81E0FF03-E924-4B2F-B4BA-EF1EC8621B3C}" type="pres">
      <dgm:prSet presAssocID="{9106BBEC-037B-4B5B-BCA6-B6815CAEFE2E}" presName="Child5" presStyleLbl="node1" presStyleIdx="4" presStyleCnt="6">
        <dgm:presLayoutVars>
          <dgm:chMax val="0"/>
          <dgm:chPref val="0"/>
          <dgm:bulletEnabled val="1"/>
        </dgm:presLayoutVars>
      </dgm:prSet>
      <dgm:spPr/>
      <dgm:t>
        <a:bodyPr/>
        <a:lstStyle/>
        <a:p>
          <a:endParaRPr lang="fr-FR"/>
        </a:p>
      </dgm:t>
    </dgm:pt>
    <dgm:pt modelId="{FC03311E-AC44-4302-8C18-DE937A4A169F}" type="pres">
      <dgm:prSet presAssocID="{A56F371F-C21E-4DB8-98C8-87A3A29F9524}" presName="Accent6" presStyleCnt="0"/>
      <dgm:spPr/>
    </dgm:pt>
    <dgm:pt modelId="{B7A2B4B5-6C3E-4FFA-BEF5-6EEF37CF5FFD}" type="pres">
      <dgm:prSet presAssocID="{A56F371F-C21E-4DB8-98C8-87A3A29F9524}" presName="Accent" presStyleLbl="bgShp" presStyleIdx="5" presStyleCnt="6"/>
      <dgm:spPr/>
    </dgm:pt>
    <dgm:pt modelId="{CD6C88BD-C25B-4F55-9BA2-D80433F4E6C6}" type="pres">
      <dgm:prSet presAssocID="{A56F371F-C21E-4DB8-98C8-87A3A29F9524}" presName="Child6" presStyleLbl="node1" presStyleIdx="5" presStyleCnt="6">
        <dgm:presLayoutVars>
          <dgm:chMax val="0"/>
          <dgm:chPref val="0"/>
          <dgm:bulletEnabled val="1"/>
        </dgm:presLayoutVars>
      </dgm:prSet>
      <dgm:spPr/>
      <dgm:t>
        <a:bodyPr/>
        <a:lstStyle/>
        <a:p>
          <a:endParaRPr lang="fr-FR"/>
        </a:p>
      </dgm:t>
    </dgm:pt>
  </dgm:ptLst>
  <dgm:cxnLst>
    <dgm:cxn modelId="{F8F96950-0D3D-4484-8F7F-0B123B9B7A25}" srcId="{D74537F6-FEA5-4E26-A953-F0ACC3830537}" destId="{A56F371F-C21E-4DB8-98C8-87A3A29F9524}" srcOrd="5" destOrd="0" parTransId="{5D417C45-7DB1-4947-A880-1B0F78671DF1}" sibTransId="{1CF82B90-D056-45F8-BA17-E036DCD46491}"/>
    <dgm:cxn modelId="{F6F83C98-DD78-404A-A349-062AC7346BD4}" type="presOf" srcId="{62710F5B-3360-4991-B2C3-D880672220CB}" destId="{BE65E99E-774C-4636-859A-89521BF5C99A}" srcOrd="0" destOrd="0" presId="urn:microsoft.com/office/officeart/2011/layout/HexagonRadial"/>
    <dgm:cxn modelId="{728B3F0F-7CA6-4D49-BB58-3278643CD4F8}" srcId="{98CF0343-F533-4B4F-BE9E-52E81A3D9756}" destId="{D74537F6-FEA5-4E26-A953-F0ACC3830537}" srcOrd="0" destOrd="0" parTransId="{AF48B090-57A2-41AC-945F-4CE95F46AC82}" sibTransId="{6B8C0E7A-0F57-4EDD-98F4-B49A6AC39BCF}"/>
    <dgm:cxn modelId="{A2F129CD-30E1-48A7-A50B-E8C79169E206}" type="presOf" srcId="{5789EF22-378F-44D7-9783-4080BEC44050}" destId="{C9A12E39-1D0C-4961-BD22-5B2365337F77}" srcOrd="0" destOrd="0" presId="urn:microsoft.com/office/officeart/2011/layout/HexagonRadial"/>
    <dgm:cxn modelId="{4C44B541-6A3E-4664-B9DB-C2825A35863B}" srcId="{D74537F6-FEA5-4E26-A953-F0ACC3830537}" destId="{DB4AF442-AFE5-4738-BDE6-348B28E80A01}" srcOrd="8" destOrd="0" parTransId="{30C7E983-9E1B-4F2C-AE4A-DC2260893509}" sibTransId="{E4BBBA08-7108-46D7-838C-9D4FE74A53EF}"/>
    <dgm:cxn modelId="{CAFD7C5E-8F56-42DB-8073-7CF0B7ACCC54}" srcId="{D74537F6-FEA5-4E26-A953-F0ACC3830537}" destId="{62710F5B-3360-4991-B2C3-D880672220CB}" srcOrd="1" destOrd="0" parTransId="{9AD19846-4EAD-43EF-A8F3-29CB4DAABC05}" sibTransId="{778D51E8-95C6-406D-9CE4-E0BBEF92D21B}"/>
    <dgm:cxn modelId="{791FA51E-30FC-4E1D-94EF-CE6DE736C0DE}" srcId="{D74537F6-FEA5-4E26-A953-F0ACC3830537}" destId="{5B49873B-FC6C-4E06-A361-B18217B5DDDB}" srcOrd="7" destOrd="0" parTransId="{F259FD3C-28FB-4E69-9438-AF2CE7D854B2}" sibTransId="{C668002A-F307-43A2-BA11-97833E1E60C4}"/>
    <dgm:cxn modelId="{116331C8-88A3-445B-8AF0-E3CA87BB69B5}" srcId="{D74537F6-FEA5-4E26-A953-F0ACC3830537}" destId="{9106BBEC-037B-4B5B-BCA6-B6815CAEFE2E}" srcOrd="4" destOrd="0" parTransId="{F30DD50B-5922-459B-A256-2914DA76A55F}" sibTransId="{69DDA455-26DE-4155-8DB1-3C95B4FA76DB}"/>
    <dgm:cxn modelId="{ED869456-5F9C-48C8-BC54-D40067E1B460}" srcId="{D74537F6-FEA5-4E26-A953-F0ACC3830537}" destId="{5789EF22-378F-44D7-9783-4080BEC44050}" srcOrd="0" destOrd="0" parTransId="{720F7CC5-EF18-45D0-B15E-89F73977DD06}" sibTransId="{F2092D0A-C7F6-4A2C-BCEF-5E8C81ECF8E2}"/>
    <dgm:cxn modelId="{56F927B3-CEA6-4CC5-880E-DE92E8D4B1DC}" type="presOf" srcId="{FE50A354-3750-471B-8A2A-150FD5AB2D61}" destId="{014C16E9-ED70-4355-841B-D66B1E55E0BC}" srcOrd="0" destOrd="0" presId="urn:microsoft.com/office/officeart/2011/layout/HexagonRadial"/>
    <dgm:cxn modelId="{8FE86108-C1A7-43A3-B209-606DB10BF25D}" type="presOf" srcId="{D74537F6-FEA5-4E26-A953-F0ACC3830537}" destId="{2143F0C0-7C23-4E62-9925-7057D9D4556C}" srcOrd="0" destOrd="0" presId="urn:microsoft.com/office/officeart/2011/layout/HexagonRadial"/>
    <dgm:cxn modelId="{9E65345C-2C50-4D8A-9B92-AD0B80E41430}" type="presOf" srcId="{A56F371F-C21E-4DB8-98C8-87A3A29F9524}" destId="{CD6C88BD-C25B-4F55-9BA2-D80433F4E6C6}" srcOrd="0" destOrd="0" presId="urn:microsoft.com/office/officeart/2011/layout/HexagonRadial"/>
    <dgm:cxn modelId="{F44F7309-A54D-4D4B-9F77-29E4A649ACE8}" srcId="{D74537F6-FEA5-4E26-A953-F0ACC3830537}" destId="{BE49349F-06AD-41D1-8FC3-4C1920AD39DA}" srcOrd="6" destOrd="0" parTransId="{B127B351-AB6E-4FF4-8347-AA2DF5628D33}" sibTransId="{C780AEF4-0926-4BD4-986C-5144C61323E2}"/>
    <dgm:cxn modelId="{49EA161D-8FCB-42DC-8709-60305857B02E}" type="presOf" srcId="{3144E40A-219C-43E9-8C37-D464F6D5543B}" destId="{B295A847-CFCF-4C54-BF58-7AF48DD3FABB}" srcOrd="0" destOrd="0" presId="urn:microsoft.com/office/officeart/2011/layout/HexagonRadial"/>
    <dgm:cxn modelId="{6CF9A4BD-6068-405D-AD9D-4E83BFAD0BBC}" type="presOf" srcId="{9106BBEC-037B-4B5B-BCA6-B6815CAEFE2E}" destId="{81E0FF03-E924-4B2F-B4BA-EF1EC8621B3C}" srcOrd="0" destOrd="0" presId="urn:microsoft.com/office/officeart/2011/layout/HexagonRadial"/>
    <dgm:cxn modelId="{AFBDAEAB-96A7-4A79-9361-B53C38DBEDD8}" srcId="{D74537F6-FEA5-4E26-A953-F0ACC3830537}" destId="{3144E40A-219C-43E9-8C37-D464F6D5543B}" srcOrd="3" destOrd="0" parTransId="{9DE3F048-D043-49AB-A823-7F7638C5B455}" sibTransId="{78ECF663-840B-4E95-B632-86D137536F35}"/>
    <dgm:cxn modelId="{53DA914F-1293-455D-8A16-DB49360ACDFC}" type="presOf" srcId="{98CF0343-F533-4B4F-BE9E-52E81A3D9756}" destId="{723ACB0D-0989-46A5-856D-D3A10E295CF2}" srcOrd="0" destOrd="0" presId="urn:microsoft.com/office/officeart/2011/layout/HexagonRadial"/>
    <dgm:cxn modelId="{7A5EA4EE-437F-48B6-B12C-87D8D722963F}" srcId="{D74537F6-FEA5-4E26-A953-F0ACC3830537}" destId="{FE50A354-3750-471B-8A2A-150FD5AB2D61}" srcOrd="2" destOrd="0" parTransId="{F15E74A1-5805-4819-A20E-9BA2FD8CFFFF}" sibTransId="{9A9D0D50-8226-4370-A76C-1A4E1C33B5D5}"/>
    <dgm:cxn modelId="{9592FF52-3A33-4ACA-A8DD-C2C94A81AD5F}" type="presParOf" srcId="{723ACB0D-0989-46A5-856D-D3A10E295CF2}" destId="{2143F0C0-7C23-4E62-9925-7057D9D4556C}" srcOrd="0" destOrd="0" presId="urn:microsoft.com/office/officeart/2011/layout/HexagonRadial"/>
    <dgm:cxn modelId="{FA02F075-E711-416F-9FB7-7FC252AB0F8B}" type="presParOf" srcId="{723ACB0D-0989-46A5-856D-D3A10E295CF2}" destId="{3E6D8BE0-578A-4C9C-B0A1-77D6F64D3C00}" srcOrd="1" destOrd="0" presId="urn:microsoft.com/office/officeart/2011/layout/HexagonRadial"/>
    <dgm:cxn modelId="{39A183DB-E537-4E7B-A6B8-F2AF958DF9E5}" type="presParOf" srcId="{3E6D8BE0-578A-4C9C-B0A1-77D6F64D3C00}" destId="{6342071B-6E4A-4CC0-A3D2-7953950EB45F}" srcOrd="0" destOrd="0" presId="urn:microsoft.com/office/officeart/2011/layout/HexagonRadial"/>
    <dgm:cxn modelId="{B4BA3789-0973-4052-8D36-8D17852BB817}" type="presParOf" srcId="{723ACB0D-0989-46A5-856D-D3A10E295CF2}" destId="{C9A12E39-1D0C-4961-BD22-5B2365337F77}" srcOrd="2" destOrd="0" presId="urn:microsoft.com/office/officeart/2011/layout/HexagonRadial"/>
    <dgm:cxn modelId="{2A13AE65-9ED8-4065-923F-A1E622DEBBE1}" type="presParOf" srcId="{723ACB0D-0989-46A5-856D-D3A10E295CF2}" destId="{71C7F96C-4352-4E57-857A-1C129D0FAD2E}" srcOrd="3" destOrd="0" presId="urn:microsoft.com/office/officeart/2011/layout/HexagonRadial"/>
    <dgm:cxn modelId="{2024D6F0-626C-42A8-9967-57E13D302CE1}" type="presParOf" srcId="{71C7F96C-4352-4E57-857A-1C129D0FAD2E}" destId="{947680C6-8B80-44B1-957D-785568233BE5}" srcOrd="0" destOrd="0" presId="urn:microsoft.com/office/officeart/2011/layout/HexagonRadial"/>
    <dgm:cxn modelId="{FC367168-60C1-4CA3-B371-25596B78FE64}" type="presParOf" srcId="{723ACB0D-0989-46A5-856D-D3A10E295CF2}" destId="{BE65E99E-774C-4636-859A-89521BF5C99A}" srcOrd="4" destOrd="0" presId="urn:microsoft.com/office/officeart/2011/layout/HexagonRadial"/>
    <dgm:cxn modelId="{2C177DC7-ADC8-4138-8445-8C28AB913D9A}" type="presParOf" srcId="{723ACB0D-0989-46A5-856D-D3A10E295CF2}" destId="{7E5A7E58-0D84-4F67-A29F-35E1E40C8660}" srcOrd="5" destOrd="0" presId="urn:microsoft.com/office/officeart/2011/layout/HexagonRadial"/>
    <dgm:cxn modelId="{A58BBB02-DE37-44CB-B808-0B7C79B524FB}" type="presParOf" srcId="{7E5A7E58-0D84-4F67-A29F-35E1E40C8660}" destId="{431FC5FA-B48D-4720-8DE5-3B7AF5DF18AB}" srcOrd="0" destOrd="0" presId="urn:microsoft.com/office/officeart/2011/layout/HexagonRadial"/>
    <dgm:cxn modelId="{3B736993-9E85-42FF-9204-F0A797B63F58}" type="presParOf" srcId="{723ACB0D-0989-46A5-856D-D3A10E295CF2}" destId="{014C16E9-ED70-4355-841B-D66B1E55E0BC}" srcOrd="6" destOrd="0" presId="urn:microsoft.com/office/officeart/2011/layout/HexagonRadial"/>
    <dgm:cxn modelId="{6BA10470-1950-4FFD-92DD-1CA17B7EBAA0}" type="presParOf" srcId="{723ACB0D-0989-46A5-856D-D3A10E295CF2}" destId="{0EF9FDFF-437F-4645-B387-25D3864D2539}" srcOrd="7" destOrd="0" presId="urn:microsoft.com/office/officeart/2011/layout/HexagonRadial"/>
    <dgm:cxn modelId="{BD11977C-838A-4949-AAD8-D5B6C73C158B}" type="presParOf" srcId="{0EF9FDFF-437F-4645-B387-25D3864D2539}" destId="{8378A165-61A3-4C72-9400-028EB07B34CF}" srcOrd="0" destOrd="0" presId="urn:microsoft.com/office/officeart/2011/layout/HexagonRadial"/>
    <dgm:cxn modelId="{83B5C20F-15E6-4C7E-A7AB-D815F8269CBD}" type="presParOf" srcId="{723ACB0D-0989-46A5-856D-D3A10E295CF2}" destId="{B295A847-CFCF-4C54-BF58-7AF48DD3FABB}" srcOrd="8" destOrd="0" presId="urn:microsoft.com/office/officeart/2011/layout/HexagonRadial"/>
    <dgm:cxn modelId="{35F3CA36-ADEC-46DF-8C1D-C85EEEF7E553}" type="presParOf" srcId="{723ACB0D-0989-46A5-856D-D3A10E295CF2}" destId="{C9A96359-29E1-43E4-B8AD-D871F1B2F3BE}" srcOrd="9" destOrd="0" presId="urn:microsoft.com/office/officeart/2011/layout/HexagonRadial"/>
    <dgm:cxn modelId="{4C395807-9AB7-4A24-9869-C17CD1B80F4D}" type="presParOf" srcId="{C9A96359-29E1-43E4-B8AD-D871F1B2F3BE}" destId="{53005123-D966-4F2C-9994-367154167709}" srcOrd="0" destOrd="0" presId="urn:microsoft.com/office/officeart/2011/layout/HexagonRadial"/>
    <dgm:cxn modelId="{6BE09407-6FA4-477B-B26D-B467F6533142}" type="presParOf" srcId="{723ACB0D-0989-46A5-856D-D3A10E295CF2}" destId="{81E0FF03-E924-4B2F-B4BA-EF1EC8621B3C}" srcOrd="10" destOrd="0" presId="urn:microsoft.com/office/officeart/2011/layout/HexagonRadial"/>
    <dgm:cxn modelId="{DC730AE1-9D15-4AA3-9AAC-355ED28FA05E}" type="presParOf" srcId="{723ACB0D-0989-46A5-856D-D3A10E295CF2}" destId="{FC03311E-AC44-4302-8C18-DE937A4A169F}" srcOrd="11" destOrd="0" presId="urn:microsoft.com/office/officeart/2011/layout/HexagonRadial"/>
    <dgm:cxn modelId="{F43E181D-13BA-450D-A319-2A2F467565A7}" type="presParOf" srcId="{FC03311E-AC44-4302-8C18-DE937A4A169F}" destId="{B7A2B4B5-6C3E-4FFA-BEF5-6EEF37CF5FFD}" srcOrd="0" destOrd="0" presId="urn:microsoft.com/office/officeart/2011/layout/HexagonRadial"/>
    <dgm:cxn modelId="{6461A437-D66A-4B66-8725-3F7C869FB8F8}" type="presParOf" srcId="{723ACB0D-0989-46A5-856D-D3A10E295CF2}" destId="{CD6C88BD-C25B-4F55-9BA2-D80433F4E6C6}"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43F0C0-7C23-4E62-9925-7057D9D4556C}">
      <dsp:nvSpPr>
        <dsp:cNvPr id="0" name=""/>
        <dsp:cNvSpPr/>
      </dsp:nvSpPr>
      <dsp:spPr>
        <a:xfrm>
          <a:off x="3630081" y="2024952"/>
          <a:ext cx="2573802" cy="2226443"/>
        </a:xfrm>
        <a:prstGeom prst="hexagon">
          <a:avLst>
            <a:gd name="adj" fmla="val 28570"/>
            <a:gd name="vf" fmla="val 115470"/>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ar-SA" sz="2600" b="1" kern="1200" dirty="0" smtClean="0">
              <a:solidFill>
                <a:srgbClr val="FFFF00"/>
              </a:solidFill>
            </a:rPr>
            <a:t>مكونات خطة الأعمال</a:t>
          </a:r>
          <a:endParaRPr lang="fr-FR" sz="2600" b="1" kern="1200" dirty="0">
            <a:solidFill>
              <a:srgbClr val="FFFF00"/>
            </a:solidFill>
          </a:endParaRPr>
        </a:p>
      </dsp:txBody>
      <dsp:txXfrm>
        <a:off x="4056596" y="2393905"/>
        <a:ext cx="1720772" cy="1488537"/>
      </dsp:txXfrm>
    </dsp:sp>
    <dsp:sp modelId="{947680C6-8B80-44B1-957D-785568233BE5}">
      <dsp:nvSpPr>
        <dsp:cNvPr id="0" name=""/>
        <dsp:cNvSpPr/>
      </dsp:nvSpPr>
      <dsp:spPr>
        <a:xfrm>
          <a:off x="5241775" y="959749"/>
          <a:ext cx="971087" cy="836720"/>
        </a:xfrm>
        <a:prstGeom prst="hexagon">
          <a:avLst>
            <a:gd name="adj" fmla="val 28900"/>
            <a:gd name="vf" fmla="val 115470"/>
          </a:avLst>
        </a:prstGeom>
        <a:solidFill>
          <a:schemeClr val="accent2">
            <a:tint val="40000"/>
            <a:hueOff val="0"/>
            <a:satOff val="0"/>
            <a:lumOff val="0"/>
            <a:alphaOff val="0"/>
          </a:schemeClr>
        </a:solidFill>
        <a:ln w="6350" cap="flat" cmpd="sng" algn="ctr">
          <a:solidFill>
            <a:schemeClr val="dk1">
              <a:hueOff val="0"/>
              <a:satOff val="0"/>
              <a:lumOff val="0"/>
              <a:alphaOff val="0"/>
            </a:schemeClr>
          </a:solidFill>
          <a:prstDash val="solid"/>
          <a:miter lim="800000"/>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C9A12E39-1D0C-4961-BD22-5B2365337F77}">
      <dsp:nvSpPr>
        <dsp:cNvPr id="0" name=""/>
        <dsp:cNvSpPr/>
      </dsp:nvSpPr>
      <dsp:spPr>
        <a:xfrm>
          <a:off x="3867165" y="0"/>
          <a:ext cx="2109212" cy="1824716"/>
        </a:xfrm>
        <a:prstGeom prst="hexagon">
          <a:avLst>
            <a:gd name="adj" fmla="val 28570"/>
            <a:gd name="vf" fmla="val 115470"/>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ar-SA" sz="2600" b="1" kern="1200" dirty="0" smtClean="0">
              <a:solidFill>
                <a:schemeClr val="tx1"/>
              </a:solidFill>
            </a:rPr>
            <a:t>الملف المالي</a:t>
          </a:r>
          <a:r>
            <a:rPr lang="fr-FR" sz="2600" b="1" kern="1200" dirty="0" smtClean="0">
              <a:solidFill>
                <a:schemeClr val="tx1"/>
              </a:solidFill>
            </a:rPr>
            <a:t>+ </a:t>
          </a:r>
          <a:r>
            <a:rPr lang="ar-SA" sz="2600" b="1" kern="1200" dirty="0" smtClean="0">
              <a:solidFill>
                <a:schemeClr val="tx1"/>
              </a:solidFill>
            </a:rPr>
            <a:t>التمويل</a:t>
          </a:r>
          <a:endParaRPr lang="fr-FR" sz="2600" b="1" kern="1200" dirty="0">
            <a:solidFill>
              <a:schemeClr val="tx1"/>
            </a:solidFill>
          </a:endParaRPr>
        </a:p>
      </dsp:txBody>
      <dsp:txXfrm>
        <a:off x="4216706" y="302394"/>
        <a:ext cx="1410130" cy="1219928"/>
      </dsp:txXfrm>
    </dsp:sp>
    <dsp:sp modelId="{431FC5FA-B48D-4720-8DE5-3B7AF5DF18AB}">
      <dsp:nvSpPr>
        <dsp:cNvPr id="0" name=""/>
        <dsp:cNvSpPr/>
      </dsp:nvSpPr>
      <dsp:spPr>
        <a:xfrm>
          <a:off x="6375110" y="2523971"/>
          <a:ext cx="971087" cy="836720"/>
        </a:xfrm>
        <a:prstGeom prst="hexagon">
          <a:avLst>
            <a:gd name="adj" fmla="val 28900"/>
            <a:gd name="vf" fmla="val 115470"/>
          </a:avLst>
        </a:prstGeom>
        <a:solidFill>
          <a:schemeClr val="accent2">
            <a:tint val="40000"/>
            <a:hueOff val="0"/>
            <a:satOff val="0"/>
            <a:lumOff val="0"/>
            <a:alphaOff val="0"/>
          </a:schemeClr>
        </a:solidFill>
        <a:ln w="6350" cap="flat" cmpd="sng" algn="ctr">
          <a:solidFill>
            <a:schemeClr val="dk1">
              <a:hueOff val="0"/>
              <a:satOff val="0"/>
              <a:lumOff val="0"/>
              <a:alphaOff val="0"/>
            </a:schemeClr>
          </a:solidFill>
          <a:prstDash val="solid"/>
          <a:miter lim="800000"/>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BE65E99E-774C-4636-859A-89521BF5C99A}">
      <dsp:nvSpPr>
        <dsp:cNvPr id="0" name=""/>
        <dsp:cNvSpPr/>
      </dsp:nvSpPr>
      <dsp:spPr>
        <a:xfrm>
          <a:off x="5801558" y="1122323"/>
          <a:ext cx="2109212" cy="1824716"/>
        </a:xfrm>
        <a:prstGeom prst="hexagon">
          <a:avLst>
            <a:gd name="adj" fmla="val 28570"/>
            <a:gd name="vf" fmla="val 115470"/>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ar-SA" sz="2600" b="1" kern="1200" dirty="0" smtClean="0">
              <a:solidFill>
                <a:schemeClr val="tx1"/>
              </a:solidFill>
            </a:rPr>
            <a:t>الموازنات التقديرية</a:t>
          </a:r>
          <a:endParaRPr lang="fr-FR" sz="2600" b="1" kern="1200" dirty="0">
            <a:solidFill>
              <a:schemeClr val="tx1"/>
            </a:solidFill>
          </a:endParaRPr>
        </a:p>
      </dsp:txBody>
      <dsp:txXfrm>
        <a:off x="6151099" y="1424717"/>
        <a:ext cx="1410130" cy="1219928"/>
      </dsp:txXfrm>
    </dsp:sp>
    <dsp:sp modelId="{8378A165-61A3-4C72-9400-028EB07B34CF}">
      <dsp:nvSpPr>
        <dsp:cNvPr id="0" name=""/>
        <dsp:cNvSpPr/>
      </dsp:nvSpPr>
      <dsp:spPr>
        <a:xfrm>
          <a:off x="5587823" y="4289684"/>
          <a:ext cx="971087" cy="836720"/>
        </a:xfrm>
        <a:prstGeom prst="hexagon">
          <a:avLst>
            <a:gd name="adj" fmla="val 28900"/>
            <a:gd name="vf" fmla="val 115470"/>
          </a:avLst>
        </a:prstGeom>
        <a:solidFill>
          <a:schemeClr val="accent2">
            <a:tint val="40000"/>
            <a:hueOff val="0"/>
            <a:satOff val="0"/>
            <a:lumOff val="0"/>
            <a:alphaOff val="0"/>
          </a:schemeClr>
        </a:solidFill>
        <a:ln w="6350" cap="flat" cmpd="sng" algn="ctr">
          <a:solidFill>
            <a:schemeClr val="dk1">
              <a:hueOff val="0"/>
              <a:satOff val="0"/>
              <a:lumOff val="0"/>
              <a:alphaOff val="0"/>
            </a:schemeClr>
          </a:solidFill>
          <a:prstDash val="solid"/>
          <a:miter lim="800000"/>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014C16E9-ED70-4355-841B-D66B1E55E0BC}">
      <dsp:nvSpPr>
        <dsp:cNvPr id="0" name=""/>
        <dsp:cNvSpPr/>
      </dsp:nvSpPr>
      <dsp:spPr>
        <a:xfrm>
          <a:off x="5801558" y="3328679"/>
          <a:ext cx="2109212" cy="1824716"/>
        </a:xfrm>
        <a:prstGeom prst="hexagon">
          <a:avLst>
            <a:gd name="adj" fmla="val 28570"/>
            <a:gd name="vf" fmla="val 115470"/>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ar-SA" sz="2600" b="1" kern="1200" dirty="0" smtClean="0">
              <a:solidFill>
                <a:schemeClr val="tx1"/>
              </a:solidFill>
            </a:rPr>
            <a:t>الملخص</a:t>
          </a:r>
          <a:r>
            <a:rPr lang="fr-FR" sz="2600" b="1" kern="1200" dirty="0" smtClean="0">
              <a:solidFill>
                <a:schemeClr val="tx1"/>
              </a:solidFill>
            </a:rPr>
            <a:t>+ </a:t>
          </a:r>
          <a:r>
            <a:rPr lang="ar-SA" sz="2600" b="1" kern="1200" dirty="0" smtClean="0">
              <a:solidFill>
                <a:schemeClr val="tx1"/>
              </a:solidFill>
            </a:rPr>
            <a:t>التقديم العام للمشروع</a:t>
          </a:r>
          <a:endParaRPr lang="fr-FR" sz="2600" b="1" kern="1200" dirty="0">
            <a:solidFill>
              <a:schemeClr val="tx1"/>
            </a:solidFill>
          </a:endParaRPr>
        </a:p>
      </dsp:txBody>
      <dsp:txXfrm>
        <a:off x="6151099" y="3631073"/>
        <a:ext cx="1410130" cy="1219928"/>
      </dsp:txXfrm>
    </dsp:sp>
    <dsp:sp modelId="{53005123-D966-4F2C-9994-367154167709}">
      <dsp:nvSpPr>
        <dsp:cNvPr id="0" name=""/>
        <dsp:cNvSpPr/>
      </dsp:nvSpPr>
      <dsp:spPr>
        <a:xfrm>
          <a:off x="3634870" y="4472972"/>
          <a:ext cx="971087" cy="836720"/>
        </a:xfrm>
        <a:prstGeom prst="hexagon">
          <a:avLst>
            <a:gd name="adj" fmla="val 28900"/>
            <a:gd name="vf" fmla="val 115470"/>
          </a:avLst>
        </a:prstGeom>
        <a:solidFill>
          <a:schemeClr val="accent2">
            <a:tint val="40000"/>
            <a:hueOff val="0"/>
            <a:satOff val="0"/>
            <a:lumOff val="0"/>
            <a:alphaOff val="0"/>
          </a:schemeClr>
        </a:solidFill>
        <a:ln w="6350" cap="flat" cmpd="sng" algn="ctr">
          <a:solidFill>
            <a:schemeClr val="dk1">
              <a:hueOff val="0"/>
              <a:satOff val="0"/>
              <a:lumOff val="0"/>
              <a:alphaOff val="0"/>
            </a:schemeClr>
          </a:solidFill>
          <a:prstDash val="solid"/>
          <a:miter lim="800000"/>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B295A847-CFCF-4C54-BF58-7AF48DD3FABB}">
      <dsp:nvSpPr>
        <dsp:cNvPr id="0" name=""/>
        <dsp:cNvSpPr/>
      </dsp:nvSpPr>
      <dsp:spPr>
        <a:xfrm>
          <a:off x="3867165" y="4452258"/>
          <a:ext cx="2109212" cy="1824716"/>
        </a:xfrm>
        <a:prstGeom prst="hexagon">
          <a:avLst>
            <a:gd name="adj" fmla="val 28570"/>
            <a:gd name="vf" fmla="val 115470"/>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ar-SA" sz="2600" b="1" kern="1200" dirty="0" err="1" smtClean="0">
              <a:solidFill>
                <a:schemeClr val="tx1"/>
              </a:solidFill>
            </a:rPr>
            <a:t>الإستراتيجية</a:t>
          </a:r>
          <a:r>
            <a:rPr lang="ar-SA" sz="2600" b="1" kern="1200" dirty="0" smtClean="0">
              <a:solidFill>
                <a:schemeClr val="tx1"/>
              </a:solidFill>
            </a:rPr>
            <a:t> العامة</a:t>
          </a:r>
          <a:endParaRPr lang="fr-FR" sz="2600" b="1" kern="1200" dirty="0">
            <a:solidFill>
              <a:schemeClr val="tx1"/>
            </a:solidFill>
          </a:endParaRPr>
        </a:p>
      </dsp:txBody>
      <dsp:txXfrm>
        <a:off x="4216706" y="4754652"/>
        <a:ext cx="1410130" cy="1219928"/>
      </dsp:txXfrm>
    </dsp:sp>
    <dsp:sp modelId="{B7A2B4B5-6C3E-4FFA-BEF5-6EEF37CF5FFD}">
      <dsp:nvSpPr>
        <dsp:cNvPr id="0" name=""/>
        <dsp:cNvSpPr/>
      </dsp:nvSpPr>
      <dsp:spPr>
        <a:xfrm>
          <a:off x="2482975" y="2909377"/>
          <a:ext cx="971087" cy="836720"/>
        </a:xfrm>
        <a:prstGeom prst="hexagon">
          <a:avLst>
            <a:gd name="adj" fmla="val 28900"/>
            <a:gd name="vf" fmla="val 115470"/>
          </a:avLst>
        </a:prstGeom>
        <a:solidFill>
          <a:schemeClr val="accent2">
            <a:tint val="40000"/>
            <a:hueOff val="0"/>
            <a:satOff val="0"/>
            <a:lumOff val="0"/>
            <a:alphaOff val="0"/>
          </a:schemeClr>
        </a:solidFill>
        <a:ln w="6350" cap="flat" cmpd="sng" algn="ctr">
          <a:solidFill>
            <a:schemeClr val="dk1">
              <a:hueOff val="0"/>
              <a:satOff val="0"/>
              <a:lumOff val="0"/>
              <a:alphaOff val="0"/>
            </a:schemeClr>
          </a:solidFill>
          <a:prstDash val="solid"/>
          <a:miter lim="800000"/>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81E0FF03-E924-4B2F-B4BA-EF1EC8621B3C}">
      <dsp:nvSpPr>
        <dsp:cNvPr id="0" name=""/>
        <dsp:cNvSpPr/>
      </dsp:nvSpPr>
      <dsp:spPr>
        <a:xfrm>
          <a:off x="1923792" y="3329935"/>
          <a:ext cx="2109212" cy="1824716"/>
        </a:xfrm>
        <a:prstGeom prst="hexagon">
          <a:avLst>
            <a:gd name="adj" fmla="val 28570"/>
            <a:gd name="vf" fmla="val 115470"/>
          </a:avLst>
        </a:prstGeom>
        <a:solidFill>
          <a:schemeClr val="accent6">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ar-SA" sz="2600" b="1" kern="1200" dirty="0" smtClean="0">
              <a:solidFill>
                <a:schemeClr val="tx1"/>
              </a:solidFill>
            </a:rPr>
            <a:t>الفريق</a:t>
          </a:r>
          <a:r>
            <a:rPr lang="fr-FR" sz="2600" b="1" kern="1200" dirty="0" smtClean="0">
              <a:solidFill>
                <a:schemeClr val="tx1"/>
              </a:solidFill>
            </a:rPr>
            <a:t> </a:t>
          </a:r>
          <a:r>
            <a:rPr lang="ar-SA" sz="2600" b="1" kern="1200" dirty="0" smtClean="0">
              <a:solidFill>
                <a:schemeClr val="tx1"/>
              </a:solidFill>
            </a:rPr>
            <a:t>الوسائل والتنظيم</a:t>
          </a:r>
          <a:endParaRPr lang="fr-FR" sz="2600" b="1" kern="1200" dirty="0">
            <a:solidFill>
              <a:schemeClr val="tx1"/>
            </a:solidFill>
          </a:endParaRPr>
        </a:p>
      </dsp:txBody>
      <dsp:txXfrm>
        <a:off x="2273333" y="3632329"/>
        <a:ext cx="1410130" cy="1219928"/>
      </dsp:txXfrm>
    </dsp:sp>
    <dsp:sp modelId="{CD6C88BD-C25B-4F55-9BA2-D80433F4E6C6}">
      <dsp:nvSpPr>
        <dsp:cNvPr id="0" name=""/>
        <dsp:cNvSpPr/>
      </dsp:nvSpPr>
      <dsp:spPr>
        <a:xfrm>
          <a:off x="1923792" y="1119812"/>
          <a:ext cx="2109212" cy="1824716"/>
        </a:xfrm>
        <a:prstGeom prst="hexagon">
          <a:avLst>
            <a:gd name="adj" fmla="val 28570"/>
            <a:gd name="vf" fmla="val 115470"/>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ar-SA" sz="2600" b="1" kern="1200" dirty="0" smtClean="0">
              <a:solidFill>
                <a:schemeClr val="tx1"/>
              </a:solidFill>
            </a:rPr>
            <a:t>السوق</a:t>
          </a:r>
          <a:endParaRPr lang="fr-FR" sz="2600" b="1" kern="1200" dirty="0">
            <a:solidFill>
              <a:schemeClr val="tx1"/>
            </a:solidFill>
          </a:endParaRPr>
        </a:p>
      </dsp:txBody>
      <dsp:txXfrm>
        <a:off x="2273333" y="1422206"/>
        <a:ext cx="1410130" cy="1219928"/>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CFB563-A37E-4DA5-9A05-8E5080B5B468}" type="datetimeFigureOut">
              <a:rPr lang="fr-FR" smtClean="0"/>
              <a:t>26/01/2021</a:t>
            </a:fld>
            <a:endParaRPr lang="fr-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239EDB-64CA-4E73-822D-1CC0FF560E37}" type="slidenum">
              <a:rPr lang="fr-FR" smtClean="0"/>
              <a:t>‹#›</a:t>
            </a:fld>
            <a:endParaRPr lang="fr-FR"/>
          </a:p>
        </p:txBody>
      </p:sp>
    </p:spTree>
    <p:extLst>
      <p:ext uri="{BB962C8B-B14F-4D97-AF65-F5344CB8AC3E}">
        <p14:creationId xmlns:p14="http://schemas.microsoft.com/office/powerpoint/2010/main" val="5208518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DZ" dirty="0" smtClean="0"/>
              <a:t>ص: 11</a:t>
            </a:r>
            <a:endParaRPr lang="fr-FR" dirty="0"/>
          </a:p>
        </p:txBody>
      </p:sp>
      <p:sp>
        <p:nvSpPr>
          <p:cNvPr id="4" name="Slide Number Placeholder 3"/>
          <p:cNvSpPr>
            <a:spLocks noGrp="1"/>
          </p:cNvSpPr>
          <p:nvPr>
            <p:ph type="sldNum" sz="quarter" idx="10"/>
          </p:nvPr>
        </p:nvSpPr>
        <p:spPr/>
        <p:txBody>
          <a:bodyPr/>
          <a:lstStyle/>
          <a:p>
            <a:fld id="{8A903B0D-0873-438A-BC6E-9F41495CF895}" type="slidenum">
              <a:rPr lang="en-US" smtClean="0"/>
              <a:pPr/>
              <a:t>9</a:t>
            </a:fld>
            <a:endParaRPr lang="en-US"/>
          </a:p>
        </p:txBody>
      </p:sp>
    </p:spTree>
    <p:extLst>
      <p:ext uri="{BB962C8B-B14F-4D97-AF65-F5344CB8AC3E}">
        <p14:creationId xmlns:p14="http://schemas.microsoft.com/office/powerpoint/2010/main" val="20905361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r-F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p>
            <a:fld id="{58B486E6-5F87-40CB-858E-251E3C703891}" type="datetimeFigureOut">
              <a:rPr lang="fr-FR" smtClean="0"/>
              <a:t>26/01/2021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BAB5C36-E97C-477D-A975-35E1A264F8F1}" type="slidenum">
              <a:rPr lang="fr-FR" smtClean="0"/>
              <a:t>‹#›</a:t>
            </a:fld>
            <a:endParaRPr lang="fr-FR"/>
          </a:p>
        </p:txBody>
      </p:sp>
    </p:spTree>
    <p:extLst>
      <p:ext uri="{BB962C8B-B14F-4D97-AF65-F5344CB8AC3E}">
        <p14:creationId xmlns:p14="http://schemas.microsoft.com/office/powerpoint/2010/main" val="1721047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58B486E6-5F87-40CB-858E-251E3C703891}" type="datetimeFigureOut">
              <a:rPr lang="fr-FR" smtClean="0"/>
              <a:t>26/01/2021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BAB5C36-E97C-477D-A975-35E1A264F8F1}" type="slidenum">
              <a:rPr lang="fr-FR" smtClean="0"/>
              <a:t>‹#›</a:t>
            </a:fld>
            <a:endParaRPr lang="fr-FR"/>
          </a:p>
        </p:txBody>
      </p:sp>
    </p:spTree>
    <p:extLst>
      <p:ext uri="{BB962C8B-B14F-4D97-AF65-F5344CB8AC3E}">
        <p14:creationId xmlns:p14="http://schemas.microsoft.com/office/powerpoint/2010/main" val="3060385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58B486E6-5F87-40CB-858E-251E3C703891}" type="datetimeFigureOut">
              <a:rPr lang="fr-FR" smtClean="0"/>
              <a:t>26/01/2021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BAB5C36-E97C-477D-A975-35E1A264F8F1}" type="slidenum">
              <a:rPr lang="fr-FR" smtClean="0"/>
              <a:t>‹#›</a:t>
            </a:fld>
            <a:endParaRPr lang="fr-FR"/>
          </a:p>
        </p:txBody>
      </p:sp>
    </p:spTree>
    <p:extLst>
      <p:ext uri="{BB962C8B-B14F-4D97-AF65-F5344CB8AC3E}">
        <p14:creationId xmlns:p14="http://schemas.microsoft.com/office/powerpoint/2010/main" val="428186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58B486E6-5F87-40CB-858E-251E3C703891}" type="datetimeFigureOut">
              <a:rPr lang="fr-FR" smtClean="0"/>
              <a:t>26/01/2021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BAB5C36-E97C-477D-A975-35E1A264F8F1}" type="slidenum">
              <a:rPr lang="fr-FR" smtClean="0"/>
              <a:t>‹#›</a:t>
            </a:fld>
            <a:endParaRPr lang="fr-FR"/>
          </a:p>
        </p:txBody>
      </p:sp>
    </p:spTree>
    <p:extLst>
      <p:ext uri="{BB962C8B-B14F-4D97-AF65-F5344CB8AC3E}">
        <p14:creationId xmlns:p14="http://schemas.microsoft.com/office/powerpoint/2010/main" val="501351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r-F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B486E6-5F87-40CB-858E-251E3C703891}" type="datetimeFigureOut">
              <a:rPr lang="fr-FR" smtClean="0"/>
              <a:t>26/01/2021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BAB5C36-E97C-477D-A975-35E1A264F8F1}" type="slidenum">
              <a:rPr lang="fr-FR" smtClean="0"/>
              <a:t>‹#›</a:t>
            </a:fld>
            <a:endParaRPr lang="fr-FR"/>
          </a:p>
        </p:txBody>
      </p:sp>
    </p:spTree>
    <p:extLst>
      <p:ext uri="{BB962C8B-B14F-4D97-AF65-F5344CB8AC3E}">
        <p14:creationId xmlns:p14="http://schemas.microsoft.com/office/powerpoint/2010/main" val="1717421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fld id="{58B486E6-5F87-40CB-858E-251E3C703891}" type="datetimeFigureOut">
              <a:rPr lang="fr-FR" smtClean="0"/>
              <a:t>26/01/2021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BAB5C36-E97C-477D-A975-35E1A264F8F1}" type="slidenum">
              <a:rPr lang="fr-FR" smtClean="0"/>
              <a:t>‹#›</a:t>
            </a:fld>
            <a:endParaRPr lang="fr-FR"/>
          </a:p>
        </p:txBody>
      </p:sp>
    </p:spTree>
    <p:extLst>
      <p:ext uri="{BB962C8B-B14F-4D97-AF65-F5344CB8AC3E}">
        <p14:creationId xmlns:p14="http://schemas.microsoft.com/office/powerpoint/2010/main" val="3298055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r-F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fld id="{58B486E6-5F87-40CB-858E-251E3C703891}" type="datetimeFigureOut">
              <a:rPr lang="fr-FR" smtClean="0"/>
              <a:t>26/01/2021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FBAB5C36-E97C-477D-A975-35E1A264F8F1}" type="slidenum">
              <a:rPr lang="fr-FR" smtClean="0"/>
              <a:t>‹#›</a:t>
            </a:fld>
            <a:endParaRPr lang="fr-FR"/>
          </a:p>
        </p:txBody>
      </p:sp>
    </p:spTree>
    <p:extLst>
      <p:ext uri="{BB962C8B-B14F-4D97-AF65-F5344CB8AC3E}">
        <p14:creationId xmlns:p14="http://schemas.microsoft.com/office/powerpoint/2010/main" val="317572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fld id="{58B486E6-5F87-40CB-858E-251E3C703891}" type="datetimeFigureOut">
              <a:rPr lang="fr-FR" smtClean="0"/>
              <a:t>26/01/2021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FBAB5C36-E97C-477D-A975-35E1A264F8F1}" type="slidenum">
              <a:rPr lang="fr-FR" smtClean="0"/>
              <a:t>‹#›</a:t>
            </a:fld>
            <a:endParaRPr lang="fr-FR"/>
          </a:p>
        </p:txBody>
      </p:sp>
    </p:spTree>
    <p:extLst>
      <p:ext uri="{BB962C8B-B14F-4D97-AF65-F5344CB8AC3E}">
        <p14:creationId xmlns:p14="http://schemas.microsoft.com/office/powerpoint/2010/main" val="1211432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B486E6-5F87-40CB-858E-251E3C703891}" type="datetimeFigureOut">
              <a:rPr lang="fr-FR" smtClean="0"/>
              <a:t>26/01/2021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FBAB5C36-E97C-477D-A975-35E1A264F8F1}" type="slidenum">
              <a:rPr lang="fr-FR" smtClean="0"/>
              <a:t>‹#›</a:t>
            </a:fld>
            <a:endParaRPr lang="fr-FR"/>
          </a:p>
        </p:txBody>
      </p:sp>
    </p:spTree>
    <p:extLst>
      <p:ext uri="{BB962C8B-B14F-4D97-AF65-F5344CB8AC3E}">
        <p14:creationId xmlns:p14="http://schemas.microsoft.com/office/powerpoint/2010/main" val="2570661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r-F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B486E6-5F87-40CB-858E-251E3C703891}" type="datetimeFigureOut">
              <a:rPr lang="fr-FR" smtClean="0"/>
              <a:t>26/01/2021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BAB5C36-E97C-477D-A975-35E1A264F8F1}" type="slidenum">
              <a:rPr lang="fr-FR" smtClean="0"/>
              <a:t>‹#›</a:t>
            </a:fld>
            <a:endParaRPr lang="fr-FR"/>
          </a:p>
        </p:txBody>
      </p:sp>
    </p:spTree>
    <p:extLst>
      <p:ext uri="{BB962C8B-B14F-4D97-AF65-F5344CB8AC3E}">
        <p14:creationId xmlns:p14="http://schemas.microsoft.com/office/powerpoint/2010/main" val="2486227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r-F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B486E6-5F87-40CB-858E-251E3C703891}" type="datetimeFigureOut">
              <a:rPr lang="fr-FR" smtClean="0"/>
              <a:t>26/01/2021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BAB5C36-E97C-477D-A975-35E1A264F8F1}" type="slidenum">
              <a:rPr lang="fr-FR" smtClean="0"/>
              <a:t>‹#›</a:t>
            </a:fld>
            <a:endParaRPr lang="fr-FR"/>
          </a:p>
        </p:txBody>
      </p:sp>
    </p:spTree>
    <p:extLst>
      <p:ext uri="{BB962C8B-B14F-4D97-AF65-F5344CB8AC3E}">
        <p14:creationId xmlns:p14="http://schemas.microsoft.com/office/powerpoint/2010/main" val="2469692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fr-F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B486E6-5F87-40CB-858E-251E3C703891}" type="datetimeFigureOut">
              <a:rPr lang="fr-FR" smtClean="0"/>
              <a:t>26/01/2021</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AB5C36-E97C-477D-A975-35E1A264F8F1}" type="slidenum">
              <a:rPr lang="fr-FR" smtClean="0"/>
              <a:t>‹#›</a:t>
            </a:fld>
            <a:endParaRPr lang="fr-FR"/>
          </a:p>
        </p:txBody>
      </p:sp>
    </p:spTree>
    <p:extLst>
      <p:ext uri="{BB962C8B-B14F-4D97-AF65-F5344CB8AC3E}">
        <p14:creationId xmlns:p14="http://schemas.microsoft.com/office/powerpoint/2010/main" val="3498010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42740"/>
          </a:xfrm>
        </p:spPr>
        <p:txBody>
          <a:bodyPr/>
          <a:lstStyle/>
          <a:p>
            <a:pPr algn="ctr" rtl="1"/>
            <a:r>
              <a:rPr lang="ar-SA" b="1" dirty="0">
                <a:latin typeface="Simplified Arabic" panose="02020603050405020304" pitchFamily="18" charset="-78"/>
                <a:cs typeface="Simplified Arabic" panose="02020603050405020304" pitchFamily="18" charset="-78"/>
              </a:rPr>
              <a:t>خطوات </a:t>
            </a:r>
            <a:r>
              <a:rPr lang="ar-SA" b="1" dirty="0" err="1">
                <a:latin typeface="Simplified Arabic" panose="02020603050405020304" pitchFamily="18" charset="-78"/>
                <a:cs typeface="Simplified Arabic" panose="02020603050405020304" pitchFamily="18" charset="-78"/>
              </a:rPr>
              <a:t>انشاء</a:t>
            </a:r>
            <a:r>
              <a:rPr lang="ar-SA" b="1" dirty="0">
                <a:latin typeface="Simplified Arabic" panose="02020603050405020304" pitchFamily="18" charset="-78"/>
                <a:cs typeface="Simplified Arabic" panose="02020603050405020304" pitchFamily="18" charset="-78"/>
              </a:rPr>
              <a:t> </a:t>
            </a:r>
            <a:r>
              <a:rPr lang="ar-SA" b="1" dirty="0" smtClean="0">
                <a:latin typeface="Simplified Arabic" panose="02020603050405020304" pitchFamily="18" charset="-78"/>
                <a:cs typeface="Simplified Arabic" panose="02020603050405020304" pitchFamily="18" charset="-78"/>
              </a:rPr>
              <a:t>مش</a:t>
            </a:r>
            <a:r>
              <a:rPr lang="ar-DZ" b="1" dirty="0" smtClean="0">
                <a:latin typeface="Simplified Arabic" panose="02020603050405020304" pitchFamily="18" charset="-78"/>
                <a:cs typeface="Simplified Arabic" panose="02020603050405020304" pitchFamily="18" charset="-78"/>
              </a:rPr>
              <a:t>ر</a:t>
            </a:r>
            <a:r>
              <a:rPr lang="ar-SA" b="1" dirty="0" smtClean="0">
                <a:latin typeface="Simplified Arabic" panose="02020603050405020304" pitchFamily="18" charset="-78"/>
                <a:cs typeface="Simplified Arabic" panose="02020603050405020304" pitchFamily="18" charset="-78"/>
              </a:rPr>
              <a:t>وع</a:t>
            </a:r>
            <a:endParaRPr lang="fr-FR" dirty="0">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idx="1"/>
          </p:nvPr>
        </p:nvSpPr>
        <p:spPr>
          <a:xfrm>
            <a:off x="1714500" y="2133600"/>
            <a:ext cx="9790112" cy="3777622"/>
          </a:xfrm>
        </p:spPr>
        <p:txBody>
          <a:bodyPr>
            <a:normAutofit/>
          </a:bodyPr>
          <a:lstStyle/>
          <a:p>
            <a:pPr algn="just" rtl="1"/>
            <a:r>
              <a:rPr lang="ar-SA" sz="3200" dirty="0">
                <a:latin typeface="Simplified Arabic" panose="02020603050405020304" pitchFamily="18" charset="-78"/>
                <a:cs typeface="Simplified Arabic" panose="02020603050405020304" pitchFamily="18" charset="-78"/>
              </a:rPr>
              <a:t>إن عملية إنشاء مؤسسة صغيرة أو متوسطة ليست بالأمر السهل والهين كما يراها البعض، فهي تتطلب الكثير من التفكير والوقت والجهد إضافة إلى الموارد اللازمة ، لكن وقبل ذلك فنجاح أي مشروع استثماري يرتبط أولا باختيار الفكرة المناسبة التي تتناسب مع كفاءات وقدرات المقاول وإمكانياته المادية والمعرفية، ثم عملية تحليل واختبار الفكرة </a:t>
            </a:r>
            <a:r>
              <a:rPr lang="ar-SA" sz="3200" dirty="0" err="1">
                <a:latin typeface="Simplified Arabic" panose="02020603050405020304" pitchFamily="18" charset="-78"/>
                <a:cs typeface="Simplified Arabic" panose="02020603050405020304" pitchFamily="18" charset="-78"/>
              </a:rPr>
              <a:t>الإستثمارية</a:t>
            </a:r>
            <a:r>
              <a:rPr lang="ar-SA" sz="3200" dirty="0">
                <a:latin typeface="Simplified Arabic" panose="02020603050405020304" pitchFamily="18" charset="-78"/>
                <a:cs typeface="Simplified Arabic" panose="02020603050405020304" pitchFamily="18" charset="-78"/>
              </a:rPr>
              <a:t> بعد القيام بالدراسة </a:t>
            </a:r>
            <a:r>
              <a:rPr lang="ar-SA" sz="3200" dirty="0" err="1">
                <a:latin typeface="Simplified Arabic" panose="02020603050405020304" pitchFamily="18" charset="-78"/>
                <a:cs typeface="Simplified Arabic" panose="02020603050405020304" pitchFamily="18" charset="-78"/>
              </a:rPr>
              <a:t>الإستراتيجية</a:t>
            </a:r>
            <a:r>
              <a:rPr lang="ar-SA" sz="3200" dirty="0">
                <a:latin typeface="Simplified Arabic" panose="02020603050405020304" pitchFamily="18" charset="-78"/>
                <a:cs typeface="Simplified Arabic" panose="02020603050405020304" pitchFamily="18" charset="-78"/>
              </a:rPr>
              <a:t>، </a:t>
            </a:r>
            <a:r>
              <a:rPr lang="ar-DZ" sz="3200" dirty="0" smtClean="0">
                <a:latin typeface="Simplified Arabic" panose="02020603050405020304" pitchFamily="18" charset="-78"/>
                <a:cs typeface="Simplified Arabic" panose="02020603050405020304" pitchFamily="18" charset="-78"/>
              </a:rPr>
              <a:t>البحث عن التمويل </a:t>
            </a:r>
            <a:r>
              <a:rPr lang="ar-SA" sz="3200" dirty="0" smtClean="0">
                <a:latin typeface="Simplified Arabic" panose="02020603050405020304" pitchFamily="18" charset="-78"/>
                <a:cs typeface="Simplified Arabic" panose="02020603050405020304" pitchFamily="18" charset="-78"/>
              </a:rPr>
              <a:t>وأخيرا </a:t>
            </a:r>
            <a:r>
              <a:rPr lang="ar-SA" sz="3200" dirty="0">
                <a:latin typeface="Simplified Arabic" panose="02020603050405020304" pitchFamily="18" charset="-78"/>
                <a:cs typeface="Simplified Arabic" panose="02020603050405020304" pitchFamily="18" charset="-78"/>
              </a:rPr>
              <a:t>تخطيط إنجاز المشروع من خلال خطة الأعمال</a:t>
            </a:r>
            <a:r>
              <a:rPr lang="fr-FR" sz="3200" dirty="0">
                <a:latin typeface="Simplified Arabic" panose="02020603050405020304" pitchFamily="18" charset="-78"/>
                <a:cs typeface="Simplified Arabic" panose="02020603050405020304" pitchFamily="18" charset="-78"/>
              </a:rPr>
              <a:t>.</a:t>
            </a:r>
          </a:p>
          <a:p>
            <a:pPr algn="just" rtl="1"/>
            <a:endParaRPr lang="fr-FR" sz="3200" dirty="0"/>
          </a:p>
        </p:txBody>
      </p:sp>
    </p:spTree>
    <p:extLst>
      <p:ext uri="{BB962C8B-B14F-4D97-AF65-F5344CB8AC3E}">
        <p14:creationId xmlns:p14="http://schemas.microsoft.com/office/powerpoint/2010/main" val="225753279"/>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0"/>
            <a:ext cx="10515600" cy="6734908"/>
          </a:xfrm>
        </p:spPr>
        <p:txBody>
          <a:bodyPr>
            <a:normAutofit/>
          </a:bodyPr>
          <a:lstStyle/>
          <a:p>
            <a:pPr algn="ctr" rtl="1"/>
            <a:r>
              <a:rPr lang="ar-DZ" sz="2400" b="1" u="sng" dirty="0" smtClean="0">
                <a:latin typeface="Simplified Arabic" panose="02020603050405020304" pitchFamily="18" charset="-78"/>
                <a:cs typeface="Simplified Arabic" panose="02020603050405020304" pitchFamily="18" charset="-78"/>
              </a:rPr>
              <a:t>تحليل البيئة الخارجية</a:t>
            </a:r>
          </a:p>
          <a:p>
            <a:pPr algn="just" rtl="1"/>
            <a:r>
              <a:rPr lang="ar-SA" sz="2400" dirty="0" smtClean="0">
                <a:latin typeface="Simplified Arabic" panose="02020603050405020304" pitchFamily="18" charset="-78"/>
                <a:cs typeface="Simplified Arabic" panose="02020603050405020304" pitchFamily="18" charset="-78"/>
              </a:rPr>
              <a:t>تحديد </a:t>
            </a:r>
            <a:r>
              <a:rPr lang="ar-SA" sz="2400" dirty="0">
                <a:latin typeface="Simplified Arabic" panose="02020603050405020304" pitchFamily="18" charset="-78"/>
                <a:cs typeface="Simplified Arabic" panose="02020603050405020304" pitchFamily="18" charset="-78"/>
              </a:rPr>
              <a:t>نطاق السوق المرتقب ومجالات المعاملات المتاحة أمامها، سواء ما يتعلق بالسلع والخدمات، وطرق منافذ </a:t>
            </a:r>
            <a:r>
              <a:rPr lang="ar-SA" sz="2400" dirty="0" smtClean="0">
                <a:latin typeface="Simplified Arabic" panose="02020603050405020304" pitchFamily="18" charset="-78"/>
                <a:cs typeface="Simplified Arabic" panose="02020603050405020304" pitchFamily="18" charset="-78"/>
              </a:rPr>
              <a:t>التوزيع</a:t>
            </a:r>
            <a:r>
              <a:rPr lang="ar-DZ" sz="2400" dirty="0" smtClean="0">
                <a:latin typeface="Simplified Arabic" panose="02020603050405020304" pitchFamily="18" charset="-78"/>
                <a:cs typeface="Simplified Arabic" panose="02020603050405020304" pitchFamily="18" charset="-78"/>
              </a:rPr>
              <a:t> </a:t>
            </a:r>
            <a:r>
              <a:rPr lang="ar-SA" sz="2400" dirty="0" smtClean="0">
                <a:latin typeface="Simplified Arabic" panose="02020603050405020304" pitchFamily="18" charset="-78"/>
                <a:cs typeface="Simplified Arabic" panose="02020603050405020304" pitchFamily="18" charset="-78"/>
              </a:rPr>
              <a:t>وأساليب </a:t>
            </a:r>
            <a:r>
              <a:rPr lang="ar-SA" sz="2400" dirty="0">
                <a:latin typeface="Simplified Arabic" panose="02020603050405020304" pitchFamily="18" charset="-78"/>
                <a:cs typeface="Simplified Arabic" panose="02020603050405020304" pitchFamily="18" charset="-78"/>
              </a:rPr>
              <a:t>وشروط الدفع وخصائص المنتجات المسموح بها، والقيود المفروضة على المشروع سواء قانونية أو أخلاقية</a:t>
            </a:r>
            <a:r>
              <a:rPr lang="fr-FR" sz="2400" dirty="0">
                <a:latin typeface="Simplified Arabic" panose="02020603050405020304" pitchFamily="18" charset="-78"/>
                <a:cs typeface="Simplified Arabic" panose="02020603050405020304" pitchFamily="18" charset="-78"/>
              </a:rPr>
              <a:t>...</a:t>
            </a:r>
            <a:r>
              <a:rPr lang="ar-SA" sz="2400" dirty="0">
                <a:latin typeface="Simplified Arabic" panose="02020603050405020304" pitchFamily="18" charset="-78"/>
                <a:cs typeface="Simplified Arabic" panose="02020603050405020304" pitchFamily="18" charset="-78"/>
              </a:rPr>
              <a:t>الخ؛</a:t>
            </a:r>
            <a:endParaRPr lang="fr-FR" sz="2400" dirty="0">
              <a:latin typeface="Simplified Arabic" panose="02020603050405020304" pitchFamily="18" charset="-78"/>
              <a:cs typeface="Simplified Arabic" panose="02020603050405020304" pitchFamily="18" charset="-78"/>
            </a:endParaRPr>
          </a:p>
          <a:p>
            <a:pPr algn="just" rtl="1"/>
            <a:r>
              <a:rPr lang="ar-SA" sz="2400" dirty="0" smtClean="0">
                <a:latin typeface="Simplified Arabic" panose="02020603050405020304" pitchFamily="18" charset="-78"/>
                <a:cs typeface="Simplified Arabic" panose="02020603050405020304" pitchFamily="18" charset="-78"/>
              </a:rPr>
              <a:t>تشخيص </a:t>
            </a:r>
            <a:r>
              <a:rPr lang="ar-SA" sz="2400" dirty="0">
                <a:latin typeface="Simplified Arabic" panose="02020603050405020304" pitchFamily="18" charset="-78"/>
                <a:cs typeface="Simplified Arabic" panose="02020603050405020304" pitchFamily="18" charset="-78"/>
              </a:rPr>
              <a:t>أنماط السلوك الإنتاجي والاستهلاكي للأفراد والمنظمات الذين يمثلون قطاع عملاء المشروع</a:t>
            </a:r>
            <a:r>
              <a:rPr lang="fr-FR" sz="2400" dirty="0">
                <a:latin typeface="Simplified Arabic" panose="02020603050405020304" pitchFamily="18" charset="-78"/>
                <a:cs typeface="Simplified Arabic" panose="02020603050405020304" pitchFamily="18" charset="-78"/>
              </a:rPr>
              <a:t>:</a:t>
            </a:r>
            <a:r>
              <a:rPr lang="ar-SA" sz="2400" dirty="0">
                <a:latin typeface="Simplified Arabic" panose="02020603050405020304" pitchFamily="18" charset="-78"/>
                <a:cs typeface="Simplified Arabic" panose="02020603050405020304" pitchFamily="18" charset="-78"/>
              </a:rPr>
              <a:t>الأمر الذي يفيد في تحديد خاصيات المنتجات والأسعار وخصائص الإنتاج وكذلك التسويق</a:t>
            </a:r>
            <a:r>
              <a:rPr lang="fr-FR" sz="2400" dirty="0" smtClean="0">
                <a:latin typeface="Simplified Arabic" panose="02020603050405020304" pitchFamily="18" charset="-78"/>
                <a:cs typeface="Simplified Arabic" panose="02020603050405020304" pitchFamily="18" charset="-78"/>
              </a:rPr>
              <a:t>.</a:t>
            </a:r>
            <a:r>
              <a:rPr lang="ar-DZ" sz="2400" dirty="0" smtClean="0">
                <a:latin typeface="Simplified Arabic" panose="02020603050405020304" pitchFamily="18" charset="-78"/>
                <a:cs typeface="Simplified Arabic" panose="02020603050405020304" pitchFamily="18" charset="-78"/>
              </a:rPr>
              <a:t> </a:t>
            </a:r>
            <a:r>
              <a:rPr lang="ar-SA" sz="2400" dirty="0" smtClean="0">
                <a:latin typeface="Simplified Arabic" panose="02020603050405020304" pitchFamily="18" charset="-78"/>
                <a:cs typeface="Simplified Arabic" panose="02020603050405020304" pitchFamily="18" charset="-78"/>
              </a:rPr>
              <a:t>يجب </a:t>
            </a:r>
            <a:r>
              <a:rPr lang="ar-SA" sz="2400" dirty="0">
                <a:latin typeface="Simplified Arabic" panose="02020603050405020304" pitchFamily="18" charset="-78"/>
                <a:cs typeface="Simplified Arabic" panose="02020603050405020304" pitchFamily="18" charset="-78"/>
              </a:rPr>
              <a:t>أن يحاول البحث الإجابة عن أسئلة مثل</a:t>
            </a:r>
            <a:r>
              <a:rPr lang="ar-SA" sz="2400" dirty="0" smtClean="0">
                <a:latin typeface="Simplified Arabic" panose="02020603050405020304" pitchFamily="18" charset="-78"/>
                <a:cs typeface="Simplified Arabic" panose="02020603050405020304" pitchFamily="18" charset="-78"/>
              </a:rPr>
              <a:t>:</a:t>
            </a:r>
            <a:endParaRPr lang="fr-FR" sz="2400" dirty="0">
              <a:latin typeface="Simplified Arabic" panose="02020603050405020304" pitchFamily="18" charset="-78"/>
              <a:cs typeface="Simplified Arabic" panose="02020603050405020304" pitchFamily="18" charset="-78"/>
            </a:endParaRPr>
          </a:p>
          <a:p>
            <a:pPr algn="just" rtl="1"/>
            <a:r>
              <a:rPr lang="ar-SA" sz="2400" dirty="0">
                <a:latin typeface="Simplified Arabic" panose="02020603050405020304" pitchFamily="18" charset="-78"/>
                <a:cs typeface="Simplified Arabic" panose="02020603050405020304" pitchFamily="18" charset="-78"/>
              </a:rPr>
              <a:t>ما هو السوق المستهدف لمنتجات الأعمال الجديدة؟</a:t>
            </a:r>
            <a:endParaRPr lang="fr-FR" sz="2400" dirty="0">
              <a:latin typeface="Simplified Arabic" panose="02020603050405020304" pitchFamily="18" charset="-78"/>
              <a:cs typeface="Simplified Arabic" panose="02020603050405020304" pitchFamily="18" charset="-78"/>
            </a:endParaRPr>
          </a:p>
          <a:p>
            <a:pPr algn="just" rtl="1"/>
            <a:r>
              <a:rPr lang="ar-SA" sz="2400" dirty="0">
                <a:latin typeface="Simplified Arabic" panose="02020603050405020304" pitchFamily="18" charset="-78"/>
                <a:cs typeface="Simplified Arabic" panose="02020603050405020304" pitchFamily="18" charset="-78"/>
              </a:rPr>
              <a:t>من آخر في هذا السوق؟ هل الفكرة موجودة بالفعل في السوق؟ هل يمكن للشركة الجديدة تقديم شيء لا تقدمه الشركات القائمة؟</a:t>
            </a:r>
            <a:endParaRPr lang="fr-FR" sz="2400" dirty="0">
              <a:latin typeface="Simplified Arabic" panose="02020603050405020304" pitchFamily="18" charset="-78"/>
              <a:cs typeface="Simplified Arabic" panose="02020603050405020304" pitchFamily="18" charset="-78"/>
            </a:endParaRPr>
          </a:p>
          <a:p>
            <a:pPr algn="just" rtl="1"/>
            <a:r>
              <a:rPr lang="ar-SA" sz="2400" dirty="0">
                <a:latin typeface="Simplified Arabic" panose="02020603050405020304" pitchFamily="18" charset="-78"/>
                <a:cs typeface="Simplified Arabic" panose="02020603050405020304" pitchFamily="18" charset="-78"/>
              </a:rPr>
              <a:t>أين يستند العملاء؟ ما هي أفضل طريقة للوصول إليهم؟</a:t>
            </a:r>
            <a:endParaRPr lang="fr-FR" sz="2400" dirty="0">
              <a:latin typeface="Simplified Arabic" panose="02020603050405020304" pitchFamily="18" charset="-78"/>
              <a:cs typeface="Simplified Arabic" panose="02020603050405020304" pitchFamily="18" charset="-78"/>
            </a:endParaRPr>
          </a:p>
          <a:p>
            <a:pPr algn="just" rtl="1"/>
            <a:r>
              <a:rPr lang="ar-SA" sz="2400" dirty="0">
                <a:latin typeface="Simplified Arabic" panose="02020603050405020304" pitchFamily="18" charset="-78"/>
                <a:cs typeface="Simplified Arabic" panose="02020603050405020304" pitchFamily="18" charset="-78"/>
              </a:rPr>
              <a:t>ماذا يريدون حقا؟ هل يمكن تحسين المنتج؟</a:t>
            </a:r>
            <a:endParaRPr lang="fr-FR" sz="2400" dirty="0">
              <a:latin typeface="Simplified Arabic" panose="02020603050405020304" pitchFamily="18" charset="-78"/>
              <a:cs typeface="Simplified Arabic" panose="02020603050405020304" pitchFamily="18" charset="-78"/>
            </a:endParaRPr>
          </a:p>
          <a:p>
            <a:pPr algn="just" rtl="1"/>
            <a:r>
              <a:rPr lang="ar-SA" sz="2400" dirty="0">
                <a:latin typeface="Simplified Arabic" panose="02020603050405020304" pitchFamily="18" charset="-78"/>
                <a:cs typeface="Simplified Arabic" panose="02020603050405020304" pitchFamily="18" charset="-78"/>
              </a:rPr>
              <a:t>متى يريدون ذلك؟ كيف ينبغي بيع المنتج أو توزيعه؟</a:t>
            </a:r>
            <a:endParaRPr lang="fr-FR" sz="2400" dirty="0">
              <a:latin typeface="Simplified Arabic" panose="02020603050405020304" pitchFamily="18" charset="-78"/>
              <a:cs typeface="Simplified Arabic" panose="02020603050405020304" pitchFamily="18" charset="-78"/>
            </a:endParaRPr>
          </a:p>
          <a:p>
            <a:pPr algn="just" rtl="1"/>
            <a:r>
              <a:rPr lang="ar-SA" sz="2400" dirty="0">
                <a:latin typeface="Simplified Arabic" panose="02020603050405020304" pitchFamily="18" charset="-78"/>
                <a:cs typeface="Simplified Arabic" panose="02020603050405020304" pitchFamily="18" charset="-78"/>
              </a:rPr>
              <a:t>ما مقدار استعداد هؤلاء العملاء للدفع؟</a:t>
            </a:r>
            <a:endParaRPr lang="fr-FR" sz="2400" dirty="0">
              <a:latin typeface="Simplified Arabic" panose="02020603050405020304" pitchFamily="18" charset="-78"/>
              <a:cs typeface="Simplified Arabic" panose="02020603050405020304" pitchFamily="18" charset="-78"/>
            </a:endParaRPr>
          </a:p>
          <a:p>
            <a:pPr algn="just" rtl="1"/>
            <a:r>
              <a:rPr lang="ar-SA" sz="2400" dirty="0">
                <a:latin typeface="Simplified Arabic" panose="02020603050405020304" pitchFamily="18" charset="-78"/>
                <a:cs typeface="Simplified Arabic" panose="02020603050405020304" pitchFamily="18" charset="-78"/>
              </a:rPr>
              <a:t>كيف وصلوا؟ ما هي أفضل طريقة للترويج للمنتج؟</a:t>
            </a:r>
            <a:endParaRPr lang="fr-FR" sz="2400" dirty="0">
              <a:latin typeface="Simplified Arabic" panose="02020603050405020304" pitchFamily="18" charset="-78"/>
              <a:cs typeface="Simplified Arabic" panose="02020603050405020304" pitchFamily="18" charset="-78"/>
            </a:endParaRPr>
          </a:p>
          <a:p>
            <a:pPr marL="0" indent="0" algn="r" rtl="1">
              <a:buNone/>
            </a:pPr>
            <a:endParaRPr lang="fr-FR" dirty="0"/>
          </a:p>
        </p:txBody>
      </p:sp>
    </p:spTree>
    <p:extLst>
      <p:ext uri="{BB962C8B-B14F-4D97-AF65-F5344CB8AC3E}">
        <p14:creationId xmlns:p14="http://schemas.microsoft.com/office/powerpoint/2010/main" val="2765144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nodeType="clickEffect">
                                  <p:stCondLst>
                                    <p:cond delay="0"/>
                                  </p:stCondLst>
                                  <p:childTnLst>
                                    <p:animEffect transition="out" filter="fade">
                                      <p:cBhvr>
                                        <p:cTn id="16" dur="500" tmFilter="0, 0; .2, .5; .8, .5; 1, 0"/>
                                        <p:tgtEl>
                                          <p:spTgt spid="3">
                                            <p:txEl>
                                              <p:pRg st="2" end="2"/>
                                            </p:txEl>
                                          </p:spTgt>
                                        </p:tgtEl>
                                      </p:cBhvr>
                                    </p:animEffect>
                                    <p:animScale>
                                      <p:cBhvr>
                                        <p:cTn id="17" dur="250" autoRev="1" fill="hold"/>
                                        <p:tgtEl>
                                          <p:spTgt spid="3">
                                            <p:txEl>
                                              <p:pRg st="2" end="2"/>
                                            </p:txEl>
                                          </p:spTgt>
                                        </p:tgtEl>
                                      </p:cBhvr>
                                      <p:by x="105000" y="105000"/>
                                    </p:animScale>
                                  </p:childTnLst>
                                </p:cTn>
                              </p:par>
                              <p:par>
                                <p:cTn id="18" presetID="26" presetClass="emph" presetSubtype="0" fill="hold" nodeType="withEffect">
                                  <p:stCondLst>
                                    <p:cond delay="0"/>
                                  </p:stCondLst>
                                  <p:childTnLst>
                                    <p:animEffect transition="out" filter="fade">
                                      <p:cBhvr>
                                        <p:cTn id="19" dur="500" tmFilter="0, 0; .2, .5; .8, .5; 1, 0"/>
                                        <p:tgtEl>
                                          <p:spTgt spid="3">
                                            <p:txEl>
                                              <p:pRg st="3" end="3"/>
                                            </p:txEl>
                                          </p:spTgt>
                                        </p:tgtEl>
                                      </p:cBhvr>
                                    </p:animEffect>
                                    <p:animScale>
                                      <p:cBhvr>
                                        <p:cTn id="20" dur="250" autoRev="1" fill="hold"/>
                                        <p:tgtEl>
                                          <p:spTgt spid="3">
                                            <p:txEl>
                                              <p:pRg st="3" end="3"/>
                                            </p:txEl>
                                          </p:spTgt>
                                        </p:tgtEl>
                                      </p:cBhvr>
                                      <p:by x="105000" y="105000"/>
                                    </p:animScale>
                                  </p:childTnLst>
                                </p:cTn>
                              </p:par>
                              <p:par>
                                <p:cTn id="21" presetID="26" presetClass="emph" presetSubtype="0" fill="hold" nodeType="withEffect">
                                  <p:stCondLst>
                                    <p:cond delay="0"/>
                                  </p:stCondLst>
                                  <p:childTnLst>
                                    <p:animEffect transition="out" filter="fade">
                                      <p:cBhvr>
                                        <p:cTn id="22" dur="500" tmFilter="0, 0; .2, .5; .8, .5; 1, 0"/>
                                        <p:tgtEl>
                                          <p:spTgt spid="3">
                                            <p:txEl>
                                              <p:pRg st="4" end="4"/>
                                            </p:txEl>
                                          </p:spTgt>
                                        </p:tgtEl>
                                      </p:cBhvr>
                                    </p:animEffect>
                                    <p:animScale>
                                      <p:cBhvr>
                                        <p:cTn id="23" dur="250" autoRev="1" fill="hold"/>
                                        <p:tgtEl>
                                          <p:spTgt spid="3">
                                            <p:txEl>
                                              <p:pRg st="4" end="4"/>
                                            </p:txEl>
                                          </p:spTgt>
                                        </p:tgtEl>
                                      </p:cBhvr>
                                      <p:by x="105000" y="105000"/>
                                    </p:animScale>
                                  </p:childTnLst>
                                </p:cTn>
                              </p:par>
                              <p:par>
                                <p:cTn id="24" presetID="26" presetClass="emph" presetSubtype="0" fill="hold" nodeType="withEffect">
                                  <p:stCondLst>
                                    <p:cond delay="0"/>
                                  </p:stCondLst>
                                  <p:childTnLst>
                                    <p:animEffect transition="out" filter="fade">
                                      <p:cBhvr>
                                        <p:cTn id="25" dur="500" tmFilter="0, 0; .2, .5; .8, .5; 1, 0"/>
                                        <p:tgtEl>
                                          <p:spTgt spid="3">
                                            <p:txEl>
                                              <p:pRg st="5" end="5"/>
                                            </p:txEl>
                                          </p:spTgt>
                                        </p:tgtEl>
                                      </p:cBhvr>
                                    </p:animEffect>
                                    <p:animScale>
                                      <p:cBhvr>
                                        <p:cTn id="26" dur="250" autoRev="1" fill="hold"/>
                                        <p:tgtEl>
                                          <p:spTgt spid="3">
                                            <p:txEl>
                                              <p:pRg st="5" end="5"/>
                                            </p:txEl>
                                          </p:spTgt>
                                        </p:tgtEl>
                                      </p:cBhvr>
                                      <p:by x="105000" y="105000"/>
                                    </p:animScale>
                                  </p:childTnLst>
                                </p:cTn>
                              </p:par>
                              <p:par>
                                <p:cTn id="27" presetID="26" presetClass="emph" presetSubtype="0" fill="hold" nodeType="withEffect">
                                  <p:stCondLst>
                                    <p:cond delay="0"/>
                                  </p:stCondLst>
                                  <p:childTnLst>
                                    <p:animEffect transition="out" filter="fade">
                                      <p:cBhvr>
                                        <p:cTn id="28" dur="500" tmFilter="0, 0; .2, .5; .8, .5; 1, 0"/>
                                        <p:tgtEl>
                                          <p:spTgt spid="3">
                                            <p:txEl>
                                              <p:pRg st="6" end="6"/>
                                            </p:txEl>
                                          </p:spTgt>
                                        </p:tgtEl>
                                      </p:cBhvr>
                                    </p:animEffect>
                                    <p:animScale>
                                      <p:cBhvr>
                                        <p:cTn id="29" dur="250" autoRev="1" fill="hold"/>
                                        <p:tgtEl>
                                          <p:spTgt spid="3">
                                            <p:txEl>
                                              <p:pRg st="6" end="6"/>
                                            </p:txEl>
                                          </p:spTgt>
                                        </p:tgtEl>
                                      </p:cBhvr>
                                      <p:by x="105000" y="105000"/>
                                    </p:animScale>
                                  </p:childTnLst>
                                </p:cTn>
                              </p:par>
                              <p:par>
                                <p:cTn id="30" presetID="26" presetClass="emph" presetSubtype="0" fill="hold" nodeType="withEffect">
                                  <p:stCondLst>
                                    <p:cond delay="0"/>
                                  </p:stCondLst>
                                  <p:childTnLst>
                                    <p:animEffect transition="out" filter="fade">
                                      <p:cBhvr>
                                        <p:cTn id="31" dur="500" tmFilter="0, 0; .2, .5; .8, .5; 1, 0"/>
                                        <p:tgtEl>
                                          <p:spTgt spid="3">
                                            <p:txEl>
                                              <p:pRg st="7" end="7"/>
                                            </p:txEl>
                                          </p:spTgt>
                                        </p:tgtEl>
                                      </p:cBhvr>
                                    </p:animEffect>
                                    <p:animScale>
                                      <p:cBhvr>
                                        <p:cTn id="32" dur="250" autoRev="1" fill="hold"/>
                                        <p:tgtEl>
                                          <p:spTgt spid="3">
                                            <p:txEl>
                                              <p:pRg st="7" end="7"/>
                                            </p:txEl>
                                          </p:spTgt>
                                        </p:tgtEl>
                                      </p:cBhvr>
                                      <p:by x="105000" y="105000"/>
                                    </p:animScale>
                                  </p:childTnLst>
                                </p:cTn>
                              </p:par>
                              <p:par>
                                <p:cTn id="33" presetID="26" presetClass="emph" presetSubtype="0" fill="hold" nodeType="withEffect">
                                  <p:stCondLst>
                                    <p:cond delay="0"/>
                                  </p:stCondLst>
                                  <p:childTnLst>
                                    <p:animEffect transition="out" filter="fade">
                                      <p:cBhvr>
                                        <p:cTn id="34" dur="500" tmFilter="0, 0; .2, .5; .8, .5; 1, 0"/>
                                        <p:tgtEl>
                                          <p:spTgt spid="3">
                                            <p:txEl>
                                              <p:pRg st="8" end="8"/>
                                            </p:txEl>
                                          </p:spTgt>
                                        </p:tgtEl>
                                      </p:cBhvr>
                                    </p:animEffect>
                                    <p:animScale>
                                      <p:cBhvr>
                                        <p:cTn id="35" dur="250" autoRev="1" fill="hold"/>
                                        <p:tgtEl>
                                          <p:spTgt spid="3">
                                            <p:txEl>
                                              <p:pRg st="8" end="8"/>
                                            </p:txEl>
                                          </p:spTgt>
                                        </p:tgtEl>
                                      </p:cBhvr>
                                      <p:by x="105000" y="105000"/>
                                    </p:animScale>
                                  </p:childTnLst>
                                </p:cTn>
                              </p:par>
                              <p:par>
                                <p:cTn id="36" presetID="26" presetClass="emph" presetSubtype="0" fill="hold" nodeType="withEffect">
                                  <p:stCondLst>
                                    <p:cond delay="0"/>
                                  </p:stCondLst>
                                  <p:childTnLst>
                                    <p:animEffect transition="out" filter="fade">
                                      <p:cBhvr>
                                        <p:cTn id="37" dur="500" tmFilter="0, 0; .2, .5; .8, .5; 1, 0"/>
                                        <p:tgtEl>
                                          <p:spTgt spid="3">
                                            <p:txEl>
                                              <p:pRg st="9" end="9"/>
                                            </p:txEl>
                                          </p:spTgt>
                                        </p:tgtEl>
                                      </p:cBhvr>
                                    </p:animEffect>
                                    <p:animScale>
                                      <p:cBhvr>
                                        <p:cTn id="38" dur="250" autoRev="1" fill="hold"/>
                                        <p:tgtEl>
                                          <p:spTgt spid="3">
                                            <p:txEl>
                                              <p:pRg st="9" end="9"/>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Picture 2"/>
          <p:cNvPicPr>
            <a:picLocks noChangeAspect="1" noChangeArrowheads="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
        <p:nvSpPr>
          <p:cNvPr id="39938" name="Footer Placeholder 2"/>
          <p:cNvSpPr>
            <a:spLocks noGrp="1"/>
          </p:cNvSpPr>
          <p:nvPr>
            <p:ph type="ftr" sz="quarter" idx="11"/>
          </p:nvPr>
        </p:nvSpPr>
        <p:spPr>
          <a:noFill/>
        </p:spPr>
        <p:txBody>
          <a:bodyPr/>
          <a:lstStyle/>
          <a:p>
            <a:r>
              <a:rPr lang="en-US"/>
              <a:t>” </a:t>
            </a:r>
            <a:r>
              <a:rPr lang="ar-SA"/>
              <a:t>مدخل إلى التخطيط الإستراتيجي – مفاهيم وتطبيقات</a:t>
            </a:r>
            <a:r>
              <a:rPr lang="en-US"/>
              <a:t>“</a:t>
            </a:r>
          </a:p>
        </p:txBody>
      </p:sp>
      <p:sp>
        <p:nvSpPr>
          <p:cNvPr id="39939" name="Slide Number Placeholder 3"/>
          <p:cNvSpPr>
            <a:spLocks noGrp="1"/>
          </p:cNvSpPr>
          <p:nvPr>
            <p:ph type="sldNum" sz="quarter" idx="12"/>
          </p:nvPr>
        </p:nvSpPr>
        <p:spPr>
          <a:noFill/>
        </p:spPr>
        <p:txBody>
          <a:bodyPr/>
          <a:lstStyle/>
          <a:p>
            <a:fld id="{DC5FC91C-0780-4B45-8651-5C05A9036D3E}" type="slidenum">
              <a:rPr lang="ar-SA">
                <a:latin typeface="Arial" charset="0"/>
                <a:cs typeface="Arial" charset="0"/>
              </a:rPr>
              <a:pPr/>
              <a:t>11</a:t>
            </a:fld>
            <a:endParaRPr lang="en-US">
              <a:latin typeface="Arial" charset="0"/>
              <a:cs typeface="Arial" charset="0"/>
            </a:endParaRPr>
          </a:p>
        </p:txBody>
      </p:sp>
      <p:sp>
        <p:nvSpPr>
          <p:cNvPr id="5324829" name="Text Box 29"/>
          <p:cNvSpPr txBox="1">
            <a:spLocks noChangeArrowheads="1"/>
          </p:cNvSpPr>
          <p:nvPr/>
        </p:nvSpPr>
        <p:spPr bwMode="auto">
          <a:xfrm>
            <a:off x="3759200" y="6096002"/>
            <a:ext cx="4572000" cy="701675"/>
          </a:xfrm>
          <a:prstGeom prst="rect">
            <a:avLst/>
          </a:prstGeom>
          <a:solidFill>
            <a:srgbClr val="3366FF"/>
          </a:solidFill>
          <a:ln w="9525">
            <a:noFill/>
            <a:miter lim="800000"/>
            <a:headEnd/>
            <a:tailEnd/>
          </a:ln>
        </p:spPr>
        <p:txBody>
          <a:bodyPr>
            <a:spAutoFit/>
          </a:bodyPr>
          <a:lstStyle/>
          <a:p>
            <a:pPr algn="ctr" rtl="1">
              <a:spcBef>
                <a:spcPct val="50000"/>
              </a:spcBef>
            </a:pPr>
            <a:r>
              <a:rPr lang="ar-SA" sz="4000" b="1">
                <a:solidFill>
                  <a:srgbClr val="FF0000"/>
                </a:solidFill>
              </a:rPr>
              <a:t>بيئة المنظمة</a:t>
            </a:r>
            <a:endParaRPr lang="en-US" sz="4000" b="1">
              <a:solidFill>
                <a:srgbClr val="FF0000"/>
              </a:solidFill>
            </a:endParaRPr>
          </a:p>
        </p:txBody>
      </p:sp>
      <p:sp>
        <p:nvSpPr>
          <p:cNvPr id="5324802" name="Oval 2"/>
          <p:cNvSpPr>
            <a:spLocks noChangeArrowheads="1"/>
          </p:cNvSpPr>
          <p:nvPr/>
        </p:nvSpPr>
        <p:spPr bwMode="auto">
          <a:xfrm>
            <a:off x="2589212" y="355602"/>
            <a:ext cx="7221538" cy="5797548"/>
          </a:xfrm>
          <a:prstGeom prst="ellipse">
            <a:avLst/>
          </a:prstGeom>
          <a:solidFill>
            <a:srgbClr val="FFCCFF"/>
          </a:solidFill>
          <a:ln w="57150">
            <a:solidFill>
              <a:srgbClr val="800000"/>
            </a:solidFill>
            <a:round/>
            <a:headEnd/>
            <a:tailEnd/>
          </a:ln>
          <a:effectLst>
            <a:outerShdw dist="35921" dir="2700000" algn="ctr" rotWithShape="0">
              <a:schemeClr val="bg2"/>
            </a:outerShdw>
          </a:effectLst>
        </p:spPr>
        <p:txBody>
          <a:bodyPr wrap="none" anchor="ctr"/>
          <a:lstStyle/>
          <a:p>
            <a:pPr>
              <a:defRPr/>
            </a:pPr>
            <a:endParaRPr lang="ar-AE">
              <a:latin typeface="Arial" pitchFamily="34" charset="0"/>
              <a:cs typeface="Arial" pitchFamily="34" charset="0"/>
            </a:endParaRPr>
          </a:p>
        </p:txBody>
      </p:sp>
      <p:sp>
        <p:nvSpPr>
          <p:cNvPr id="39942" name="Text Box 3"/>
          <p:cNvSpPr txBox="1">
            <a:spLocks noChangeArrowheads="1"/>
          </p:cNvSpPr>
          <p:nvPr/>
        </p:nvSpPr>
        <p:spPr bwMode="auto">
          <a:xfrm>
            <a:off x="4985456" y="355602"/>
            <a:ext cx="2362200" cy="701675"/>
          </a:xfrm>
          <a:prstGeom prst="rect">
            <a:avLst/>
          </a:prstGeom>
          <a:noFill/>
          <a:ln w="9525">
            <a:noFill/>
            <a:miter lim="800000"/>
            <a:headEnd/>
            <a:tailEnd/>
          </a:ln>
        </p:spPr>
        <p:txBody>
          <a:bodyPr>
            <a:spAutoFit/>
          </a:bodyPr>
          <a:lstStyle/>
          <a:p>
            <a:pPr algn="ctr" rtl="1">
              <a:spcBef>
                <a:spcPct val="50000"/>
              </a:spcBef>
            </a:pPr>
            <a:r>
              <a:rPr lang="ar-SA" sz="2000" b="1" dirty="0">
                <a:solidFill>
                  <a:srgbClr val="800000"/>
                </a:solidFill>
              </a:rPr>
              <a:t>البيئة الخارجية العامة</a:t>
            </a:r>
            <a:br>
              <a:rPr lang="ar-SA" sz="2000" b="1" dirty="0">
                <a:solidFill>
                  <a:srgbClr val="800000"/>
                </a:solidFill>
              </a:rPr>
            </a:br>
            <a:r>
              <a:rPr lang="ar-SA" sz="2000" b="1" dirty="0">
                <a:solidFill>
                  <a:srgbClr val="800000"/>
                </a:solidFill>
              </a:rPr>
              <a:t>( غير المباشرة )</a:t>
            </a:r>
            <a:endParaRPr lang="en-US" sz="2000" b="1" dirty="0">
              <a:solidFill>
                <a:srgbClr val="800000"/>
              </a:solidFill>
            </a:endParaRPr>
          </a:p>
        </p:txBody>
      </p:sp>
      <p:sp>
        <p:nvSpPr>
          <p:cNvPr id="39943" name="Line 4"/>
          <p:cNvSpPr>
            <a:spLocks noChangeShapeType="1"/>
          </p:cNvSpPr>
          <p:nvPr/>
        </p:nvSpPr>
        <p:spPr bwMode="auto">
          <a:xfrm>
            <a:off x="4038600" y="1066800"/>
            <a:ext cx="4267200" cy="0"/>
          </a:xfrm>
          <a:prstGeom prst="line">
            <a:avLst/>
          </a:prstGeom>
          <a:noFill/>
          <a:ln w="57150">
            <a:solidFill>
              <a:srgbClr val="800000"/>
            </a:solidFill>
            <a:round/>
            <a:headEnd/>
            <a:tailEnd/>
          </a:ln>
        </p:spPr>
        <p:txBody>
          <a:bodyPr/>
          <a:lstStyle/>
          <a:p>
            <a:endParaRPr lang="fr-FR"/>
          </a:p>
        </p:txBody>
      </p:sp>
      <p:sp>
        <p:nvSpPr>
          <p:cNvPr id="39944" name="Text Box 5"/>
          <p:cNvSpPr txBox="1">
            <a:spLocks noChangeArrowheads="1"/>
          </p:cNvSpPr>
          <p:nvPr/>
        </p:nvSpPr>
        <p:spPr bwMode="auto">
          <a:xfrm>
            <a:off x="7467600" y="1279527"/>
            <a:ext cx="1540934" cy="404929"/>
          </a:xfrm>
          <a:prstGeom prst="rect">
            <a:avLst/>
          </a:prstGeom>
          <a:noFill/>
          <a:ln w="9525">
            <a:noFill/>
            <a:miter lim="800000"/>
            <a:headEnd/>
            <a:tailEnd/>
          </a:ln>
        </p:spPr>
        <p:txBody>
          <a:bodyPr wrap="square">
            <a:spAutoFit/>
          </a:bodyPr>
          <a:lstStyle/>
          <a:p>
            <a:pPr algn="ctr" rtl="1">
              <a:spcBef>
                <a:spcPct val="50000"/>
              </a:spcBef>
            </a:pPr>
            <a:r>
              <a:rPr lang="ar-SA" sz="2000" b="1" dirty="0">
                <a:solidFill>
                  <a:srgbClr val="800000"/>
                </a:solidFill>
              </a:rPr>
              <a:t>التكنولوجية</a:t>
            </a:r>
            <a:endParaRPr lang="en-US" sz="2000" b="1" dirty="0">
              <a:solidFill>
                <a:srgbClr val="800000"/>
              </a:solidFill>
            </a:endParaRPr>
          </a:p>
        </p:txBody>
      </p:sp>
      <p:sp>
        <p:nvSpPr>
          <p:cNvPr id="39945" name="Text Box 6"/>
          <p:cNvSpPr txBox="1">
            <a:spLocks noChangeArrowheads="1"/>
          </p:cNvSpPr>
          <p:nvPr/>
        </p:nvSpPr>
        <p:spPr bwMode="auto">
          <a:xfrm>
            <a:off x="8519582" y="2762250"/>
            <a:ext cx="1524001" cy="707886"/>
          </a:xfrm>
          <a:prstGeom prst="rect">
            <a:avLst/>
          </a:prstGeom>
          <a:noFill/>
          <a:ln w="9525">
            <a:noFill/>
            <a:miter lim="800000"/>
            <a:headEnd/>
            <a:tailEnd/>
          </a:ln>
        </p:spPr>
        <p:txBody>
          <a:bodyPr wrap="square">
            <a:spAutoFit/>
          </a:bodyPr>
          <a:lstStyle/>
          <a:p>
            <a:pPr algn="ctr" rtl="1">
              <a:spcBef>
                <a:spcPct val="50000"/>
              </a:spcBef>
            </a:pPr>
            <a:r>
              <a:rPr lang="ar-SA" sz="2000" b="1" dirty="0">
                <a:solidFill>
                  <a:srgbClr val="800000"/>
                </a:solidFill>
              </a:rPr>
              <a:t>الاجتماعية</a:t>
            </a:r>
            <a:br>
              <a:rPr lang="ar-SA" sz="2000" b="1" dirty="0">
                <a:solidFill>
                  <a:srgbClr val="800000"/>
                </a:solidFill>
              </a:rPr>
            </a:br>
            <a:r>
              <a:rPr lang="ar-SA" sz="2000" b="1" dirty="0">
                <a:solidFill>
                  <a:srgbClr val="800000"/>
                </a:solidFill>
              </a:rPr>
              <a:t>الثقافية</a:t>
            </a:r>
            <a:endParaRPr lang="en-US" sz="2000" b="1" dirty="0">
              <a:solidFill>
                <a:srgbClr val="800000"/>
              </a:solidFill>
            </a:endParaRPr>
          </a:p>
        </p:txBody>
      </p:sp>
      <p:sp>
        <p:nvSpPr>
          <p:cNvPr id="39946" name="Text Box 7"/>
          <p:cNvSpPr txBox="1">
            <a:spLocks noChangeArrowheads="1"/>
          </p:cNvSpPr>
          <p:nvPr/>
        </p:nvSpPr>
        <p:spPr bwMode="auto">
          <a:xfrm>
            <a:off x="8379884" y="4448414"/>
            <a:ext cx="1481665" cy="400110"/>
          </a:xfrm>
          <a:prstGeom prst="rect">
            <a:avLst/>
          </a:prstGeom>
          <a:noFill/>
          <a:ln w="9525">
            <a:noFill/>
            <a:miter lim="800000"/>
            <a:headEnd/>
            <a:tailEnd/>
          </a:ln>
        </p:spPr>
        <p:txBody>
          <a:bodyPr wrap="square">
            <a:spAutoFit/>
          </a:bodyPr>
          <a:lstStyle/>
          <a:p>
            <a:pPr algn="ctr" rtl="1">
              <a:spcBef>
                <a:spcPct val="50000"/>
              </a:spcBef>
            </a:pPr>
            <a:r>
              <a:rPr lang="ar-SA" sz="2000" b="1" dirty="0">
                <a:solidFill>
                  <a:srgbClr val="800000"/>
                </a:solidFill>
              </a:rPr>
              <a:t>السياسية</a:t>
            </a:r>
            <a:endParaRPr lang="en-US" sz="2000" b="1" dirty="0">
              <a:solidFill>
                <a:srgbClr val="800000"/>
              </a:solidFill>
            </a:endParaRPr>
          </a:p>
        </p:txBody>
      </p:sp>
      <p:sp>
        <p:nvSpPr>
          <p:cNvPr id="39947" name="Text Box 8"/>
          <p:cNvSpPr txBox="1">
            <a:spLocks noChangeArrowheads="1"/>
          </p:cNvSpPr>
          <p:nvPr/>
        </p:nvSpPr>
        <p:spPr bwMode="auto">
          <a:xfrm>
            <a:off x="5304367" y="5516565"/>
            <a:ext cx="1873956" cy="396875"/>
          </a:xfrm>
          <a:prstGeom prst="rect">
            <a:avLst/>
          </a:prstGeom>
          <a:noFill/>
          <a:ln w="9525">
            <a:noFill/>
            <a:miter lim="800000"/>
            <a:headEnd/>
            <a:tailEnd/>
          </a:ln>
        </p:spPr>
        <p:txBody>
          <a:bodyPr>
            <a:spAutoFit/>
          </a:bodyPr>
          <a:lstStyle/>
          <a:p>
            <a:pPr algn="ctr" rtl="1">
              <a:spcBef>
                <a:spcPct val="50000"/>
              </a:spcBef>
            </a:pPr>
            <a:r>
              <a:rPr lang="ar-SA" sz="2000" b="1">
                <a:solidFill>
                  <a:srgbClr val="800000"/>
                </a:solidFill>
              </a:rPr>
              <a:t>القانونية </a:t>
            </a:r>
            <a:r>
              <a:rPr lang="ar-LB" sz="2000" b="1">
                <a:solidFill>
                  <a:srgbClr val="800000"/>
                </a:solidFill>
              </a:rPr>
              <a:t>\ </a:t>
            </a:r>
            <a:r>
              <a:rPr lang="ar-SA" sz="2000" b="1">
                <a:solidFill>
                  <a:srgbClr val="800000"/>
                </a:solidFill>
              </a:rPr>
              <a:t>التشريعية</a:t>
            </a:r>
            <a:endParaRPr lang="en-US" sz="2000" b="1">
              <a:solidFill>
                <a:srgbClr val="800000"/>
              </a:solidFill>
            </a:endParaRPr>
          </a:p>
        </p:txBody>
      </p:sp>
      <p:sp>
        <p:nvSpPr>
          <p:cNvPr id="39948" name="Text Box 9"/>
          <p:cNvSpPr txBox="1">
            <a:spLocks noChangeArrowheads="1"/>
          </p:cNvSpPr>
          <p:nvPr/>
        </p:nvSpPr>
        <p:spPr bwMode="auto">
          <a:xfrm>
            <a:off x="3505200" y="4648202"/>
            <a:ext cx="1223434" cy="400110"/>
          </a:xfrm>
          <a:prstGeom prst="rect">
            <a:avLst/>
          </a:prstGeom>
          <a:noFill/>
          <a:ln w="9525">
            <a:noFill/>
            <a:miter lim="800000"/>
            <a:headEnd/>
            <a:tailEnd/>
          </a:ln>
        </p:spPr>
        <p:txBody>
          <a:bodyPr wrap="square">
            <a:spAutoFit/>
          </a:bodyPr>
          <a:lstStyle/>
          <a:p>
            <a:pPr algn="ctr" rtl="1">
              <a:spcBef>
                <a:spcPct val="50000"/>
              </a:spcBef>
            </a:pPr>
            <a:r>
              <a:rPr lang="ar-SA" sz="2000" b="1" dirty="0">
                <a:solidFill>
                  <a:srgbClr val="800000"/>
                </a:solidFill>
              </a:rPr>
              <a:t>الطبيعية</a:t>
            </a:r>
            <a:endParaRPr lang="en-US" sz="2000" b="1" dirty="0">
              <a:solidFill>
                <a:srgbClr val="800000"/>
              </a:solidFill>
            </a:endParaRPr>
          </a:p>
        </p:txBody>
      </p:sp>
      <p:sp>
        <p:nvSpPr>
          <p:cNvPr id="39949" name="Text Box 10"/>
          <p:cNvSpPr txBox="1">
            <a:spLocks noChangeArrowheads="1"/>
          </p:cNvSpPr>
          <p:nvPr/>
        </p:nvSpPr>
        <p:spPr bwMode="auto">
          <a:xfrm>
            <a:off x="2639484" y="2951164"/>
            <a:ext cx="1143000" cy="396875"/>
          </a:xfrm>
          <a:prstGeom prst="rect">
            <a:avLst/>
          </a:prstGeom>
          <a:noFill/>
          <a:ln w="9525">
            <a:noFill/>
            <a:miter lim="800000"/>
            <a:headEnd/>
            <a:tailEnd/>
          </a:ln>
        </p:spPr>
        <p:txBody>
          <a:bodyPr>
            <a:spAutoFit/>
          </a:bodyPr>
          <a:lstStyle/>
          <a:p>
            <a:pPr algn="ctr" rtl="1">
              <a:spcBef>
                <a:spcPct val="50000"/>
              </a:spcBef>
            </a:pPr>
            <a:r>
              <a:rPr lang="ar-SA" sz="2000" b="1" dirty="0">
                <a:solidFill>
                  <a:srgbClr val="800000"/>
                </a:solidFill>
              </a:rPr>
              <a:t>العالمية</a:t>
            </a:r>
            <a:endParaRPr lang="en-US" sz="2000" b="1" dirty="0">
              <a:solidFill>
                <a:srgbClr val="800000"/>
              </a:solidFill>
            </a:endParaRPr>
          </a:p>
        </p:txBody>
      </p:sp>
      <p:sp>
        <p:nvSpPr>
          <p:cNvPr id="39950" name="Text Box 11"/>
          <p:cNvSpPr txBox="1">
            <a:spLocks noChangeArrowheads="1"/>
          </p:cNvSpPr>
          <p:nvPr/>
        </p:nvSpPr>
        <p:spPr bwMode="auto">
          <a:xfrm>
            <a:off x="3228624" y="1524002"/>
            <a:ext cx="1419576" cy="400110"/>
          </a:xfrm>
          <a:prstGeom prst="rect">
            <a:avLst/>
          </a:prstGeom>
          <a:noFill/>
          <a:ln w="9525">
            <a:noFill/>
            <a:miter lim="800000"/>
            <a:headEnd/>
            <a:tailEnd/>
          </a:ln>
        </p:spPr>
        <p:txBody>
          <a:bodyPr wrap="square">
            <a:spAutoFit/>
          </a:bodyPr>
          <a:lstStyle/>
          <a:p>
            <a:pPr algn="ctr" rtl="1">
              <a:spcBef>
                <a:spcPct val="50000"/>
              </a:spcBef>
            </a:pPr>
            <a:r>
              <a:rPr lang="ar-SA" sz="2000" b="1" dirty="0">
                <a:solidFill>
                  <a:srgbClr val="800000"/>
                </a:solidFill>
              </a:rPr>
              <a:t>الاقتصادية</a:t>
            </a:r>
            <a:endParaRPr lang="en-US" sz="2000" b="1" dirty="0">
              <a:solidFill>
                <a:srgbClr val="800000"/>
              </a:solidFill>
            </a:endParaRPr>
          </a:p>
        </p:txBody>
      </p:sp>
      <p:sp>
        <p:nvSpPr>
          <p:cNvPr id="39951" name="Oval 12"/>
          <p:cNvSpPr>
            <a:spLocks noChangeArrowheads="1"/>
          </p:cNvSpPr>
          <p:nvPr/>
        </p:nvSpPr>
        <p:spPr bwMode="auto">
          <a:xfrm>
            <a:off x="3738034" y="1390654"/>
            <a:ext cx="4851399" cy="4191000"/>
          </a:xfrm>
          <a:prstGeom prst="ellipse">
            <a:avLst/>
          </a:prstGeom>
          <a:solidFill>
            <a:schemeClr val="bg1"/>
          </a:solidFill>
          <a:ln w="57150">
            <a:solidFill>
              <a:schemeClr val="tx2"/>
            </a:solidFill>
            <a:round/>
            <a:headEnd/>
            <a:tailEnd/>
          </a:ln>
        </p:spPr>
        <p:txBody>
          <a:bodyPr wrap="none" anchor="ctr"/>
          <a:lstStyle/>
          <a:p>
            <a:endParaRPr lang="ar-AE"/>
          </a:p>
        </p:txBody>
      </p:sp>
      <p:sp>
        <p:nvSpPr>
          <p:cNvPr id="39952" name="Text Box 13"/>
          <p:cNvSpPr txBox="1">
            <a:spLocks noChangeArrowheads="1"/>
          </p:cNvSpPr>
          <p:nvPr/>
        </p:nvSpPr>
        <p:spPr bwMode="auto">
          <a:xfrm>
            <a:off x="5147734" y="1303340"/>
            <a:ext cx="1955800" cy="1015663"/>
          </a:xfrm>
          <a:prstGeom prst="rect">
            <a:avLst/>
          </a:prstGeom>
          <a:noFill/>
          <a:ln w="9525">
            <a:noFill/>
            <a:miter lim="800000"/>
            <a:headEnd/>
            <a:tailEnd/>
          </a:ln>
        </p:spPr>
        <p:txBody>
          <a:bodyPr>
            <a:spAutoFit/>
          </a:bodyPr>
          <a:lstStyle/>
          <a:p>
            <a:pPr algn="ctr" rtl="1">
              <a:spcBef>
                <a:spcPct val="50000"/>
              </a:spcBef>
            </a:pPr>
            <a:r>
              <a:rPr lang="ar-SA" sz="2000" b="1">
                <a:solidFill>
                  <a:srgbClr val="800000"/>
                </a:solidFill>
              </a:rPr>
              <a:t>البيئة الخارجية المباشرة</a:t>
            </a:r>
            <a:br>
              <a:rPr lang="ar-SA" sz="2000" b="1">
                <a:solidFill>
                  <a:srgbClr val="800000"/>
                </a:solidFill>
              </a:rPr>
            </a:br>
            <a:r>
              <a:rPr lang="ar-SA" sz="2000" b="1">
                <a:solidFill>
                  <a:srgbClr val="800000"/>
                </a:solidFill>
              </a:rPr>
              <a:t>(بيئة العمل)</a:t>
            </a:r>
            <a:endParaRPr lang="en-US" sz="2000" b="1">
              <a:solidFill>
                <a:srgbClr val="800000"/>
              </a:solidFill>
            </a:endParaRPr>
          </a:p>
        </p:txBody>
      </p:sp>
      <p:sp>
        <p:nvSpPr>
          <p:cNvPr id="39953" name="Text Box 14"/>
          <p:cNvSpPr txBox="1">
            <a:spLocks noChangeArrowheads="1"/>
          </p:cNvSpPr>
          <p:nvPr/>
        </p:nvSpPr>
        <p:spPr bwMode="auto">
          <a:xfrm>
            <a:off x="7162800" y="2286002"/>
            <a:ext cx="1089556" cy="400110"/>
          </a:xfrm>
          <a:prstGeom prst="rect">
            <a:avLst/>
          </a:prstGeom>
          <a:noFill/>
          <a:ln w="9525">
            <a:noFill/>
            <a:miter lim="800000"/>
            <a:headEnd/>
            <a:tailEnd/>
          </a:ln>
        </p:spPr>
        <p:txBody>
          <a:bodyPr wrap="square">
            <a:spAutoFit/>
          </a:bodyPr>
          <a:lstStyle/>
          <a:p>
            <a:pPr algn="ctr" rtl="1">
              <a:spcBef>
                <a:spcPct val="50000"/>
              </a:spcBef>
            </a:pPr>
            <a:r>
              <a:rPr lang="ar-SA" sz="2000" b="1" dirty="0">
                <a:solidFill>
                  <a:srgbClr val="800000"/>
                </a:solidFill>
              </a:rPr>
              <a:t>العملاء</a:t>
            </a:r>
            <a:endParaRPr lang="en-US" sz="2000" b="1" dirty="0">
              <a:solidFill>
                <a:srgbClr val="800000"/>
              </a:solidFill>
            </a:endParaRPr>
          </a:p>
        </p:txBody>
      </p:sp>
      <p:sp>
        <p:nvSpPr>
          <p:cNvPr id="39954" name="Text Box 15"/>
          <p:cNvSpPr txBox="1">
            <a:spLocks noChangeArrowheads="1"/>
          </p:cNvSpPr>
          <p:nvPr/>
        </p:nvSpPr>
        <p:spPr bwMode="auto">
          <a:xfrm>
            <a:off x="7162800" y="3794127"/>
            <a:ext cx="1502834" cy="400110"/>
          </a:xfrm>
          <a:prstGeom prst="rect">
            <a:avLst/>
          </a:prstGeom>
          <a:noFill/>
          <a:ln w="9525">
            <a:noFill/>
            <a:miter lim="800000"/>
            <a:headEnd/>
            <a:tailEnd/>
          </a:ln>
        </p:spPr>
        <p:txBody>
          <a:bodyPr wrap="square">
            <a:spAutoFit/>
          </a:bodyPr>
          <a:lstStyle/>
          <a:p>
            <a:pPr algn="ctr" rtl="1">
              <a:spcBef>
                <a:spcPct val="50000"/>
              </a:spcBef>
            </a:pPr>
            <a:r>
              <a:rPr lang="ar-SA" sz="2000" b="1" dirty="0">
                <a:solidFill>
                  <a:srgbClr val="800000"/>
                </a:solidFill>
              </a:rPr>
              <a:t>المنافسون</a:t>
            </a:r>
            <a:endParaRPr lang="en-US" sz="2000" b="1" dirty="0">
              <a:solidFill>
                <a:srgbClr val="800000"/>
              </a:solidFill>
            </a:endParaRPr>
          </a:p>
        </p:txBody>
      </p:sp>
      <p:sp>
        <p:nvSpPr>
          <p:cNvPr id="39955" name="Text Box 16"/>
          <p:cNvSpPr txBox="1">
            <a:spLocks noChangeArrowheads="1"/>
          </p:cNvSpPr>
          <p:nvPr/>
        </p:nvSpPr>
        <p:spPr bwMode="auto">
          <a:xfrm>
            <a:off x="5486400" y="4708527"/>
            <a:ext cx="1447800" cy="396875"/>
          </a:xfrm>
          <a:prstGeom prst="rect">
            <a:avLst/>
          </a:prstGeom>
          <a:noFill/>
          <a:ln w="9525">
            <a:noFill/>
            <a:miter lim="800000"/>
            <a:headEnd/>
            <a:tailEnd/>
          </a:ln>
        </p:spPr>
        <p:txBody>
          <a:bodyPr>
            <a:spAutoFit/>
          </a:bodyPr>
          <a:lstStyle/>
          <a:p>
            <a:pPr algn="ctr" rtl="1">
              <a:spcBef>
                <a:spcPct val="50000"/>
              </a:spcBef>
            </a:pPr>
            <a:r>
              <a:rPr lang="ar-SA" sz="2000" b="1">
                <a:solidFill>
                  <a:srgbClr val="800000"/>
                </a:solidFill>
              </a:rPr>
              <a:t>سوق العمل</a:t>
            </a:r>
            <a:endParaRPr lang="en-US" sz="2000" b="1">
              <a:solidFill>
                <a:srgbClr val="800000"/>
              </a:solidFill>
            </a:endParaRPr>
          </a:p>
        </p:txBody>
      </p:sp>
      <p:sp>
        <p:nvSpPr>
          <p:cNvPr id="39956" name="Text Box 17"/>
          <p:cNvSpPr txBox="1">
            <a:spLocks noChangeArrowheads="1"/>
          </p:cNvSpPr>
          <p:nvPr/>
        </p:nvSpPr>
        <p:spPr bwMode="auto">
          <a:xfrm>
            <a:off x="4134556" y="3714752"/>
            <a:ext cx="1143000" cy="701675"/>
          </a:xfrm>
          <a:prstGeom prst="rect">
            <a:avLst/>
          </a:prstGeom>
          <a:noFill/>
          <a:ln w="9525">
            <a:noFill/>
            <a:miter lim="800000"/>
            <a:headEnd/>
            <a:tailEnd/>
          </a:ln>
        </p:spPr>
        <p:txBody>
          <a:bodyPr>
            <a:spAutoFit/>
          </a:bodyPr>
          <a:lstStyle/>
          <a:p>
            <a:pPr algn="ctr" rtl="1">
              <a:spcBef>
                <a:spcPct val="50000"/>
              </a:spcBef>
            </a:pPr>
            <a:r>
              <a:rPr lang="ar-SA" sz="2000" b="1">
                <a:solidFill>
                  <a:srgbClr val="800000"/>
                </a:solidFill>
              </a:rPr>
              <a:t>الأجهزة </a:t>
            </a:r>
            <a:br>
              <a:rPr lang="ar-SA" sz="2000" b="1">
                <a:solidFill>
                  <a:srgbClr val="800000"/>
                </a:solidFill>
              </a:rPr>
            </a:br>
            <a:r>
              <a:rPr lang="ar-SA" sz="2000" b="1">
                <a:solidFill>
                  <a:srgbClr val="800000"/>
                </a:solidFill>
              </a:rPr>
              <a:t>الرقابية</a:t>
            </a:r>
            <a:endParaRPr lang="en-US" sz="2000" b="1">
              <a:solidFill>
                <a:srgbClr val="800000"/>
              </a:solidFill>
            </a:endParaRPr>
          </a:p>
        </p:txBody>
      </p:sp>
      <p:sp>
        <p:nvSpPr>
          <p:cNvPr id="39957" name="Text Box 18"/>
          <p:cNvSpPr txBox="1">
            <a:spLocks noChangeArrowheads="1"/>
          </p:cNvSpPr>
          <p:nvPr/>
        </p:nvSpPr>
        <p:spPr bwMode="auto">
          <a:xfrm>
            <a:off x="4114800" y="2286002"/>
            <a:ext cx="1143000" cy="396875"/>
          </a:xfrm>
          <a:prstGeom prst="rect">
            <a:avLst/>
          </a:prstGeom>
          <a:noFill/>
          <a:ln w="9525">
            <a:noFill/>
            <a:miter lim="800000"/>
            <a:headEnd/>
            <a:tailEnd/>
          </a:ln>
        </p:spPr>
        <p:txBody>
          <a:bodyPr>
            <a:spAutoFit/>
          </a:bodyPr>
          <a:lstStyle/>
          <a:p>
            <a:pPr algn="ctr" rtl="1">
              <a:spcBef>
                <a:spcPct val="50000"/>
              </a:spcBef>
            </a:pPr>
            <a:r>
              <a:rPr lang="ar-SA" sz="2000" b="1">
                <a:solidFill>
                  <a:srgbClr val="800000"/>
                </a:solidFill>
              </a:rPr>
              <a:t>الموردون</a:t>
            </a:r>
            <a:endParaRPr lang="en-US" sz="2000" b="1">
              <a:solidFill>
                <a:srgbClr val="800000"/>
              </a:solidFill>
            </a:endParaRPr>
          </a:p>
        </p:txBody>
      </p:sp>
      <p:sp>
        <p:nvSpPr>
          <p:cNvPr id="39958" name="Line 19"/>
          <p:cNvSpPr>
            <a:spLocks noChangeShapeType="1"/>
          </p:cNvSpPr>
          <p:nvPr/>
        </p:nvSpPr>
        <p:spPr bwMode="auto">
          <a:xfrm>
            <a:off x="4495800" y="1981200"/>
            <a:ext cx="3352800" cy="0"/>
          </a:xfrm>
          <a:prstGeom prst="line">
            <a:avLst/>
          </a:prstGeom>
          <a:noFill/>
          <a:ln w="57150">
            <a:solidFill>
              <a:schemeClr val="tx2"/>
            </a:solidFill>
            <a:round/>
            <a:headEnd/>
            <a:tailEnd/>
          </a:ln>
        </p:spPr>
        <p:txBody>
          <a:bodyPr/>
          <a:lstStyle/>
          <a:p>
            <a:endParaRPr lang="fr-FR"/>
          </a:p>
        </p:txBody>
      </p:sp>
      <p:grpSp>
        <p:nvGrpSpPr>
          <p:cNvPr id="2" name="Group 20"/>
          <p:cNvGrpSpPr>
            <a:grpSpLocks/>
          </p:cNvGrpSpPr>
          <p:nvPr/>
        </p:nvGrpSpPr>
        <p:grpSpPr bwMode="auto">
          <a:xfrm>
            <a:off x="4760384" y="2209800"/>
            <a:ext cx="3057525" cy="2133600"/>
            <a:chOff x="1996" y="1392"/>
            <a:chExt cx="1926" cy="1344"/>
          </a:xfrm>
        </p:grpSpPr>
        <p:sp>
          <p:nvSpPr>
            <p:cNvPr id="39965" name="Oval 21"/>
            <p:cNvSpPr>
              <a:spLocks noChangeArrowheads="1"/>
            </p:cNvSpPr>
            <p:nvPr/>
          </p:nvSpPr>
          <p:spPr bwMode="auto">
            <a:xfrm>
              <a:off x="2160" y="1392"/>
              <a:ext cx="1488" cy="1344"/>
            </a:xfrm>
            <a:prstGeom prst="ellipse">
              <a:avLst/>
            </a:prstGeom>
            <a:solidFill>
              <a:srgbClr val="000066"/>
            </a:solidFill>
            <a:ln w="57150">
              <a:solidFill>
                <a:schemeClr val="bg1"/>
              </a:solidFill>
              <a:round/>
              <a:headEnd/>
              <a:tailEnd/>
            </a:ln>
          </p:spPr>
          <p:txBody>
            <a:bodyPr wrap="none" anchor="ctr"/>
            <a:lstStyle/>
            <a:p>
              <a:pPr algn="ctr"/>
              <a:endParaRPr lang="ar-AE" sz="2400" b="1">
                <a:solidFill>
                  <a:schemeClr val="bg1"/>
                </a:solidFill>
              </a:endParaRPr>
            </a:p>
          </p:txBody>
        </p:sp>
        <p:sp>
          <p:nvSpPr>
            <p:cNvPr id="39966" name="Text Box 22"/>
            <p:cNvSpPr txBox="1">
              <a:spLocks noChangeArrowheads="1"/>
            </p:cNvSpPr>
            <p:nvPr/>
          </p:nvSpPr>
          <p:spPr bwMode="auto">
            <a:xfrm>
              <a:off x="2448" y="1478"/>
              <a:ext cx="912" cy="250"/>
            </a:xfrm>
            <a:prstGeom prst="rect">
              <a:avLst/>
            </a:prstGeom>
            <a:noFill/>
            <a:ln w="9525">
              <a:noFill/>
              <a:miter lim="800000"/>
              <a:headEnd/>
              <a:tailEnd/>
            </a:ln>
          </p:spPr>
          <p:txBody>
            <a:bodyPr>
              <a:spAutoFit/>
            </a:bodyPr>
            <a:lstStyle/>
            <a:p>
              <a:pPr algn="ctr" rtl="1">
                <a:spcBef>
                  <a:spcPct val="50000"/>
                </a:spcBef>
              </a:pPr>
              <a:r>
                <a:rPr lang="ar-SA" sz="2000" b="1">
                  <a:solidFill>
                    <a:schemeClr val="bg1"/>
                  </a:solidFill>
                </a:rPr>
                <a:t>البيئة الداخلية</a:t>
              </a:r>
              <a:endParaRPr lang="en-US" sz="2000" b="1">
                <a:solidFill>
                  <a:schemeClr val="bg1"/>
                </a:solidFill>
              </a:endParaRPr>
            </a:p>
          </p:txBody>
        </p:sp>
        <p:sp>
          <p:nvSpPr>
            <p:cNvPr id="39967" name="Line 23"/>
            <p:cNvSpPr>
              <a:spLocks noChangeShapeType="1"/>
            </p:cNvSpPr>
            <p:nvPr/>
          </p:nvSpPr>
          <p:spPr bwMode="auto">
            <a:xfrm>
              <a:off x="2304" y="1704"/>
              <a:ext cx="1200" cy="0"/>
            </a:xfrm>
            <a:prstGeom prst="line">
              <a:avLst/>
            </a:prstGeom>
            <a:noFill/>
            <a:ln w="38100">
              <a:solidFill>
                <a:schemeClr val="bg1"/>
              </a:solidFill>
              <a:round/>
              <a:headEnd/>
              <a:tailEnd/>
            </a:ln>
          </p:spPr>
          <p:txBody>
            <a:bodyPr/>
            <a:lstStyle/>
            <a:p>
              <a:endParaRPr lang="fr-FR"/>
            </a:p>
          </p:txBody>
        </p:sp>
        <p:sp>
          <p:nvSpPr>
            <p:cNvPr id="39968" name="Text Box 24"/>
            <p:cNvSpPr txBox="1">
              <a:spLocks noChangeArrowheads="1"/>
            </p:cNvSpPr>
            <p:nvPr/>
          </p:nvSpPr>
          <p:spPr bwMode="auto">
            <a:xfrm>
              <a:off x="2473" y="1803"/>
              <a:ext cx="912" cy="250"/>
            </a:xfrm>
            <a:prstGeom prst="rect">
              <a:avLst/>
            </a:prstGeom>
            <a:noFill/>
            <a:ln w="9525">
              <a:noFill/>
              <a:miter lim="800000"/>
              <a:headEnd/>
              <a:tailEnd/>
            </a:ln>
          </p:spPr>
          <p:txBody>
            <a:bodyPr>
              <a:spAutoFit/>
            </a:bodyPr>
            <a:lstStyle/>
            <a:p>
              <a:pPr algn="ctr" rtl="1">
                <a:spcBef>
                  <a:spcPct val="50000"/>
                </a:spcBef>
              </a:pPr>
              <a:r>
                <a:rPr lang="ar-SA" sz="2000" b="1" dirty="0">
                  <a:solidFill>
                    <a:schemeClr val="bg1"/>
                  </a:solidFill>
                </a:rPr>
                <a:t>الإدارة</a:t>
              </a:r>
              <a:endParaRPr lang="en-US" sz="2000" b="1" dirty="0">
                <a:solidFill>
                  <a:schemeClr val="bg1"/>
                </a:solidFill>
              </a:endParaRPr>
            </a:p>
          </p:txBody>
        </p:sp>
        <p:sp>
          <p:nvSpPr>
            <p:cNvPr id="39969" name="Text Box 25"/>
            <p:cNvSpPr txBox="1">
              <a:spLocks noChangeArrowheads="1"/>
            </p:cNvSpPr>
            <p:nvPr/>
          </p:nvSpPr>
          <p:spPr bwMode="auto">
            <a:xfrm>
              <a:off x="3242" y="1957"/>
              <a:ext cx="680" cy="252"/>
            </a:xfrm>
            <a:prstGeom prst="rect">
              <a:avLst/>
            </a:prstGeom>
            <a:noFill/>
            <a:ln w="9525">
              <a:noFill/>
              <a:miter lim="800000"/>
              <a:headEnd/>
              <a:tailEnd/>
            </a:ln>
          </p:spPr>
          <p:txBody>
            <a:bodyPr wrap="square">
              <a:spAutoFit/>
            </a:bodyPr>
            <a:lstStyle/>
            <a:p>
              <a:pPr algn="ctr" rtl="1">
                <a:spcBef>
                  <a:spcPct val="50000"/>
                </a:spcBef>
              </a:pPr>
              <a:r>
                <a:rPr lang="ar-SA" sz="2000" b="1" dirty="0">
                  <a:solidFill>
                    <a:srgbClr val="FFFF00"/>
                  </a:solidFill>
                </a:rPr>
                <a:t>الثقافة</a:t>
              </a:r>
              <a:endParaRPr lang="en-US" sz="2000" b="1" dirty="0">
                <a:solidFill>
                  <a:srgbClr val="FFFF00"/>
                </a:solidFill>
              </a:endParaRPr>
            </a:p>
          </p:txBody>
        </p:sp>
        <p:sp>
          <p:nvSpPr>
            <p:cNvPr id="39970" name="Text Box 26"/>
            <p:cNvSpPr txBox="1">
              <a:spLocks noChangeArrowheads="1"/>
            </p:cNvSpPr>
            <p:nvPr/>
          </p:nvSpPr>
          <p:spPr bwMode="auto">
            <a:xfrm>
              <a:off x="1996" y="1968"/>
              <a:ext cx="740" cy="233"/>
            </a:xfrm>
            <a:prstGeom prst="rect">
              <a:avLst/>
            </a:prstGeom>
            <a:noFill/>
            <a:ln w="9525">
              <a:noFill/>
              <a:miter lim="800000"/>
              <a:headEnd/>
              <a:tailEnd/>
            </a:ln>
          </p:spPr>
          <p:txBody>
            <a:bodyPr wrap="square">
              <a:spAutoFit/>
            </a:bodyPr>
            <a:lstStyle/>
            <a:p>
              <a:pPr algn="ctr" rtl="1">
                <a:spcBef>
                  <a:spcPct val="50000"/>
                </a:spcBef>
              </a:pPr>
              <a:r>
                <a:rPr lang="ar-SA" b="1" dirty="0">
                  <a:solidFill>
                    <a:srgbClr val="FFFF00"/>
                  </a:solidFill>
                </a:rPr>
                <a:t>الإمكانات</a:t>
              </a:r>
              <a:endParaRPr lang="en-US" b="1" dirty="0">
                <a:solidFill>
                  <a:srgbClr val="FFFF00"/>
                </a:solidFill>
              </a:endParaRPr>
            </a:p>
          </p:txBody>
        </p:sp>
        <p:sp>
          <p:nvSpPr>
            <p:cNvPr id="39971" name="Text Box 27"/>
            <p:cNvSpPr txBox="1">
              <a:spLocks noChangeArrowheads="1"/>
            </p:cNvSpPr>
            <p:nvPr/>
          </p:nvSpPr>
          <p:spPr bwMode="auto">
            <a:xfrm>
              <a:off x="2581" y="2436"/>
              <a:ext cx="820" cy="252"/>
            </a:xfrm>
            <a:prstGeom prst="rect">
              <a:avLst/>
            </a:prstGeom>
            <a:noFill/>
            <a:ln w="9525">
              <a:noFill/>
              <a:miter lim="800000"/>
              <a:headEnd/>
              <a:tailEnd/>
            </a:ln>
          </p:spPr>
          <p:txBody>
            <a:bodyPr wrap="square">
              <a:spAutoFit/>
            </a:bodyPr>
            <a:lstStyle/>
            <a:p>
              <a:pPr algn="ctr" rtl="1">
                <a:spcBef>
                  <a:spcPct val="50000"/>
                </a:spcBef>
              </a:pPr>
              <a:r>
                <a:rPr lang="ar-SA" sz="2000" b="1" dirty="0">
                  <a:solidFill>
                    <a:schemeClr val="bg1"/>
                  </a:solidFill>
                </a:rPr>
                <a:t>العاملون</a:t>
              </a:r>
              <a:endParaRPr lang="en-US" sz="2000" b="1" dirty="0">
                <a:solidFill>
                  <a:schemeClr val="bg1"/>
                </a:solidFill>
              </a:endParaRPr>
            </a:p>
          </p:txBody>
        </p:sp>
        <p:sp>
          <p:nvSpPr>
            <p:cNvPr id="39972" name="Text Box 28"/>
            <p:cNvSpPr txBox="1">
              <a:spLocks noChangeArrowheads="1"/>
            </p:cNvSpPr>
            <p:nvPr/>
          </p:nvSpPr>
          <p:spPr bwMode="auto">
            <a:xfrm>
              <a:off x="2640" y="2103"/>
              <a:ext cx="661" cy="213"/>
            </a:xfrm>
            <a:prstGeom prst="rect">
              <a:avLst/>
            </a:prstGeom>
            <a:solidFill>
              <a:srgbClr val="FF0000"/>
            </a:solidFill>
            <a:ln w="9525">
              <a:noFill/>
              <a:miter lim="800000"/>
              <a:headEnd/>
              <a:tailEnd/>
            </a:ln>
          </p:spPr>
          <p:txBody>
            <a:bodyPr wrap="square">
              <a:spAutoFit/>
            </a:bodyPr>
            <a:lstStyle/>
            <a:p>
              <a:pPr algn="ctr" rtl="1">
                <a:spcBef>
                  <a:spcPct val="50000"/>
                </a:spcBef>
              </a:pPr>
              <a:r>
                <a:rPr lang="ar-SA" sz="1600" b="1" dirty="0">
                  <a:solidFill>
                    <a:schemeClr val="bg1"/>
                  </a:solidFill>
                </a:rPr>
                <a:t>المنظمة</a:t>
              </a:r>
              <a:endParaRPr lang="en-US" sz="1600" b="1" dirty="0">
                <a:solidFill>
                  <a:schemeClr val="bg1"/>
                </a:solidFill>
              </a:endParaRPr>
            </a:p>
          </p:txBody>
        </p:sp>
      </p:grpSp>
      <p:sp>
        <p:nvSpPr>
          <p:cNvPr id="5324830" name="AutoShape 30"/>
          <p:cNvSpPr>
            <a:spLocks noChangeArrowheads="1"/>
          </p:cNvSpPr>
          <p:nvPr/>
        </p:nvSpPr>
        <p:spPr bwMode="auto">
          <a:xfrm>
            <a:off x="1964268" y="5562600"/>
            <a:ext cx="2099733" cy="914400"/>
          </a:xfrm>
          <a:prstGeom prst="wedgeRoundRectCallout">
            <a:avLst>
              <a:gd name="adj1" fmla="val 32662"/>
              <a:gd name="adj2" fmla="val -168231"/>
              <a:gd name="adj3" fmla="val 16667"/>
            </a:avLst>
          </a:prstGeom>
          <a:solidFill>
            <a:srgbClr val="EA3A96"/>
          </a:solidFill>
          <a:ln w="9525">
            <a:solidFill>
              <a:schemeClr val="tx1"/>
            </a:solidFill>
            <a:miter lim="800000"/>
            <a:headEnd/>
            <a:tailEnd/>
          </a:ln>
        </p:spPr>
        <p:txBody>
          <a:bodyPr/>
          <a:lstStyle/>
          <a:p>
            <a:pPr algn="ctr" rtl="1"/>
            <a:r>
              <a:rPr lang="ar-LB" sz="2800" b="1"/>
              <a:t>نموذج ”باستيل“</a:t>
            </a:r>
          </a:p>
          <a:p>
            <a:pPr algn="ctr" rtl="1"/>
            <a:r>
              <a:rPr lang="en-US" sz="2000" b="1"/>
              <a:t>PESTEL</a:t>
            </a:r>
          </a:p>
        </p:txBody>
      </p:sp>
      <p:grpSp>
        <p:nvGrpSpPr>
          <p:cNvPr id="3" name="Group 34"/>
          <p:cNvGrpSpPr>
            <a:grpSpLocks/>
          </p:cNvGrpSpPr>
          <p:nvPr/>
        </p:nvGrpSpPr>
        <p:grpSpPr bwMode="auto">
          <a:xfrm>
            <a:off x="5757333" y="4038602"/>
            <a:ext cx="3589866" cy="2354263"/>
            <a:chOff x="3000" y="2544"/>
            <a:chExt cx="2544" cy="1483"/>
          </a:xfrm>
        </p:grpSpPr>
        <p:sp>
          <p:nvSpPr>
            <p:cNvPr id="39962" name="Text Box 31"/>
            <p:cNvSpPr txBox="1">
              <a:spLocks noChangeArrowheads="1"/>
            </p:cNvSpPr>
            <p:nvPr/>
          </p:nvSpPr>
          <p:spPr bwMode="auto">
            <a:xfrm>
              <a:off x="4573" y="3504"/>
              <a:ext cx="795" cy="523"/>
            </a:xfrm>
            <a:prstGeom prst="rect">
              <a:avLst/>
            </a:prstGeom>
            <a:solidFill>
              <a:schemeClr val="folHlink"/>
            </a:solidFill>
            <a:ln w="9525">
              <a:noFill/>
              <a:miter lim="800000"/>
              <a:headEnd/>
              <a:tailEnd/>
            </a:ln>
          </p:spPr>
          <p:txBody>
            <a:bodyPr wrap="none">
              <a:spAutoFit/>
            </a:bodyPr>
            <a:lstStyle/>
            <a:p>
              <a:pPr algn="ctr" rtl="1"/>
              <a:r>
                <a:rPr lang="ar-LB" sz="2800" b="1" dirty="0"/>
                <a:t>نموذج  </a:t>
              </a:r>
              <a:endParaRPr lang="en-US" sz="2800" b="1" dirty="0"/>
            </a:p>
            <a:p>
              <a:pPr algn="ctr" rtl="1"/>
              <a:r>
                <a:rPr lang="en-US" sz="2000" b="1" dirty="0"/>
                <a:t>SWOT</a:t>
              </a:r>
            </a:p>
          </p:txBody>
        </p:sp>
        <p:sp>
          <p:nvSpPr>
            <p:cNvPr id="39963" name="Line 32"/>
            <p:cNvSpPr>
              <a:spLocks noChangeShapeType="1"/>
            </p:cNvSpPr>
            <p:nvPr/>
          </p:nvSpPr>
          <p:spPr bwMode="auto">
            <a:xfrm flipH="1" flipV="1">
              <a:off x="4248" y="2688"/>
              <a:ext cx="1296" cy="864"/>
            </a:xfrm>
            <a:prstGeom prst="line">
              <a:avLst/>
            </a:prstGeom>
            <a:noFill/>
            <a:ln w="76200">
              <a:solidFill>
                <a:schemeClr val="folHlink"/>
              </a:solidFill>
              <a:round/>
              <a:headEnd/>
              <a:tailEnd type="triangle" w="med" len="med"/>
            </a:ln>
          </p:spPr>
          <p:txBody>
            <a:bodyPr/>
            <a:lstStyle/>
            <a:p>
              <a:endParaRPr lang="fr-FR"/>
            </a:p>
          </p:txBody>
        </p:sp>
        <p:sp>
          <p:nvSpPr>
            <p:cNvPr id="39964" name="Line 33"/>
            <p:cNvSpPr>
              <a:spLocks noChangeShapeType="1"/>
            </p:cNvSpPr>
            <p:nvPr/>
          </p:nvSpPr>
          <p:spPr bwMode="auto">
            <a:xfrm flipH="1" flipV="1">
              <a:off x="3000" y="2544"/>
              <a:ext cx="1200" cy="960"/>
            </a:xfrm>
            <a:prstGeom prst="line">
              <a:avLst/>
            </a:prstGeom>
            <a:noFill/>
            <a:ln w="76200">
              <a:solidFill>
                <a:schemeClr val="folHlink"/>
              </a:solidFill>
              <a:round/>
              <a:headEnd/>
              <a:tailEnd type="triangle" w="med" len="med"/>
            </a:ln>
          </p:spPr>
          <p:txBody>
            <a:bodyPr/>
            <a:lstStyle/>
            <a:p>
              <a:endParaRPr lang="fr-FR"/>
            </a:p>
          </p:txBody>
        </p:sp>
      </p:grpSp>
    </p:spTree>
    <p:extLst>
      <p:ext uri="{BB962C8B-B14F-4D97-AF65-F5344CB8AC3E}">
        <p14:creationId xmlns:p14="http://schemas.microsoft.com/office/powerpoint/2010/main" val="25671384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324829"/>
                                        </p:tgtEl>
                                        <p:attrNameLst>
                                          <p:attrName>style.visibility</p:attrName>
                                        </p:attrNameLst>
                                      </p:cBhvr>
                                      <p:to>
                                        <p:strVal val="visible"/>
                                      </p:to>
                                    </p:set>
                                    <p:animEffect transition="in" filter="dissolve">
                                      <p:cBhvr>
                                        <p:cTn id="7" dur="500"/>
                                        <p:tgtEl>
                                          <p:spTgt spid="5324829"/>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heckerboard(across)">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5324830"/>
                                        </p:tgtEl>
                                        <p:attrNameLst>
                                          <p:attrName>style.visibility</p:attrName>
                                        </p:attrNameLst>
                                      </p:cBhvr>
                                      <p:to>
                                        <p:strVal val="visible"/>
                                      </p:to>
                                    </p:set>
                                    <p:animEffect transition="in" filter="circle(in)">
                                      <p:cBhvr>
                                        <p:cTn id="17" dur="2000"/>
                                        <p:tgtEl>
                                          <p:spTgt spid="5324830"/>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7"/>
                                        </p:tgtEl>
                                        <p:attrNameLst>
                                          <p:attrName>style.visibility</p:attrName>
                                        </p:attrNameLst>
                                      </p:cBhvr>
                                      <p:to>
                                        <p:strVal val="visible"/>
                                      </p:to>
                                    </p:set>
                                    <p:animEffect transition="in" filter="wheel(1)">
                                      <p:cBhvr>
                                        <p:cTn id="22" dur="20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4829" grpId="0" animBg="1" autoUpdateAnimBg="0"/>
      <p:bldP spid="532483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42740"/>
          </a:xfrm>
        </p:spPr>
        <p:txBody>
          <a:bodyPr/>
          <a:lstStyle/>
          <a:p>
            <a:pPr algn="ctr" rtl="1"/>
            <a:r>
              <a:rPr lang="ar-SA" b="1" dirty="0"/>
              <a:t>تحليل واختبار الفكرة </a:t>
            </a:r>
            <a:r>
              <a:rPr lang="ar-SA" b="1" dirty="0" err="1"/>
              <a:t>الإستثمارية</a:t>
            </a:r>
            <a:endParaRPr lang="fr-FR" dirty="0"/>
          </a:p>
        </p:txBody>
      </p:sp>
      <p:sp>
        <p:nvSpPr>
          <p:cNvPr id="4" name="Content Placeholder 3"/>
          <p:cNvSpPr>
            <a:spLocks noGrp="1"/>
          </p:cNvSpPr>
          <p:nvPr>
            <p:ph idx="1"/>
          </p:nvPr>
        </p:nvSpPr>
        <p:spPr>
          <a:xfrm>
            <a:off x="1123950" y="1847850"/>
            <a:ext cx="10380662" cy="4686300"/>
          </a:xfrm>
        </p:spPr>
        <p:txBody>
          <a:bodyPr/>
          <a:lstStyle/>
          <a:p>
            <a:pPr algn="just" rtl="1"/>
            <a:r>
              <a:rPr lang="ar-SA" b="1" dirty="0" smtClean="0"/>
              <a:t>: </a:t>
            </a:r>
            <a:r>
              <a:rPr lang="ar-SA" sz="2800" dirty="0">
                <a:latin typeface="Simplified Arabic" panose="02020603050405020304" pitchFamily="18" charset="-78"/>
                <a:cs typeface="Simplified Arabic" panose="02020603050405020304" pitchFamily="18" charset="-78"/>
              </a:rPr>
              <a:t>يعني قياس مدى قدرة هذه الفكرة على إرضاء وجدب اهتمام المتعاملين </a:t>
            </a:r>
            <a:r>
              <a:rPr lang="ar-SA" sz="2800" dirty="0" err="1">
                <a:latin typeface="Simplified Arabic" panose="02020603050405020304" pitchFamily="18" charset="-78"/>
                <a:cs typeface="Simplified Arabic" panose="02020603050405020304" pitchFamily="18" charset="-78"/>
              </a:rPr>
              <a:t>الإقتصاديين</a:t>
            </a:r>
            <a:r>
              <a:rPr lang="ar-SA" sz="2800" dirty="0">
                <a:latin typeface="Simplified Arabic" panose="02020603050405020304" pitchFamily="18" charset="-78"/>
                <a:cs typeface="Simplified Arabic" panose="02020603050405020304" pitchFamily="18" charset="-78"/>
              </a:rPr>
              <a:t> أي الزبائن بالدرجة الأولى، </a:t>
            </a:r>
            <a:r>
              <a:rPr lang="ar-SA" sz="2800" b="1" dirty="0">
                <a:latin typeface="Simplified Arabic" panose="02020603050405020304" pitchFamily="18" charset="-78"/>
                <a:cs typeface="Simplified Arabic" panose="02020603050405020304" pitchFamily="18" charset="-78"/>
              </a:rPr>
              <a:t>كما أنها تعتبر دراسة جدوى نظرية وعملية تبحث في مدى الفوائد التي يمكن يحققها المشروع قبل بدايته</a:t>
            </a:r>
            <a:r>
              <a:rPr lang="fr-FR" sz="2800" b="1" dirty="0">
                <a:latin typeface="Simplified Arabic" panose="02020603050405020304" pitchFamily="18" charset="-78"/>
                <a:cs typeface="Simplified Arabic" panose="02020603050405020304" pitchFamily="18" charset="-78"/>
              </a:rPr>
              <a:t>.</a:t>
            </a:r>
            <a:endParaRPr lang="fr-FR" sz="2800" dirty="0">
              <a:latin typeface="Simplified Arabic" panose="02020603050405020304" pitchFamily="18" charset="-78"/>
              <a:cs typeface="Simplified Arabic" panose="02020603050405020304" pitchFamily="18" charset="-78"/>
            </a:endParaRPr>
          </a:p>
          <a:p>
            <a:pPr algn="just" rtl="1"/>
            <a:r>
              <a:rPr lang="ar-SA" sz="2800" dirty="0">
                <a:latin typeface="Simplified Arabic" panose="02020603050405020304" pitchFamily="18" charset="-78"/>
                <a:cs typeface="Simplified Arabic" panose="02020603050405020304" pitchFamily="18" charset="-78"/>
              </a:rPr>
              <a:t>يرتكز تحليل واختبار الفكرة </a:t>
            </a:r>
            <a:r>
              <a:rPr lang="ar-SA" sz="2800" dirty="0" err="1">
                <a:latin typeface="Simplified Arabic" panose="02020603050405020304" pitchFamily="18" charset="-78"/>
                <a:cs typeface="Simplified Arabic" panose="02020603050405020304" pitchFamily="18" charset="-78"/>
              </a:rPr>
              <a:t>الإستثمارية</a:t>
            </a:r>
            <a:r>
              <a:rPr lang="ar-SA" sz="2800" dirty="0">
                <a:latin typeface="Simplified Arabic" panose="02020603050405020304" pitchFamily="18" charset="-78"/>
                <a:cs typeface="Simplified Arabic" panose="02020603050405020304" pitchFamily="18" charset="-78"/>
              </a:rPr>
              <a:t> على البحث عن إجابات للسؤالين التاليين</a:t>
            </a:r>
            <a:r>
              <a:rPr lang="fr-FR" sz="2800" dirty="0">
                <a:latin typeface="Simplified Arabic" panose="02020603050405020304" pitchFamily="18" charset="-78"/>
                <a:cs typeface="Simplified Arabic" panose="02020603050405020304" pitchFamily="18" charset="-78"/>
              </a:rPr>
              <a:t>:</a:t>
            </a:r>
          </a:p>
          <a:p>
            <a:pPr algn="just" rtl="1"/>
            <a:r>
              <a:rPr lang="ar-SA" sz="2800" b="1" dirty="0">
                <a:latin typeface="Simplified Arabic" panose="02020603050405020304" pitchFamily="18" charset="-78"/>
                <a:cs typeface="Simplified Arabic" panose="02020603050405020304" pitchFamily="18" charset="-78"/>
              </a:rPr>
              <a:t>الأول</a:t>
            </a:r>
            <a:r>
              <a:rPr lang="fr-FR" sz="2800" b="1" dirty="0">
                <a:latin typeface="Simplified Arabic" panose="02020603050405020304" pitchFamily="18" charset="-78"/>
                <a:cs typeface="Simplified Arabic" panose="02020603050405020304" pitchFamily="18" charset="-78"/>
              </a:rPr>
              <a:t>: </a:t>
            </a:r>
            <a:r>
              <a:rPr lang="ar-SA" sz="2800" dirty="0">
                <a:latin typeface="Simplified Arabic" panose="02020603050405020304" pitchFamily="18" charset="-78"/>
                <a:cs typeface="Simplified Arabic" panose="02020603050405020304" pitchFamily="18" charset="-78"/>
              </a:rPr>
              <a:t>هل تستجيب الفكرة </a:t>
            </a:r>
            <a:r>
              <a:rPr lang="ar-SA" sz="2800" dirty="0" err="1">
                <a:latin typeface="Simplified Arabic" panose="02020603050405020304" pitchFamily="18" charset="-78"/>
                <a:cs typeface="Simplified Arabic" panose="02020603050405020304" pitchFamily="18" charset="-78"/>
              </a:rPr>
              <a:t>الإستثمارية</a:t>
            </a:r>
            <a:r>
              <a:rPr lang="ar-SA" sz="2800" dirty="0">
                <a:latin typeface="Simplified Arabic" panose="02020603050405020304" pitchFamily="18" charset="-78"/>
                <a:cs typeface="Simplified Arabic" panose="02020603050405020304" pitchFamily="18" charset="-78"/>
              </a:rPr>
              <a:t> لحاجة معينة؟ وهل من المحتمل أن تثير عدد محتمل من الزبائن؟</a:t>
            </a:r>
            <a:endParaRPr lang="fr-FR" sz="2800" dirty="0">
              <a:latin typeface="Simplified Arabic" panose="02020603050405020304" pitchFamily="18" charset="-78"/>
              <a:cs typeface="Simplified Arabic" panose="02020603050405020304" pitchFamily="18" charset="-78"/>
            </a:endParaRPr>
          </a:p>
          <a:p>
            <a:pPr algn="just" rtl="1"/>
            <a:r>
              <a:rPr lang="ar-SA" sz="2800" b="1" dirty="0">
                <a:latin typeface="Simplified Arabic" panose="02020603050405020304" pitchFamily="18" charset="-78"/>
                <a:cs typeface="Simplified Arabic" panose="02020603050405020304" pitchFamily="18" charset="-78"/>
              </a:rPr>
              <a:t>الثاني</a:t>
            </a:r>
            <a:r>
              <a:rPr lang="fr-FR" sz="2800" b="1" dirty="0">
                <a:latin typeface="Simplified Arabic" panose="02020603050405020304" pitchFamily="18" charset="-78"/>
                <a:cs typeface="Simplified Arabic" panose="02020603050405020304" pitchFamily="18" charset="-78"/>
              </a:rPr>
              <a:t>: </a:t>
            </a:r>
            <a:r>
              <a:rPr lang="ar-SA" sz="2800" dirty="0">
                <a:latin typeface="Simplified Arabic" panose="02020603050405020304" pitchFamily="18" charset="-78"/>
                <a:cs typeface="Simplified Arabic" panose="02020603050405020304" pitchFamily="18" charset="-78"/>
              </a:rPr>
              <a:t>هل يملك المقاول القدرات الضرورية من أجل جذب هؤلاء الزبائن المحتملين؟ وإذا كان الجواب ب</a:t>
            </a:r>
            <a:r>
              <a:rPr lang="fr-FR" sz="2800" dirty="0">
                <a:latin typeface="Simplified Arabic" panose="02020603050405020304" pitchFamily="18" charset="-78"/>
                <a:cs typeface="Simplified Arabic" panose="02020603050405020304" pitchFamily="18" charset="-78"/>
              </a:rPr>
              <a:t>"</a:t>
            </a:r>
            <a:r>
              <a:rPr lang="ar-SA" sz="2800" b="1" dirty="0">
                <a:latin typeface="Simplified Arabic" panose="02020603050405020304" pitchFamily="18" charset="-78"/>
                <a:cs typeface="Simplified Arabic" panose="02020603050405020304" pitchFamily="18" charset="-78"/>
              </a:rPr>
              <a:t>لا</a:t>
            </a:r>
            <a:r>
              <a:rPr lang="fr-FR" sz="2800" dirty="0">
                <a:latin typeface="Simplified Arabic" panose="02020603050405020304" pitchFamily="18" charset="-78"/>
                <a:cs typeface="Simplified Arabic" panose="02020603050405020304" pitchFamily="18" charset="-78"/>
              </a:rPr>
              <a:t>"</a:t>
            </a:r>
            <a:r>
              <a:rPr lang="ar-SA" sz="2800" dirty="0">
                <a:latin typeface="Simplified Arabic" panose="02020603050405020304" pitchFamily="18" charset="-78"/>
                <a:cs typeface="Simplified Arabic" panose="02020603050405020304" pitchFamily="18" charset="-78"/>
              </a:rPr>
              <a:t>، هل من الممكن الحصول على تلك القدرات بسهولة؟</a:t>
            </a:r>
            <a:endParaRPr lang="fr-FR" sz="2800" dirty="0">
              <a:latin typeface="Simplified Arabic" panose="02020603050405020304" pitchFamily="18" charset="-78"/>
              <a:cs typeface="Simplified Arabic" panose="02020603050405020304" pitchFamily="18" charset="-78"/>
            </a:endParaRPr>
          </a:p>
          <a:p>
            <a:pPr algn="just"/>
            <a:endParaRPr lang="fr-FR" sz="28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2310929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1"/>
            <a:ext cx="8915399" cy="1733550"/>
          </a:xfrm>
        </p:spPr>
        <p:txBody>
          <a:bodyPr/>
          <a:lstStyle/>
          <a:p>
            <a:pPr algn="ctr" rtl="1"/>
            <a:r>
              <a:rPr lang="ar-SA" b="1" dirty="0">
                <a:latin typeface="Simplified Arabic" panose="02020603050405020304" pitchFamily="18" charset="-78"/>
                <a:cs typeface="Simplified Arabic" panose="02020603050405020304" pitchFamily="18" charset="-78"/>
              </a:rPr>
              <a:t>إعداد وتصميم خطة الأعمال</a:t>
            </a:r>
            <a:endParaRPr lang="fr-FR" dirty="0">
              <a:latin typeface="Simplified Arabic" panose="02020603050405020304" pitchFamily="18" charset="-78"/>
              <a:cs typeface="Simplified Arabic" panose="02020603050405020304" pitchFamily="18" charset="-78"/>
            </a:endParaRPr>
          </a:p>
        </p:txBody>
      </p:sp>
      <p:sp>
        <p:nvSpPr>
          <p:cNvPr id="3" name="Subtitl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3884222509"/>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351692"/>
            <a:ext cx="8915400" cy="5559530"/>
          </a:xfrm>
        </p:spPr>
        <p:txBody>
          <a:bodyPr>
            <a:normAutofit/>
          </a:bodyPr>
          <a:lstStyle/>
          <a:p>
            <a:pPr algn="just" rtl="1"/>
            <a:r>
              <a:rPr lang="ar-SA" sz="2800" b="1" dirty="0">
                <a:latin typeface="Simplified Arabic" panose="02020603050405020304" pitchFamily="18" charset="-78"/>
                <a:cs typeface="Simplified Arabic" panose="02020603050405020304" pitchFamily="18" charset="-78"/>
              </a:rPr>
              <a:t>هي الشكل المكتوب الذي يوضح الرؤية </a:t>
            </a:r>
            <a:r>
              <a:rPr lang="ar-SA" sz="2800" b="1" dirty="0" err="1">
                <a:latin typeface="Simplified Arabic" panose="02020603050405020304" pitchFamily="18" charset="-78"/>
                <a:cs typeface="Simplified Arabic" panose="02020603050405020304" pitchFamily="18" charset="-78"/>
              </a:rPr>
              <a:t>الإستراتيجية</a:t>
            </a:r>
            <a:r>
              <a:rPr lang="ar-SA" sz="2800" b="1" dirty="0">
                <a:latin typeface="Simplified Arabic" panose="02020603050405020304" pitchFamily="18" charset="-78"/>
                <a:cs typeface="Simplified Arabic" panose="02020603050405020304" pitchFamily="18" charset="-78"/>
              </a:rPr>
              <a:t> لحامل المشروع ، ويبين أن النموذج المقترح يمكن أن يجني قيمة كافية قابلة للتقسيم</a:t>
            </a:r>
            <a:r>
              <a:rPr lang="fr-FR" sz="2800" b="1" dirty="0">
                <a:latin typeface="Simplified Arabic" panose="02020603050405020304" pitchFamily="18" charset="-78"/>
                <a:cs typeface="Simplified Arabic" panose="02020603050405020304" pitchFamily="18" charset="-78"/>
              </a:rPr>
              <a:t> </a:t>
            </a:r>
            <a:r>
              <a:rPr lang="ar-SA" sz="2800" b="1" dirty="0" smtClean="0">
                <a:latin typeface="Simplified Arabic" panose="02020603050405020304" pitchFamily="18" charset="-78"/>
                <a:cs typeface="Simplified Arabic" panose="02020603050405020304" pitchFamily="18" charset="-78"/>
              </a:rPr>
              <a:t>من </a:t>
            </a:r>
            <a:r>
              <a:rPr lang="ar-SA" sz="2800" b="1" dirty="0">
                <a:latin typeface="Simplified Arabic" panose="02020603050405020304" pitchFamily="18" charset="-78"/>
                <a:cs typeface="Simplified Arabic" panose="02020603050405020304" pitchFamily="18" charset="-78"/>
              </a:rPr>
              <a:t>أجل الحصول على دعم المتعاملين الذين يرسل إليهم الملف، والذين لهم موارد يريد المستثمر الحصول عليها، يسجل المشروع في فترة محددة عن طريق تحديد الموارد اللازمة وتشغيلها من </a:t>
            </a:r>
            <a:r>
              <a:rPr lang="fr-FR" sz="2800" b="1" dirty="0">
                <a:latin typeface="Simplified Arabic" panose="02020603050405020304" pitchFamily="18" charset="-78"/>
                <a:cs typeface="Simplified Arabic" panose="02020603050405020304" pitchFamily="18" charset="-78"/>
              </a:rPr>
              <a:t>. </a:t>
            </a:r>
            <a:r>
              <a:rPr lang="ar-SA" sz="2800" b="1" dirty="0">
                <a:latin typeface="Simplified Arabic" panose="02020603050405020304" pitchFamily="18" charset="-78"/>
                <a:cs typeface="Simplified Arabic" panose="02020603050405020304" pitchFamily="18" charset="-78"/>
              </a:rPr>
              <a:t>أجل بلوغ الأهداف وكذلك تحقيق </a:t>
            </a:r>
            <a:r>
              <a:rPr lang="ar-SA" sz="2800" b="1" dirty="0" smtClean="0">
                <a:latin typeface="Simplified Arabic" panose="02020603050405020304" pitchFamily="18" charset="-78"/>
                <a:cs typeface="Simplified Arabic" panose="02020603050405020304" pitchFamily="18" charset="-78"/>
              </a:rPr>
              <a:t>الرؤية</a:t>
            </a:r>
            <a:endParaRPr lang="fr-FR" sz="2800" b="1" dirty="0" smtClean="0">
              <a:latin typeface="Simplified Arabic" panose="02020603050405020304" pitchFamily="18" charset="-78"/>
              <a:cs typeface="Simplified Arabic" panose="02020603050405020304" pitchFamily="18" charset="-78"/>
            </a:endParaRPr>
          </a:p>
          <a:p>
            <a:pPr algn="just" rtl="1"/>
            <a:r>
              <a:rPr lang="ar-SA" sz="2800" dirty="0">
                <a:latin typeface="Simplified Arabic" panose="02020603050405020304" pitchFamily="18" charset="-78"/>
                <a:cs typeface="Simplified Arabic" panose="02020603050405020304" pitchFamily="18" charset="-78"/>
              </a:rPr>
              <a:t>وبالتالي من شروط خطة الأعمال أن تكون</a:t>
            </a:r>
            <a:r>
              <a:rPr lang="ar-SA" sz="2800" b="1" dirty="0">
                <a:latin typeface="Simplified Arabic" panose="02020603050405020304" pitchFamily="18" charset="-78"/>
                <a:cs typeface="Simplified Arabic" panose="02020603050405020304" pitchFamily="18" charset="-78"/>
              </a:rPr>
              <a:t> اعتقاد أو تصور مكتوب</a:t>
            </a:r>
            <a:r>
              <a:rPr lang="fr-FR" sz="2800" b="1" dirty="0">
                <a:latin typeface="Simplified Arabic" panose="02020603050405020304" pitchFamily="18" charset="-78"/>
                <a:cs typeface="Simplified Arabic" panose="02020603050405020304" pitchFamily="18" charset="-78"/>
              </a:rPr>
              <a:t>: </a:t>
            </a:r>
            <a:r>
              <a:rPr lang="ar-SA" sz="2800" dirty="0">
                <a:latin typeface="Simplified Arabic" panose="02020603050405020304" pitchFamily="18" charset="-78"/>
                <a:cs typeface="Simplified Arabic" panose="02020603050405020304" pitchFamily="18" charset="-78"/>
              </a:rPr>
              <a:t>فالاتصال الشفهي غير كاف لإقناع المتعاملين بالعمل مع المشروع، </a:t>
            </a:r>
            <a:endParaRPr lang="fr-FR" sz="2800" dirty="0">
              <a:latin typeface="Simplified Arabic" panose="02020603050405020304" pitchFamily="18" charset="-78"/>
              <a:cs typeface="Simplified Arabic" panose="02020603050405020304" pitchFamily="18" charset="-78"/>
            </a:endParaRPr>
          </a:p>
          <a:p>
            <a:pPr algn="just" rtl="1"/>
            <a:r>
              <a:rPr lang="fr-FR" sz="2800" b="1" dirty="0">
                <a:latin typeface="Simplified Arabic" panose="02020603050405020304" pitchFamily="18" charset="-78"/>
                <a:cs typeface="Simplified Arabic" panose="02020603050405020304" pitchFamily="18" charset="-78"/>
              </a:rPr>
              <a:t>-2 </a:t>
            </a:r>
            <a:r>
              <a:rPr lang="ar-SA" sz="2800" b="1" dirty="0">
                <a:latin typeface="Simplified Arabic" panose="02020603050405020304" pitchFamily="18" charset="-78"/>
                <a:cs typeface="Simplified Arabic" panose="02020603050405020304" pitchFamily="18" charset="-78"/>
              </a:rPr>
              <a:t>تسجل في فترة محددة</a:t>
            </a:r>
            <a:r>
              <a:rPr lang="fr-FR" sz="2800" b="1" dirty="0">
                <a:latin typeface="Simplified Arabic" panose="02020603050405020304" pitchFamily="18" charset="-78"/>
                <a:cs typeface="Simplified Arabic" panose="02020603050405020304" pitchFamily="18" charset="-78"/>
              </a:rPr>
              <a:t>: </a:t>
            </a:r>
            <a:r>
              <a:rPr lang="ar-SA" sz="2800" dirty="0">
                <a:latin typeface="Simplified Arabic" panose="02020603050405020304" pitchFamily="18" charset="-78"/>
                <a:cs typeface="Simplified Arabic" panose="02020603050405020304" pitchFamily="18" charset="-78"/>
              </a:rPr>
              <a:t>إن خطة الأعمال لا تعتبر خطة </a:t>
            </a:r>
            <a:r>
              <a:rPr lang="ar-SA" sz="2800" dirty="0" err="1">
                <a:latin typeface="Simplified Arabic" panose="02020603050405020304" pitchFamily="18" charset="-78"/>
                <a:cs typeface="Simplified Arabic" panose="02020603050405020304" pitchFamily="18" charset="-78"/>
              </a:rPr>
              <a:t>إستراتيجية</a:t>
            </a:r>
            <a:r>
              <a:rPr lang="ar-SA" sz="2800" dirty="0">
                <a:latin typeface="Simplified Arabic" panose="02020603050405020304" pitchFamily="18" charset="-78"/>
                <a:cs typeface="Simplified Arabic" panose="02020603050405020304" pitchFamily="18" charset="-78"/>
              </a:rPr>
              <a:t> طويلة الأجل، فالفترة المحددة لها من</a:t>
            </a:r>
            <a:r>
              <a:rPr lang="fr-FR" sz="2800" dirty="0">
                <a:latin typeface="Simplified Arabic" panose="02020603050405020304" pitchFamily="18" charset="-78"/>
                <a:cs typeface="Simplified Arabic" panose="02020603050405020304" pitchFamily="18" charset="-78"/>
              </a:rPr>
              <a:t> 3 </a:t>
            </a:r>
            <a:r>
              <a:rPr lang="ar-SA" sz="2800" dirty="0">
                <a:latin typeface="Simplified Arabic" panose="02020603050405020304" pitchFamily="18" charset="-78"/>
                <a:cs typeface="Simplified Arabic" panose="02020603050405020304" pitchFamily="18" charset="-78"/>
              </a:rPr>
              <a:t>إلى</a:t>
            </a:r>
            <a:r>
              <a:rPr lang="fr-FR" sz="2800" dirty="0">
                <a:latin typeface="Simplified Arabic" panose="02020603050405020304" pitchFamily="18" charset="-78"/>
                <a:cs typeface="Simplified Arabic" panose="02020603050405020304" pitchFamily="18" charset="-78"/>
              </a:rPr>
              <a:t> 5 </a:t>
            </a:r>
            <a:r>
              <a:rPr lang="ar-SA" sz="2800" dirty="0">
                <a:latin typeface="Simplified Arabic" panose="02020603050405020304" pitchFamily="18" charset="-78"/>
                <a:cs typeface="Simplified Arabic" panose="02020603050405020304" pitchFamily="18" charset="-78"/>
              </a:rPr>
              <a:t>سنوات، مع التركيز على السنة الأولى، حيث يمكن التغيير في طبيعة المشروع وطموحات المقاول وفقا لظروف البيئة الداخلية </a:t>
            </a:r>
            <a:r>
              <a:rPr lang="ar-SA" sz="2800" dirty="0" err="1">
                <a:latin typeface="Simplified Arabic" panose="02020603050405020304" pitchFamily="18" charset="-78"/>
                <a:cs typeface="Simplified Arabic" panose="02020603050405020304" pitchFamily="18" charset="-78"/>
              </a:rPr>
              <a:t>والإستراتيجية</a:t>
            </a:r>
            <a:endParaRPr lang="fr-FR" sz="28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4746722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12277" y="263769"/>
            <a:ext cx="10480431" cy="6365631"/>
          </a:xfrm>
        </p:spPr>
        <p:txBody>
          <a:bodyPr>
            <a:normAutofit/>
          </a:bodyPr>
          <a:lstStyle/>
          <a:p>
            <a:pPr algn="just" rtl="1"/>
            <a:r>
              <a:rPr lang="ar-SA" sz="2400" b="1" dirty="0">
                <a:latin typeface="Simplified Arabic" panose="02020603050405020304" pitchFamily="18" charset="-78"/>
                <a:cs typeface="Simplified Arabic" panose="02020603050405020304" pitchFamily="18" charset="-78"/>
              </a:rPr>
              <a:t>متعلقة بالرؤية </a:t>
            </a:r>
            <a:r>
              <a:rPr lang="ar-SA" sz="2400" b="1" dirty="0" err="1">
                <a:latin typeface="Simplified Arabic" panose="02020603050405020304" pitchFamily="18" charset="-78"/>
                <a:cs typeface="Simplified Arabic" panose="02020603050405020304" pitchFamily="18" charset="-78"/>
              </a:rPr>
              <a:t>الإستراتيجية</a:t>
            </a:r>
            <a:r>
              <a:rPr lang="ar-SA" sz="2400" b="1" dirty="0">
                <a:latin typeface="Simplified Arabic" panose="02020603050405020304" pitchFamily="18" charset="-78"/>
                <a:cs typeface="Simplified Arabic" panose="02020603050405020304" pitchFamily="18" charset="-78"/>
              </a:rPr>
              <a:t> للمقاول</a:t>
            </a:r>
            <a:r>
              <a:rPr lang="fr-FR" sz="2400" b="1" dirty="0">
                <a:latin typeface="Simplified Arabic" panose="02020603050405020304" pitchFamily="18" charset="-78"/>
                <a:cs typeface="Simplified Arabic" panose="02020603050405020304" pitchFamily="18" charset="-78"/>
              </a:rPr>
              <a:t>: </a:t>
            </a:r>
            <a:r>
              <a:rPr lang="ar-SA" sz="2400" dirty="0">
                <a:latin typeface="Simplified Arabic" panose="02020603050405020304" pitchFamily="18" charset="-78"/>
                <a:cs typeface="Simplified Arabic" panose="02020603050405020304" pitchFamily="18" charset="-78"/>
              </a:rPr>
              <a:t>جميع مراحل عملية إنشاء المؤسسة موجودة في خطة الأعمال بداية بالفكرة، الفرصة </a:t>
            </a:r>
            <a:r>
              <a:rPr lang="ar-SA" sz="2400" dirty="0" smtClean="0">
                <a:latin typeface="Simplified Arabic" panose="02020603050405020304" pitchFamily="18" charset="-78"/>
                <a:cs typeface="Simplified Arabic" panose="02020603050405020304" pitchFamily="18" charset="-78"/>
              </a:rPr>
              <a:t>الاستثمارية، </a:t>
            </a:r>
            <a:r>
              <a:rPr lang="ar-SA" sz="2400" dirty="0">
                <a:latin typeface="Simplified Arabic" panose="02020603050405020304" pitchFamily="18" charset="-78"/>
                <a:cs typeface="Simplified Arabic" panose="02020603050405020304" pitchFamily="18" charset="-78"/>
              </a:rPr>
              <a:t>والرؤية </a:t>
            </a:r>
            <a:r>
              <a:rPr lang="ar-SA" sz="2400" dirty="0" smtClean="0">
                <a:latin typeface="Simplified Arabic" panose="02020603050405020304" pitchFamily="18" charset="-78"/>
                <a:cs typeface="Simplified Arabic" panose="02020603050405020304" pitchFamily="18" charset="-78"/>
              </a:rPr>
              <a:t>الاستراتيجية </a:t>
            </a:r>
            <a:r>
              <a:rPr lang="ar-SA" sz="2400" dirty="0">
                <a:latin typeface="Simplified Arabic" panose="02020603050405020304" pitchFamily="18" charset="-78"/>
                <a:cs typeface="Simplified Arabic" panose="02020603050405020304" pitchFamily="18" charset="-78"/>
              </a:rPr>
              <a:t>التي تعتبر أساسا قيام المشروع، هذه العناصر يتم التطرق إليها في ملخص من صفحة إلى  فحتين</a:t>
            </a:r>
            <a:r>
              <a:rPr lang="fr-FR" sz="2400" dirty="0">
                <a:latin typeface="Simplified Arabic" panose="02020603050405020304" pitchFamily="18" charset="-78"/>
                <a:cs typeface="Simplified Arabic" panose="02020603050405020304" pitchFamily="18" charset="-78"/>
              </a:rPr>
              <a:t>.</a:t>
            </a:r>
          </a:p>
          <a:p>
            <a:pPr algn="just" rtl="1"/>
            <a:r>
              <a:rPr lang="fr-FR" sz="2400" b="1" dirty="0" smtClean="0">
                <a:latin typeface="Simplified Arabic" panose="02020603050405020304" pitchFamily="18" charset="-78"/>
                <a:cs typeface="Simplified Arabic" panose="02020603050405020304" pitchFamily="18" charset="-78"/>
              </a:rPr>
              <a:t> </a:t>
            </a:r>
            <a:r>
              <a:rPr lang="ar-SA" sz="2400" b="1" dirty="0">
                <a:latin typeface="Simplified Arabic" panose="02020603050405020304" pitchFamily="18" charset="-78"/>
                <a:cs typeface="Simplified Arabic" panose="02020603050405020304" pitchFamily="18" charset="-78"/>
              </a:rPr>
              <a:t>تعبر عن القيمة الناتجة عن المشروع</a:t>
            </a:r>
            <a:r>
              <a:rPr lang="fr-FR" sz="2400" b="1" dirty="0">
                <a:latin typeface="Simplified Arabic" panose="02020603050405020304" pitchFamily="18" charset="-78"/>
                <a:cs typeface="Simplified Arabic" panose="02020603050405020304" pitchFamily="18" charset="-78"/>
              </a:rPr>
              <a:t>: </a:t>
            </a:r>
            <a:r>
              <a:rPr lang="ar-SA" sz="2400" dirty="0">
                <a:latin typeface="Simplified Arabic" panose="02020603050405020304" pitchFamily="18" charset="-78"/>
                <a:cs typeface="Simplified Arabic" panose="02020603050405020304" pitchFamily="18" charset="-78"/>
              </a:rPr>
              <a:t>في هذا الصدد يهتم المتعاملون الاقتصاديون بالعائد الذي يمكن تحقيقه من التعامل مع المؤسسة الجديدة، وكذلك ضمان استرجاع الأموال المستثمرة وبالتالي فخطة الأعمال دليل لإقناع كل من</a:t>
            </a:r>
            <a:r>
              <a:rPr lang="fr-FR" sz="2400" dirty="0" smtClean="0">
                <a:latin typeface="Simplified Arabic" panose="02020603050405020304" pitchFamily="18" charset="-78"/>
                <a:cs typeface="Simplified Arabic" panose="02020603050405020304" pitchFamily="18" charset="-78"/>
              </a:rPr>
              <a:t>:</a:t>
            </a:r>
            <a:endParaRPr lang="ar-DZ" sz="2400" dirty="0" smtClean="0">
              <a:latin typeface="Simplified Arabic" panose="02020603050405020304" pitchFamily="18" charset="-78"/>
              <a:cs typeface="Simplified Arabic" panose="02020603050405020304" pitchFamily="18" charset="-78"/>
            </a:endParaRPr>
          </a:p>
          <a:p>
            <a:pPr algn="just" rtl="1"/>
            <a:endParaRPr lang="fr-FR" sz="2400" dirty="0">
              <a:latin typeface="Simplified Arabic" panose="02020603050405020304" pitchFamily="18" charset="-78"/>
              <a:cs typeface="Simplified Arabic" panose="02020603050405020304" pitchFamily="18" charset="-78"/>
            </a:endParaRPr>
          </a:p>
          <a:p>
            <a:pPr algn="just" rtl="1"/>
            <a:r>
              <a:rPr lang="fr-FR" sz="2000" dirty="0" smtClean="0">
                <a:latin typeface="Simplified Arabic" panose="02020603050405020304" pitchFamily="18" charset="-78"/>
                <a:cs typeface="Simplified Arabic" panose="02020603050405020304" pitchFamily="18" charset="-78"/>
              </a:rPr>
              <a:t>.</a:t>
            </a:r>
            <a:endParaRPr lang="fr-FR" sz="2000" dirty="0">
              <a:latin typeface="Simplified Arabic" panose="02020603050405020304" pitchFamily="18" charset="-78"/>
              <a:cs typeface="Simplified Arabic" panose="02020603050405020304" pitchFamily="18" charset="-78"/>
            </a:endParaRPr>
          </a:p>
          <a:p>
            <a:pPr algn="just" rtl="1"/>
            <a:endParaRPr lang="fr-FR" sz="2000" dirty="0">
              <a:latin typeface="Simplified Arabic" panose="02020603050405020304" pitchFamily="18" charset="-78"/>
              <a:cs typeface="Simplified Arabic" panose="02020603050405020304" pitchFamily="18" charset="-78"/>
            </a:endParaRPr>
          </a:p>
        </p:txBody>
      </p:sp>
      <p:sp>
        <p:nvSpPr>
          <p:cNvPr id="2" name="Rectangle 1"/>
          <p:cNvSpPr/>
          <p:nvPr/>
        </p:nvSpPr>
        <p:spPr>
          <a:xfrm>
            <a:off x="9970477" y="2936630"/>
            <a:ext cx="1529861" cy="346416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b="1" dirty="0" smtClean="0">
                <a:solidFill>
                  <a:schemeClr val="tx1"/>
                </a:solidFill>
                <a:latin typeface="Simplified Arabic" panose="02020603050405020304" pitchFamily="18" charset="-78"/>
                <a:cs typeface="Simplified Arabic" panose="02020603050405020304" pitchFamily="18" charset="-78"/>
              </a:rPr>
              <a:t>حامل </a:t>
            </a:r>
            <a:r>
              <a:rPr lang="ar-SA" b="1" dirty="0">
                <a:solidFill>
                  <a:schemeClr val="tx1"/>
                </a:solidFill>
                <a:latin typeface="Simplified Arabic" panose="02020603050405020304" pitchFamily="18" charset="-78"/>
                <a:cs typeface="Simplified Arabic" panose="02020603050405020304" pitchFamily="18" charset="-78"/>
              </a:rPr>
              <a:t>المشروع نفسه </a:t>
            </a:r>
            <a:r>
              <a:rPr lang="ar-SA" b="1" dirty="0" smtClean="0">
                <a:solidFill>
                  <a:schemeClr val="tx1"/>
                </a:solidFill>
                <a:latin typeface="Simplified Arabic" panose="02020603050405020304" pitchFamily="18" charset="-78"/>
                <a:cs typeface="Simplified Arabic" panose="02020603050405020304" pitchFamily="18" charset="-78"/>
              </a:rPr>
              <a:t>وشركاؤه</a:t>
            </a:r>
            <a:r>
              <a:rPr lang="ar-DZ" b="1" dirty="0" smtClean="0">
                <a:solidFill>
                  <a:schemeClr val="tx1"/>
                </a:solidFill>
                <a:latin typeface="Simplified Arabic" panose="02020603050405020304" pitchFamily="18" charset="-78"/>
                <a:cs typeface="Simplified Arabic" panose="02020603050405020304" pitchFamily="18" charset="-78"/>
              </a:rPr>
              <a:t> لاحتواها على تقديرات للأرباح والميزانيات والمخاطر</a:t>
            </a:r>
            <a:endParaRPr lang="fr-FR" b="1" dirty="0">
              <a:solidFill>
                <a:schemeClr val="tx1"/>
              </a:solidFill>
            </a:endParaRPr>
          </a:p>
        </p:txBody>
      </p:sp>
      <p:sp>
        <p:nvSpPr>
          <p:cNvPr id="4" name="Rectangle 3"/>
          <p:cNvSpPr/>
          <p:nvPr/>
        </p:nvSpPr>
        <p:spPr>
          <a:xfrm>
            <a:off x="5996354" y="2954213"/>
            <a:ext cx="2250831" cy="344658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latin typeface="Simplified Arabic" panose="02020603050405020304" pitchFamily="18" charset="-78"/>
                <a:cs typeface="Simplified Arabic" panose="02020603050405020304" pitchFamily="18" charset="-78"/>
              </a:rPr>
              <a:t>التفاوض وإقناع المستثمرين والمتعاملين الاقتصاديين بإمكانيات النجاح، والعائد الممكن تحقيقه بحيث يحتاج المشروع إلى كل من الشركاء، العمال، البنوك والمؤسسات المالية، مؤسسات الدعم،</a:t>
            </a:r>
            <a:r>
              <a:rPr lang="fr-FR" sz="2000" b="1" dirty="0">
                <a:solidFill>
                  <a:schemeClr val="tx1"/>
                </a:solidFill>
                <a:latin typeface="Simplified Arabic" panose="02020603050405020304" pitchFamily="18" charset="-78"/>
                <a:cs typeface="Simplified Arabic" panose="02020603050405020304" pitchFamily="18" charset="-78"/>
              </a:rPr>
              <a:t>...</a:t>
            </a:r>
            <a:r>
              <a:rPr lang="ar-SA" sz="2000" b="1" dirty="0">
                <a:solidFill>
                  <a:schemeClr val="tx1"/>
                </a:solidFill>
                <a:latin typeface="Simplified Arabic" panose="02020603050405020304" pitchFamily="18" charset="-78"/>
                <a:cs typeface="Simplified Arabic" panose="02020603050405020304" pitchFamily="18" charset="-78"/>
              </a:rPr>
              <a:t>الخ</a:t>
            </a:r>
            <a:r>
              <a:rPr lang="fr-FR" sz="2000" b="1" dirty="0">
                <a:solidFill>
                  <a:schemeClr val="tx1"/>
                </a:solidFill>
                <a:latin typeface="Simplified Arabic" panose="02020603050405020304" pitchFamily="18" charset="-78"/>
                <a:cs typeface="Simplified Arabic" panose="02020603050405020304" pitchFamily="18" charset="-78"/>
              </a:rPr>
              <a:t>.</a:t>
            </a:r>
          </a:p>
          <a:p>
            <a:pPr algn="ctr"/>
            <a:endParaRPr lang="fr-FR" sz="2000" b="1" dirty="0">
              <a:solidFill>
                <a:schemeClr val="tx1"/>
              </a:solidFill>
            </a:endParaRPr>
          </a:p>
        </p:txBody>
      </p:sp>
      <p:sp>
        <p:nvSpPr>
          <p:cNvPr id="5" name="Rectangle 4"/>
          <p:cNvSpPr/>
          <p:nvPr/>
        </p:nvSpPr>
        <p:spPr>
          <a:xfrm>
            <a:off x="2303585" y="2954212"/>
            <a:ext cx="1635369" cy="3446585"/>
          </a:xfrm>
          <a:prstGeom prst="rect">
            <a:avLst/>
          </a:prstGeom>
          <a:solidFill>
            <a:srgbClr val="EE75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solidFill>
                  <a:schemeClr val="tx1"/>
                </a:solidFill>
              </a:rPr>
              <a:t>وسيلة للتخطيط والرقابة </a:t>
            </a:r>
            <a:r>
              <a:rPr lang="ar-SA" sz="2000" b="1" dirty="0">
                <a:solidFill>
                  <a:schemeClr val="tx1"/>
                </a:solidFill>
                <a:latin typeface="Simplified Arabic" panose="02020603050405020304" pitchFamily="18" charset="-78"/>
                <a:cs typeface="Simplified Arabic" panose="02020603050405020304" pitchFamily="18" charset="-78"/>
              </a:rPr>
              <a:t>عن طرق قياس الفوارق بين النتائج التقديرية والنتائج الحقيقية</a:t>
            </a:r>
            <a:endParaRPr lang="fr-FR" sz="2000" b="1" dirty="0">
              <a:solidFill>
                <a:schemeClr val="tx1"/>
              </a:solidFill>
            </a:endParaRPr>
          </a:p>
        </p:txBody>
      </p:sp>
    </p:spTree>
    <p:extLst>
      <p:ext uri="{BB962C8B-B14F-4D97-AF65-F5344CB8AC3E}">
        <p14:creationId xmlns:p14="http://schemas.microsoft.com/office/powerpoint/2010/main" val="7915482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40877" y="369277"/>
            <a:ext cx="9917723" cy="6066692"/>
          </a:xfrm>
        </p:spPr>
        <p:txBody>
          <a:bodyPr>
            <a:normAutofit/>
          </a:bodyPr>
          <a:lstStyle/>
          <a:p>
            <a:pPr marL="0" indent="0" algn="just" rtl="1">
              <a:buNone/>
            </a:pPr>
            <a:endParaRPr lang="fr-FR" sz="2400" dirty="0">
              <a:latin typeface="Simplified Arabic" panose="02020603050405020304" pitchFamily="18" charset="-78"/>
              <a:cs typeface="Simplified Arabic" panose="02020603050405020304" pitchFamily="18" charset="-78"/>
            </a:endParaRPr>
          </a:p>
        </p:txBody>
      </p:sp>
      <p:sp>
        <p:nvSpPr>
          <p:cNvPr id="2" name="Vertical Scroll 1"/>
          <p:cNvSpPr/>
          <p:nvPr/>
        </p:nvSpPr>
        <p:spPr>
          <a:xfrm>
            <a:off x="4607169" y="1318847"/>
            <a:ext cx="2567354" cy="3165231"/>
          </a:xfrm>
          <a:prstGeom prst="verticalScroll">
            <a:avLst/>
          </a:prstGeom>
          <a:solidFill>
            <a:srgbClr val="F4A59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solidFill>
                  <a:schemeClr val="tx1"/>
                </a:solidFill>
              </a:rPr>
              <a:t>خطة الأعمال</a:t>
            </a:r>
            <a:endParaRPr lang="fr-FR" sz="2000" b="1" dirty="0">
              <a:solidFill>
                <a:schemeClr val="tx1"/>
              </a:solidFill>
            </a:endParaRPr>
          </a:p>
        </p:txBody>
      </p:sp>
      <p:sp>
        <p:nvSpPr>
          <p:cNvPr id="4" name="Rectangle 3"/>
          <p:cNvSpPr/>
          <p:nvPr/>
        </p:nvSpPr>
        <p:spPr>
          <a:xfrm>
            <a:off x="8176846" y="334108"/>
            <a:ext cx="3481754" cy="6189784"/>
          </a:xfrm>
          <a:prstGeom prst="rect">
            <a:avLst/>
          </a:prstGeom>
          <a:solidFill>
            <a:srgbClr val="FF66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SA" sz="2000" b="1" dirty="0">
                <a:solidFill>
                  <a:schemeClr val="tx1"/>
                </a:solidFill>
                <a:latin typeface="Simplified Arabic" panose="02020603050405020304" pitchFamily="18" charset="-78"/>
                <a:cs typeface="Simplified Arabic" panose="02020603050405020304" pitchFamily="18" charset="-78"/>
              </a:rPr>
              <a:t>يجب أن تكون ملف مختصر من</a:t>
            </a:r>
            <a:r>
              <a:rPr lang="fr-FR" sz="2000" b="1" dirty="0">
                <a:solidFill>
                  <a:schemeClr val="tx1"/>
                </a:solidFill>
                <a:latin typeface="Simplified Arabic" panose="02020603050405020304" pitchFamily="18" charset="-78"/>
                <a:cs typeface="Simplified Arabic" panose="02020603050405020304" pitchFamily="18" charset="-78"/>
              </a:rPr>
              <a:t> 20 </a:t>
            </a:r>
            <a:r>
              <a:rPr lang="ar-SA" sz="2000" b="1" dirty="0">
                <a:solidFill>
                  <a:schemeClr val="tx1"/>
                </a:solidFill>
                <a:latin typeface="Simplified Arabic" panose="02020603050405020304" pitchFamily="18" charset="-78"/>
                <a:cs typeface="Simplified Arabic" panose="02020603050405020304" pitchFamily="18" charset="-78"/>
              </a:rPr>
              <a:t>إلى</a:t>
            </a:r>
            <a:r>
              <a:rPr lang="fr-FR" sz="2000" b="1" dirty="0">
                <a:solidFill>
                  <a:schemeClr val="tx1"/>
                </a:solidFill>
                <a:latin typeface="Simplified Arabic" panose="02020603050405020304" pitchFamily="18" charset="-78"/>
                <a:cs typeface="Simplified Arabic" panose="02020603050405020304" pitchFamily="18" charset="-78"/>
              </a:rPr>
              <a:t> 40 </a:t>
            </a:r>
            <a:r>
              <a:rPr lang="ar-SA" sz="2000" b="1" dirty="0">
                <a:solidFill>
                  <a:schemeClr val="tx1"/>
                </a:solidFill>
                <a:latin typeface="Simplified Arabic" panose="02020603050405020304" pitchFamily="18" charset="-78"/>
                <a:cs typeface="Simplified Arabic" panose="02020603050405020304" pitchFamily="18" charset="-78"/>
              </a:rPr>
              <a:t>صفحة (دون احتساب الملاحق)، </a:t>
            </a:r>
            <a:endParaRPr lang="ar-DZ" sz="2000" b="1" dirty="0" smtClean="0">
              <a:solidFill>
                <a:schemeClr val="tx1"/>
              </a:solidFill>
              <a:latin typeface="Simplified Arabic" panose="02020603050405020304" pitchFamily="18" charset="-78"/>
              <a:cs typeface="Simplified Arabic" panose="02020603050405020304" pitchFamily="18" charset="-78"/>
            </a:endParaRPr>
          </a:p>
          <a:p>
            <a:pPr algn="just" rtl="1"/>
            <a:r>
              <a:rPr lang="ar-SA" sz="2000" b="1" dirty="0" smtClean="0">
                <a:solidFill>
                  <a:schemeClr val="tx1"/>
                </a:solidFill>
                <a:latin typeface="Simplified Arabic" panose="02020603050405020304" pitchFamily="18" charset="-78"/>
                <a:cs typeface="Simplified Arabic" panose="02020603050405020304" pitchFamily="18" charset="-78"/>
              </a:rPr>
              <a:t>يتم </a:t>
            </a:r>
            <a:r>
              <a:rPr lang="ar-SA" sz="2000" b="1" dirty="0">
                <a:solidFill>
                  <a:schemeClr val="tx1"/>
                </a:solidFill>
                <a:latin typeface="Simplified Arabic" panose="02020603050405020304" pitchFamily="18" charset="-78"/>
                <a:cs typeface="Simplified Arabic" panose="02020603050405020304" pitchFamily="18" charset="-78"/>
              </a:rPr>
              <a:t>وضع ملخص في بداية الملف </a:t>
            </a:r>
            <a:endParaRPr lang="ar-DZ" sz="2000" b="1" dirty="0" smtClean="0">
              <a:solidFill>
                <a:schemeClr val="tx1"/>
              </a:solidFill>
              <a:latin typeface="Simplified Arabic" panose="02020603050405020304" pitchFamily="18" charset="-78"/>
              <a:cs typeface="Simplified Arabic" panose="02020603050405020304" pitchFamily="18" charset="-78"/>
            </a:endParaRPr>
          </a:p>
          <a:p>
            <a:pPr algn="just" rtl="1"/>
            <a:r>
              <a:rPr lang="ar-SA" sz="2000" b="1" dirty="0" smtClean="0">
                <a:solidFill>
                  <a:schemeClr val="tx1"/>
                </a:solidFill>
                <a:latin typeface="Simplified Arabic" panose="02020603050405020304" pitchFamily="18" charset="-78"/>
                <a:cs typeface="Simplified Arabic" panose="02020603050405020304" pitchFamily="18" charset="-78"/>
              </a:rPr>
              <a:t>واضح</a:t>
            </a:r>
            <a:r>
              <a:rPr lang="ar-DZ" sz="2000" b="1" dirty="0">
                <a:solidFill>
                  <a:schemeClr val="tx1"/>
                </a:solidFill>
                <a:latin typeface="Simplified Arabic" panose="02020603050405020304" pitchFamily="18" charset="-78"/>
                <a:cs typeface="Simplified Arabic" panose="02020603050405020304" pitchFamily="18" charset="-78"/>
              </a:rPr>
              <a:t>ة</a:t>
            </a:r>
            <a:r>
              <a:rPr lang="ar-SA" sz="2000" b="1" dirty="0" smtClean="0">
                <a:solidFill>
                  <a:schemeClr val="tx1"/>
                </a:solidFill>
                <a:latin typeface="Simplified Arabic" panose="02020603050405020304" pitchFamily="18" charset="-78"/>
                <a:cs typeface="Simplified Arabic" panose="02020603050405020304" pitchFamily="18" charset="-78"/>
              </a:rPr>
              <a:t> </a:t>
            </a:r>
            <a:r>
              <a:rPr lang="ar-SA" sz="2000" b="1" dirty="0">
                <a:solidFill>
                  <a:schemeClr val="tx1"/>
                </a:solidFill>
                <a:latin typeface="Simplified Arabic" panose="02020603050405020304" pitchFamily="18" charset="-78"/>
                <a:cs typeface="Simplified Arabic" panose="02020603050405020304" pitchFamily="18" charset="-78"/>
              </a:rPr>
              <a:t>وخالي من التعقيدات،</a:t>
            </a:r>
            <a:endParaRPr lang="fr-FR" sz="2000" b="1" dirty="0">
              <a:solidFill>
                <a:schemeClr val="tx1"/>
              </a:solidFill>
              <a:latin typeface="Simplified Arabic" panose="02020603050405020304" pitchFamily="18" charset="-78"/>
              <a:cs typeface="Simplified Arabic" panose="02020603050405020304" pitchFamily="18" charset="-78"/>
            </a:endParaRPr>
          </a:p>
          <a:p>
            <a:pPr algn="just" rtl="1"/>
            <a:r>
              <a:rPr lang="ar-SA" sz="2000" b="1" dirty="0" smtClean="0">
                <a:solidFill>
                  <a:schemeClr val="tx1"/>
                </a:solidFill>
                <a:latin typeface="Simplified Arabic" panose="02020603050405020304" pitchFamily="18" charset="-78"/>
                <a:cs typeface="Simplified Arabic" panose="02020603050405020304" pitchFamily="18" charset="-78"/>
              </a:rPr>
              <a:t>مكتوبة </a:t>
            </a:r>
            <a:r>
              <a:rPr lang="ar-SA" sz="2000" b="1" dirty="0">
                <a:solidFill>
                  <a:schemeClr val="tx1"/>
                </a:solidFill>
                <a:latin typeface="Simplified Arabic" panose="02020603050405020304" pitchFamily="18" charset="-78"/>
                <a:cs typeface="Simplified Arabic" panose="02020603050405020304" pitchFamily="18" charset="-78"/>
              </a:rPr>
              <a:t>بشكل بسيط وسهلة القراءة والفهم لأي شخص، </a:t>
            </a:r>
            <a:endParaRPr lang="ar-DZ" sz="2000" b="1" dirty="0" smtClean="0">
              <a:solidFill>
                <a:schemeClr val="tx1"/>
              </a:solidFill>
              <a:latin typeface="Simplified Arabic" panose="02020603050405020304" pitchFamily="18" charset="-78"/>
              <a:cs typeface="Simplified Arabic" panose="02020603050405020304" pitchFamily="18" charset="-78"/>
            </a:endParaRPr>
          </a:p>
          <a:p>
            <a:pPr algn="just" rtl="1"/>
            <a:r>
              <a:rPr lang="ar-SA" sz="2000" b="1" dirty="0" smtClean="0">
                <a:solidFill>
                  <a:schemeClr val="tx1"/>
                </a:solidFill>
                <a:latin typeface="Simplified Arabic" panose="02020603050405020304" pitchFamily="18" charset="-78"/>
                <a:cs typeface="Simplified Arabic" panose="02020603050405020304" pitchFamily="18" charset="-78"/>
              </a:rPr>
              <a:t>تجنب </a:t>
            </a:r>
            <a:r>
              <a:rPr lang="ar-SA" sz="2000" b="1" dirty="0">
                <a:solidFill>
                  <a:schemeClr val="tx1"/>
                </a:solidFill>
                <a:latin typeface="Simplified Arabic" panose="02020603050405020304" pitchFamily="18" charset="-78"/>
                <a:cs typeface="Simplified Arabic" panose="02020603050405020304" pitchFamily="18" charset="-78"/>
              </a:rPr>
              <a:t>المصطلحات الصعبة والمعقدة </a:t>
            </a:r>
            <a:endParaRPr lang="ar-DZ" sz="2000" b="1" dirty="0" smtClean="0">
              <a:solidFill>
                <a:schemeClr val="tx1"/>
              </a:solidFill>
              <a:latin typeface="Simplified Arabic" panose="02020603050405020304" pitchFamily="18" charset="-78"/>
              <a:cs typeface="Simplified Arabic" panose="02020603050405020304" pitchFamily="18" charset="-78"/>
            </a:endParaRPr>
          </a:p>
          <a:p>
            <a:pPr algn="just" rtl="1"/>
            <a:r>
              <a:rPr lang="ar-SA" sz="2000" b="1" dirty="0" smtClean="0">
                <a:solidFill>
                  <a:schemeClr val="tx1"/>
                </a:solidFill>
                <a:latin typeface="Simplified Arabic" panose="02020603050405020304" pitchFamily="18" charset="-78"/>
                <a:cs typeface="Simplified Arabic" panose="02020603050405020304" pitchFamily="18" charset="-78"/>
              </a:rPr>
              <a:t>متضمنة </a:t>
            </a:r>
            <a:r>
              <a:rPr lang="ar-SA" sz="2000" b="1" dirty="0">
                <a:solidFill>
                  <a:schemeClr val="tx1"/>
                </a:solidFill>
                <a:latin typeface="Simplified Arabic" panose="02020603050405020304" pitchFamily="18" charset="-78"/>
                <a:cs typeface="Simplified Arabic" panose="02020603050405020304" pitchFamily="18" charset="-78"/>
              </a:rPr>
              <a:t>معلومات دقيقة خاصة بالمشروع، </a:t>
            </a:r>
            <a:endParaRPr lang="ar-DZ" sz="2000" b="1" dirty="0" smtClean="0">
              <a:solidFill>
                <a:schemeClr val="tx1"/>
              </a:solidFill>
              <a:latin typeface="Simplified Arabic" panose="02020603050405020304" pitchFamily="18" charset="-78"/>
              <a:cs typeface="Simplified Arabic" panose="02020603050405020304" pitchFamily="18" charset="-78"/>
            </a:endParaRPr>
          </a:p>
          <a:p>
            <a:pPr algn="just" rtl="1"/>
            <a:r>
              <a:rPr lang="ar-SA" sz="2000" b="1" dirty="0" smtClean="0">
                <a:solidFill>
                  <a:schemeClr val="tx1"/>
                </a:solidFill>
                <a:latin typeface="Simplified Arabic" panose="02020603050405020304" pitchFamily="18" charset="-78"/>
                <a:cs typeface="Simplified Arabic" panose="02020603050405020304" pitchFamily="18" charset="-78"/>
              </a:rPr>
              <a:t>تجنب جمع </a:t>
            </a:r>
            <a:r>
              <a:rPr lang="ar-SA" sz="2000" b="1" dirty="0">
                <a:solidFill>
                  <a:schemeClr val="tx1"/>
                </a:solidFill>
                <a:latin typeface="Simplified Arabic" panose="02020603050405020304" pitchFamily="18" charset="-78"/>
                <a:cs typeface="Simplified Arabic" panose="02020603050405020304" pitchFamily="18" charset="-78"/>
              </a:rPr>
              <a:t>قدر كبير من المعلومات غير المفيدة والتي لا تؤدي إلى الفهم الجيد للمشروع</a:t>
            </a:r>
            <a:r>
              <a:rPr lang="ar-SA" sz="2000" b="1" dirty="0" smtClean="0">
                <a:solidFill>
                  <a:schemeClr val="tx1"/>
                </a:solidFill>
              </a:rPr>
              <a:t>.</a:t>
            </a:r>
            <a:endParaRPr lang="ar-DZ" sz="2000" b="1" dirty="0" smtClean="0">
              <a:solidFill>
                <a:schemeClr val="tx1"/>
              </a:solidFill>
            </a:endParaRPr>
          </a:p>
          <a:p>
            <a:pPr algn="just" rtl="1"/>
            <a:r>
              <a:rPr lang="ar-SA" sz="2000" b="1" dirty="0">
                <a:solidFill>
                  <a:schemeClr val="tx1"/>
                </a:solidFill>
                <a:latin typeface="Simplified Arabic" panose="02020603050405020304" pitchFamily="18" charset="-78"/>
                <a:cs typeface="Simplified Arabic" panose="02020603050405020304" pitchFamily="18" charset="-78"/>
              </a:rPr>
              <a:t>ومهيكلة على شكل أجزاء وأجزاء فرعية تبين بالتفصيل مختلف عناصر المشروع</a:t>
            </a:r>
            <a:r>
              <a:rPr lang="fr-FR" sz="2000" b="1" dirty="0">
                <a:solidFill>
                  <a:schemeClr val="tx1"/>
                </a:solidFill>
                <a:latin typeface="Simplified Arabic" panose="02020603050405020304" pitchFamily="18" charset="-78"/>
                <a:cs typeface="Simplified Arabic" panose="02020603050405020304" pitchFamily="18" charset="-78"/>
              </a:rPr>
              <a:t>.</a:t>
            </a:r>
            <a:endParaRPr lang="fr-FR" sz="2000" b="1" dirty="0">
              <a:solidFill>
                <a:schemeClr val="tx1"/>
              </a:solidFill>
            </a:endParaRPr>
          </a:p>
          <a:p>
            <a:pPr algn="ctr"/>
            <a:endParaRPr lang="fr-FR" dirty="0"/>
          </a:p>
        </p:txBody>
      </p:sp>
      <p:sp>
        <p:nvSpPr>
          <p:cNvPr id="5" name="Rectangle 4"/>
          <p:cNvSpPr/>
          <p:nvPr/>
        </p:nvSpPr>
        <p:spPr>
          <a:xfrm>
            <a:off x="738554" y="386862"/>
            <a:ext cx="2866292" cy="6066692"/>
          </a:xfrm>
          <a:prstGeom prst="rect">
            <a:avLst/>
          </a:prstGeom>
          <a:solidFill>
            <a:srgbClr val="42F8E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a:solidFill>
                  <a:schemeClr val="tx1"/>
                </a:solidFill>
                <a:latin typeface="Simplified Arabic" panose="02020603050405020304" pitchFamily="18" charset="-78"/>
                <a:cs typeface="Simplified Arabic" panose="02020603050405020304" pitchFamily="18" charset="-78"/>
              </a:rPr>
              <a:t>يراعى في إعداد هذه الخطة الإجابة عن بعض التساؤلات المتمثلة أساسا في</a:t>
            </a:r>
            <a:r>
              <a:rPr lang="fr-FR" sz="2400" b="1" dirty="0">
                <a:solidFill>
                  <a:schemeClr val="tx1"/>
                </a:solidFill>
                <a:latin typeface="Simplified Arabic" panose="02020603050405020304" pitchFamily="18" charset="-78"/>
                <a:cs typeface="Simplified Arabic" panose="02020603050405020304" pitchFamily="18" charset="-78"/>
              </a:rPr>
              <a:t>: </a:t>
            </a:r>
            <a:r>
              <a:rPr lang="ar-SA" sz="2400" b="1" dirty="0">
                <a:solidFill>
                  <a:schemeClr val="tx1"/>
                </a:solidFill>
                <a:latin typeface="Simplified Arabic" panose="02020603050405020304" pitchFamily="18" charset="-78"/>
                <a:cs typeface="Simplified Arabic" panose="02020603050405020304" pitchFamily="18" charset="-78"/>
              </a:rPr>
              <a:t>ما هي طبيعة المشروع المقترح؟ ماذا يريد حامل المشروع أن يفعل بمشروعه؟ (إلى أين يريد الوصول)، كيف يتم تنظيم المشروع من أجل بلوغ الأهداف الموضوعة؟ كيف سيصبح المشروع بعد</a:t>
            </a:r>
            <a:r>
              <a:rPr lang="fr-FR" sz="2400" b="1" dirty="0">
                <a:solidFill>
                  <a:schemeClr val="tx1"/>
                </a:solidFill>
                <a:latin typeface="Simplified Arabic" panose="02020603050405020304" pitchFamily="18" charset="-78"/>
                <a:cs typeface="Simplified Arabic" panose="02020603050405020304" pitchFamily="18" charset="-78"/>
              </a:rPr>
              <a:t> 3 </a:t>
            </a:r>
            <a:r>
              <a:rPr lang="ar-SA" sz="2400" b="1" dirty="0">
                <a:solidFill>
                  <a:schemeClr val="tx1"/>
                </a:solidFill>
                <a:latin typeface="Simplified Arabic" panose="02020603050405020304" pitchFamily="18" charset="-78"/>
                <a:cs typeface="Simplified Arabic" panose="02020603050405020304" pitchFamily="18" charset="-78"/>
              </a:rPr>
              <a:t>إلى</a:t>
            </a:r>
            <a:r>
              <a:rPr lang="fr-FR" sz="2400" b="1" dirty="0">
                <a:solidFill>
                  <a:schemeClr val="tx1"/>
                </a:solidFill>
                <a:latin typeface="Simplified Arabic" panose="02020603050405020304" pitchFamily="18" charset="-78"/>
                <a:cs typeface="Simplified Arabic" panose="02020603050405020304" pitchFamily="18" charset="-78"/>
              </a:rPr>
              <a:t> 5 </a:t>
            </a:r>
            <a:r>
              <a:rPr lang="ar-SA" sz="2400" b="1" dirty="0">
                <a:solidFill>
                  <a:schemeClr val="tx1"/>
                </a:solidFill>
                <a:latin typeface="Simplified Arabic" panose="02020603050405020304" pitchFamily="18" charset="-78"/>
                <a:cs typeface="Simplified Arabic" panose="02020603050405020304" pitchFamily="18" charset="-78"/>
              </a:rPr>
              <a:t>سنوات من إنشاءه؟ </a:t>
            </a:r>
            <a:endParaRPr lang="fr-FR" sz="2400" b="1" dirty="0">
              <a:solidFill>
                <a:schemeClr val="tx1"/>
              </a:solidFill>
              <a:latin typeface="Simplified Arabic" panose="02020603050405020304" pitchFamily="18" charset="-78"/>
              <a:cs typeface="Simplified Arabic" panose="02020603050405020304" pitchFamily="18" charset="-78"/>
            </a:endParaRPr>
          </a:p>
          <a:p>
            <a:pPr algn="ctr"/>
            <a:endParaRPr lang="fr-FR" b="1" dirty="0">
              <a:solidFill>
                <a:srgbClr val="FFFF00"/>
              </a:solidFill>
            </a:endParaRPr>
          </a:p>
        </p:txBody>
      </p:sp>
    </p:spTree>
    <p:extLst>
      <p:ext uri="{BB962C8B-B14F-4D97-AF65-F5344CB8AC3E}">
        <p14:creationId xmlns:p14="http://schemas.microsoft.com/office/powerpoint/2010/main" val="12687182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1670050" y="352425"/>
          <a:ext cx="9834563" cy="6276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844802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rtl="1"/>
            <a:r>
              <a:rPr lang="ar-SA" b="1" dirty="0">
                <a:latin typeface="Simplified Arabic" panose="02020603050405020304" pitchFamily="18" charset="-78"/>
                <a:cs typeface="Simplified Arabic" panose="02020603050405020304" pitchFamily="18" charset="-78"/>
              </a:rPr>
              <a:t>الفكرة كأول خطوة في طريق المشروع الصغير </a:t>
            </a:r>
            <a:r>
              <a:rPr lang="fr-FR" b="1" dirty="0">
                <a:latin typeface="Simplified Arabic" panose="02020603050405020304" pitchFamily="18" charset="-78"/>
                <a:cs typeface="Simplified Arabic" panose="02020603050405020304" pitchFamily="18" charset="-78"/>
              </a:rPr>
              <a:t>: </a:t>
            </a:r>
            <a:r>
              <a:rPr lang="ar-SA" dirty="0">
                <a:latin typeface="Simplified Arabic" panose="02020603050405020304" pitchFamily="18" charset="-78"/>
                <a:cs typeface="Simplified Arabic" panose="02020603050405020304" pitchFamily="18" charset="-78"/>
              </a:rPr>
              <a:t>الفكرة قابلة للتطبيق </a:t>
            </a:r>
            <a:r>
              <a:rPr lang="ar-SA" dirty="0" smtClean="0">
                <a:latin typeface="Simplified Arabic" panose="02020603050405020304" pitchFamily="18" charset="-78"/>
                <a:cs typeface="Simplified Arabic" panose="02020603050405020304" pitchFamily="18" charset="-78"/>
              </a:rPr>
              <a:t>أو</a:t>
            </a:r>
            <a:r>
              <a:rPr lang="ar-DZ" dirty="0" smtClean="0">
                <a:latin typeface="Simplified Arabic" panose="02020603050405020304" pitchFamily="18" charset="-78"/>
                <a:cs typeface="Simplified Arabic" panose="02020603050405020304" pitchFamily="18" charset="-78"/>
              </a:rPr>
              <a:t> </a:t>
            </a:r>
            <a:r>
              <a:rPr lang="ar-SA" dirty="0" smtClean="0">
                <a:latin typeface="Simplified Arabic" panose="02020603050405020304" pitchFamily="18" charset="-78"/>
                <a:cs typeface="Simplified Arabic" panose="02020603050405020304" pitchFamily="18" charset="-78"/>
              </a:rPr>
              <a:t>غير مستهلكة</a:t>
            </a:r>
            <a:endParaRPr lang="fr-FR" dirty="0">
              <a:latin typeface="Simplified Arabic" panose="02020603050405020304" pitchFamily="18" charset="-78"/>
              <a:cs typeface="Simplified Arabic" panose="02020603050405020304" pitchFamily="18" charset="-78"/>
            </a:endParaRPr>
          </a:p>
        </p:txBody>
      </p:sp>
      <p:pic>
        <p:nvPicPr>
          <p:cNvPr id="3" name="Picture 5" descr="MMj03565840000[1]"/>
          <p:cNvPicPr>
            <a:picLocks noChangeAspect="1" noChangeArrowheads="1" noCrop="1"/>
          </p:cNvPicPr>
          <p:nvPr/>
        </p:nvPicPr>
        <p:blipFill>
          <a:blip r:embed="rId2"/>
          <a:srcRect/>
          <a:stretch>
            <a:fillRect/>
          </a:stretch>
        </p:blipFill>
        <p:spPr bwMode="auto">
          <a:xfrm>
            <a:off x="876300" y="368300"/>
            <a:ext cx="2178756" cy="2146300"/>
          </a:xfrm>
          <a:prstGeom prst="rect">
            <a:avLst/>
          </a:prstGeom>
          <a:noFill/>
          <a:ln w="9525">
            <a:noFill/>
            <a:miter lim="800000"/>
            <a:headEnd/>
            <a:tailEnd/>
          </a:ln>
        </p:spPr>
      </p:pic>
    </p:spTree>
    <p:extLst>
      <p:ext uri="{BB962C8B-B14F-4D97-AF65-F5344CB8AC3E}">
        <p14:creationId xmlns:p14="http://schemas.microsoft.com/office/powerpoint/2010/main" val="39645621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8325"/>
          </a:xfrm>
        </p:spPr>
        <p:txBody>
          <a:bodyPr>
            <a:normAutofit fontScale="90000"/>
          </a:bodyPr>
          <a:lstStyle/>
          <a:p>
            <a:pPr algn="r" rtl="1"/>
            <a:r>
              <a:rPr lang="ar-SA" b="1" dirty="0">
                <a:latin typeface="Simplified Arabic" panose="02020603050405020304" pitchFamily="18" charset="-78"/>
                <a:cs typeface="Simplified Arabic" panose="02020603050405020304" pitchFamily="18" charset="-78"/>
              </a:rPr>
              <a:t>مصادر الأفكار </a:t>
            </a:r>
            <a:r>
              <a:rPr lang="ar-SA" b="1" dirty="0" err="1">
                <a:latin typeface="Simplified Arabic" panose="02020603050405020304" pitchFamily="18" charset="-78"/>
                <a:cs typeface="Simplified Arabic" panose="02020603050405020304" pitchFamily="18" charset="-78"/>
              </a:rPr>
              <a:t>الإستثمارية</a:t>
            </a:r>
            <a:r>
              <a:rPr lang="fr-FR" b="1" dirty="0" smtClean="0">
                <a:latin typeface="Simplified Arabic" panose="02020603050405020304" pitchFamily="18" charset="-78"/>
                <a:cs typeface="Simplified Arabic" panose="02020603050405020304" pitchFamily="18" charset="-78"/>
              </a:rPr>
              <a:t>:</a:t>
            </a:r>
            <a:r>
              <a:rPr lang="ar-DZ" b="1" dirty="0" smtClean="0">
                <a:latin typeface="Simplified Arabic" panose="02020603050405020304" pitchFamily="18" charset="-78"/>
                <a:cs typeface="Simplified Arabic" panose="02020603050405020304" pitchFamily="18" charset="-78"/>
              </a:rPr>
              <a:t/>
            </a:r>
            <a:br>
              <a:rPr lang="ar-DZ" b="1" dirty="0" smtClean="0">
                <a:latin typeface="Simplified Arabic" panose="02020603050405020304" pitchFamily="18" charset="-78"/>
                <a:cs typeface="Simplified Arabic" panose="02020603050405020304" pitchFamily="18" charset="-78"/>
              </a:rPr>
            </a:br>
            <a:r>
              <a:rPr lang="ar-SA" dirty="0" smtClean="0">
                <a:latin typeface="Simplified Arabic" panose="02020603050405020304" pitchFamily="18" charset="-78"/>
                <a:cs typeface="Simplified Arabic" panose="02020603050405020304" pitchFamily="18" charset="-78"/>
              </a:rPr>
              <a:t>في </a:t>
            </a:r>
            <a:r>
              <a:rPr lang="ar-SA" dirty="0">
                <a:latin typeface="Simplified Arabic" panose="02020603050405020304" pitchFamily="18" charset="-78"/>
                <a:cs typeface="Simplified Arabic" panose="02020603050405020304" pitchFamily="18" charset="-78"/>
              </a:rPr>
              <a:t>الغالب تكون الفكرة من أحد المصادر التالية</a:t>
            </a:r>
            <a:r>
              <a:rPr lang="fr-FR" sz="3200" dirty="0"/>
              <a:t>: </a:t>
            </a:r>
          </a:p>
        </p:txBody>
      </p:sp>
      <p:sp>
        <p:nvSpPr>
          <p:cNvPr id="3" name="Content Placeholder 2"/>
          <p:cNvSpPr>
            <a:spLocks noGrp="1"/>
          </p:cNvSpPr>
          <p:nvPr>
            <p:ph idx="1"/>
          </p:nvPr>
        </p:nvSpPr>
        <p:spPr>
          <a:xfrm>
            <a:off x="838200" y="1714500"/>
            <a:ext cx="10515600" cy="4462463"/>
          </a:xfrm>
        </p:spPr>
        <p:txBody>
          <a:bodyPr>
            <a:normAutofit/>
          </a:bodyPr>
          <a:lstStyle/>
          <a:p>
            <a:pPr algn="r" rtl="1"/>
            <a:r>
              <a:rPr lang="fr-FR" b="1" dirty="0"/>
              <a:t>/</a:t>
            </a:r>
            <a:r>
              <a:rPr lang="ar-SA" sz="2800" b="1" dirty="0">
                <a:latin typeface="Simplified Arabic" panose="02020603050405020304" pitchFamily="18" charset="-78"/>
                <a:cs typeface="Simplified Arabic" panose="02020603050405020304" pitchFamily="18" charset="-78"/>
              </a:rPr>
              <a:t>الخبرة الذاتية</a:t>
            </a:r>
            <a:r>
              <a:rPr lang="fr-FR" sz="2800" b="1" dirty="0">
                <a:latin typeface="Simplified Arabic" panose="02020603050405020304" pitchFamily="18" charset="-78"/>
                <a:cs typeface="Simplified Arabic" panose="02020603050405020304" pitchFamily="18" charset="-78"/>
              </a:rPr>
              <a:t>: </a:t>
            </a:r>
            <a:r>
              <a:rPr lang="fr-FR" sz="2800" dirty="0">
                <a:latin typeface="Simplified Arabic" panose="02020603050405020304" pitchFamily="18" charset="-78"/>
                <a:cs typeface="Simplified Arabic" panose="02020603050405020304" pitchFamily="18" charset="-78"/>
              </a:rPr>
              <a:t> </a:t>
            </a:r>
            <a:r>
              <a:rPr lang="ar-SA" sz="2800" dirty="0">
                <a:latin typeface="Simplified Arabic" panose="02020603050405020304" pitchFamily="18" charset="-78"/>
                <a:cs typeface="Simplified Arabic" panose="02020603050405020304" pitchFamily="18" charset="-78"/>
              </a:rPr>
              <a:t>حيث أن التعامل مع الأسواق، الزبائن، الموردين، المنافسين</a:t>
            </a:r>
            <a:r>
              <a:rPr lang="fr-FR" sz="2800" dirty="0">
                <a:latin typeface="Simplified Arabic" panose="02020603050405020304" pitchFamily="18" charset="-78"/>
                <a:cs typeface="Simplified Arabic" panose="02020603050405020304" pitchFamily="18" charset="-78"/>
              </a:rPr>
              <a:t>...</a:t>
            </a:r>
            <a:r>
              <a:rPr lang="ar-SA" sz="2800" dirty="0">
                <a:latin typeface="Simplified Arabic" panose="02020603050405020304" pitchFamily="18" charset="-78"/>
                <a:cs typeface="Simplified Arabic" panose="02020603050405020304" pitchFamily="18" charset="-78"/>
              </a:rPr>
              <a:t>، يؤدي إلى ابتكار أفكار استثمارية جديدة، تأتي من خلال تغيير نوع المنتج إلى الأحسن، أو </a:t>
            </a:r>
            <a:r>
              <a:rPr lang="ar-SA" sz="2800" dirty="0" err="1">
                <a:latin typeface="Simplified Arabic" panose="02020603050405020304" pitchFamily="18" charset="-78"/>
                <a:cs typeface="Simplified Arabic" panose="02020603050405020304" pitchFamily="18" charset="-78"/>
              </a:rPr>
              <a:t>إستغلال</a:t>
            </a:r>
            <a:r>
              <a:rPr lang="ar-SA" sz="2800" dirty="0">
                <a:latin typeface="Simplified Arabic" panose="02020603050405020304" pitchFamily="18" charset="-78"/>
                <a:cs typeface="Simplified Arabic" panose="02020603050405020304" pitchFamily="18" charset="-78"/>
              </a:rPr>
              <a:t> منتوج جديد، أو تطوير خدمة مكملة للنشاط الأصلي </a:t>
            </a:r>
            <a:r>
              <a:rPr lang="ar-SA" sz="2800" dirty="0" smtClean="0">
                <a:latin typeface="Simplified Arabic" panose="02020603050405020304" pitchFamily="18" charset="-78"/>
                <a:cs typeface="Simplified Arabic" panose="02020603050405020304" pitchFamily="18" charset="-78"/>
              </a:rPr>
              <a:t>للمؤسسة</a:t>
            </a:r>
            <a:endParaRPr lang="fr-FR" sz="2800" dirty="0">
              <a:latin typeface="Simplified Arabic" panose="02020603050405020304" pitchFamily="18" charset="-78"/>
              <a:cs typeface="Simplified Arabic" panose="02020603050405020304" pitchFamily="18" charset="-78"/>
            </a:endParaRPr>
          </a:p>
          <a:p>
            <a:pPr algn="r" rtl="1"/>
            <a:r>
              <a:rPr lang="fr-FR" sz="2800" b="1" dirty="0">
                <a:latin typeface="Simplified Arabic" panose="02020603050405020304" pitchFamily="18" charset="-78"/>
                <a:cs typeface="Simplified Arabic" panose="02020603050405020304" pitchFamily="18" charset="-78"/>
              </a:rPr>
              <a:t>2/</a:t>
            </a:r>
            <a:r>
              <a:rPr lang="ar-SA" sz="2800" b="1" dirty="0">
                <a:latin typeface="Simplified Arabic" panose="02020603050405020304" pitchFamily="18" charset="-78"/>
                <a:cs typeface="Simplified Arabic" panose="02020603050405020304" pitchFamily="18" charset="-78"/>
              </a:rPr>
              <a:t>الزبائن كمصدر للأفكار الجديدة</a:t>
            </a:r>
            <a:r>
              <a:rPr lang="fr-FR" sz="2800" b="1" dirty="0">
                <a:latin typeface="Simplified Arabic" panose="02020603050405020304" pitchFamily="18" charset="-78"/>
                <a:cs typeface="Simplified Arabic" panose="02020603050405020304" pitchFamily="18" charset="-78"/>
              </a:rPr>
              <a:t>: </a:t>
            </a:r>
            <a:r>
              <a:rPr lang="ar-SA" sz="2800" b="1" dirty="0">
                <a:latin typeface="Simplified Arabic" panose="02020603050405020304" pitchFamily="18" charset="-78"/>
                <a:cs typeface="Simplified Arabic" panose="02020603050405020304" pitchFamily="18" charset="-78"/>
              </a:rPr>
              <a:t> من</a:t>
            </a:r>
            <a:r>
              <a:rPr lang="ar-SA" sz="2800" dirty="0">
                <a:latin typeface="Simplified Arabic" panose="02020603050405020304" pitchFamily="18" charset="-78"/>
                <a:cs typeface="Simplified Arabic" panose="02020603050405020304" pitchFamily="18" charset="-78"/>
              </a:rPr>
              <a:t> تغذية عكسية تتمثل في ردة الفعل والاقتراحات التي يقدمها الزبائن حيال منتوج معين، فالزبون هو المستعمل للمنتج وهو الذي يعرف نقائص وإيجابيات هذا المنتج، ويمكن أن يكون لديه تصور أحسن في تقديم أو تعديل هذا المنتج.</a:t>
            </a:r>
            <a:endParaRPr lang="fr-FR" sz="2800" dirty="0">
              <a:latin typeface="Simplified Arabic" panose="02020603050405020304" pitchFamily="18" charset="-78"/>
              <a:cs typeface="Simplified Arabic" panose="02020603050405020304" pitchFamily="18" charset="-78"/>
            </a:endParaRPr>
          </a:p>
          <a:p>
            <a:pPr algn="r" rtl="1"/>
            <a:r>
              <a:rPr lang="fr-FR" sz="2800" b="1" dirty="0">
                <a:latin typeface="Simplified Arabic" panose="02020603050405020304" pitchFamily="18" charset="-78"/>
                <a:cs typeface="Simplified Arabic" panose="02020603050405020304" pitchFamily="18" charset="-78"/>
              </a:rPr>
              <a:t>3/</a:t>
            </a:r>
            <a:r>
              <a:rPr lang="ar-SA" sz="2800" b="1" dirty="0">
                <a:latin typeface="Simplified Arabic" panose="02020603050405020304" pitchFamily="18" charset="-78"/>
                <a:cs typeface="Simplified Arabic" panose="02020603050405020304" pitchFamily="18" charset="-78"/>
              </a:rPr>
              <a:t>الميول والرغبات</a:t>
            </a:r>
            <a:r>
              <a:rPr lang="fr-FR" sz="2800" b="1" dirty="0">
                <a:latin typeface="Simplified Arabic" panose="02020603050405020304" pitchFamily="18" charset="-78"/>
                <a:cs typeface="Simplified Arabic" panose="02020603050405020304" pitchFamily="18" charset="-78"/>
              </a:rPr>
              <a:t>: </a:t>
            </a:r>
            <a:r>
              <a:rPr lang="ar-SA" sz="2800" dirty="0">
                <a:latin typeface="Simplified Arabic" panose="02020603050405020304" pitchFamily="18" charset="-78"/>
                <a:cs typeface="Simplified Arabic" panose="02020603050405020304" pitchFamily="18" charset="-78"/>
              </a:rPr>
              <a:t>الكثير من المقاولين يقومون باختيار النشاطات وإنشاء المؤسسات في قطاعات تشكل ميولهم السابق، </a:t>
            </a:r>
            <a:r>
              <a:rPr lang="ar-DZ" sz="2800" dirty="0" smtClean="0">
                <a:latin typeface="Simplified Arabic" panose="02020603050405020304" pitchFamily="18" charset="-78"/>
                <a:cs typeface="Simplified Arabic" panose="02020603050405020304" pitchFamily="18" charset="-78"/>
              </a:rPr>
              <a:t> </a:t>
            </a:r>
            <a:r>
              <a:rPr lang="ar-SA" sz="2800" dirty="0" smtClean="0">
                <a:latin typeface="Simplified Arabic" panose="02020603050405020304" pitchFamily="18" charset="-78"/>
                <a:cs typeface="Simplified Arabic" panose="02020603050405020304" pitchFamily="18" charset="-78"/>
              </a:rPr>
              <a:t>في </a:t>
            </a:r>
            <a:r>
              <a:rPr lang="ar-SA" sz="2800" dirty="0">
                <a:latin typeface="Simplified Arabic" panose="02020603050405020304" pitchFamily="18" charset="-78"/>
                <a:cs typeface="Simplified Arabic" panose="02020603050405020304" pitchFamily="18" charset="-78"/>
              </a:rPr>
              <a:t>الغالب يكون الميل والحاجة للإنجاز دافع قوي لإنشاء مؤسسة صغيرة</a:t>
            </a:r>
            <a:r>
              <a:rPr lang="fr-FR" sz="2800" dirty="0">
                <a:latin typeface="Simplified Arabic" panose="02020603050405020304" pitchFamily="18" charset="-78"/>
                <a:cs typeface="Simplified Arabic" panose="02020603050405020304" pitchFamily="18" charset="-78"/>
              </a:rPr>
              <a:t>.</a:t>
            </a:r>
          </a:p>
          <a:p>
            <a:pPr algn="r" rtl="1"/>
            <a:endParaRPr lang="fr-FR" sz="28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8549313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7" dur="5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1000"/>
                                        <p:tgtEl>
                                          <p:spTgt spid="3">
                                            <p:txEl>
                                              <p:pRg st="2" end="2"/>
                                            </p:txEl>
                                          </p:spTgt>
                                        </p:tgtEl>
                                      </p:cBhvr>
                                    </p:animEffect>
                                    <p:anim calcmode="lin" valueType="num">
                                      <p:cBhvr>
                                        <p:cTn id="3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6700"/>
            <a:ext cx="10515600" cy="5910263"/>
          </a:xfrm>
        </p:spPr>
        <p:txBody>
          <a:bodyPr>
            <a:normAutofit/>
          </a:bodyPr>
          <a:lstStyle/>
          <a:p>
            <a:pPr algn="r" rtl="1"/>
            <a:r>
              <a:rPr lang="ar-SA" sz="2800" b="1" dirty="0">
                <a:latin typeface="Simplified Arabic" panose="02020603050405020304" pitchFamily="18" charset="-78"/>
                <a:cs typeface="Simplified Arabic" panose="02020603050405020304" pitchFamily="18" charset="-78"/>
              </a:rPr>
              <a:t>الأفكار الطارئة</a:t>
            </a:r>
            <a:r>
              <a:rPr lang="fr-FR" sz="2800" b="1" dirty="0">
                <a:latin typeface="Simplified Arabic" panose="02020603050405020304" pitchFamily="18" charset="-78"/>
                <a:cs typeface="Simplified Arabic" panose="02020603050405020304" pitchFamily="18" charset="-78"/>
              </a:rPr>
              <a:t>: </a:t>
            </a:r>
            <a:r>
              <a:rPr lang="ar-SA" sz="2800" b="1" dirty="0">
                <a:latin typeface="Simplified Arabic" panose="02020603050405020304" pitchFamily="18" charset="-78"/>
                <a:cs typeface="Simplified Arabic" panose="02020603050405020304" pitchFamily="18" charset="-78"/>
              </a:rPr>
              <a:t> من </a:t>
            </a:r>
            <a:r>
              <a:rPr lang="ar-SA" sz="2800" dirty="0">
                <a:latin typeface="Simplified Arabic" panose="02020603050405020304" pitchFamily="18" charset="-78"/>
                <a:cs typeface="Simplified Arabic" panose="02020603050405020304" pitchFamily="18" charset="-78"/>
              </a:rPr>
              <a:t>مراقبة النقائص والأخطاء الموجود في بعض المشاريع، هذه النظرة </a:t>
            </a:r>
            <a:r>
              <a:rPr lang="ar-SA" sz="2800" dirty="0" err="1">
                <a:latin typeface="Simplified Arabic" panose="02020603050405020304" pitchFamily="18" charset="-78"/>
                <a:cs typeface="Simplified Arabic" panose="02020603050405020304" pitchFamily="18" charset="-78"/>
              </a:rPr>
              <a:t>الإنتقادية</a:t>
            </a:r>
            <a:r>
              <a:rPr lang="ar-SA" sz="2800" dirty="0">
                <a:latin typeface="Simplified Arabic" panose="02020603050405020304" pitchFamily="18" charset="-78"/>
                <a:cs typeface="Simplified Arabic" panose="02020603050405020304" pitchFamily="18" charset="-78"/>
              </a:rPr>
              <a:t> للأشياء تعتبر مصدر جيد للأفكار </a:t>
            </a:r>
            <a:r>
              <a:rPr lang="ar-SA" sz="2800" dirty="0" err="1">
                <a:latin typeface="Simplified Arabic" panose="02020603050405020304" pitchFamily="18" charset="-78"/>
                <a:cs typeface="Simplified Arabic" panose="02020603050405020304" pitchFamily="18" charset="-78"/>
              </a:rPr>
              <a:t>الإستثمارية</a:t>
            </a:r>
            <a:r>
              <a:rPr lang="fr-FR" sz="2800" dirty="0">
                <a:latin typeface="Simplified Arabic" panose="02020603050405020304" pitchFamily="18" charset="-78"/>
                <a:cs typeface="Simplified Arabic" panose="02020603050405020304" pitchFamily="18" charset="-78"/>
              </a:rPr>
              <a:t>.</a:t>
            </a:r>
          </a:p>
          <a:p>
            <a:pPr algn="r" rtl="1"/>
            <a:r>
              <a:rPr lang="fr-FR" sz="2800" b="1" dirty="0">
                <a:latin typeface="Simplified Arabic" panose="02020603050405020304" pitchFamily="18" charset="-78"/>
                <a:cs typeface="Simplified Arabic" panose="02020603050405020304" pitchFamily="18" charset="-78"/>
              </a:rPr>
              <a:t>5/</a:t>
            </a:r>
            <a:r>
              <a:rPr lang="ar-SA" sz="2800" b="1" dirty="0">
                <a:latin typeface="Simplified Arabic" panose="02020603050405020304" pitchFamily="18" charset="-78"/>
                <a:cs typeface="Simplified Arabic" panose="02020603050405020304" pitchFamily="18" charset="-78"/>
              </a:rPr>
              <a:t>الأفكار المأخوذة من السفريات الخارجية</a:t>
            </a:r>
            <a:r>
              <a:rPr lang="fr-FR" sz="2800" b="1" dirty="0">
                <a:latin typeface="Simplified Arabic" panose="02020603050405020304" pitchFamily="18" charset="-78"/>
                <a:cs typeface="Simplified Arabic" panose="02020603050405020304" pitchFamily="18" charset="-78"/>
              </a:rPr>
              <a:t>: </a:t>
            </a:r>
            <a:r>
              <a:rPr lang="ar-SA" sz="2800" dirty="0">
                <a:latin typeface="Simplified Arabic" panose="02020603050405020304" pitchFamily="18" charset="-78"/>
                <a:cs typeface="Simplified Arabic" panose="02020603050405020304" pitchFamily="18" charset="-78"/>
              </a:rPr>
              <a:t>الأشخاص الذين يسافرون للخارج يندهشون أحيانا حيال سلعة أو خدمة معينة غير متاحة في بلدهم أو منطقتهم الأصلية، وهذا يعتبر مصدر جاهز للأفكار </a:t>
            </a:r>
            <a:r>
              <a:rPr lang="ar-SA" sz="2800" dirty="0" err="1">
                <a:latin typeface="Simplified Arabic" panose="02020603050405020304" pitchFamily="18" charset="-78"/>
                <a:cs typeface="Simplified Arabic" panose="02020603050405020304" pitchFamily="18" charset="-78"/>
              </a:rPr>
              <a:t>الإستثمارية</a:t>
            </a:r>
            <a:r>
              <a:rPr lang="ar-SA" sz="2800" dirty="0">
                <a:latin typeface="Simplified Arabic" panose="02020603050405020304" pitchFamily="18" charset="-78"/>
                <a:cs typeface="Simplified Arabic" panose="02020603050405020304" pitchFamily="18" charset="-78"/>
              </a:rPr>
              <a:t>، بشرط أن تكون هذه الأفكار متوافقة مع طبيعة المنطقة التي ينتمي إليها المقاول</a:t>
            </a:r>
            <a:r>
              <a:rPr lang="fr-FR" sz="2800" dirty="0">
                <a:latin typeface="Simplified Arabic" panose="02020603050405020304" pitchFamily="18" charset="-78"/>
                <a:cs typeface="Simplified Arabic" panose="02020603050405020304" pitchFamily="18" charset="-78"/>
              </a:rPr>
              <a:t>.</a:t>
            </a:r>
          </a:p>
          <a:p>
            <a:pPr algn="r" rtl="1"/>
            <a:r>
              <a:rPr lang="fr-FR" sz="2800" b="1" dirty="0">
                <a:latin typeface="Simplified Arabic" panose="02020603050405020304" pitchFamily="18" charset="-78"/>
                <a:cs typeface="Simplified Arabic" panose="02020603050405020304" pitchFamily="18" charset="-78"/>
              </a:rPr>
              <a:t>6/ </a:t>
            </a:r>
            <a:r>
              <a:rPr lang="ar-SA" sz="2800" b="1" dirty="0">
                <a:latin typeface="Simplified Arabic" panose="02020603050405020304" pitchFamily="18" charset="-78"/>
                <a:cs typeface="Simplified Arabic" panose="02020603050405020304" pitchFamily="18" charset="-78"/>
              </a:rPr>
              <a:t>الإبداعات البحثة</a:t>
            </a:r>
            <a:r>
              <a:rPr lang="fr-FR" sz="2800" b="1" dirty="0">
                <a:latin typeface="Simplified Arabic" panose="02020603050405020304" pitchFamily="18" charset="-78"/>
                <a:cs typeface="Simplified Arabic" panose="02020603050405020304" pitchFamily="18" charset="-78"/>
              </a:rPr>
              <a:t>: </a:t>
            </a:r>
            <a:r>
              <a:rPr lang="ar-SA" sz="2800" dirty="0">
                <a:latin typeface="Simplified Arabic" panose="02020603050405020304" pitchFamily="18" charset="-78"/>
                <a:cs typeface="Simplified Arabic" panose="02020603050405020304" pitchFamily="18" charset="-78"/>
              </a:rPr>
              <a:t>أي إنشاء مشروع جديد بفكرة جديدة، لكن هذا النوع من الأفكار يجب تجربته بشكل مكثف </a:t>
            </a:r>
            <a:r>
              <a:rPr lang="ar-SA" sz="2800" dirty="0" smtClean="0">
                <a:latin typeface="Simplified Arabic" panose="02020603050405020304" pitchFamily="18" charset="-78"/>
                <a:cs typeface="Simplified Arabic" panose="02020603050405020304" pitchFamily="18" charset="-78"/>
              </a:rPr>
              <a:t>والتفكير</a:t>
            </a:r>
            <a:r>
              <a:rPr lang="ar-DZ" sz="2800" dirty="0" smtClean="0">
                <a:latin typeface="Simplified Arabic" panose="02020603050405020304" pitchFamily="18" charset="-78"/>
                <a:cs typeface="Simplified Arabic" panose="02020603050405020304" pitchFamily="18" charset="-78"/>
              </a:rPr>
              <a:t> </a:t>
            </a:r>
            <a:r>
              <a:rPr lang="ar-SA" sz="2800" dirty="0" smtClean="0">
                <a:latin typeface="Simplified Arabic" panose="02020603050405020304" pitchFamily="18" charset="-78"/>
                <a:cs typeface="Simplified Arabic" panose="02020603050405020304" pitchFamily="18" charset="-78"/>
              </a:rPr>
              <a:t>جيدا </a:t>
            </a:r>
            <a:r>
              <a:rPr lang="ar-SA" sz="2800" dirty="0">
                <a:latin typeface="Simplified Arabic" panose="02020603050405020304" pitchFamily="18" charset="-78"/>
                <a:cs typeface="Simplified Arabic" panose="02020603050405020304" pitchFamily="18" charset="-78"/>
              </a:rPr>
              <a:t>في قبل التطبيق بحيث يتطلب هذا النوع من الأفكار إمكانيات كبيرة، إضافة إلى أنه لا يقبل الأخطاء</a:t>
            </a:r>
            <a:r>
              <a:rPr lang="fr-FR" sz="2800" dirty="0">
                <a:latin typeface="Simplified Arabic" panose="02020603050405020304" pitchFamily="18" charset="-78"/>
                <a:cs typeface="Simplified Arabic" panose="02020603050405020304" pitchFamily="18" charset="-78"/>
              </a:rPr>
              <a:t>.</a:t>
            </a:r>
          </a:p>
          <a:p>
            <a:pPr algn="r" rtl="1"/>
            <a:r>
              <a:rPr lang="fr-FR" sz="2800" b="1" dirty="0">
                <a:latin typeface="Simplified Arabic" panose="02020603050405020304" pitchFamily="18" charset="-78"/>
                <a:cs typeface="Simplified Arabic" panose="02020603050405020304" pitchFamily="18" charset="-78"/>
              </a:rPr>
              <a:t>7/</a:t>
            </a:r>
            <a:r>
              <a:rPr lang="ar-SA" sz="2800" b="1" dirty="0">
                <a:latin typeface="Simplified Arabic" panose="02020603050405020304" pitchFamily="18" charset="-78"/>
                <a:cs typeface="Simplified Arabic" panose="02020603050405020304" pitchFamily="18" charset="-78"/>
              </a:rPr>
              <a:t>البحث عن الأفكار</a:t>
            </a:r>
            <a:r>
              <a:rPr lang="fr-FR" sz="2800" b="1" dirty="0">
                <a:latin typeface="Simplified Arabic" panose="02020603050405020304" pitchFamily="18" charset="-78"/>
                <a:cs typeface="Simplified Arabic" panose="02020603050405020304" pitchFamily="18" charset="-78"/>
              </a:rPr>
              <a:t>: </a:t>
            </a:r>
            <a:r>
              <a:rPr lang="ar-SA" sz="2800" dirty="0">
                <a:latin typeface="Simplified Arabic" panose="02020603050405020304" pitchFamily="18" charset="-78"/>
                <a:cs typeface="Simplified Arabic" panose="02020603050405020304" pitchFamily="18" charset="-78"/>
              </a:rPr>
              <a:t>منها</a:t>
            </a:r>
            <a:r>
              <a:rPr lang="fr-FR" sz="2800" dirty="0">
                <a:latin typeface="Simplified Arabic" panose="02020603050405020304" pitchFamily="18" charset="-78"/>
                <a:cs typeface="Simplified Arabic" panose="02020603050405020304" pitchFamily="18" charset="-78"/>
              </a:rPr>
              <a:t>• </a:t>
            </a:r>
            <a:r>
              <a:rPr lang="ar-SA" sz="2800" b="1" dirty="0">
                <a:latin typeface="Simplified Arabic" panose="02020603050405020304" pitchFamily="18" charset="-78"/>
                <a:cs typeface="Simplified Arabic" panose="02020603050405020304" pitchFamily="18" charset="-78"/>
              </a:rPr>
              <a:t>ترميم مؤسسة جديدة</a:t>
            </a:r>
            <a:r>
              <a:rPr lang="fr-FR" sz="2800" b="1" dirty="0">
                <a:latin typeface="Simplified Arabic" panose="02020603050405020304" pitchFamily="18" charset="-78"/>
                <a:cs typeface="Simplified Arabic" panose="02020603050405020304" pitchFamily="18" charset="-78"/>
              </a:rPr>
              <a:t>: </a:t>
            </a:r>
            <a:r>
              <a:rPr lang="ar-SA" sz="2800" dirty="0">
                <a:latin typeface="Simplified Arabic" panose="02020603050405020304" pitchFamily="18" charset="-78"/>
                <a:cs typeface="Simplified Arabic" panose="02020603050405020304" pitchFamily="18" charset="-78"/>
              </a:rPr>
              <a:t>إعادة شراء مؤسسة موجودة، هو توجه مهم يعطي للمقاول أفكار ناتجة من النشاطات السابقة لهذه المؤسسة؛</a:t>
            </a:r>
            <a:endParaRPr lang="fr-FR" sz="2800" dirty="0">
              <a:latin typeface="Simplified Arabic" panose="02020603050405020304" pitchFamily="18" charset="-78"/>
              <a:cs typeface="Simplified Arabic" panose="02020603050405020304" pitchFamily="18" charset="-78"/>
            </a:endParaRPr>
          </a:p>
          <a:p>
            <a:pPr algn="r" rtl="1"/>
            <a:endParaRPr lang="fr-FR" sz="2800" dirty="0">
              <a:latin typeface="Simplified Arabic" panose="02020603050405020304" pitchFamily="18" charset="-78"/>
              <a:cs typeface="Simplified Arabic" panose="02020603050405020304" pitchFamily="18" charset="-78"/>
            </a:endParaRPr>
          </a:p>
        </p:txBody>
      </p:sp>
      <p:pic>
        <p:nvPicPr>
          <p:cNvPr id="4" name="Picture 3" descr="AG00299_"/>
          <p:cNvPicPr>
            <a:picLocks noChangeAspect="1" noChangeArrowheads="1" noCrop="1"/>
          </p:cNvPicPr>
          <p:nvPr/>
        </p:nvPicPr>
        <p:blipFill>
          <a:blip r:embed="rId2" cstate="print"/>
          <a:srcRect/>
          <a:stretch>
            <a:fillRect/>
          </a:stretch>
        </p:blipFill>
        <p:spPr bwMode="auto">
          <a:xfrm>
            <a:off x="3162300" y="5257800"/>
            <a:ext cx="4114800" cy="1524000"/>
          </a:xfrm>
          <a:prstGeom prst="rect">
            <a:avLst/>
          </a:prstGeom>
          <a:noFill/>
          <a:ln w="9525">
            <a:noFill/>
            <a:miter lim="800000"/>
            <a:headEnd/>
            <a:tailEnd/>
          </a:ln>
        </p:spPr>
      </p:pic>
    </p:spTree>
    <p:extLst>
      <p:ext uri="{BB962C8B-B14F-4D97-AF65-F5344CB8AC3E}">
        <p14:creationId xmlns:p14="http://schemas.microsoft.com/office/powerpoint/2010/main" val="24582796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400050"/>
            <a:ext cx="10782300" cy="5962650"/>
          </a:xfrm>
        </p:spPr>
        <p:txBody>
          <a:bodyPr>
            <a:normAutofit/>
          </a:bodyPr>
          <a:lstStyle/>
          <a:p>
            <a:pPr algn="just" rtl="1"/>
            <a:r>
              <a:rPr lang="ar-SA" sz="3200" b="1" dirty="0"/>
              <a:t>التراخيص</a:t>
            </a:r>
            <a:r>
              <a:rPr lang="fr-FR" sz="3200" b="1" dirty="0"/>
              <a:t>: </a:t>
            </a:r>
            <a:r>
              <a:rPr lang="ar-SA" sz="3200" dirty="0"/>
              <a:t>يمكن للمقاول أيضا إنشاء مؤسسة صغيرة بالحصول على رخصة إنتاج منتج معين، وذلك بالرجوع إلى </a:t>
            </a:r>
            <a:r>
              <a:rPr lang="ar-SA" sz="3200" dirty="0" err="1"/>
              <a:t>الانترنيت</a:t>
            </a:r>
            <a:r>
              <a:rPr lang="ar-DZ" sz="3200" dirty="0"/>
              <a:t> والمج</a:t>
            </a:r>
            <a:r>
              <a:rPr lang="ar-SA" sz="3200" dirty="0"/>
              <a:t>لات المتخصصة</a:t>
            </a:r>
            <a:r>
              <a:rPr lang="ar-SA" sz="3200" dirty="0" smtClean="0"/>
              <a:t>؛</a:t>
            </a:r>
            <a:endParaRPr lang="ar-DZ" sz="3200" dirty="0" smtClean="0"/>
          </a:p>
          <a:p>
            <a:pPr algn="just" rtl="1"/>
            <a:endParaRPr lang="fr-FR" sz="3200" dirty="0"/>
          </a:p>
          <a:p>
            <a:pPr algn="just" rtl="1"/>
            <a:r>
              <a:rPr lang="ar-SA" sz="3200" b="1" dirty="0" smtClean="0"/>
              <a:t>الإجازات</a:t>
            </a:r>
            <a:r>
              <a:rPr lang="fr-FR" sz="3200" b="1" dirty="0"/>
              <a:t>: </a:t>
            </a:r>
            <a:r>
              <a:rPr lang="ar-SA" sz="3200" dirty="0"/>
              <a:t>بعض المبدعين والمخترعين لا يقومون </a:t>
            </a:r>
            <a:r>
              <a:rPr lang="ar-SA" sz="3200" dirty="0" err="1"/>
              <a:t>بالإستثمار</a:t>
            </a:r>
            <a:r>
              <a:rPr lang="ar-SA" sz="3200" dirty="0"/>
              <a:t> التجاري لإبداعاتهم مثل مخابر البحث الجامعية، وبالتالي يمكن </a:t>
            </a:r>
            <a:r>
              <a:rPr lang="ar-SA" sz="3200" dirty="0" smtClean="0"/>
              <a:t>الاستفادة </a:t>
            </a:r>
            <a:r>
              <a:rPr lang="ar-SA" sz="3200" dirty="0"/>
              <a:t>من هذه الأبحاث في الحصول على أفكار جديدة للمشاريع </a:t>
            </a:r>
            <a:r>
              <a:rPr lang="ar-SA" sz="3200" dirty="0" smtClean="0"/>
              <a:t>الاستثمارية</a:t>
            </a:r>
            <a:r>
              <a:rPr lang="fr-FR" sz="3200" dirty="0" smtClean="0"/>
              <a:t>. </a:t>
            </a:r>
            <a:r>
              <a:rPr lang="ar-SA" sz="3200" dirty="0"/>
              <a:t>كما نشير في النهاية أن الحصول على الأفكار من هذا النوع لا يكون إلا </a:t>
            </a:r>
            <a:r>
              <a:rPr lang="ar-SA" sz="3200" dirty="0" smtClean="0"/>
              <a:t>بالاطلاع </a:t>
            </a:r>
            <a:r>
              <a:rPr lang="ar-SA" sz="3200" dirty="0"/>
              <a:t>الواسع والمتواصل للدوريات والندوات المتخصصة </a:t>
            </a:r>
            <a:r>
              <a:rPr lang="ar-SA" sz="3200" dirty="0" err="1"/>
              <a:t>والانترنيت</a:t>
            </a:r>
            <a:r>
              <a:rPr lang="ar-SA" sz="3200" dirty="0"/>
              <a:t>، كما يجب للباحث عن الفكرة </a:t>
            </a:r>
            <a:r>
              <a:rPr lang="ar-SA" sz="3200" dirty="0" err="1"/>
              <a:t>الإستثمارية</a:t>
            </a:r>
            <a:r>
              <a:rPr lang="ar-SA" sz="3200" dirty="0"/>
              <a:t> تخصيص جزء من ميزانيته لهذا الغرض، وزيارة المعارض </a:t>
            </a:r>
            <a:r>
              <a:rPr lang="ar-SA" sz="3200" dirty="0" err="1"/>
              <a:t>الإقتصادية</a:t>
            </a:r>
            <a:r>
              <a:rPr lang="ar-SA" sz="3200" dirty="0"/>
              <a:t> وغرف التجارة والسفر إلى أماكن وجود هذه الأفكار </a:t>
            </a:r>
            <a:r>
              <a:rPr lang="ar-SA" sz="3200" dirty="0" err="1"/>
              <a:t>للإستفاذة</a:t>
            </a:r>
            <a:r>
              <a:rPr lang="ar-SA" sz="3200" dirty="0"/>
              <a:t> من الخبرات السابقة</a:t>
            </a:r>
            <a:r>
              <a:rPr lang="fr-FR" sz="3200" dirty="0"/>
              <a:t>.</a:t>
            </a:r>
          </a:p>
          <a:p>
            <a:pPr algn="r" rtl="1"/>
            <a:endParaRPr lang="fr-FR" dirty="0"/>
          </a:p>
        </p:txBody>
      </p:sp>
    </p:spTree>
    <p:extLst>
      <p:ext uri="{BB962C8B-B14F-4D97-AF65-F5344CB8AC3E}">
        <p14:creationId xmlns:p14="http://schemas.microsoft.com/office/powerpoint/2010/main" val="256215164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barn(inVertical)">
                                      <p:cBhvr>
                                        <p:cTn id="11"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42740"/>
          </a:xfrm>
        </p:spPr>
        <p:txBody>
          <a:bodyPr>
            <a:normAutofit/>
          </a:bodyPr>
          <a:lstStyle/>
          <a:p>
            <a:pPr algn="ctr" rtl="1"/>
            <a:r>
              <a:rPr lang="ar-SA" sz="3200" b="1" dirty="0">
                <a:latin typeface="Simplified Arabic" panose="02020603050405020304" pitchFamily="18" charset="-78"/>
                <a:cs typeface="Simplified Arabic" panose="02020603050405020304" pitchFamily="18" charset="-78"/>
              </a:rPr>
              <a:t>الدراسة </a:t>
            </a:r>
            <a:r>
              <a:rPr lang="ar-SA" sz="3200" b="1" dirty="0" smtClean="0">
                <a:latin typeface="Simplified Arabic" panose="02020603050405020304" pitchFamily="18" charset="-78"/>
                <a:cs typeface="Simplified Arabic" panose="02020603050405020304" pitchFamily="18" charset="-78"/>
              </a:rPr>
              <a:t>الاستراتيجية </a:t>
            </a:r>
            <a:r>
              <a:rPr lang="ar-SA" sz="3200" b="1" dirty="0">
                <a:latin typeface="Simplified Arabic" panose="02020603050405020304" pitchFamily="18" charset="-78"/>
                <a:cs typeface="Simplified Arabic" panose="02020603050405020304" pitchFamily="18" charset="-78"/>
              </a:rPr>
              <a:t>للفكرة </a:t>
            </a:r>
            <a:r>
              <a:rPr lang="ar-SA" sz="3200" b="1" dirty="0" smtClean="0">
                <a:latin typeface="Simplified Arabic" panose="02020603050405020304" pitchFamily="18" charset="-78"/>
                <a:cs typeface="Simplified Arabic" panose="02020603050405020304" pitchFamily="18" charset="-78"/>
              </a:rPr>
              <a:t>الاستثمارية</a:t>
            </a:r>
            <a:r>
              <a:rPr lang="fr-FR" sz="3200" b="1" dirty="0" smtClean="0">
                <a:latin typeface="Simplified Arabic" panose="02020603050405020304" pitchFamily="18" charset="-78"/>
                <a:cs typeface="Simplified Arabic" panose="02020603050405020304" pitchFamily="18" charset="-78"/>
              </a:rPr>
              <a:t>:</a:t>
            </a:r>
            <a:endParaRPr lang="fr-FR" sz="3200" dirty="0">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idx="1"/>
          </p:nvPr>
        </p:nvSpPr>
        <p:spPr/>
        <p:txBody>
          <a:bodyPr>
            <a:noAutofit/>
          </a:bodyPr>
          <a:lstStyle/>
          <a:p>
            <a:pPr algn="just" rtl="1"/>
            <a:r>
              <a:rPr lang="ar-SA" sz="3600" dirty="0">
                <a:latin typeface="Simplified Arabic" panose="02020603050405020304" pitchFamily="18" charset="-78"/>
                <a:cs typeface="Simplified Arabic" panose="02020603050405020304" pitchFamily="18" charset="-78"/>
              </a:rPr>
              <a:t>يلعب التفكير والتحليل </a:t>
            </a:r>
            <a:r>
              <a:rPr lang="ar-SA" sz="3600" dirty="0" err="1">
                <a:latin typeface="Simplified Arabic" panose="02020603050405020304" pitchFamily="18" charset="-78"/>
                <a:cs typeface="Simplified Arabic" panose="02020603050405020304" pitchFamily="18" charset="-78"/>
              </a:rPr>
              <a:t>الإستراتيجي</a:t>
            </a:r>
            <a:r>
              <a:rPr lang="ar-SA" sz="3600" dirty="0">
                <a:latin typeface="Simplified Arabic" panose="02020603050405020304" pitchFamily="18" charset="-78"/>
                <a:cs typeface="Simplified Arabic" panose="02020603050405020304" pitchFamily="18" charset="-78"/>
              </a:rPr>
              <a:t> دورا مهما في إنشاء المؤسسات وهو عنصر أساسي في شخصية المقاول، </a:t>
            </a:r>
            <a:r>
              <a:rPr lang="ar-SA" sz="3600" dirty="0" err="1">
                <a:latin typeface="Simplified Arabic" panose="02020603050405020304" pitchFamily="18" charset="-78"/>
                <a:cs typeface="Simplified Arabic" panose="02020603050405020304" pitchFamily="18" charset="-78"/>
              </a:rPr>
              <a:t>إنطلاقا</a:t>
            </a:r>
            <a:r>
              <a:rPr lang="ar-SA" sz="3600" dirty="0">
                <a:latin typeface="Simplified Arabic" panose="02020603050405020304" pitchFamily="18" charset="-78"/>
                <a:cs typeface="Simplified Arabic" panose="02020603050405020304" pitchFamily="18" charset="-78"/>
              </a:rPr>
              <a:t> من </a:t>
            </a:r>
            <a:r>
              <a:rPr lang="ar-SA" sz="3600" dirty="0" smtClean="0">
                <a:latin typeface="Simplified Arabic" panose="02020603050405020304" pitchFamily="18" charset="-78"/>
                <a:cs typeface="Simplified Arabic" panose="02020603050405020304" pitchFamily="18" charset="-78"/>
              </a:rPr>
              <a:t>الرؤية</a:t>
            </a:r>
            <a:r>
              <a:rPr lang="ar-DZ" sz="3600" dirty="0" smtClean="0">
                <a:latin typeface="Simplified Arabic" panose="02020603050405020304" pitchFamily="18" charset="-78"/>
                <a:cs typeface="Simplified Arabic" panose="02020603050405020304" pitchFamily="18" charset="-78"/>
              </a:rPr>
              <a:t> </a:t>
            </a:r>
            <a:r>
              <a:rPr lang="ar-SA" sz="3600" dirty="0" err="1" smtClean="0">
                <a:latin typeface="Simplified Arabic" panose="02020603050405020304" pitchFamily="18" charset="-78"/>
                <a:cs typeface="Simplified Arabic" panose="02020603050405020304" pitchFamily="18" charset="-78"/>
              </a:rPr>
              <a:t>الإستراتيجية</a:t>
            </a:r>
            <a:r>
              <a:rPr lang="ar-SA" sz="3600" dirty="0" smtClean="0">
                <a:latin typeface="Simplified Arabic" panose="02020603050405020304" pitchFamily="18" charset="-78"/>
                <a:cs typeface="Simplified Arabic" panose="02020603050405020304" pitchFamily="18" charset="-78"/>
              </a:rPr>
              <a:t> </a:t>
            </a:r>
            <a:r>
              <a:rPr lang="ar-SA" sz="3600" dirty="0">
                <a:latin typeface="Simplified Arabic" panose="02020603050405020304" pitchFamily="18" charset="-78"/>
                <a:cs typeface="Simplified Arabic" panose="02020603050405020304" pitchFamily="18" charset="-78"/>
              </a:rPr>
              <a:t>التي تعبر عن صورة المؤسسة في المستقبل، مرورا بتحليل عناصر البيئة الخارجية بما فيها من فرص وتهديدات، وتحليل عناصر البيئة الداخلية بما فيه من نقاط قوة ونقاط الضعف، وانتهاء بالتحليل </a:t>
            </a:r>
            <a:r>
              <a:rPr lang="ar-SA" sz="3600" dirty="0" err="1">
                <a:latin typeface="Simplified Arabic" panose="02020603050405020304" pitchFamily="18" charset="-78"/>
                <a:cs typeface="Simplified Arabic" panose="02020603050405020304" pitchFamily="18" charset="-78"/>
              </a:rPr>
              <a:t>الإستراتيجي</a:t>
            </a:r>
            <a:r>
              <a:rPr lang="ar-SA" sz="3600" dirty="0">
                <a:latin typeface="Simplified Arabic" panose="02020603050405020304" pitchFamily="18" charset="-78"/>
                <a:cs typeface="Simplified Arabic" panose="02020603050405020304" pitchFamily="18" charset="-78"/>
              </a:rPr>
              <a:t> لنشاط المؤسسة</a:t>
            </a:r>
            <a:endParaRPr lang="fr-FR" sz="3600" dirty="0">
              <a:latin typeface="Simplified Arabic" panose="02020603050405020304" pitchFamily="18" charset="-78"/>
              <a:cs typeface="Simplified Arabic" panose="02020603050405020304" pitchFamily="18" charset="-78"/>
            </a:endParaRPr>
          </a:p>
        </p:txBody>
      </p:sp>
      <p:pic>
        <p:nvPicPr>
          <p:cNvPr id="4" name="Picture 8" descr="j0234687"/>
          <p:cNvPicPr>
            <a:picLocks noChangeAspect="1" noChangeArrowheads="1" noCrop="1"/>
          </p:cNvPicPr>
          <p:nvPr/>
        </p:nvPicPr>
        <p:blipFill>
          <a:blip r:embed="rId2"/>
          <a:srcRect/>
          <a:stretch>
            <a:fillRect/>
          </a:stretch>
        </p:blipFill>
        <p:spPr bwMode="auto">
          <a:xfrm>
            <a:off x="1504950" y="-166687"/>
            <a:ext cx="3149600" cy="2300287"/>
          </a:xfrm>
          <a:prstGeom prst="ellipse">
            <a:avLst/>
          </a:prstGeom>
          <a:ln>
            <a:noFill/>
          </a:ln>
          <a:effectLst>
            <a:softEdge rad="112500"/>
          </a:effectLst>
        </p:spPr>
      </p:pic>
    </p:spTree>
    <p:extLst>
      <p:ext uri="{BB962C8B-B14F-4D97-AF65-F5344CB8AC3E}">
        <p14:creationId xmlns:p14="http://schemas.microsoft.com/office/powerpoint/2010/main" val="123624460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47490"/>
          </a:xfrm>
        </p:spPr>
        <p:txBody>
          <a:bodyPr>
            <a:normAutofit/>
          </a:bodyPr>
          <a:lstStyle/>
          <a:p>
            <a:pPr algn="ctr" rtl="1"/>
            <a:r>
              <a:rPr lang="ar-SA" b="1" dirty="0" smtClean="0">
                <a:latin typeface="Simplified Arabic" panose="02020603050405020304" pitchFamily="18" charset="-78"/>
                <a:cs typeface="Simplified Arabic" panose="02020603050405020304" pitchFamily="18" charset="-78"/>
              </a:rPr>
              <a:t>تحليل البيئة الداخلية</a:t>
            </a:r>
            <a:endParaRPr lang="fr-FR" dirty="0">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idx="1"/>
          </p:nvPr>
        </p:nvSpPr>
        <p:spPr/>
        <p:txBody>
          <a:bodyPr>
            <a:normAutofit/>
          </a:bodyPr>
          <a:lstStyle/>
          <a:p>
            <a:pPr algn="just" rtl="1"/>
            <a:r>
              <a:rPr lang="ar-DZ" b="1" dirty="0"/>
              <a:t>ا</a:t>
            </a:r>
            <a:r>
              <a:rPr lang="ar-SA" sz="3000" dirty="0" smtClean="0">
                <a:latin typeface="Simplified Arabic" panose="02020603050405020304" pitchFamily="18" charset="-78"/>
                <a:cs typeface="Simplified Arabic" panose="02020603050405020304" pitchFamily="18" charset="-78"/>
              </a:rPr>
              <a:t>لمقصود </a:t>
            </a:r>
            <a:r>
              <a:rPr lang="ar-SA" sz="3000" dirty="0">
                <a:latin typeface="Simplified Arabic" panose="02020603050405020304" pitchFamily="18" charset="-78"/>
                <a:cs typeface="Simplified Arabic" panose="02020603050405020304" pitchFamily="18" charset="-78"/>
              </a:rPr>
              <a:t>بتحليل البيئة الداخلية أو التحليل الداخلي هو إجراء تقييم </a:t>
            </a:r>
            <a:r>
              <a:rPr lang="ar-SA" sz="3000" dirty="0" smtClean="0">
                <a:latin typeface="Simplified Arabic" panose="02020603050405020304" pitchFamily="18" charset="-78"/>
                <a:cs typeface="Simplified Arabic" panose="02020603050405020304" pitchFamily="18" charset="-78"/>
              </a:rPr>
              <a:t>دقيق</a:t>
            </a:r>
            <a:r>
              <a:rPr lang="ar-DZ" sz="3000" dirty="0" smtClean="0">
                <a:latin typeface="Simplified Arabic" panose="02020603050405020304" pitchFamily="18" charset="-78"/>
                <a:cs typeface="Simplified Arabic" panose="02020603050405020304" pitchFamily="18" charset="-78"/>
              </a:rPr>
              <a:t> </a:t>
            </a:r>
            <a:r>
              <a:rPr lang="ar-SA" sz="3000" dirty="0" smtClean="0">
                <a:latin typeface="Simplified Arabic" panose="02020603050405020304" pitchFamily="18" charset="-78"/>
                <a:cs typeface="Simplified Arabic" panose="02020603050405020304" pitchFamily="18" charset="-78"/>
              </a:rPr>
              <a:t>للخصائص </a:t>
            </a:r>
            <a:r>
              <a:rPr lang="ar-SA" sz="3000" dirty="0">
                <a:latin typeface="Simplified Arabic" panose="02020603050405020304" pitchFamily="18" charset="-78"/>
                <a:cs typeface="Simplified Arabic" panose="02020603050405020304" pitchFamily="18" charset="-78"/>
              </a:rPr>
              <a:t>والمميزات المتعلقة بالمشروع </a:t>
            </a:r>
            <a:r>
              <a:rPr lang="ar-SA" sz="3000" dirty="0" err="1">
                <a:latin typeface="Simplified Arabic" panose="02020603050405020304" pitchFamily="18" charset="-78"/>
                <a:cs typeface="Simplified Arabic" panose="02020603050405020304" pitchFamily="18" charset="-78"/>
              </a:rPr>
              <a:t>الإستثماري</a:t>
            </a:r>
            <a:r>
              <a:rPr lang="ar-SA" sz="3000" dirty="0">
                <a:latin typeface="Simplified Arabic" panose="02020603050405020304" pitchFamily="18" charset="-78"/>
                <a:cs typeface="Simplified Arabic" panose="02020603050405020304" pitchFamily="18" charset="-78"/>
              </a:rPr>
              <a:t> </a:t>
            </a:r>
            <a:r>
              <a:rPr lang="ar-SA" sz="3000" dirty="0" smtClean="0">
                <a:latin typeface="Simplified Arabic" panose="02020603050405020304" pitchFamily="18" charset="-78"/>
                <a:cs typeface="Simplified Arabic" panose="02020603050405020304" pitchFamily="18" charset="-78"/>
              </a:rPr>
              <a:t>والتي</a:t>
            </a:r>
            <a:r>
              <a:rPr lang="ar-DZ" sz="3000" dirty="0" smtClean="0">
                <a:latin typeface="Simplified Arabic" panose="02020603050405020304" pitchFamily="18" charset="-78"/>
                <a:cs typeface="Simplified Arabic" panose="02020603050405020304" pitchFamily="18" charset="-78"/>
              </a:rPr>
              <a:t> </a:t>
            </a:r>
            <a:r>
              <a:rPr lang="ar-SA" sz="3000" dirty="0" smtClean="0">
                <a:latin typeface="Simplified Arabic" panose="02020603050405020304" pitchFamily="18" charset="-78"/>
                <a:cs typeface="Simplified Arabic" panose="02020603050405020304" pitchFamily="18" charset="-78"/>
              </a:rPr>
              <a:t>تكون </a:t>
            </a:r>
            <a:r>
              <a:rPr lang="ar-SA" sz="3000" dirty="0">
                <a:latin typeface="Simplified Arabic" panose="02020603050405020304" pitchFamily="18" charset="-78"/>
                <a:cs typeface="Simplified Arabic" panose="02020603050405020304" pitchFamily="18" charset="-78"/>
              </a:rPr>
              <a:t>ضمن سلطة صاحب المشروع أو من الممكن له الحصول عليها، أي تحديد نقاط قوته، ونقاط ضعفه، ليستخدمها في نوع المشروع الملائم لإمكانياته المادية والشخصية، ولتحديد خصائصه المهمة</a:t>
            </a:r>
            <a:r>
              <a:rPr lang="fr-FR" sz="3000" dirty="0">
                <a:latin typeface="Simplified Arabic" panose="02020603050405020304" pitchFamily="18" charset="-78"/>
                <a:cs typeface="Simplified Arabic" panose="02020603050405020304" pitchFamily="18" charset="-78"/>
              </a:rPr>
              <a:t>.</a:t>
            </a:r>
          </a:p>
          <a:p>
            <a:pPr algn="just" rtl="1"/>
            <a:r>
              <a:rPr lang="ar-SA" sz="3000" dirty="0">
                <a:latin typeface="Simplified Arabic" panose="02020603050405020304" pitchFamily="18" charset="-78"/>
                <a:cs typeface="Simplified Arabic" panose="02020603050405020304" pitchFamily="18" charset="-78"/>
              </a:rPr>
              <a:t>في حالة المشروع الجديد، على صاحب المشروع أن يراجع نفسه وذلك بإجراء جرد دقيق لكل إمكانياته بما فيها مهارات </a:t>
            </a:r>
            <a:r>
              <a:rPr lang="ar-SA" sz="3000" dirty="0" smtClean="0">
                <a:latin typeface="Simplified Arabic" panose="02020603050405020304" pitchFamily="18" charset="-78"/>
                <a:cs typeface="Simplified Arabic" panose="02020603050405020304" pitchFamily="18" charset="-78"/>
              </a:rPr>
              <a:t>وقدرات</a:t>
            </a:r>
            <a:r>
              <a:rPr lang="ar-DZ" sz="3000" dirty="0" smtClean="0">
                <a:latin typeface="Simplified Arabic" panose="02020603050405020304" pitchFamily="18" charset="-78"/>
                <a:cs typeface="Simplified Arabic" panose="02020603050405020304" pitchFamily="18" charset="-78"/>
              </a:rPr>
              <a:t> </a:t>
            </a:r>
            <a:r>
              <a:rPr lang="ar-SA" sz="3000" dirty="0" smtClean="0">
                <a:latin typeface="Simplified Arabic" panose="02020603050405020304" pitchFamily="18" charset="-78"/>
                <a:cs typeface="Simplified Arabic" panose="02020603050405020304" pitchFamily="18" charset="-78"/>
              </a:rPr>
              <a:t>مالية </a:t>
            </a:r>
            <a:r>
              <a:rPr lang="ar-SA" sz="3000" dirty="0">
                <a:latin typeface="Simplified Arabic" panose="02020603050405020304" pitchFamily="18" charset="-78"/>
                <a:cs typeface="Simplified Arabic" panose="02020603050405020304" pitchFamily="18" charset="-78"/>
              </a:rPr>
              <a:t>وفنية وإدارية وشخصية، بالإضافة إلى ميولا ته الذاتية،</a:t>
            </a:r>
            <a:r>
              <a:rPr lang="fr-FR" sz="3000" dirty="0">
                <a:latin typeface="Simplified Arabic" panose="02020603050405020304" pitchFamily="18" charset="-78"/>
                <a:cs typeface="Simplified Arabic" panose="02020603050405020304" pitchFamily="18" charset="-78"/>
              </a:rPr>
              <a:t>...</a:t>
            </a:r>
            <a:r>
              <a:rPr lang="ar-SA" sz="3000" dirty="0">
                <a:latin typeface="Simplified Arabic" panose="02020603050405020304" pitchFamily="18" charset="-78"/>
                <a:cs typeface="Simplified Arabic" panose="02020603050405020304" pitchFamily="18" charset="-78"/>
              </a:rPr>
              <a:t>إلخ.</a:t>
            </a:r>
            <a:endParaRPr lang="fr-FR" sz="3000" dirty="0">
              <a:latin typeface="Simplified Arabic" panose="02020603050405020304" pitchFamily="18" charset="-78"/>
              <a:cs typeface="Simplified Arabic" panose="02020603050405020304" pitchFamily="18" charset="-78"/>
            </a:endParaRPr>
          </a:p>
          <a:p>
            <a:pPr algn="just"/>
            <a:endParaRPr lang="fr-FR" sz="3200" dirty="0"/>
          </a:p>
        </p:txBody>
      </p:sp>
      <p:pic>
        <p:nvPicPr>
          <p:cNvPr id="4" name="Picture 9" descr="j0172576"/>
          <p:cNvPicPr>
            <a:picLocks noChangeAspect="1" noChangeArrowheads="1" noCrop="1"/>
          </p:cNvPicPr>
          <p:nvPr/>
        </p:nvPicPr>
        <p:blipFill>
          <a:blip r:embed="rId2"/>
          <a:srcRect/>
          <a:stretch>
            <a:fillRect/>
          </a:stretch>
        </p:blipFill>
        <p:spPr bwMode="auto">
          <a:xfrm>
            <a:off x="1890184" y="5398459"/>
            <a:ext cx="2167467" cy="1274763"/>
          </a:xfrm>
          <a:prstGeom prst="rect">
            <a:avLst/>
          </a:prstGeom>
          <a:noFill/>
          <a:ln w="9525">
            <a:noFill/>
            <a:miter lim="800000"/>
            <a:headEnd/>
            <a:tailEnd/>
          </a:ln>
        </p:spPr>
      </p:pic>
    </p:spTree>
    <p:extLst>
      <p:ext uri="{BB962C8B-B14F-4D97-AF65-F5344CB8AC3E}">
        <p14:creationId xmlns:p14="http://schemas.microsoft.com/office/powerpoint/2010/main" val="23890737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AutoShape 3"/>
          <p:cNvSpPr>
            <a:spLocks noChangeArrowheads="1"/>
          </p:cNvSpPr>
          <p:nvPr/>
        </p:nvSpPr>
        <p:spPr bwMode="auto">
          <a:xfrm>
            <a:off x="1631951" y="333376"/>
            <a:ext cx="8893175" cy="6264275"/>
          </a:xfrm>
          <a:prstGeom prst="flowChartAlternateProcess">
            <a:avLst/>
          </a:prstGeom>
          <a:noFill/>
          <a:ln w="9525">
            <a:solidFill>
              <a:schemeClr val="tx1"/>
            </a:solidFill>
            <a:miter lim="800000"/>
            <a:headEnd/>
            <a:tailEnd/>
          </a:ln>
          <a:effectLst/>
        </p:spPr>
        <p:txBody>
          <a:bodyPr wrap="none" anchor="ctr"/>
          <a:lstStyle/>
          <a:p>
            <a:pPr algn="ctr" eaLnBrk="1" hangingPunct="1"/>
            <a:endParaRPr lang="en-US">
              <a:latin typeface="Verdana" pitchFamily="34" charset="0"/>
            </a:endParaRPr>
          </a:p>
        </p:txBody>
      </p:sp>
      <p:sp>
        <p:nvSpPr>
          <p:cNvPr id="33798" name="AutoShape 6"/>
          <p:cNvSpPr>
            <a:spLocks noChangeAspect="1" noChangeArrowheads="1" noTextEdit="1"/>
          </p:cNvSpPr>
          <p:nvPr/>
        </p:nvSpPr>
        <p:spPr bwMode="auto">
          <a:xfrm>
            <a:off x="1981201" y="377826"/>
            <a:ext cx="7750175" cy="6480175"/>
          </a:xfrm>
          <a:prstGeom prst="rect">
            <a:avLst/>
          </a:prstGeom>
          <a:noFill/>
          <a:ln w="9525">
            <a:noFill/>
            <a:miter lim="800000"/>
            <a:headEnd/>
            <a:tailEnd/>
          </a:ln>
        </p:spPr>
        <p:txBody>
          <a:bodyPr/>
          <a:lstStyle/>
          <a:p>
            <a:endParaRPr lang="en-US"/>
          </a:p>
        </p:txBody>
      </p:sp>
      <p:sp>
        <p:nvSpPr>
          <p:cNvPr id="33808" name="_s33808"/>
          <p:cNvSpPr>
            <a:spLocks noChangeShapeType="1"/>
          </p:cNvSpPr>
          <p:nvPr/>
        </p:nvSpPr>
        <p:spPr bwMode="auto">
          <a:xfrm flipH="1" flipV="1">
            <a:off x="4264026" y="3138488"/>
            <a:ext cx="796925" cy="241300"/>
          </a:xfrm>
          <a:prstGeom prst="line">
            <a:avLst/>
          </a:prstGeom>
          <a:noFill/>
          <a:ln w="38100">
            <a:solidFill>
              <a:schemeClr val="tx1"/>
            </a:solidFill>
            <a:round/>
            <a:headEnd/>
            <a:tailEnd/>
          </a:ln>
        </p:spPr>
        <p:txBody>
          <a:bodyPr anchor="ctr"/>
          <a:lstStyle/>
          <a:p>
            <a:endParaRPr lang="en-US"/>
          </a:p>
        </p:txBody>
      </p:sp>
      <p:sp>
        <p:nvSpPr>
          <p:cNvPr id="33807" name="_s33807"/>
          <p:cNvSpPr>
            <a:spLocks noChangeArrowheads="1"/>
          </p:cNvSpPr>
          <p:nvPr/>
        </p:nvSpPr>
        <p:spPr bwMode="auto">
          <a:xfrm>
            <a:off x="2630488" y="2136775"/>
            <a:ext cx="1674812" cy="1538288"/>
          </a:xfrm>
          <a:prstGeom prst="ellipse">
            <a:avLst/>
          </a:prstGeom>
          <a:solidFill>
            <a:srgbClr val="FF00FF"/>
          </a:solidFill>
          <a:ln w="28575">
            <a:solidFill>
              <a:srgbClr val="CA00CA"/>
            </a:solidFill>
            <a:round/>
            <a:headEnd/>
            <a:tailEnd/>
          </a:ln>
        </p:spPr>
        <p:txBody>
          <a:bodyPr wrap="none" lIns="140452" tIns="70226" rIns="140452" bIns="70226" anchor="ctr"/>
          <a:lstStyle/>
          <a:p>
            <a:pPr algn="ctr" eaLnBrk="1" hangingPunct="1"/>
            <a:r>
              <a:rPr lang="ar-EG" b="1" dirty="0">
                <a:effectLst>
                  <a:outerShdw blurRad="38100" dist="38100" dir="2700000" algn="tl">
                    <a:srgbClr val="000000"/>
                  </a:outerShdw>
                </a:effectLst>
                <a:latin typeface="Verdana" pitchFamily="34" charset="0"/>
              </a:rPr>
              <a:t>النظم الإدارية</a:t>
            </a:r>
          </a:p>
          <a:p>
            <a:pPr algn="ctr" eaLnBrk="1" hangingPunct="1"/>
            <a:r>
              <a:rPr lang="ar-EG" b="1" dirty="0">
                <a:effectLst>
                  <a:outerShdw blurRad="38100" dist="38100" dir="2700000" algn="tl">
                    <a:srgbClr val="000000"/>
                  </a:outerShdw>
                </a:effectLst>
                <a:latin typeface="Verdana" pitchFamily="34" charset="0"/>
              </a:rPr>
              <a:t>والمعلوماتية</a:t>
            </a:r>
            <a:endParaRPr lang="en-US" b="1" dirty="0">
              <a:effectLst>
                <a:outerShdw blurRad="38100" dist="38100" dir="2700000" algn="tl">
                  <a:srgbClr val="000000"/>
                </a:outerShdw>
              </a:effectLst>
              <a:latin typeface="Verdana" pitchFamily="34" charset="0"/>
            </a:endParaRPr>
          </a:p>
        </p:txBody>
      </p:sp>
      <p:sp>
        <p:nvSpPr>
          <p:cNvPr id="33810" name="_s33810"/>
          <p:cNvSpPr>
            <a:spLocks noChangeShapeType="1"/>
          </p:cNvSpPr>
          <p:nvPr/>
        </p:nvSpPr>
        <p:spPr bwMode="auto">
          <a:xfrm flipH="1">
            <a:off x="4868863" y="4238625"/>
            <a:ext cx="495300" cy="622300"/>
          </a:xfrm>
          <a:prstGeom prst="line">
            <a:avLst/>
          </a:prstGeom>
          <a:noFill/>
          <a:ln w="38100">
            <a:solidFill>
              <a:schemeClr val="tx1"/>
            </a:solidFill>
            <a:round/>
            <a:headEnd/>
            <a:tailEnd/>
          </a:ln>
        </p:spPr>
        <p:txBody>
          <a:bodyPr anchor="ctr"/>
          <a:lstStyle/>
          <a:p>
            <a:endParaRPr lang="en-US"/>
          </a:p>
        </p:txBody>
      </p:sp>
      <p:sp>
        <p:nvSpPr>
          <p:cNvPr id="33809" name="_s33809"/>
          <p:cNvSpPr>
            <a:spLocks noChangeArrowheads="1"/>
          </p:cNvSpPr>
          <p:nvPr/>
        </p:nvSpPr>
        <p:spPr bwMode="auto">
          <a:xfrm>
            <a:off x="3544889" y="4714876"/>
            <a:ext cx="1673225" cy="1539875"/>
          </a:xfrm>
          <a:prstGeom prst="ellipse">
            <a:avLst/>
          </a:prstGeom>
          <a:solidFill>
            <a:srgbClr val="FF0000"/>
          </a:solidFill>
          <a:ln w="28575">
            <a:solidFill>
              <a:srgbClr val="BE0000"/>
            </a:solidFill>
            <a:round/>
            <a:headEnd/>
            <a:tailEnd/>
          </a:ln>
        </p:spPr>
        <p:txBody>
          <a:bodyPr wrap="none" lIns="140452" tIns="70226" rIns="140452" bIns="70226" anchor="ctr"/>
          <a:lstStyle/>
          <a:p>
            <a:pPr algn="ctr" eaLnBrk="1" hangingPunct="1"/>
            <a:r>
              <a:rPr lang="ar-EG" b="1" dirty="0">
                <a:effectLst>
                  <a:outerShdw blurRad="38100" dist="38100" dir="2700000" algn="tl">
                    <a:srgbClr val="000000"/>
                  </a:outerShdw>
                </a:effectLst>
                <a:latin typeface="Verdana" pitchFamily="34" charset="0"/>
              </a:rPr>
              <a:t>الفلسفة</a:t>
            </a:r>
          </a:p>
          <a:p>
            <a:pPr algn="ctr" eaLnBrk="1" hangingPunct="1"/>
            <a:r>
              <a:rPr lang="ar-EG" b="1" dirty="0">
                <a:effectLst>
                  <a:outerShdw blurRad="38100" dist="38100" dir="2700000" algn="tl">
                    <a:srgbClr val="000000"/>
                  </a:outerShdw>
                </a:effectLst>
                <a:latin typeface="Verdana" pitchFamily="34" charset="0"/>
              </a:rPr>
              <a:t> والأنماط </a:t>
            </a:r>
          </a:p>
          <a:p>
            <a:pPr algn="ctr" eaLnBrk="1" hangingPunct="1"/>
            <a:r>
              <a:rPr lang="ar-EG" b="1" dirty="0">
                <a:effectLst>
                  <a:outerShdw blurRad="38100" dist="38100" dir="2700000" algn="tl">
                    <a:srgbClr val="000000"/>
                  </a:outerShdw>
                </a:effectLst>
                <a:latin typeface="Verdana" pitchFamily="34" charset="0"/>
              </a:rPr>
              <a:t>الإدارية</a:t>
            </a:r>
            <a:endParaRPr lang="en-US" b="1" dirty="0">
              <a:effectLst>
                <a:outerShdw blurRad="38100" dist="38100" dir="2700000" algn="tl">
                  <a:srgbClr val="000000"/>
                </a:outerShdw>
              </a:effectLst>
              <a:latin typeface="Verdana" pitchFamily="34" charset="0"/>
            </a:endParaRPr>
          </a:p>
        </p:txBody>
      </p:sp>
      <p:sp>
        <p:nvSpPr>
          <p:cNvPr id="33806" name="_s33806"/>
          <p:cNvSpPr>
            <a:spLocks noChangeShapeType="1"/>
          </p:cNvSpPr>
          <p:nvPr/>
        </p:nvSpPr>
        <p:spPr bwMode="auto">
          <a:xfrm>
            <a:off x="6345238" y="4238626"/>
            <a:ext cx="493712" cy="625475"/>
          </a:xfrm>
          <a:prstGeom prst="line">
            <a:avLst/>
          </a:prstGeom>
          <a:noFill/>
          <a:ln w="38100">
            <a:solidFill>
              <a:schemeClr val="tx1"/>
            </a:solidFill>
            <a:round/>
            <a:headEnd/>
            <a:tailEnd/>
          </a:ln>
        </p:spPr>
        <p:txBody>
          <a:bodyPr anchor="ctr"/>
          <a:lstStyle/>
          <a:p>
            <a:endParaRPr lang="en-US"/>
          </a:p>
        </p:txBody>
      </p:sp>
      <p:sp>
        <p:nvSpPr>
          <p:cNvPr id="33805" name="_s33805"/>
          <p:cNvSpPr>
            <a:spLocks noChangeArrowheads="1"/>
          </p:cNvSpPr>
          <p:nvPr/>
        </p:nvSpPr>
        <p:spPr bwMode="auto">
          <a:xfrm>
            <a:off x="6496051" y="4714876"/>
            <a:ext cx="1674813" cy="1539875"/>
          </a:xfrm>
          <a:prstGeom prst="ellipse">
            <a:avLst/>
          </a:prstGeom>
          <a:solidFill>
            <a:srgbClr val="01BD0A"/>
          </a:solidFill>
          <a:ln w="28575">
            <a:solidFill>
              <a:srgbClr val="019308"/>
            </a:solidFill>
            <a:round/>
            <a:headEnd/>
            <a:tailEnd/>
          </a:ln>
        </p:spPr>
        <p:txBody>
          <a:bodyPr wrap="none" lIns="140452" tIns="70226" rIns="140452" bIns="70226" anchor="ctr"/>
          <a:lstStyle/>
          <a:p>
            <a:pPr algn="ctr" rtl="1" eaLnBrk="1" hangingPunct="1"/>
            <a:endParaRPr lang="ar-EG" b="1" dirty="0">
              <a:solidFill>
                <a:srgbClr val="FFFFFF"/>
              </a:solidFill>
              <a:effectLst>
                <a:outerShdw blurRad="38100" dist="38100" dir="2700000" algn="tl">
                  <a:srgbClr val="000000"/>
                </a:outerShdw>
              </a:effectLst>
              <a:latin typeface="Verdana" pitchFamily="34" charset="0"/>
            </a:endParaRPr>
          </a:p>
          <a:p>
            <a:pPr algn="ctr" rtl="1" eaLnBrk="1" hangingPunct="1"/>
            <a:r>
              <a:rPr lang="ar-EG" b="1" dirty="0">
                <a:effectLst>
                  <a:outerShdw blurRad="38100" dist="38100" dir="2700000" algn="tl">
                    <a:srgbClr val="000000"/>
                  </a:outerShdw>
                </a:effectLst>
                <a:latin typeface="Verdana" pitchFamily="34" charset="0"/>
              </a:rPr>
              <a:t>أدوات وأساليب</a:t>
            </a:r>
          </a:p>
          <a:p>
            <a:pPr algn="ctr" rtl="1" eaLnBrk="1" hangingPunct="1"/>
            <a:r>
              <a:rPr lang="ar-EG" b="1" dirty="0">
                <a:effectLst>
                  <a:outerShdw blurRad="38100" dist="38100" dir="2700000" algn="tl">
                    <a:srgbClr val="000000"/>
                  </a:outerShdw>
                </a:effectLst>
                <a:latin typeface="Verdana" pitchFamily="34" charset="0"/>
              </a:rPr>
              <a:t>تقديم الخدمة</a:t>
            </a:r>
          </a:p>
          <a:p>
            <a:pPr algn="ctr" rtl="1" eaLnBrk="1" hangingPunct="1"/>
            <a:endParaRPr lang="en-US" b="1" dirty="0">
              <a:solidFill>
                <a:srgbClr val="FFFFFF"/>
              </a:solidFill>
              <a:effectLst>
                <a:outerShdw blurRad="38100" dist="38100" dir="2700000" algn="tl">
                  <a:srgbClr val="000000"/>
                </a:outerShdw>
              </a:effectLst>
              <a:latin typeface="Verdana" pitchFamily="34" charset="0"/>
            </a:endParaRPr>
          </a:p>
        </p:txBody>
      </p:sp>
      <p:sp>
        <p:nvSpPr>
          <p:cNvPr id="33804" name="_s33804"/>
          <p:cNvSpPr>
            <a:spLocks noChangeShapeType="1"/>
          </p:cNvSpPr>
          <p:nvPr/>
        </p:nvSpPr>
        <p:spPr bwMode="auto">
          <a:xfrm flipV="1">
            <a:off x="6650038" y="3140076"/>
            <a:ext cx="798512" cy="239713"/>
          </a:xfrm>
          <a:prstGeom prst="line">
            <a:avLst/>
          </a:prstGeom>
          <a:noFill/>
          <a:ln w="38100">
            <a:solidFill>
              <a:schemeClr val="tx1"/>
            </a:solidFill>
            <a:round/>
            <a:headEnd/>
            <a:tailEnd/>
          </a:ln>
        </p:spPr>
        <p:txBody>
          <a:bodyPr anchor="ctr"/>
          <a:lstStyle/>
          <a:p>
            <a:endParaRPr lang="en-US"/>
          </a:p>
        </p:txBody>
      </p:sp>
      <p:sp>
        <p:nvSpPr>
          <p:cNvPr id="33803" name="_s33803"/>
          <p:cNvSpPr>
            <a:spLocks noChangeArrowheads="1"/>
          </p:cNvSpPr>
          <p:nvPr/>
        </p:nvSpPr>
        <p:spPr bwMode="auto">
          <a:xfrm>
            <a:off x="7407276" y="2133601"/>
            <a:ext cx="1674813" cy="1539875"/>
          </a:xfrm>
          <a:prstGeom prst="ellipse">
            <a:avLst/>
          </a:prstGeom>
          <a:solidFill>
            <a:srgbClr val="0399FF"/>
          </a:solidFill>
          <a:ln w="28575">
            <a:solidFill>
              <a:srgbClr val="4B595B"/>
            </a:solidFill>
            <a:round/>
            <a:headEnd/>
            <a:tailEnd/>
          </a:ln>
        </p:spPr>
        <p:txBody>
          <a:bodyPr wrap="none" lIns="140452" tIns="70226" rIns="140452" bIns="70226" anchor="ctr"/>
          <a:lstStyle/>
          <a:p>
            <a:pPr algn="ctr" eaLnBrk="1" hangingPunct="1"/>
            <a:r>
              <a:rPr lang="ar-EG" b="1" dirty="0">
                <a:effectLst>
                  <a:outerShdw blurRad="38100" dist="38100" dir="2700000" algn="tl">
                    <a:srgbClr val="000000"/>
                  </a:outerShdw>
                </a:effectLst>
                <a:latin typeface="Verdana" pitchFamily="34" charset="0"/>
              </a:rPr>
              <a:t>الهيكل</a:t>
            </a:r>
          </a:p>
          <a:p>
            <a:pPr algn="ctr" eaLnBrk="1" hangingPunct="1"/>
            <a:r>
              <a:rPr lang="ar-EG" b="1" dirty="0">
                <a:effectLst>
                  <a:outerShdw blurRad="38100" dist="38100" dir="2700000" algn="tl">
                    <a:srgbClr val="000000"/>
                  </a:outerShdw>
                </a:effectLst>
                <a:latin typeface="Verdana" pitchFamily="34" charset="0"/>
              </a:rPr>
              <a:t> التنظيمي</a:t>
            </a:r>
            <a:endParaRPr lang="en-US" b="1" dirty="0">
              <a:effectLst>
                <a:outerShdw blurRad="38100" dist="38100" dir="2700000" algn="tl">
                  <a:srgbClr val="000000"/>
                </a:outerShdw>
              </a:effectLst>
              <a:latin typeface="Verdana" pitchFamily="34" charset="0"/>
            </a:endParaRPr>
          </a:p>
        </p:txBody>
      </p:sp>
      <p:sp>
        <p:nvSpPr>
          <p:cNvPr id="33802" name="_s33802"/>
          <p:cNvSpPr>
            <a:spLocks noChangeShapeType="1"/>
          </p:cNvSpPr>
          <p:nvPr/>
        </p:nvSpPr>
        <p:spPr bwMode="auto">
          <a:xfrm flipV="1">
            <a:off x="5854700" y="2076451"/>
            <a:ext cx="0" cy="773113"/>
          </a:xfrm>
          <a:prstGeom prst="line">
            <a:avLst/>
          </a:prstGeom>
          <a:noFill/>
          <a:ln w="38100">
            <a:solidFill>
              <a:schemeClr val="tx1"/>
            </a:solidFill>
            <a:round/>
            <a:headEnd/>
            <a:tailEnd/>
          </a:ln>
        </p:spPr>
        <p:txBody>
          <a:bodyPr anchor="ctr"/>
          <a:lstStyle/>
          <a:p>
            <a:endParaRPr lang="en-US"/>
          </a:p>
        </p:txBody>
      </p:sp>
      <p:sp>
        <p:nvSpPr>
          <p:cNvPr id="33801" name="_s33801"/>
          <p:cNvSpPr>
            <a:spLocks noChangeArrowheads="1"/>
          </p:cNvSpPr>
          <p:nvPr/>
        </p:nvSpPr>
        <p:spPr bwMode="auto">
          <a:xfrm>
            <a:off x="5019676" y="539751"/>
            <a:ext cx="1673225" cy="1539875"/>
          </a:xfrm>
          <a:prstGeom prst="ellipse">
            <a:avLst/>
          </a:prstGeom>
          <a:solidFill>
            <a:srgbClr val="FF8C01"/>
          </a:solidFill>
          <a:ln w="28575">
            <a:solidFill>
              <a:srgbClr val="D87600"/>
            </a:solidFill>
            <a:round/>
            <a:headEnd/>
            <a:tailEnd/>
          </a:ln>
        </p:spPr>
        <p:txBody>
          <a:bodyPr wrap="none" lIns="140452" tIns="70226" rIns="140452" bIns="70226" anchor="ctr"/>
          <a:lstStyle/>
          <a:p>
            <a:pPr algn="ctr" eaLnBrk="1" hangingPunct="1"/>
            <a:r>
              <a:rPr lang="ar-EG" b="1" dirty="0">
                <a:effectLst>
                  <a:outerShdw blurRad="38100" dist="38100" dir="2700000" algn="tl">
                    <a:srgbClr val="000000"/>
                  </a:outerShdw>
                </a:effectLst>
                <a:latin typeface="Verdana" pitchFamily="34" charset="0"/>
              </a:rPr>
              <a:t>الموارد</a:t>
            </a:r>
          </a:p>
          <a:p>
            <a:pPr algn="ctr" eaLnBrk="1" hangingPunct="1"/>
            <a:r>
              <a:rPr lang="ar-EG" b="1" dirty="0">
                <a:effectLst>
                  <a:outerShdw blurRad="38100" dist="38100" dir="2700000" algn="tl">
                    <a:srgbClr val="000000"/>
                  </a:outerShdw>
                </a:effectLst>
                <a:latin typeface="Verdana" pitchFamily="34" charset="0"/>
              </a:rPr>
              <a:t> البشرية</a:t>
            </a:r>
            <a:endParaRPr lang="en-US" b="1" dirty="0">
              <a:effectLst>
                <a:outerShdw blurRad="38100" dist="38100" dir="2700000" algn="tl">
                  <a:srgbClr val="000000"/>
                </a:outerShdw>
              </a:effectLst>
              <a:latin typeface="Verdana" pitchFamily="34" charset="0"/>
            </a:endParaRPr>
          </a:p>
        </p:txBody>
      </p:sp>
      <p:sp>
        <p:nvSpPr>
          <p:cNvPr id="33800" name="_s33800"/>
          <p:cNvSpPr>
            <a:spLocks noChangeArrowheads="1"/>
          </p:cNvSpPr>
          <p:nvPr/>
        </p:nvSpPr>
        <p:spPr bwMode="auto">
          <a:xfrm>
            <a:off x="5019676" y="2849564"/>
            <a:ext cx="1673225" cy="1538287"/>
          </a:xfrm>
          <a:prstGeom prst="ellipse">
            <a:avLst/>
          </a:prstGeom>
          <a:solidFill>
            <a:srgbClr val="F1FD09"/>
          </a:solidFill>
          <a:ln w="28575">
            <a:solidFill>
              <a:srgbClr val="CAD402"/>
            </a:solidFill>
            <a:round/>
            <a:headEnd/>
            <a:tailEnd/>
          </a:ln>
        </p:spPr>
        <p:txBody>
          <a:bodyPr wrap="none" lIns="140452" tIns="70226" rIns="140452" bIns="70226" anchor="ctr"/>
          <a:lstStyle/>
          <a:p>
            <a:pPr algn="ctr" rtl="1" eaLnBrk="1" hangingPunct="1"/>
            <a:r>
              <a:rPr lang="ar-EG" b="1" dirty="0">
                <a:effectLst>
                  <a:outerShdw blurRad="38100" dist="38100" dir="2700000" algn="tl">
                    <a:srgbClr val="FFFFFF"/>
                  </a:outerShdw>
                </a:effectLst>
                <a:latin typeface="Verdana" pitchFamily="34" charset="0"/>
              </a:rPr>
              <a:t>عناصر</a:t>
            </a:r>
          </a:p>
          <a:p>
            <a:pPr algn="ctr" rtl="1" eaLnBrk="1" hangingPunct="1"/>
            <a:r>
              <a:rPr lang="ar-EG" b="1" dirty="0">
                <a:effectLst>
                  <a:outerShdw blurRad="38100" dist="38100" dir="2700000" algn="tl">
                    <a:srgbClr val="FFFFFF"/>
                  </a:outerShdw>
                </a:effectLst>
                <a:latin typeface="Verdana" pitchFamily="34" charset="0"/>
              </a:rPr>
              <a:t> البيئة </a:t>
            </a:r>
          </a:p>
          <a:p>
            <a:pPr algn="ctr" rtl="1" eaLnBrk="1" hangingPunct="1"/>
            <a:r>
              <a:rPr lang="ar-EG" b="1" dirty="0">
                <a:effectLst>
                  <a:outerShdw blurRad="38100" dist="38100" dir="2700000" algn="tl">
                    <a:srgbClr val="FFFFFF"/>
                  </a:outerShdw>
                </a:effectLst>
                <a:latin typeface="Verdana" pitchFamily="34" charset="0"/>
              </a:rPr>
              <a:t>الداخلية</a:t>
            </a:r>
            <a:endParaRPr lang="en-US" b="1" dirty="0">
              <a:effectLst>
                <a:outerShdw blurRad="38100" dist="38100" dir="2700000" algn="tl">
                  <a:srgbClr val="FFFFFF"/>
                </a:outerShdw>
              </a:effectLst>
              <a:latin typeface="Verdana" pitchFamily="34" charset="0"/>
            </a:endParaRPr>
          </a:p>
        </p:txBody>
      </p:sp>
      <p:sp>
        <p:nvSpPr>
          <p:cNvPr id="33811" name="Text Box 19"/>
          <p:cNvSpPr txBox="1">
            <a:spLocks noChangeArrowheads="1"/>
          </p:cNvSpPr>
          <p:nvPr/>
        </p:nvSpPr>
        <p:spPr bwMode="auto">
          <a:xfrm>
            <a:off x="7319964" y="620713"/>
            <a:ext cx="2808287" cy="1066800"/>
          </a:xfrm>
          <a:prstGeom prst="rect">
            <a:avLst/>
          </a:prstGeom>
          <a:noFill/>
          <a:ln w="9525">
            <a:noFill/>
            <a:miter lim="800000"/>
            <a:headEnd/>
            <a:tailEnd/>
          </a:ln>
          <a:effectLst/>
        </p:spPr>
        <p:txBody>
          <a:bodyPr>
            <a:spAutoFit/>
          </a:bodyPr>
          <a:lstStyle/>
          <a:p>
            <a:pPr algn="ctr" rtl="1" eaLnBrk="1" hangingPunct="1">
              <a:spcBef>
                <a:spcPct val="50000"/>
              </a:spcBef>
            </a:pPr>
            <a:r>
              <a:rPr lang="ar-EG" sz="3200" b="1">
                <a:solidFill>
                  <a:srgbClr val="FFFF00"/>
                </a:solidFill>
                <a:effectLst>
                  <a:outerShdw blurRad="38100" dist="38100" dir="2700000" algn="tl">
                    <a:srgbClr val="000000"/>
                  </a:outerShdw>
                </a:effectLst>
                <a:latin typeface="Verdana" pitchFamily="34" charset="0"/>
              </a:rPr>
              <a:t>أهم مكونات عناصر البيئة الداخلية</a:t>
            </a:r>
            <a:endParaRPr lang="en-US" sz="3200" b="1">
              <a:solidFill>
                <a:srgbClr val="FFFF00"/>
              </a:solidFill>
              <a:effectLst>
                <a:outerShdw blurRad="38100" dist="38100" dir="2700000" algn="tl">
                  <a:srgbClr val="000000"/>
                </a:outerShdw>
              </a:effectLst>
              <a:latin typeface="Verdana" pitchFamily="34" charset="0"/>
            </a:endParaRPr>
          </a:p>
        </p:txBody>
      </p:sp>
    </p:spTree>
    <p:extLst>
      <p:ext uri="{BB962C8B-B14F-4D97-AF65-F5344CB8AC3E}">
        <p14:creationId xmlns:p14="http://schemas.microsoft.com/office/powerpoint/2010/main" val="366197110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nodePh="1">
                                  <p:stCondLst>
                                    <p:cond delay="0"/>
                                  </p:stCondLst>
                                  <p:endCondLst>
                                    <p:cond evt="begin" delay="0">
                                      <p:tn val="5"/>
                                    </p:cond>
                                  </p:endCondLst>
                                  <p:childTnLst>
                                    <p:set>
                                      <p:cBhvr>
                                        <p:cTn id="6" dur="1" fill="hold">
                                          <p:stCondLst>
                                            <p:cond delay="0"/>
                                          </p:stCondLst>
                                        </p:cTn>
                                        <p:tgtEl>
                                          <p:spTgt spid="33798"/>
                                        </p:tgtEl>
                                        <p:attrNameLst>
                                          <p:attrName>style.visibility</p:attrName>
                                        </p:attrNameLst>
                                      </p:cBhvr>
                                      <p:to>
                                        <p:strVal val="visible"/>
                                      </p:to>
                                    </p:set>
                                    <p:anim calcmode="lin" valueType="num">
                                      <p:cBhvr additive="base">
                                        <p:cTn id="7" dur="500" fill="hold"/>
                                        <p:tgtEl>
                                          <p:spTgt spid="33798"/>
                                        </p:tgtEl>
                                        <p:attrNameLst>
                                          <p:attrName>ppt_x</p:attrName>
                                        </p:attrNameLst>
                                      </p:cBhvr>
                                      <p:tavLst>
                                        <p:tav tm="0">
                                          <p:val>
                                            <p:strVal val="0-#ppt_w/2"/>
                                          </p:val>
                                        </p:tav>
                                        <p:tav tm="100000">
                                          <p:val>
                                            <p:strVal val="#ppt_x"/>
                                          </p:val>
                                        </p:tav>
                                      </p:tavLst>
                                    </p:anim>
                                    <p:anim calcmode="lin" valueType="num">
                                      <p:cBhvr additive="base">
                                        <p:cTn id="8" dur="500" fill="hold"/>
                                        <p:tgtEl>
                                          <p:spTgt spid="33798"/>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 presetClass="entr" presetSubtype="0" fill="hold" grpId="0" nodeType="afterEffect">
                                  <p:stCondLst>
                                    <p:cond delay="0"/>
                                  </p:stCondLst>
                                  <p:childTnLst>
                                    <p:set>
                                      <p:cBhvr>
                                        <p:cTn id="11" dur="1" fill="hold">
                                          <p:stCondLst>
                                            <p:cond delay="499"/>
                                          </p:stCondLst>
                                        </p:cTn>
                                        <p:tgtEl>
                                          <p:spTgt spid="33811"/>
                                        </p:tgtEl>
                                        <p:attrNameLst>
                                          <p:attrName>style.visibility</p:attrName>
                                        </p:attrNameLst>
                                      </p:cBhvr>
                                      <p:to>
                                        <p:strVal val="visible"/>
                                      </p:to>
                                    </p:set>
                                  </p:childTnLst>
                                </p:cTn>
                              </p:par>
                            </p:childTnLst>
                          </p:cTn>
                        </p:par>
                        <p:par>
                          <p:cTn id="12" fill="hold">
                            <p:stCondLst>
                              <p:cond delay="1000"/>
                            </p:stCondLst>
                            <p:childTnLst>
                              <p:par>
                                <p:cTn id="13" presetID="1" presetClass="entr" presetSubtype="0" fill="hold" grpId="0" nodeType="afterEffect">
                                  <p:stCondLst>
                                    <p:cond delay="0"/>
                                  </p:stCondLst>
                                  <p:childTnLst>
                                    <p:set>
                                      <p:cBhvr>
                                        <p:cTn id="14" dur="1" fill="hold">
                                          <p:stCondLst>
                                            <p:cond delay="499"/>
                                          </p:stCondLst>
                                        </p:cTn>
                                        <p:tgtEl>
                                          <p:spTgt spid="33800"/>
                                        </p:tgtEl>
                                        <p:attrNameLst>
                                          <p:attrName>style.visibility</p:attrName>
                                        </p:attrNameLst>
                                      </p:cBhvr>
                                      <p:to>
                                        <p:strVal val="visible"/>
                                      </p:to>
                                    </p:set>
                                  </p:childTnLst>
                                </p:cTn>
                              </p:par>
                            </p:childTnLst>
                          </p:cTn>
                        </p:par>
                        <p:par>
                          <p:cTn id="15" fill="hold">
                            <p:stCondLst>
                              <p:cond delay="1500"/>
                            </p:stCondLst>
                            <p:childTnLst>
                              <p:par>
                                <p:cTn id="16" presetID="1" presetClass="entr" presetSubtype="0" fill="hold" grpId="0" nodeType="afterEffect">
                                  <p:stCondLst>
                                    <p:cond delay="0"/>
                                  </p:stCondLst>
                                  <p:childTnLst>
                                    <p:set>
                                      <p:cBhvr>
                                        <p:cTn id="17" dur="1" fill="hold">
                                          <p:stCondLst>
                                            <p:cond delay="499"/>
                                          </p:stCondLst>
                                        </p:cTn>
                                        <p:tgtEl>
                                          <p:spTgt spid="33795"/>
                                        </p:tgtEl>
                                        <p:attrNameLst>
                                          <p:attrName>style.visibility</p:attrName>
                                        </p:attrNameLst>
                                      </p:cBhvr>
                                      <p:to>
                                        <p:strVal val="visible"/>
                                      </p:to>
                                    </p:set>
                                  </p:childTnLst>
                                </p:cTn>
                              </p:par>
                            </p:childTnLst>
                          </p:cTn>
                        </p:par>
                        <p:par>
                          <p:cTn id="18" fill="hold">
                            <p:stCondLst>
                              <p:cond delay="2000"/>
                            </p:stCondLst>
                            <p:childTnLst>
                              <p:par>
                                <p:cTn id="19" presetID="1" presetClass="entr" presetSubtype="0" fill="hold" grpId="0" nodeType="afterEffect">
                                  <p:stCondLst>
                                    <p:cond delay="0"/>
                                  </p:stCondLst>
                                  <p:childTnLst>
                                    <p:set>
                                      <p:cBhvr>
                                        <p:cTn id="20" dur="1" fill="hold">
                                          <p:stCondLst>
                                            <p:cond delay="499"/>
                                          </p:stCondLst>
                                        </p:cTn>
                                        <p:tgtEl>
                                          <p:spTgt spid="33801"/>
                                        </p:tgtEl>
                                        <p:attrNameLst>
                                          <p:attrName>style.visibility</p:attrName>
                                        </p:attrNameLst>
                                      </p:cBhvr>
                                      <p:to>
                                        <p:strVal val="visible"/>
                                      </p:to>
                                    </p:set>
                                  </p:childTnLst>
                                </p:cTn>
                              </p:par>
                            </p:childTnLst>
                          </p:cTn>
                        </p:par>
                        <p:par>
                          <p:cTn id="21" fill="hold">
                            <p:stCondLst>
                              <p:cond delay="2500"/>
                            </p:stCondLst>
                            <p:childTnLst>
                              <p:par>
                                <p:cTn id="22" presetID="1" presetClass="entr" presetSubtype="0" fill="hold" grpId="0" nodeType="afterEffect">
                                  <p:stCondLst>
                                    <p:cond delay="0"/>
                                  </p:stCondLst>
                                  <p:childTnLst>
                                    <p:set>
                                      <p:cBhvr>
                                        <p:cTn id="23" dur="1" fill="hold">
                                          <p:stCondLst>
                                            <p:cond delay="499"/>
                                          </p:stCondLst>
                                        </p:cTn>
                                        <p:tgtEl>
                                          <p:spTgt spid="33803"/>
                                        </p:tgtEl>
                                        <p:attrNameLst>
                                          <p:attrName>style.visibility</p:attrName>
                                        </p:attrNameLst>
                                      </p:cBhvr>
                                      <p:to>
                                        <p:strVal val="visible"/>
                                      </p:to>
                                    </p:set>
                                  </p:childTnLst>
                                </p:cTn>
                              </p:par>
                            </p:childTnLst>
                          </p:cTn>
                        </p:par>
                        <p:par>
                          <p:cTn id="24" fill="hold">
                            <p:stCondLst>
                              <p:cond delay="3000"/>
                            </p:stCondLst>
                            <p:childTnLst>
                              <p:par>
                                <p:cTn id="25" presetID="1" presetClass="entr" presetSubtype="0" fill="hold" grpId="0" nodeType="afterEffect">
                                  <p:stCondLst>
                                    <p:cond delay="0"/>
                                  </p:stCondLst>
                                  <p:childTnLst>
                                    <p:set>
                                      <p:cBhvr>
                                        <p:cTn id="26" dur="1" fill="hold">
                                          <p:stCondLst>
                                            <p:cond delay="499"/>
                                          </p:stCondLst>
                                        </p:cTn>
                                        <p:tgtEl>
                                          <p:spTgt spid="33805"/>
                                        </p:tgtEl>
                                        <p:attrNameLst>
                                          <p:attrName>style.visibility</p:attrName>
                                        </p:attrNameLst>
                                      </p:cBhvr>
                                      <p:to>
                                        <p:strVal val="visible"/>
                                      </p:to>
                                    </p:set>
                                  </p:childTnLst>
                                </p:cTn>
                              </p:par>
                            </p:childTnLst>
                          </p:cTn>
                        </p:par>
                        <p:par>
                          <p:cTn id="27" fill="hold">
                            <p:stCondLst>
                              <p:cond delay="3500"/>
                            </p:stCondLst>
                            <p:childTnLst>
                              <p:par>
                                <p:cTn id="28" presetID="1" presetClass="entr" presetSubtype="0" fill="hold" grpId="0" nodeType="afterEffect">
                                  <p:stCondLst>
                                    <p:cond delay="0"/>
                                  </p:stCondLst>
                                  <p:childTnLst>
                                    <p:set>
                                      <p:cBhvr>
                                        <p:cTn id="29" dur="1" fill="hold">
                                          <p:stCondLst>
                                            <p:cond delay="499"/>
                                          </p:stCondLst>
                                        </p:cTn>
                                        <p:tgtEl>
                                          <p:spTgt spid="33809"/>
                                        </p:tgtEl>
                                        <p:attrNameLst>
                                          <p:attrName>style.visibility</p:attrName>
                                        </p:attrNameLst>
                                      </p:cBhvr>
                                      <p:to>
                                        <p:strVal val="visible"/>
                                      </p:to>
                                    </p:set>
                                  </p:childTnLst>
                                </p:cTn>
                              </p:par>
                            </p:childTnLst>
                          </p:cTn>
                        </p:par>
                        <p:par>
                          <p:cTn id="30" fill="hold">
                            <p:stCondLst>
                              <p:cond delay="4000"/>
                            </p:stCondLst>
                            <p:childTnLst>
                              <p:par>
                                <p:cTn id="31" presetID="1" presetClass="entr" presetSubtype="0" fill="hold" grpId="0" nodeType="afterEffect">
                                  <p:stCondLst>
                                    <p:cond delay="0"/>
                                  </p:stCondLst>
                                  <p:childTnLst>
                                    <p:set>
                                      <p:cBhvr>
                                        <p:cTn id="32" dur="1" fill="hold">
                                          <p:stCondLst>
                                            <p:cond delay="499"/>
                                          </p:stCondLst>
                                        </p:cTn>
                                        <p:tgtEl>
                                          <p:spTgt spid="338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animBg="1" autoUpdateAnimBg="0"/>
      <p:bldP spid="33798" grpId="0" animBg="1"/>
      <p:bldP spid="33807" grpId="0" animBg="1" autoUpdateAnimBg="0"/>
      <p:bldP spid="33809" grpId="0" animBg="1" autoUpdateAnimBg="0"/>
      <p:bldP spid="33805" grpId="0" animBg="1" autoUpdateAnimBg="0"/>
      <p:bldP spid="33803" grpId="0" animBg="1" autoUpdateAnimBg="0"/>
      <p:bldP spid="33801" grpId="0" animBg="1" autoUpdateAnimBg="0"/>
      <p:bldP spid="33800" grpId="0" animBg="1" autoUpdateAnimBg="0"/>
      <p:bldP spid="33811"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srcRect/>
          <a:stretch>
            <a:fillRect/>
          </a:stretch>
        </p:blipFill>
        <p:spPr bwMode="auto">
          <a:xfrm>
            <a:off x="-109182" y="0"/>
            <a:ext cx="12301182" cy="6858000"/>
          </a:xfrm>
          <a:prstGeom prst="rect">
            <a:avLst/>
          </a:prstGeom>
          <a:noFill/>
          <a:ln w="9525">
            <a:noFill/>
            <a:miter lim="800000"/>
            <a:headEnd/>
            <a:tailEnd/>
          </a:ln>
        </p:spPr>
      </p:pic>
      <p:sp>
        <p:nvSpPr>
          <p:cNvPr id="3" name="Content Placeholder 2"/>
          <p:cNvSpPr>
            <a:spLocks noGrp="1"/>
          </p:cNvSpPr>
          <p:nvPr>
            <p:ph idx="1"/>
          </p:nvPr>
        </p:nvSpPr>
        <p:spPr>
          <a:xfrm>
            <a:off x="838200" y="323850"/>
            <a:ext cx="10515600" cy="5853113"/>
          </a:xfrm>
        </p:spPr>
        <p:txBody>
          <a:bodyPr>
            <a:normAutofit fontScale="92500" lnSpcReduction="10000"/>
          </a:bodyPr>
          <a:lstStyle/>
          <a:p>
            <a:pPr marL="0" indent="0" algn="r" rtl="1">
              <a:buNone/>
            </a:pPr>
            <a:endParaRPr lang="ar-DZ" dirty="0" smtClean="0"/>
          </a:p>
          <a:p>
            <a:pPr marL="0" indent="0" algn="r" rtl="1">
              <a:buNone/>
            </a:pPr>
            <a:r>
              <a:rPr lang="ar-DZ" sz="2800" dirty="0" smtClean="0">
                <a:latin typeface="Simplified Arabic" panose="02020603050405020304" pitchFamily="18" charset="-78"/>
                <a:cs typeface="Simplified Arabic" panose="02020603050405020304" pitchFamily="18" charset="-78"/>
              </a:rPr>
              <a:t>حيث يمكن</a:t>
            </a:r>
            <a:r>
              <a:rPr lang="fr-FR" sz="2800" dirty="0" smtClean="0">
                <a:latin typeface="Simplified Arabic" panose="02020603050405020304" pitchFamily="18" charset="-78"/>
                <a:cs typeface="Simplified Arabic" panose="02020603050405020304" pitchFamily="18" charset="-78"/>
              </a:rPr>
              <a:t> </a:t>
            </a:r>
            <a:r>
              <a:rPr lang="ar-DZ" sz="2800" dirty="0" smtClean="0">
                <a:latin typeface="Simplified Arabic" panose="02020603050405020304" pitchFamily="18" charset="-78"/>
                <a:cs typeface="Simplified Arabic" panose="02020603050405020304" pitchFamily="18" charset="-78"/>
              </a:rPr>
              <a:t>استخدام </a:t>
            </a:r>
            <a:r>
              <a:rPr lang="ar-DZ" sz="2800" dirty="0">
                <a:latin typeface="Simplified Arabic" panose="02020603050405020304" pitchFamily="18" charset="-78"/>
                <a:cs typeface="Simplified Arabic" panose="02020603050405020304" pitchFamily="18" charset="-78"/>
              </a:rPr>
              <a:t>نموذج تحليل </a:t>
            </a:r>
            <a:r>
              <a:rPr lang="ar-DZ" sz="2800" dirty="0" smtClean="0">
                <a:latin typeface="Simplified Arabic" panose="02020603050405020304" pitchFamily="18" charset="-78"/>
                <a:cs typeface="Simplified Arabic" panose="02020603050405020304" pitchFamily="18" charset="-78"/>
              </a:rPr>
              <a:t>بريمو-</a:t>
            </a:r>
            <a:r>
              <a:rPr lang="ar-DZ" sz="2800" dirty="0" err="1" smtClean="0">
                <a:latin typeface="Simplified Arabic" panose="02020603050405020304" pitchFamily="18" charset="-78"/>
                <a:cs typeface="Simplified Arabic" panose="02020603050405020304" pitchFamily="18" charset="-78"/>
              </a:rPr>
              <a:t>إف</a:t>
            </a:r>
            <a:r>
              <a:rPr lang="ar-DZ" sz="2800" dirty="0" smtClean="0">
                <a:latin typeface="Simplified Arabic" panose="02020603050405020304" pitchFamily="18" charset="-78"/>
                <a:cs typeface="Simplified Arabic" panose="02020603050405020304" pitchFamily="18" charset="-78"/>
              </a:rPr>
              <a:t> </a:t>
            </a:r>
            <a:r>
              <a:rPr lang="fr-FR" sz="2800" dirty="0" smtClean="0">
                <a:latin typeface="Simplified Arabic" panose="02020603050405020304" pitchFamily="18" charset="-78"/>
                <a:cs typeface="Simplified Arabic" panose="02020603050405020304" pitchFamily="18" charset="-78"/>
              </a:rPr>
              <a:t>PRIMO-F</a:t>
            </a:r>
            <a:r>
              <a:rPr lang="fr-FR" sz="2800" dirty="0">
                <a:latin typeface="Simplified Arabic" panose="02020603050405020304" pitchFamily="18" charset="-78"/>
                <a:cs typeface="Simplified Arabic" panose="02020603050405020304" pitchFamily="18" charset="-78"/>
              </a:rPr>
              <a:t>؛ </a:t>
            </a:r>
            <a:r>
              <a:rPr lang="ar-DZ" sz="2800" dirty="0" smtClean="0">
                <a:latin typeface="Simplified Arabic" panose="02020603050405020304" pitchFamily="18" charset="-78"/>
                <a:cs typeface="Simplified Arabic" panose="02020603050405020304" pitchFamily="18" charset="-78"/>
              </a:rPr>
              <a:t>لتحديد </a:t>
            </a:r>
            <a:r>
              <a:rPr lang="ar-DZ" sz="2800" dirty="0">
                <a:latin typeface="Simplified Arabic" panose="02020603050405020304" pitchFamily="18" charset="-78"/>
                <a:cs typeface="Simplified Arabic" panose="02020603050405020304" pitchFamily="18" charset="-78"/>
              </a:rPr>
              <a:t>العوامل </a:t>
            </a:r>
            <a:r>
              <a:rPr lang="ar-DZ" sz="2800" dirty="0" smtClean="0">
                <a:latin typeface="Simplified Arabic" panose="02020603050405020304" pitchFamily="18" charset="-78"/>
                <a:cs typeface="Simplified Arabic" panose="02020603050405020304" pitchFamily="18" charset="-78"/>
              </a:rPr>
              <a:t>الداخلية،</a:t>
            </a:r>
            <a:r>
              <a:rPr lang="fr-FR" sz="2800" dirty="0" smtClean="0">
                <a:latin typeface="Simplified Arabic" panose="02020603050405020304" pitchFamily="18" charset="-78"/>
                <a:cs typeface="Simplified Arabic" panose="02020603050405020304" pitchFamily="18" charset="-78"/>
              </a:rPr>
              <a:t> </a:t>
            </a:r>
            <a:r>
              <a:rPr lang="ar-DZ" sz="2800" dirty="0" smtClean="0">
                <a:latin typeface="Simplified Arabic" panose="02020603050405020304" pitchFamily="18" charset="-78"/>
                <a:cs typeface="Simplified Arabic" panose="02020603050405020304" pitchFamily="18" charset="-78"/>
              </a:rPr>
              <a:t>و</a:t>
            </a:r>
            <a:r>
              <a:rPr lang="fr-FR" sz="2800" dirty="0" smtClean="0">
                <a:latin typeface="Simplified Arabic" panose="02020603050405020304" pitchFamily="18" charset="-78"/>
                <a:cs typeface="Simplified Arabic" panose="02020603050405020304" pitchFamily="18" charset="-78"/>
              </a:rPr>
              <a:t> </a:t>
            </a:r>
            <a:r>
              <a:rPr lang="ar-DZ" sz="2800" dirty="0" smtClean="0">
                <a:latin typeface="Simplified Arabic" panose="02020603050405020304" pitchFamily="18" charset="-78"/>
                <a:cs typeface="Simplified Arabic" panose="02020603050405020304" pitchFamily="18" charset="-78"/>
              </a:rPr>
              <a:t>بريمو-</a:t>
            </a:r>
            <a:r>
              <a:rPr lang="ar-DZ" sz="2800" dirty="0" err="1" smtClean="0">
                <a:latin typeface="Simplified Arabic" panose="02020603050405020304" pitchFamily="18" charset="-78"/>
                <a:cs typeface="Simplified Arabic" panose="02020603050405020304" pitchFamily="18" charset="-78"/>
              </a:rPr>
              <a:t>إف</a:t>
            </a:r>
            <a:r>
              <a:rPr lang="ar-DZ" sz="2800" dirty="0" smtClean="0">
                <a:latin typeface="Simplified Arabic" panose="02020603050405020304" pitchFamily="18" charset="-78"/>
                <a:cs typeface="Simplified Arabic" panose="02020603050405020304" pitchFamily="18" charset="-78"/>
              </a:rPr>
              <a:t> </a:t>
            </a:r>
            <a:r>
              <a:rPr lang="ar-DZ" sz="2800" dirty="0">
                <a:latin typeface="Simplified Arabic" panose="02020603050405020304" pitchFamily="18" charset="-78"/>
                <a:cs typeface="Simplified Arabic" panose="02020603050405020304" pitchFamily="18" charset="-78"/>
              </a:rPr>
              <a:t>اختصار </a:t>
            </a:r>
            <a:r>
              <a:rPr lang="ar-DZ" sz="2800" dirty="0" smtClean="0">
                <a:latin typeface="Simplified Arabic" panose="02020603050405020304" pitchFamily="18" charset="-78"/>
                <a:cs typeface="Simplified Arabic" panose="02020603050405020304" pitchFamily="18" charset="-78"/>
              </a:rPr>
              <a:t>لكلمات:</a:t>
            </a:r>
          </a:p>
          <a:p>
            <a:pPr marL="0" indent="0" algn="r" rtl="1">
              <a:buNone/>
            </a:pPr>
            <a:endParaRPr lang="ar-DZ" sz="2800" dirty="0" smtClean="0">
              <a:latin typeface="Simplified Arabic" panose="02020603050405020304" pitchFamily="18" charset="-78"/>
              <a:cs typeface="Simplified Arabic" panose="02020603050405020304" pitchFamily="18" charset="-78"/>
            </a:endParaRPr>
          </a:p>
          <a:p>
            <a:pPr algn="r" rtl="1"/>
            <a:r>
              <a:rPr lang="ar-DZ" sz="2800" dirty="0" smtClean="0">
                <a:latin typeface="Simplified Arabic" panose="02020603050405020304" pitchFamily="18" charset="-78"/>
                <a:cs typeface="Simplified Arabic" panose="02020603050405020304" pitchFamily="18" charset="-78"/>
              </a:rPr>
              <a:t>أفراد (</a:t>
            </a:r>
            <a:r>
              <a:rPr lang="fr-FR" sz="2800" dirty="0" smtClean="0">
                <a:latin typeface="Simplified Arabic" panose="02020603050405020304" pitchFamily="18" charset="-78"/>
                <a:cs typeface="Simplified Arabic" panose="02020603050405020304" pitchFamily="18" charset="-78"/>
              </a:rPr>
              <a:t>People</a:t>
            </a:r>
            <a:r>
              <a:rPr lang="ar-DZ" sz="2800" dirty="0" smtClean="0">
                <a:latin typeface="Simplified Arabic" panose="02020603050405020304" pitchFamily="18" charset="-78"/>
                <a:cs typeface="Simplified Arabic" panose="02020603050405020304" pitchFamily="18" charset="-78"/>
              </a:rPr>
              <a:t>)</a:t>
            </a:r>
          </a:p>
          <a:p>
            <a:pPr algn="r" rtl="1"/>
            <a:r>
              <a:rPr lang="fr-FR" sz="2800" dirty="0" smtClean="0">
                <a:latin typeface="Simplified Arabic" panose="02020603050405020304" pitchFamily="18" charset="-78"/>
                <a:cs typeface="Simplified Arabic" panose="02020603050405020304" pitchFamily="18" charset="-78"/>
              </a:rPr>
              <a:t> </a:t>
            </a:r>
            <a:r>
              <a:rPr lang="ar-DZ" sz="2800" dirty="0" smtClean="0">
                <a:latin typeface="Simplified Arabic" panose="02020603050405020304" pitchFamily="18" charset="-78"/>
                <a:cs typeface="Simplified Arabic" panose="02020603050405020304" pitchFamily="18" charset="-78"/>
              </a:rPr>
              <a:t>موارد (</a:t>
            </a:r>
            <a:r>
              <a:rPr lang="fr-FR" sz="2800" dirty="0" smtClean="0">
                <a:latin typeface="Simplified Arabic" panose="02020603050405020304" pitchFamily="18" charset="-78"/>
                <a:cs typeface="Simplified Arabic" panose="02020603050405020304" pitchFamily="18" charset="-78"/>
              </a:rPr>
              <a:t>Ressources</a:t>
            </a:r>
            <a:r>
              <a:rPr lang="ar-DZ" sz="2800" dirty="0" smtClean="0">
                <a:latin typeface="Simplified Arabic" panose="02020603050405020304" pitchFamily="18" charset="-78"/>
                <a:cs typeface="Simplified Arabic" panose="02020603050405020304" pitchFamily="18" charset="-78"/>
              </a:rPr>
              <a:t>)</a:t>
            </a:r>
          </a:p>
          <a:p>
            <a:pPr algn="r" rtl="1"/>
            <a:r>
              <a:rPr lang="fr-FR" sz="2800" dirty="0" smtClean="0">
                <a:latin typeface="Simplified Arabic" panose="02020603050405020304" pitchFamily="18" charset="-78"/>
                <a:cs typeface="Simplified Arabic" panose="02020603050405020304" pitchFamily="18" charset="-78"/>
              </a:rPr>
              <a:t> </a:t>
            </a:r>
            <a:r>
              <a:rPr lang="ar-DZ" sz="2800" dirty="0" smtClean="0">
                <a:latin typeface="Simplified Arabic" panose="02020603050405020304" pitchFamily="18" charset="-78"/>
                <a:cs typeface="Simplified Arabic" panose="02020603050405020304" pitchFamily="18" charset="-78"/>
              </a:rPr>
              <a:t>ابتكار وأفكار(</a:t>
            </a:r>
            <a:r>
              <a:rPr lang="fr-FR" sz="2800" dirty="0" smtClean="0">
                <a:latin typeface="Simplified Arabic" panose="02020603050405020304" pitchFamily="18" charset="-78"/>
                <a:cs typeface="Simplified Arabic" panose="02020603050405020304" pitchFamily="18" charset="-78"/>
              </a:rPr>
              <a:t>Innovation</a:t>
            </a:r>
            <a:r>
              <a:rPr lang="ar-DZ" sz="2800" dirty="0" smtClean="0">
                <a:latin typeface="Simplified Arabic" panose="02020603050405020304" pitchFamily="18" charset="-78"/>
                <a:cs typeface="Simplified Arabic" panose="02020603050405020304" pitchFamily="18" charset="-78"/>
              </a:rPr>
              <a:t>)</a:t>
            </a:r>
          </a:p>
          <a:p>
            <a:pPr algn="r" rtl="1"/>
            <a:r>
              <a:rPr lang="ar-DZ" sz="2800" dirty="0" smtClean="0">
                <a:latin typeface="Simplified Arabic" panose="02020603050405020304" pitchFamily="18" charset="-78"/>
                <a:cs typeface="Simplified Arabic" panose="02020603050405020304" pitchFamily="18" charset="-78"/>
              </a:rPr>
              <a:t>علاقات </a:t>
            </a:r>
            <a:r>
              <a:rPr lang="ar-DZ" sz="2800" dirty="0">
                <a:latin typeface="Simplified Arabic" panose="02020603050405020304" pitchFamily="18" charset="-78"/>
                <a:cs typeface="Simplified Arabic" panose="02020603050405020304" pitchFamily="18" charset="-78"/>
              </a:rPr>
              <a:t>عامة أو </a:t>
            </a:r>
            <a:r>
              <a:rPr lang="ar-DZ" sz="2800" dirty="0" smtClean="0">
                <a:latin typeface="Simplified Arabic" panose="02020603050405020304" pitchFamily="18" charset="-78"/>
                <a:cs typeface="Simplified Arabic" panose="02020603050405020304" pitchFamily="18" charset="-78"/>
              </a:rPr>
              <a:t>تسويق (</a:t>
            </a:r>
            <a:r>
              <a:rPr lang="fr-FR" sz="2800" dirty="0" smtClean="0">
                <a:latin typeface="Simplified Arabic" panose="02020603050405020304" pitchFamily="18" charset="-78"/>
                <a:cs typeface="Simplified Arabic" panose="02020603050405020304" pitchFamily="18" charset="-78"/>
              </a:rPr>
              <a:t>Marketing</a:t>
            </a:r>
            <a:r>
              <a:rPr lang="ar-DZ" sz="2800" dirty="0" smtClean="0">
                <a:latin typeface="Simplified Arabic" panose="02020603050405020304" pitchFamily="18" charset="-78"/>
                <a:cs typeface="Simplified Arabic" panose="02020603050405020304" pitchFamily="18" charset="-78"/>
              </a:rPr>
              <a:t>)</a:t>
            </a:r>
          </a:p>
          <a:p>
            <a:pPr algn="r" rtl="1"/>
            <a:r>
              <a:rPr lang="ar-DZ" sz="2800" dirty="0" smtClean="0">
                <a:latin typeface="Simplified Arabic" panose="02020603050405020304" pitchFamily="18" charset="-78"/>
                <a:cs typeface="Simplified Arabic" panose="02020603050405020304" pitchFamily="18" charset="-78"/>
              </a:rPr>
              <a:t>عمليات (</a:t>
            </a:r>
            <a:r>
              <a:rPr lang="fr-FR" sz="2800" dirty="0" smtClean="0">
                <a:latin typeface="Simplified Arabic" panose="02020603050405020304" pitchFamily="18" charset="-78"/>
                <a:cs typeface="Simplified Arabic" panose="02020603050405020304" pitchFamily="18" charset="-78"/>
              </a:rPr>
              <a:t>Operations</a:t>
            </a:r>
            <a:r>
              <a:rPr lang="ar-DZ" sz="2800" dirty="0" smtClean="0">
                <a:latin typeface="Simplified Arabic" panose="02020603050405020304" pitchFamily="18" charset="-78"/>
                <a:cs typeface="Simplified Arabic" panose="02020603050405020304" pitchFamily="18" charset="-78"/>
              </a:rPr>
              <a:t>)</a:t>
            </a:r>
          </a:p>
          <a:p>
            <a:pPr algn="r" rtl="1"/>
            <a:r>
              <a:rPr lang="ar-DZ" sz="2800" dirty="0" smtClean="0">
                <a:latin typeface="Simplified Arabic" panose="02020603050405020304" pitchFamily="18" charset="-78"/>
                <a:cs typeface="Simplified Arabic" panose="02020603050405020304" pitchFamily="18" charset="-78"/>
              </a:rPr>
              <a:t>ثم تمويل (</a:t>
            </a:r>
            <a:r>
              <a:rPr lang="fr-FR" sz="2800" dirty="0" smtClean="0">
                <a:latin typeface="Simplified Arabic" panose="02020603050405020304" pitchFamily="18" charset="-78"/>
                <a:cs typeface="Simplified Arabic" panose="02020603050405020304" pitchFamily="18" charset="-78"/>
              </a:rPr>
              <a:t>Finance</a:t>
            </a:r>
            <a:r>
              <a:rPr lang="ar-DZ" sz="2800" dirty="0" smtClean="0">
                <a:latin typeface="Simplified Arabic" panose="02020603050405020304" pitchFamily="18" charset="-78"/>
                <a:cs typeface="Simplified Arabic" panose="02020603050405020304" pitchFamily="18" charset="-78"/>
              </a:rPr>
              <a:t>)</a:t>
            </a:r>
          </a:p>
          <a:p>
            <a:pPr algn="r" rtl="1"/>
            <a:r>
              <a:rPr lang="ar-DZ" sz="2800" dirty="0" smtClean="0">
                <a:latin typeface="Simplified Arabic" panose="02020603050405020304" pitchFamily="18" charset="-78"/>
                <a:cs typeface="Simplified Arabic" panose="02020603050405020304" pitchFamily="18" charset="-78"/>
              </a:rPr>
              <a:t>هذا </a:t>
            </a:r>
            <a:r>
              <a:rPr lang="ar-DZ" sz="2800" dirty="0">
                <a:latin typeface="Simplified Arabic" panose="02020603050405020304" pitchFamily="18" charset="-78"/>
                <a:cs typeface="Simplified Arabic" panose="02020603050405020304" pitchFamily="18" charset="-78"/>
              </a:rPr>
              <a:t>مع ملاحظة أن ما قد يشكل عامل ضعف بالنسبة لهدف ما </a:t>
            </a:r>
            <a:r>
              <a:rPr lang="ar-DZ" sz="2800" dirty="0" smtClean="0">
                <a:latin typeface="Simplified Arabic" panose="02020603050405020304" pitchFamily="18" charset="-78"/>
                <a:cs typeface="Simplified Arabic" panose="02020603050405020304" pitchFamily="18" charset="-78"/>
              </a:rPr>
              <a:t>قد يكون </a:t>
            </a:r>
            <a:r>
              <a:rPr lang="ar-DZ" sz="2800" dirty="0">
                <a:latin typeface="Simplified Arabic" panose="02020603050405020304" pitchFamily="18" charset="-78"/>
                <a:cs typeface="Simplified Arabic" panose="02020603050405020304" pitchFamily="18" charset="-78"/>
              </a:rPr>
              <a:t>عامل قوة بالنسبة لهدف آخر </a:t>
            </a:r>
            <a:br>
              <a:rPr lang="ar-DZ" sz="2800" dirty="0">
                <a:latin typeface="Simplified Arabic" panose="02020603050405020304" pitchFamily="18" charset="-78"/>
                <a:cs typeface="Simplified Arabic" panose="02020603050405020304" pitchFamily="18" charset="-78"/>
              </a:rPr>
            </a:br>
            <a:endParaRPr lang="fr-FR" sz="28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47159532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edg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edg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edg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edg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edge">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edge">
                                      <p:cBhvr>
                                        <p:cTn id="37" dur="20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edge">
                                      <p:cBhvr>
                                        <p:cTn id="42" dur="20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0"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wedge">
                                      <p:cBhvr>
                                        <p:cTn id="47"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1413</Words>
  <Application>Microsoft Office PowerPoint</Application>
  <PresentationFormat>Widescreen</PresentationFormat>
  <Paragraphs>117</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Calibri Light</vt:lpstr>
      <vt:lpstr>Simplified Arabic</vt:lpstr>
      <vt:lpstr>Times New Roman</vt:lpstr>
      <vt:lpstr>Verdana</vt:lpstr>
      <vt:lpstr>Office Theme</vt:lpstr>
      <vt:lpstr>خطوات انشاء مشروع</vt:lpstr>
      <vt:lpstr>الفكرة كأول خطوة في طريق المشروع الصغير : الفكرة قابلة للتطبيق أو غير مستهلكة</vt:lpstr>
      <vt:lpstr>مصادر الأفكار الإستثمارية: في الغالب تكون الفكرة من أحد المصادر التالية: </vt:lpstr>
      <vt:lpstr>PowerPoint Presentation</vt:lpstr>
      <vt:lpstr>PowerPoint Presentation</vt:lpstr>
      <vt:lpstr>الدراسة الاستراتيجية للفكرة الاستثمارية:</vt:lpstr>
      <vt:lpstr>تحليل البيئة الداخلية</vt:lpstr>
      <vt:lpstr>PowerPoint Presentation</vt:lpstr>
      <vt:lpstr>PowerPoint Presentation</vt:lpstr>
      <vt:lpstr>PowerPoint Presentation</vt:lpstr>
      <vt:lpstr>PowerPoint Presentation</vt:lpstr>
      <vt:lpstr>تحليل واختبار الفكرة الإستثمارية</vt:lpstr>
      <vt:lpstr>إعداد وتصميم خطة الأعمال</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خطوات انشاء مشروع</dc:title>
  <dc:creator>ADMIN</dc:creator>
  <cp:lastModifiedBy>ADMIN</cp:lastModifiedBy>
  <cp:revision>1</cp:revision>
  <dcterms:created xsi:type="dcterms:W3CDTF">2021-01-26T06:37:24Z</dcterms:created>
  <dcterms:modified xsi:type="dcterms:W3CDTF">2021-01-26T06:40:27Z</dcterms:modified>
</cp:coreProperties>
</file>